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08" autoAdjust="0"/>
  </p:normalViewPr>
  <p:slideViewPr>
    <p:cSldViewPr>
      <p:cViewPr varScale="1">
        <p:scale>
          <a:sx n="61" d="100"/>
          <a:sy n="6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C17E5-2351-45BA-923E-AE1562E9AF39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8C386-0532-4035-9954-49805E6DC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6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8C386-0532-4035-9954-49805E6DC4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0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8C386-0532-4035-9954-49805E6DC4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03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8C386-0532-4035-9954-49805E6DC4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0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B789-43D7-4756-A7E2-54FA194A016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AF45-D672-4FE1-9DC5-512594D1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6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B789-43D7-4756-A7E2-54FA194A016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AF45-D672-4FE1-9DC5-512594D1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6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B789-43D7-4756-A7E2-54FA194A016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AF45-D672-4FE1-9DC5-512594D1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3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B789-43D7-4756-A7E2-54FA194A016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AF45-D672-4FE1-9DC5-512594D1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8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B789-43D7-4756-A7E2-54FA194A016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AF45-D672-4FE1-9DC5-512594D1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B789-43D7-4756-A7E2-54FA194A016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AF45-D672-4FE1-9DC5-512594D1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3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B789-43D7-4756-A7E2-54FA194A016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AF45-D672-4FE1-9DC5-512594D1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4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B789-43D7-4756-A7E2-54FA194A016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AF45-D672-4FE1-9DC5-512594D1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8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B789-43D7-4756-A7E2-54FA194A016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AF45-D672-4FE1-9DC5-512594D1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8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B789-43D7-4756-A7E2-54FA194A016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AF45-D672-4FE1-9DC5-512594D1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6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B789-43D7-4756-A7E2-54FA194A016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AF45-D672-4FE1-9DC5-512594D1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8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FB789-43D7-4756-A7E2-54FA194A0168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7AF45-D672-4FE1-9DC5-512594D1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1 Clarification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2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Versus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Nonrecursive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2 is recursive.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B matrix can be lower triangular depending on how we label the endogenous variables.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matrix is a diagonal matrix.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97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Versus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Nonrecursive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81100" y="1967345"/>
            <a:ext cx="685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X</a:t>
            </a:r>
            <a:r>
              <a:rPr lang="en-US" altLang="en-US" sz="2400" baseline="-25000"/>
              <a:t>1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81100" y="4024745"/>
            <a:ext cx="685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X</a:t>
            </a:r>
            <a:r>
              <a:rPr lang="en-US" altLang="en-US" sz="2400" baseline="-25000"/>
              <a:t>2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67100" y="4100945"/>
            <a:ext cx="685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Y</a:t>
            </a:r>
            <a:r>
              <a:rPr lang="en-US" altLang="en-US" sz="2400" baseline="-25000" dirty="0" smtClean="0"/>
              <a:t>1</a:t>
            </a:r>
            <a:endParaRPr lang="en-US" altLang="en-US" sz="2400" baseline="-250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67100" y="2119745"/>
            <a:ext cx="685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Y</a:t>
            </a:r>
            <a:r>
              <a:rPr lang="en-US" altLang="en-US" sz="2400" baseline="-25000" dirty="0" smtClean="0"/>
              <a:t>2</a:t>
            </a:r>
            <a:endParaRPr lang="en-US" altLang="en-US" sz="2400" baseline="-250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81100" y="5853545"/>
            <a:ext cx="685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X</a:t>
            </a:r>
            <a:r>
              <a:rPr lang="en-US" altLang="en-US" sz="2400" baseline="-25000"/>
              <a:t>3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057900" y="2119745"/>
            <a:ext cx="685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Y</a:t>
            </a:r>
            <a:r>
              <a:rPr lang="en-US" altLang="en-US" sz="2400" baseline="-25000"/>
              <a:t>3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43100" y="440574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943100" y="234834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229100" y="242454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6896100" y="219594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 flipH="1">
            <a:off x="4381500" y="166254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 flipH="1" flipV="1">
            <a:off x="4305300" y="4939145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737289"/>
              </p:ext>
            </p:extLst>
          </p:nvPr>
        </p:nvGraphicFramePr>
        <p:xfrm>
          <a:off x="5448300" y="5396345"/>
          <a:ext cx="27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3" imgW="279279" imgH="406224" progId="Equation.3">
                  <p:embed/>
                </p:oleObj>
              </mc:Choice>
              <mc:Fallback>
                <p:oleObj name="Equation" r:id="rId3" imgW="27927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5396345"/>
                        <a:ext cx="27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944351"/>
              </p:ext>
            </p:extLst>
          </p:nvPr>
        </p:nvGraphicFramePr>
        <p:xfrm>
          <a:off x="7810500" y="1967345"/>
          <a:ext cx="27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5" imgW="279279" imgH="406224" progId="Equation.3">
                  <p:embed/>
                </p:oleObj>
              </mc:Choice>
              <mc:Fallback>
                <p:oleObj name="Equation" r:id="rId5" imgW="27927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0" y="1967345"/>
                        <a:ext cx="27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768043"/>
              </p:ext>
            </p:extLst>
          </p:nvPr>
        </p:nvGraphicFramePr>
        <p:xfrm>
          <a:off x="5219700" y="1281545"/>
          <a:ext cx="27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7" imgW="279279" imgH="406224" progId="Equation.3">
                  <p:embed/>
                </p:oleObj>
              </mc:Choice>
              <mc:Fallback>
                <p:oleObj name="Equation" r:id="rId7" imgW="27927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281545"/>
                        <a:ext cx="27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29"/>
          <p:cNvSpPr>
            <a:spLocks noChangeShapeType="1"/>
          </p:cNvSpPr>
          <p:nvPr/>
        </p:nvSpPr>
        <p:spPr bwMode="auto">
          <a:xfrm flipV="1">
            <a:off x="4229100" y="2805545"/>
            <a:ext cx="1752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0"/>
          <p:cNvSpPr>
            <a:spLocks noChangeShapeType="1"/>
          </p:cNvSpPr>
          <p:nvPr/>
        </p:nvSpPr>
        <p:spPr bwMode="auto">
          <a:xfrm flipV="1">
            <a:off x="3771900" y="288174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1"/>
          <p:cNvSpPr>
            <a:spLocks noChangeShapeType="1"/>
          </p:cNvSpPr>
          <p:nvPr/>
        </p:nvSpPr>
        <p:spPr bwMode="auto">
          <a:xfrm flipV="1">
            <a:off x="1866900" y="2957945"/>
            <a:ext cx="15240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2"/>
          <p:cNvSpPr>
            <a:spLocks noChangeShapeType="1"/>
          </p:cNvSpPr>
          <p:nvPr/>
        </p:nvSpPr>
        <p:spPr bwMode="auto">
          <a:xfrm flipV="1">
            <a:off x="1943100" y="2729345"/>
            <a:ext cx="1371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2476500" y="1813358"/>
            <a:ext cx="526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2400" dirty="0" smtClean="0"/>
              <a:t>γ</a:t>
            </a:r>
            <a:r>
              <a:rPr lang="en-US" altLang="en-US" sz="2400" baseline="-25000" dirty="0" smtClean="0"/>
              <a:t>21</a:t>
            </a:r>
            <a:endParaRPr lang="en-US" altLang="en-US" sz="2400" baseline="-25000" dirty="0"/>
          </a:p>
        </p:txBody>
      </p:sp>
      <p:sp>
        <p:nvSpPr>
          <p:cNvPr id="24" name="TextBox 22"/>
          <p:cNvSpPr txBox="1">
            <a:spLocks noChangeArrowheads="1"/>
          </p:cNvSpPr>
          <p:nvPr/>
        </p:nvSpPr>
        <p:spPr bwMode="auto">
          <a:xfrm>
            <a:off x="2109788" y="2957945"/>
            <a:ext cx="526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2400" dirty="0" smtClean="0"/>
              <a:t>γ</a:t>
            </a:r>
            <a:r>
              <a:rPr lang="en-US" altLang="en-US" sz="2400" baseline="-25000" dirty="0" smtClean="0"/>
              <a:t>22</a:t>
            </a:r>
            <a:endParaRPr lang="en-US" altLang="en-US" sz="2400" baseline="-25000" dirty="0"/>
          </a:p>
        </p:txBody>
      </p:sp>
      <p:sp>
        <p:nvSpPr>
          <p:cNvPr id="25" name="TextBox 23"/>
          <p:cNvSpPr txBox="1">
            <a:spLocks noChangeArrowheads="1"/>
          </p:cNvSpPr>
          <p:nvPr/>
        </p:nvSpPr>
        <p:spPr bwMode="auto">
          <a:xfrm>
            <a:off x="2217738" y="4975658"/>
            <a:ext cx="526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2400" dirty="0" smtClean="0"/>
              <a:t>γ</a:t>
            </a:r>
            <a:r>
              <a:rPr lang="en-US" altLang="en-US" sz="2400" baseline="-25000" dirty="0" smtClean="0"/>
              <a:t>32</a:t>
            </a:r>
            <a:endParaRPr lang="en-US" altLang="en-US" sz="2400" baseline="-25000" dirty="0"/>
          </a:p>
        </p:txBody>
      </p:sp>
      <p:sp>
        <p:nvSpPr>
          <p:cNvPr id="26" name="TextBox 24"/>
          <p:cNvSpPr txBox="1">
            <a:spLocks noChangeArrowheads="1"/>
          </p:cNvSpPr>
          <p:nvPr/>
        </p:nvSpPr>
        <p:spPr bwMode="auto">
          <a:xfrm>
            <a:off x="3859213" y="3146858"/>
            <a:ext cx="5469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2400" dirty="0" smtClean="0"/>
              <a:t>β</a:t>
            </a:r>
            <a:r>
              <a:rPr lang="en-US" altLang="en-US" sz="2400" baseline="-25000" dirty="0" smtClean="0"/>
              <a:t>21</a:t>
            </a:r>
            <a:endParaRPr lang="en-US" altLang="en-US" sz="2400" baseline="-25000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792663" y="1899083"/>
            <a:ext cx="5469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2400" dirty="0" smtClean="0"/>
              <a:t>β</a:t>
            </a:r>
            <a:r>
              <a:rPr lang="en-US" altLang="en-US" sz="2400" baseline="-25000" dirty="0" smtClean="0"/>
              <a:t>31</a:t>
            </a:r>
            <a:endParaRPr lang="en-US" altLang="en-US" sz="2400" baseline="-25000" dirty="0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192713" y="3529445"/>
            <a:ext cx="550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2400" dirty="0" smtClean="0"/>
              <a:t>β</a:t>
            </a:r>
            <a:r>
              <a:rPr lang="en-US" altLang="en-US" sz="2400" baseline="-25000" dirty="0" smtClean="0"/>
              <a:t>32</a:t>
            </a:r>
            <a:endParaRPr lang="en-US" altLang="en-US" sz="2400" baseline="-25000" dirty="0"/>
          </a:p>
        </p:txBody>
      </p:sp>
      <p:sp>
        <p:nvSpPr>
          <p:cNvPr id="29" name="TextBox 23"/>
          <p:cNvSpPr txBox="1">
            <a:spLocks noChangeArrowheads="1"/>
          </p:cNvSpPr>
          <p:nvPr/>
        </p:nvSpPr>
        <p:spPr bwMode="auto">
          <a:xfrm>
            <a:off x="2733675" y="4367645"/>
            <a:ext cx="526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2400" dirty="0" smtClean="0"/>
              <a:t>γ</a:t>
            </a:r>
            <a:r>
              <a:rPr lang="en-US" altLang="en-US" sz="2400" baseline="-25000" dirty="0" smtClean="0"/>
              <a:t>12</a:t>
            </a:r>
            <a:endParaRPr lang="en-US" altLang="en-US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00700" y="4003963"/>
                <a:ext cx="3352800" cy="19408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altLang="en-US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en-US" altLang="en-US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altLang="en-US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en-US" altLang="en-US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altLang="en-US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en-US" altLang="en-US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0700" y="4003963"/>
                <a:ext cx="3352800" cy="1940868"/>
              </a:xfr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26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Versus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Nonrecursive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unidirectional causal flow.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 matrix is lower triangular.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disturbances are uncorrelated.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matrix is a diagonal matrix.</a:t>
            </a:r>
          </a:p>
        </p:txBody>
      </p:sp>
    </p:spTree>
    <p:extLst>
      <p:ext uri="{BB962C8B-B14F-4D97-AF65-F5344CB8AC3E}">
        <p14:creationId xmlns:p14="http://schemas.microsoft.com/office/powerpoint/2010/main" val="198653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Equations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41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42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41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cs typeface="Times New Roman" panose="02020603050405020304" pitchFamily="18" charset="0"/>
                          </a:rPr>
                          <m:t>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could reverse this so that the endogenous variables precede the exogenous variables, but they should still be in numeric order.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1630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 rot="16200000">
            <a:off x="2781300" y="1184560"/>
            <a:ext cx="381001" cy="24384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5600700" y="1184560"/>
            <a:ext cx="381001" cy="24384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52600" y="2594260"/>
            <a:ext cx="2476500" cy="2892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Exogenous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 Order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61610" y="2597720"/>
            <a:ext cx="2476500" cy="288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Endogenous Variables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 Order</a:t>
            </a:r>
          </a:p>
        </p:txBody>
      </p:sp>
    </p:spTree>
    <p:extLst>
      <p:ext uri="{BB962C8B-B14F-4D97-AF65-F5344CB8AC3E}">
        <p14:creationId xmlns:p14="http://schemas.microsoft.com/office/powerpoint/2010/main" val="148187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cs typeface="Times New Roman" panose="02020603050405020304" pitchFamily="18" charset="0"/>
                      </a:rPr>
                      <m:t>Γ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not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cs typeface="Times New Roman" panose="02020603050405020304" pitchFamily="18" charset="0"/>
                      </a:rPr>
                      <m:t>Γ</m:t>
                    </m:r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0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211</Words>
  <Application>Microsoft Office PowerPoint</Application>
  <PresentationFormat>On-screen Show (4:3)</PresentationFormat>
  <Paragraphs>40</Paragraphs>
  <Slides>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Equation</vt:lpstr>
      <vt:lpstr>Assignment 1 Clarification</vt:lpstr>
      <vt:lpstr>Recursive Versus Nonrecursive</vt:lpstr>
      <vt:lpstr>Recursive Versus Nonrecursive</vt:lpstr>
      <vt:lpstr>Recursive Versus Nonrecursive</vt:lpstr>
      <vt:lpstr>Writing Equations</vt:lpstr>
      <vt:lpstr>Model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Mazza</dc:creator>
  <cp:lastModifiedBy>Gina Mazza</cp:lastModifiedBy>
  <cp:revision>22</cp:revision>
  <dcterms:created xsi:type="dcterms:W3CDTF">2014-02-05T04:25:24Z</dcterms:created>
  <dcterms:modified xsi:type="dcterms:W3CDTF">2014-02-18T19:14:58Z</dcterms:modified>
</cp:coreProperties>
</file>