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12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826A-793A-458A-B7C6-B94143E0263B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DEF5-7D7B-46CE-BED8-8A41E9F4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4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826A-793A-458A-B7C6-B94143E0263B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DEF5-7D7B-46CE-BED8-8A41E9F4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7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826A-793A-458A-B7C6-B94143E0263B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DEF5-7D7B-46CE-BED8-8A41E9F4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0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826A-793A-458A-B7C6-B94143E0263B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DEF5-7D7B-46CE-BED8-8A41E9F4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826A-793A-458A-B7C6-B94143E0263B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DEF5-7D7B-46CE-BED8-8A41E9F4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6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826A-793A-458A-B7C6-B94143E0263B}" type="datetimeFigureOut">
              <a:rPr lang="en-US" smtClean="0"/>
              <a:t>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DEF5-7D7B-46CE-BED8-8A41E9F4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3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826A-793A-458A-B7C6-B94143E0263B}" type="datetimeFigureOut">
              <a:rPr lang="en-US" smtClean="0"/>
              <a:t>1/29/14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DEF5-7D7B-46CE-BED8-8A41E9F4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9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826A-793A-458A-B7C6-B94143E0263B}" type="datetimeFigureOut">
              <a:rPr lang="en-US" smtClean="0"/>
              <a:t>1/29/14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DEF5-7D7B-46CE-BED8-8A41E9F4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3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826A-793A-458A-B7C6-B94143E0263B}" type="datetimeFigureOut">
              <a:rPr lang="en-US" smtClean="0"/>
              <a:t>1/29/14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DEF5-7D7B-46CE-BED8-8A41E9F4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8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826A-793A-458A-B7C6-B94143E0263B}" type="datetimeFigureOut">
              <a:rPr lang="en-US" smtClean="0"/>
              <a:t>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DEF5-7D7B-46CE-BED8-8A41E9F4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8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826A-793A-458A-B7C6-B94143E0263B}" type="datetimeFigureOut">
              <a:rPr lang="en-US" smtClean="0"/>
              <a:t>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DEF5-7D7B-46CE-BED8-8A41E9F4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7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D826A-793A-458A-B7C6-B94143E0263B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DDEF5-7D7B-46CE-BED8-8A41E9F4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85800"/>
            <a:ext cx="7924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Mplus</a:t>
            </a:r>
            <a:r>
              <a:rPr lang="en-US" sz="2400" dirty="0" smtClean="0"/>
              <a:t> syntax for path analysis</a:t>
            </a:r>
          </a:p>
          <a:p>
            <a:endParaRPr lang="en-US" sz="2400" dirty="0"/>
          </a:p>
          <a:p>
            <a:r>
              <a:rPr lang="en-US" sz="2400" b="1" dirty="0" smtClean="0"/>
              <a:t>The Title command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Here you can put in a descriptive title for the run that will appear in every page of the output.  It is optional; you need not use it, but it is a good idea to do so.</a:t>
            </a:r>
          </a:p>
          <a:p>
            <a:endParaRPr lang="en-US" sz="2400" dirty="0"/>
          </a:p>
          <a:p>
            <a:r>
              <a:rPr lang="en-US" sz="2400" dirty="0" smtClean="0"/>
              <a:t>TITLE:  ……….put title here……….</a:t>
            </a:r>
          </a:p>
          <a:p>
            <a:endParaRPr lang="en-US" sz="2400" dirty="0"/>
          </a:p>
          <a:p>
            <a:r>
              <a:rPr lang="en-US" sz="2400" b="1" dirty="0" smtClean="0"/>
              <a:t>The DATA command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Here you describe the input data and state where it can be found.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You may also need to specify a format for the data, if the numbers in the file are not given with spaces between or other delimiters.</a:t>
            </a:r>
          </a:p>
        </p:txBody>
      </p:sp>
    </p:spTree>
    <p:extLst>
      <p:ext uri="{BB962C8B-B14F-4D97-AF65-F5344CB8AC3E}">
        <p14:creationId xmlns:p14="http://schemas.microsoft.com/office/powerpoint/2010/main" val="98819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85800"/>
            <a:ext cx="8001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DATA:</a:t>
            </a:r>
          </a:p>
          <a:p>
            <a:r>
              <a:rPr lang="en-US" dirty="0"/>
              <a:t> </a:t>
            </a:r>
            <a:r>
              <a:rPr lang="en-US" dirty="0" smtClean="0"/>
              <a:t>    FILE IS   …..put file name or path here….  ;</a:t>
            </a:r>
          </a:p>
          <a:p>
            <a:r>
              <a:rPr lang="en-US" dirty="0"/>
              <a:t> </a:t>
            </a:r>
            <a:r>
              <a:rPr lang="en-US" dirty="0" smtClean="0"/>
              <a:t>    FORMAT IS  ……format statement (this line may not be needed)…  ;</a:t>
            </a:r>
          </a:p>
          <a:p>
            <a:r>
              <a:rPr lang="en-US" dirty="0"/>
              <a:t> </a:t>
            </a:r>
            <a:r>
              <a:rPr lang="en-US" dirty="0" smtClean="0"/>
              <a:t>    TYPE IS  ……..specify type of data (individual, </a:t>
            </a:r>
            <a:r>
              <a:rPr lang="en-US" dirty="0" err="1" smtClean="0"/>
              <a:t>corr</a:t>
            </a:r>
            <a:r>
              <a:rPr lang="en-US" dirty="0" smtClean="0"/>
              <a:t> matrix, </a:t>
            </a:r>
            <a:r>
              <a:rPr lang="en-US" dirty="0" err="1" smtClean="0"/>
              <a:t>etc</a:t>
            </a:r>
            <a:r>
              <a:rPr lang="en-US" dirty="0" smtClean="0"/>
              <a:t>)….  ;</a:t>
            </a:r>
          </a:p>
          <a:p>
            <a:r>
              <a:rPr lang="en-US" dirty="0"/>
              <a:t> </a:t>
            </a:r>
            <a:r>
              <a:rPr lang="en-US" dirty="0" smtClean="0"/>
              <a:t>    NOBS ARE   ….give number of cases (only if type not individual)…  ;</a:t>
            </a:r>
          </a:p>
          <a:p>
            <a:r>
              <a:rPr lang="en-US" dirty="0"/>
              <a:t> </a:t>
            </a:r>
            <a:r>
              <a:rPr lang="en-US" dirty="0" smtClean="0"/>
              <a:t>    NGROUPS = ……number of groups if multiple group analysis….  ;</a:t>
            </a:r>
          </a:p>
          <a:p>
            <a:endParaRPr lang="en-US" dirty="0"/>
          </a:p>
          <a:p>
            <a:r>
              <a:rPr lang="en-US" dirty="0" smtClean="0"/>
              <a:t>The format statement is omitted unless needed.</a:t>
            </a:r>
          </a:p>
          <a:p>
            <a:endParaRPr lang="en-US" dirty="0"/>
          </a:p>
          <a:p>
            <a:r>
              <a:rPr lang="en-US" dirty="0" smtClean="0"/>
              <a:t>The choices for TYPE are:   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   INDIVIDUAL (this is default) for individual case records</a:t>
            </a:r>
          </a:p>
          <a:p>
            <a:r>
              <a:rPr lang="en-US" dirty="0" smtClean="0"/>
              <a:t>       COVA   for a covariance matrix</a:t>
            </a:r>
          </a:p>
          <a:p>
            <a:r>
              <a:rPr lang="en-US" dirty="0"/>
              <a:t> </a:t>
            </a:r>
            <a:r>
              <a:rPr lang="en-US" dirty="0" smtClean="0"/>
              <a:t>      CORR   for a correlation matrix</a:t>
            </a:r>
          </a:p>
          <a:p>
            <a:r>
              <a:rPr lang="en-US" dirty="0"/>
              <a:t> </a:t>
            </a:r>
            <a:r>
              <a:rPr lang="en-US" dirty="0" smtClean="0"/>
              <a:t>      MEANS   for mean vector</a:t>
            </a:r>
          </a:p>
          <a:p>
            <a:r>
              <a:rPr lang="en-US" dirty="0"/>
              <a:t> </a:t>
            </a:r>
            <a:r>
              <a:rPr lang="en-US" dirty="0" smtClean="0"/>
              <a:t>      STD   for standard deviations</a:t>
            </a:r>
          </a:p>
          <a:p>
            <a:endParaRPr lang="en-US" dirty="0"/>
          </a:p>
          <a:p>
            <a:r>
              <a:rPr lang="en-US" dirty="0" smtClean="0"/>
              <a:t>Note that COVA and CORR assume that you are inputting the lower half of the matrix in question, including the diag.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6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8077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VARIABLE command</a:t>
            </a:r>
            <a:endParaRPr lang="en-US" sz="2400" dirty="0" smtClean="0"/>
          </a:p>
          <a:p>
            <a:endParaRPr lang="en-US" sz="2400" b="1" dirty="0"/>
          </a:p>
          <a:p>
            <a:r>
              <a:rPr lang="en-US" sz="2400" dirty="0" smtClean="0"/>
              <a:t>Here you state names for you variables that will be input, and possibly select a subset for analysis.</a:t>
            </a:r>
          </a:p>
          <a:p>
            <a:endParaRPr lang="en-US" sz="2400" dirty="0"/>
          </a:p>
          <a:p>
            <a:r>
              <a:rPr lang="en-US" sz="2400" dirty="0" smtClean="0"/>
              <a:t>VARIABLE: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NAMES ARE   ….list the names (max 8 characters)….  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USEVARIABLES ARE …list the ones that you will analyze..;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MISSING ARE  …give missing value codes for variables…;</a:t>
            </a:r>
          </a:p>
          <a:p>
            <a:endParaRPr lang="en-US" sz="2400" dirty="0"/>
          </a:p>
          <a:p>
            <a:r>
              <a:rPr lang="en-US" sz="2400" dirty="0" smtClean="0"/>
              <a:t>The names should first be listed in the order in which they appear in your input data.</a:t>
            </a:r>
          </a:p>
          <a:p>
            <a:endParaRPr lang="en-US" sz="2400" dirty="0"/>
          </a:p>
          <a:p>
            <a:r>
              <a:rPr lang="en-US" sz="2400" dirty="0" smtClean="0"/>
              <a:t>Missing values codes are specified as:    </a:t>
            </a:r>
            <a:r>
              <a:rPr lang="en-US" sz="2400" dirty="0" err="1" smtClean="0"/>
              <a:t>varname</a:t>
            </a:r>
            <a:r>
              <a:rPr lang="en-US" sz="2400" dirty="0" smtClean="0"/>
              <a:t> (codes);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384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7848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ANALYSIS command</a:t>
            </a:r>
          </a:p>
          <a:p>
            <a:endParaRPr lang="en-US" sz="2400" b="1" dirty="0"/>
          </a:p>
          <a:p>
            <a:r>
              <a:rPr lang="en-US" sz="2400" dirty="0" smtClean="0"/>
              <a:t>This is not a required command and may not be needed for simple path analyses.  If you are not specifying any complex data structures (e.g., clustered, dependent data, multi-level) and you are happy with maximum likelihood (ML) estimation, you probably don’t need this command.</a:t>
            </a:r>
          </a:p>
          <a:p>
            <a:endParaRPr lang="en-US" sz="2400" dirty="0"/>
          </a:p>
          <a:p>
            <a:r>
              <a:rPr lang="en-US" sz="2400" dirty="0" smtClean="0"/>
              <a:t>ANALYSIS: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TYPE = …..give choice (GENERAL is default)….  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ESTIMATOR = …ML for max </a:t>
            </a:r>
            <a:r>
              <a:rPr lang="en-US" sz="2400" dirty="0" err="1" smtClean="0"/>
              <a:t>likel</a:t>
            </a:r>
            <a:r>
              <a:rPr lang="en-US" sz="2400" dirty="0" smtClean="0"/>
              <a:t>…. ;</a:t>
            </a:r>
          </a:p>
          <a:p>
            <a:endParaRPr lang="en-US" sz="2400" dirty="0"/>
          </a:p>
          <a:p>
            <a:r>
              <a:rPr lang="en-US" sz="2400" dirty="0" smtClean="0"/>
              <a:t>There are lots of choices for ESTIMATOR, depending on type of model.  There are also many subcommands to handle aspects of the estimation algorithm.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7988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8001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MODEL command</a:t>
            </a:r>
          </a:p>
          <a:p>
            <a:endParaRPr lang="en-US" sz="2400" b="1" dirty="0"/>
          </a:p>
          <a:p>
            <a:r>
              <a:rPr lang="en-US" sz="2400" dirty="0" smtClean="0"/>
              <a:t>Here you describe the model that you want to fit, along with constraints on parameters.  There are many options depending on the type of model.</a:t>
            </a:r>
          </a:p>
          <a:p>
            <a:endParaRPr lang="en-US" sz="2400" dirty="0"/>
          </a:p>
          <a:p>
            <a:r>
              <a:rPr lang="en-US" sz="2400" dirty="0" smtClean="0"/>
              <a:t>Suppose that we want variable A to be exogenous, with paths to variables B and C.</a:t>
            </a:r>
          </a:p>
          <a:p>
            <a:endParaRPr lang="en-US" sz="2400" dirty="0"/>
          </a:p>
          <a:p>
            <a:r>
              <a:rPr lang="en-US" sz="2400" dirty="0" smtClean="0"/>
              <a:t>MODEL: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C </a:t>
            </a:r>
            <a:r>
              <a:rPr lang="en-US" sz="2400" b="1" dirty="0" smtClean="0"/>
              <a:t>ON</a:t>
            </a:r>
            <a:r>
              <a:rPr lang="en-US" sz="2400" dirty="0" smtClean="0"/>
              <a:t> A;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B </a:t>
            </a:r>
            <a:r>
              <a:rPr lang="en-US" sz="2400" b="1" dirty="0" smtClean="0"/>
              <a:t>ON</a:t>
            </a:r>
            <a:r>
              <a:rPr lang="en-US" sz="2400" dirty="0" smtClean="0"/>
              <a:t> A;</a:t>
            </a:r>
          </a:p>
          <a:p>
            <a:endParaRPr lang="en-US" sz="2400" dirty="0"/>
          </a:p>
          <a:p>
            <a:r>
              <a:rPr lang="en-US" sz="2400" dirty="0" smtClean="0"/>
              <a:t>The “C ON A” means put a direct path from A to C.  You can list multiple variables after 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900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you want to let disturbances for B and C to correlate, use the command:</a:t>
            </a:r>
          </a:p>
          <a:p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B WITH C;</a:t>
            </a:r>
          </a:p>
          <a:p>
            <a:endParaRPr lang="en-US" sz="2400" dirty="0"/>
          </a:p>
          <a:p>
            <a:r>
              <a:rPr lang="en-US" sz="2400" dirty="0" smtClean="0"/>
              <a:t>You would generally have one ON statement for each model equation.  The number of WITH statements will vary depending on your path model.</a:t>
            </a:r>
          </a:p>
          <a:p>
            <a:endParaRPr lang="en-US" sz="2400" dirty="0"/>
          </a:p>
          <a:p>
            <a:r>
              <a:rPr lang="en-US" sz="2400" dirty="0" smtClean="0"/>
              <a:t>In general, you don’t need WITH statements between exogenous variables.  These are sometimes needed when missing data are present.  More on that later.</a:t>
            </a:r>
          </a:p>
          <a:p>
            <a:endParaRPr lang="en-US" sz="2400" dirty="0"/>
          </a:p>
          <a:p>
            <a:r>
              <a:rPr lang="en-US" sz="2400" dirty="0" smtClean="0"/>
              <a:t>Any paths not specifically mentioned via ON statements are zero by default.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900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153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get estimates and tests of significance for indirect paths, there is a special command.   Suppose we have a path model with an indirect path from A to D through C.</a:t>
            </a:r>
          </a:p>
          <a:p>
            <a:endParaRPr lang="en-US" sz="2400" dirty="0"/>
          </a:p>
          <a:p>
            <a:r>
              <a:rPr lang="en-US" sz="2400" dirty="0" smtClean="0"/>
              <a:t>MODEL INDIRECT: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smtClean="0"/>
              <a:t>D </a:t>
            </a:r>
            <a:r>
              <a:rPr lang="en-US" sz="2400" b="1" dirty="0" smtClean="0"/>
              <a:t>IND</a:t>
            </a:r>
            <a:r>
              <a:rPr lang="en-US" sz="2400" dirty="0" smtClean="0"/>
              <a:t> </a:t>
            </a:r>
            <a:r>
              <a:rPr lang="en-US" sz="2400" dirty="0" smtClean="0"/>
              <a:t>C A</a:t>
            </a:r>
            <a:r>
              <a:rPr lang="en-US" sz="2400" dirty="0" smtClean="0"/>
              <a:t>;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 IND command gives results on a specific indirect path to </a:t>
            </a:r>
            <a:r>
              <a:rPr lang="en-US" sz="2400" dirty="0" smtClean="0"/>
              <a:t>D </a:t>
            </a:r>
            <a:r>
              <a:rPr lang="en-US" sz="2400" dirty="0" smtClean="0"/>
              <a:t>that </a:t>
            </a:r>
            <a:r>
              <a:rPr lang="en-US" sz="2400" dirty="0" smtClean="0"/>
              <a:t>starts in A and goes through </a:t>
            </a:r>
            <a:r>
              <a:rPr lang="en-US" sz="2400" dirty="0" smtClean="0"/>
              <a:t>C.   If you give the command as</a:t>
            </a:r>
          </a:p>
          <a:p>
            <a:endParaRPr lang="en-US" sz="2400" dirty="0"/>
          </a:p>
          <a:p>
            <a:r>
              <a:rPr lang="en-US" sz="2400" dirty="0" smtClean="0"/>
              <a:t>       </a:t>
            </a:r>
            <a:r>
              <a:rPr lang="en-US" sz="2400" dirty="0" smtClean="0"/>
              <a:t>D </a:t>
            </a:r>
            <a:r>
              <a:rPr lang="en-US" sz="2400" dirty="0" smtClean="0"/>
              <a:t>IND A;  </a:t>
            </a:r>
          </a:p>
          <a:p>
            <a:endParaRPr lang="en-US" sz="2400" dirty="0"/>
          </a:p>
          <a:p>
            <a:r>
              <a:rPr lang="en-US" sz="2400" dirty="0" smtClean="0"/>
              <a:t>You get all indirect paths from A to </a:t>
            </a:r>
            <a:r>
              <a:rPr lang="en-US" sz="2400" dirty="0" smtClean="0"/>
              <a:t>D.  </a:t>
            </a:r>
            <a:r>
              <a:rPr lang="en-US" sz="2400" dirty="0" smtClean="0"/>
              <a:t>The program gives delta standard errors by default for indirect paths.  Bootstrap SE’s are also available with proper commands.</a:t>
            </a:r>
          </a:p>
        </p:txBody>
      </p:sp>
    </p:spTree>
    <p:extLst>
      <p:ext uri="{BB962C8B-B14F-4D97-AF65-F5344CB8AC3E}">
        <p14:creationId xmlns:p14="http://schemas.microsoft.com/office/powerpoint/2010/main" val="275746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8077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OUTPUT command</a:t>
            </a:r>
          </a:p>
          <a:p>
            <a:endParaRPr lang="en-US" sz="2400" b="1" dirty="0"/>
          </a:p>
          <a:p>
            <a:r>
              <a:rPr lang="en-US" sz="2400" dirty="0" smtClean="0"/>
              <a:t>This command specifies what you would like to have in the program output.</a:t>
            </a:r>
          </a:p>
          <a:p>
            <a:endParaRPr lang="en-US" sz="2400" dirty="0"/>
          </a:p>
          <a:p>
            <a:r>
              <a:rPr lang="en-US" sz="2400" dirty="0" smtClean="0"/>
              <a:t>OUTPUT:   …..options…..  ;</a:t>
            </a:r>
          </a:p>
          <a:p>
            <a:endParaRPr lang="en-US" sz="2400" dirty="0"/>
          </a:p>
          <a:p>
            <a:r>
              <a:rPr lang="en-US" sz="2400" dirty="0" smtClean="0"/>
              <a:t>The options include:    </a:t>
            </a:r>
          </a:p>
          <a:p>
            <a:endParaRPr lang="en-US" sz="2400" dirty="0"/>
          </a:p>
          <a:p>
            <a:r>
              <a:rPr lang="en-US" sz="2400" dirty="0" smtClean="0"/>
              <a:t>SAMP   means, standard deviations, covariance &amp; </a:t>
            </a:r>
            <a:r>
              <a:rPr lang="en-US" sz="2400" dirty="0" err="1" smtClean="0"/>
              <a:t>corr</a:t>
            </a:r>
            <a:r>
              <a:rPr lang="en-US" sz="2400" dirty="0" smtClean="0"/>
              <a:t> matrices</a:t>
            </a:r>
          </a:p>
          <a:p>
            <a:r>
              <a:rPr lang="en-US" sz="2400" dirty="0" smtClean="0"/>
              <a:t>STAND   standardized parameter estimates</a:t>
            </a:r>
          </a:p>
          <a:p>
            <a:r>
              <a:rPr lang="en-US" sz="2400" dirty="0" smtClean="0"/>
              <a:t>RES  residual matrices</a:t>
            </a:r>
          </a:p>
          <a:p>
            <a:r>
              <a:rPr lang="en-US" sz="2400" dirty="0" smtClean="0"/>
              <a:t>MOD (value)  modification indices with “value” being the minimum MI reported</a:t>
            </a:r>
          </a:p>
          <a:p>
            <a:endParaRPr lang="en-US" sz="2400" dirty="0"/>
          </a:p>
          <a:p>
            <a:r>
              <a:rPr lang="en-US" sz="2400" dirty="0" smtClean="0"/>
              <a:t>Many other options available….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920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831</Words>
  <Application>Microsoft Macintosh PowerPoint</Application>
  <PresentationFormat>On-screen Show (4:3)</PresentationFormat>
  <Paragraphs>93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</dc:creator>
  <cp:lastModifiedBy>Roger Millsap</cp:lastModifiedBy>
  <cp:revision>10</cp:revision>
  <dcterms:created xsi:type="dcterms:W3CDTF">2012-01-31T16:23:45Z</dcterms:created>
  <dcterms:modified xsi:type="dcterms:W3CDTF">2014-01-30T05:31:12Z</dcterms:modified>
</cp:coreProperties>
</file>