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59" r:id="rId8"/>
    <p:sldId id="260" r:id="rId9"/>
    <p:sldId id="271" r:id="rId10"/>
    <p:sldId id="261"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4.wmf"/><Relationship Id="rId3"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71C670-F816-454E-8425-AF127DE1DBAE}" type="datetimeFigureOut">
              <a:rPr lang="en-US" smtClean="0"/>
              <a:pPr/>
              <a:t>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268908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1C670-F816-454E-8425-AF127DE1DBAE}" type="datetimeFigureOut">
              <a:rPr lang="en-US" smtClean="0"/>
              <a:pPr/>
              <a:t>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2373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1C670-F816-454E-8425-AF127DE1DBAE}" type="datetimeFigureOut">
              <a:rPr lang="en-US" smtClean="0"/>
              <a:pPr/>
              <a:t>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267375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1C670-F816-454E-8425-AF127DE1DBAE}" type="datetimeFigureOut">
              <a:rPr lang="en-US" smtClean="0"/>
              <a:pPr/>
              <a:t>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422940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1C670-F816-454E-8425-AF127DE1DBAE}" type="datetimeFigureOut">
              <a:rPr lang="en-US" smtClean="0"/>
              <a:pPr/>
              <a:t>3/5/14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346259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71C670-F816-454E-8425-AF127DE1DBAE}" type="datetimeFigureOut">
              <a:rPr lang="en-US" smtClean="0"/>
              <a:pPr/>
              <a:t>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190804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1C670-F816-454E-8425-AF127DE1DBAE}" type="datetimeFigureOut">
              <a:rPr lang="en-US" smtClean="0"/>
              <a:pPr/>
              <a:t>3/5/14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91666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71C670-F816-454E-8425-AF127DE1DBAE}" type="datetimeFigureOut">
              <a:rPr lang="en-US" smtClean="0"/>
              <a:pPr/>
              <a:t>3/5/14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332178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1C670-F816-454E-8425-AF127DE1DBAE}" type="datetimeFigureOut">
              <a:rPr lang="en-US" smtClean="0"/>
              <a:pPr/>
              <a:t>3/5/14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339938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1C670-F816-454E-8425-AF127DE1DBAE}" type="datetimeFigureOut">
              <a:rPr lang="en-US" smtClean="0"/>
              <a:pPr/>
              <a:t>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43611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1C670-F816-454E-8425-AF127DE1DBAE}" type="datetimeFigureOut">
              <a:rPr lang="en-US" smtClean="0"/>
              <a:pPr/>
              <a:t>3/5/14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4BFF5A-8A86-4F48-817A-40303439A49B}" type="slidenum">
              <a:rPr lang="en-US" smtClean="0"/>
              <a:pPr/>
              <a:t>‹#›</a:t>
            </a:fld>
            <a:endParaRPr lang="en-US"/>
          </a:p>
        </p:txBody>
      </p:sp>
    </p:spTree>
    <p:extLst>
      <p:ext uri="{BB962C8B-B14F-4D97-AF65-F5344CB8AC3E}">
        <p14:creationId xmlns:p14="http://schemas.microsoft.com/office/powerpoint/2010/main" val="36843680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C670-F816-454E-8425-AF127DE1DBAE}" type="datetimeFigureOut">
              <a:rPr lang="en-US" smtClean="0"/>
              <a:pPr/>
              <a:t>3/5/14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BFF5A-8A86-4F48-817A-40303439A49B}" type="slidenum">
              <a:rPr lang="en-US" smtClean="0"/>
              <a:pPr/>
              <a:t>‹#›</a:t>
            </a:fld>
            <a:endParaRPr lang="en-US"/>
          </a:p>
        </p:txBody>
      </p:sp>
    </p:spTree>
    <p:extLst>
      <p:ext uri="{BB962C8B-B14F-4D97-AF65-F5344CB8AC3E}">
        <p14:creationId xmlns:p14="http://schemas.microsoft.com/office/powerpoint/2010/main" val="176847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wmf"/><Relationship Id="rId5" Type="http://schemas.openxmlformats.org/officeDocument/2006/relationships/oleObject" Target="../embeddings/oleObject6.bin"/><Relationship Id="rId6" Type="http://schemas.openxmlformats.org/officeDocument/2006/relationships/image" Target="../media/image4.wmf"/><Relationship Id="rId7" Type="http://schemas.openxmlformats.org/officeDocument/2006/relationships/oleObject" Target="../embeddings/oleObject7.bin"/><Relationship Id="rId8" Type="http://schemas.openxmlformats.org/officeDocument/2006/relationships/image" Target="../media/image5.wmf"/><Relationship Id="rId9" Type="http://schemas.openxmlformats.org/officeDocument/2006/relationships/oleObject" Target="../embeddings/oleObject8.bin"/><Relationship Id="rId10" Type="http://schemas.openxmlformats.org/officeDocument/2006/relationships/oleObject" Target="../embeddings/oleObject9.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6.wmf"/><Relationship Id="rId5" Type="http://schemas.openxmlformats.org/officeDocument/2006/relationships/oleObject" Target="../embeddings/oleObject11.bin"/><Relationship Id="rId6" Type="http://schemas.openxmlformats.org/officeDocument/2006/relationships/image" Target="../media/image7.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5.wmf"/><Relationship Id="rId5" Type="http://schemas.openxmlformats.org/officeDocument/2006/relationships/oleObject" Target="../embeddings/oleObject13.bin"/><Relationship Id="rId6" Type="http://schemas.openxmlformats.org/officeDocument/2006/relationships/image" Target="../media/image2.wmf"/><Relationship Id="rId7" Type="http://schemas.openxmlformats.org/officeDocument/2006/relationships/oleObject" Target="../embeddings/oleObject14.bin"/><Relationship Id="rId8" Type="http://schemas.openxmlformats.org/officeDocument/2006/relationships/oleObject" Target="../embeddings/oleObject15.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69925" y="346075"/>
            <a:ext cx="78120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Common factor model with mean structure                          </a:t>
            </a:r>
          </a:p>
          <a:p>
            <a:endParaRPr lang="en-US" sz="2400" b="0" dirty="0"/>
          </a:p>
          <a:p>
            <a:r>
              <a:rPr lang="en-US" sz="2400" b="0" dirty="0"/>
              <a:t>Suppose that </a:t>
            </a:r>
            <a:r>
              <a:rPr lang="en-US" sz="2400" dirty="0"/>
              <a:t>X</a:t>
            </a:r>
            <a:r>
              <a:rPr lang="en-US" sz="2400" b="0" dirty="0"/>
              <a:t> is a px1 vector of measured variables.  Then the factor model that includes mean structures, for the variables in </a:t>
            </a:r>
            <a:r>
              <a:rPr lang="en-US" sz="2400" dirty="0"/>
              <a:t>X</a:t>
            </a:r>
            <a:r>
              <a:rPr lang="en-US" sz="2400" b="0" dirty="0"/>
              <a:t>, is</a:t>
            </a:r>
          </a:p>
          <a:p>
            <a:endParaRPr lang="en-US" sz="2400" b="0" dirty="0"/>
          </a:p>
          <a:p>
            <a:endParaRPr lang="en-US" sz="2400" b="0" dirty="0"/>
          </a:p>
          <a:p>
            <a:endParaRPr lang="en-US" sz="2400" dirty="0"/>
          </a:p>
          <a:p>
            <a:r>
              <a:rPr lang="en-US" sz="2400" b="0" dirty="0"/>
              <a:t>Here       is a px1 vector of </a:t>
            </a:r>
            <a:r>
              <a:rPr lang="en-US" sz="2400" dirty="0"/>
              <a:t>latent or measurement intercepts</a:t>
            </a:r>
            <a:r>
              <a:rPr lang="en-US" sz="2400" b="0" dirty="0"/>
              <a:t>.  If you think of the factor model as a regression model, predicting the measured variable from the common factor, the measurement intercepts denote where the regression line crosses the vertical axis.  Note that these intercepts are NOT necessarily equal to the means of the measured variables.</a:t>
            </a:r>
          </a:p>
        </p:txBody>
      </p:sp>
      <p:graphicFrame>
        <p:nvGraphicFramePr>
          <p:cNvPr id="3075" name="Object 3"/>
          <p:cNvGraphicFramePr>
            <a:graphicFrameLocks noChangeAspect="1"/>
          </p:cNvGraphicFramePr>
          <p:nvPr/>
        </p:nvGraphicFramePr>
        <p:xfrm>
          <a:off x="3048000" y="2514600"/>
          <a:ext cx="2235200" cy="419100"/>
        </p:xfrm>
        <a:graphic>
          <a:graphicData uri="http://schemas.openxmlformats.org/presentationml/2006/ole">
            <mc:AlternateContent xmlns:mc="http://schemas.openxmlformats.org/markup-compatibility/2006">
              <mc:Choice xmlns:v="urn:schemas-microsoft-com:vml" Requires="v">
                <p:oleObj spid="_x0000_s2061" name="Equation" r:id="rId3" imgW="2235200" imgH="419100" progId="Equation.3">
                  <p:embed/>
                </p:oleObj>
              </mc:Choice>
              <mc:Fallback>
                <p:oleObj name="Equation" r:id="rId3" imgW="2235200" imgH="4191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14600"/>
                        <a:ext cx="2235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1447800" y="3429000"/>
          <a:ext cx="228600" cy="241300"/>
        </p:xfrm>
        <a:graphic>
          <a:graphicData uri="http://schemas.openxmlformats.org/presentationml/2006/ole">
            <mc:AlternateContent xmlns:mc="http://schemas.openxmlformats.org/markup-compatibility/2006">
              <mc:Choice xmlns:v="urn:schemas-microsoft-com:vml" Requires="v">
                <p:oleObj spid="_x0000_s2062" name="Equation" r:id="rId5" imgW="228600" imgH="241300" progId="Equation.3">
                  <p:embed/>
                </p:oleObj>
              </mc:Choice>
              <mc:Fallback>
                <p:oleObj name="Equation" r:id="rId5" imgW="2286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4290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718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41325" y="346075"/>
            <a:ext cx="82057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Invariance of unique factor variances</a:t>
            </a:r>
            <a:r>
              <a:rPr lang="en-US" sz="2400" dirty="0"/>
              <a:t>:  As a last step, we might test whether the unique factor variances are invariant.  If metric invariance holds AND we have invariance of the unique variances, the only source of group differences in the covariance matrices lies in the common factor covariance matrices.</a:t>
            </a:r>
          </a:p>
          <a:p>
            <a:endParaRPr lang="en-US" sz="2400" dirty="0"/>
          </a:p>
          <a:p>
            <a:r>
              <a:rPr lang="en-US" sz="2400" dirty="0"/>
              <a:t>Again, we might find that all of the unique variances are invariant, or only a subset are invariant, leading to partial invariance for these variances.</a:t>
            </a:r>
          </a:p>
          <a:p>
            <a:endParaRPr lang="en-US" sz="2400" dirty="0"/>
          </a:p>
          <a:p>
            <a:r>
              <a:rPr lang="en-US" sz="2400" dirty="0"/>
              <a:t>The above description of the levels of invariance </a:t>
            </a:r>
            <a:r>
              <a:rPr lang="en-US" sz="2400" dirty="0" smtClean="0"/>
              <a:t>has assumed that the measured variables are roughly continuous in scale.  </a:t>
            </a:r>
            <a:r>
              <a:rPr lang="en-US" sz="2400" dirty="0" smtClean="0"/>
              <a:t>This is not true for some measures, such as binary test items.  A different factor model would be needed in such cases.</a:t>
            </a:r>
            <a:endParaRPr lang="en-US" sz="2400" b="1" dirty="0"/>
          </a:p>
        </p:txBody>
      </p:sp>
    </p:spTree>
    <p:extLst>
      <p:ext uri="{BB962C8B-B14F-4D97-AF65-F5344CB8AC3E}">
        <p14:creationId xmlns:p14="http://schemas.microsoft.com/office/powerpoint/2010/main" val="4265171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17525" y="346075"/>
            <a:ext cx="79930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WAIS-R example </a:t>
            </a:r>
            <a:r>
              <a:rPr lang="en-US" sz="2400" b="1"/>
              <a:t>using </a:t>
            </a:r>
            <a:r>
              <a:rPr lang="en-US" sz="2400" b="1" smtClean="0"/>
              <a:t>mean </a:t>
            </a:r>
            <a:r>
              <a:rPr lang="en-US" sz="2400" b="1" dirty="0"/>
              <a:t>structures                                </a:t>
            </a:r>
          </a:p>
          <a:p>
            <a:endParaRPr lang="en-US" sz="2400" b="0" dirty="0"/>
          </a:p>
          <a:p>
            <a:r>
              <a:rPr lang="en-US" sz="2400" b="0" dirty="0"/>
              <a:t>The data come from the standardization sample for the WAIS-R, with males (N=940) and females (N=940) being the groups.</a:t>
            </a:r>
          </a:p>
          <a:p>
            <a:endParaRPr lang="en-US" sz="2400" b="0" dirty="0"/>
          </a:p>
          <a:p>
            <a:r>
              <a:rPr lang="en-US" sz="2400" b="0" dirty="0"/>
              <a:t>Only seven of the 11 subtests were used in these invariance analyses: Information, Vocabulary, Comprehension, Similarities, Picture Completion, and Picture Arrangement.</a:t>
            </a:r>
          </a:p>
          <a:p>
            <a:endParaRPr lang="en-US" sz="2400" b="0" dirty="0"/>
          </a:p>
          <a:p>
            <a:r>
              <a:rPr lang="en-US" sz="2400" b="0" dirty="0"/>
              <a:t>A two-factor model was used throughout, with a </a:t>
            </a:r>
            <a:r>
              <a:rPr lang="en-US" sz="2400" dirty="0"/>
              <a:t>verbal comprehension factor</a:t>
            </a:r>
            <a:r>
              <a:rPr lang="en-US" sz="2400" b="0" dirty="0"/>
              <a:t> (Info, </a:t>
            </a:r>
            <a:r>
              <a:rPr lang="en-US" sz="2400" b="0" dirty="0" err="1"/>
              <a:t>Voca</a:t>
            </a:r>
            <a:r>
              <a:rPr lang="en-US" sz="2400" b="0" dirty="0"/>
              <a:t>, Comp, Simi) and a </a:t>
            </a:r>
            <a:r>
              <a:rPr lang="en-US" sz="2400" dirty="0"/>
              <a:t>spatial factor </a:t>
            </a:r>
            <a:r>
              <a:rPr lang="en-US" sz="2400" b="0" dirty="0"/>
              <a:t>(</a:t>
            </a:r>
            <a:r>
              <a:rPr lang="en-US" sz="2400" b="0" dirty="0" err="1"/>
              <a:t>Pcmp</a:t>
            </a:r>
            <a:r>
              <a:rPr lang="en-US" sz="2400" b="0" dirty="0"/>
              <a:t>, Parr, </a:t>
            </a:r>
            <a:r>
              <a:rPr lang="en-US" sz="2400" b="0" dirty="0" err="1"/>
              <a:t>Bdes</a:t>
            </a:r>
            <a:r>
              <a:rPr lang="en-US" sz="2400" b="0" dirty="0"/>
              <a:t>).</a:t>
            </a:r>
          </a:p>
          <a:p>
            <a:endParaRPr lang="en-US" sz="2400" b="0" dirty="0"/>
          </a:p>
          <a:p>
            <a:r>
              <a:rPr lang="en-US" sz="2400" b="0" dirty="0"/>
              <a:t>Males have higher means on each of the seven scales.</a:t>
            </a:r>
            <a:endParaRPr lang="en-US" sz="2400" dirty="0"/>
          </a:p>
        </p:txBody>
      </p:sp>
    </p:spTree>
    <p:extLst>
      <p:ext uri="{BB962C8B-B14F-4D97-AF65-F5344CB8AC3E}">
        <p14:creationId xmlns:p14="http://schemas.microsoft.com/office/powerpoint/2010/main" val="332934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1325" y="269875"/>
            <a:ext cx="80994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Models to be fit</a:t>
            </a:r>
            <a:r>
              <a:rPr lang="en-US" sz="2400" dirty="0"/>
              <a:t>:                                                                            </a:t>
            </a:r>
          </a:p>
          <a:p>
            <a:endParaRPr lang="en-US" sz="2400" dirty="0"/>
          </a:p>
          <a:p>
            <a:r>
              <a:rPr lang="en-US" sz="2400" dirty="0"/>
              <a:t>Two-factor </a:t>
            </a:r>
            <a:r>
              <a:rPr lang="en-US" sz="2400" dirty="0" err="1"/>
              <a:t>configural</a:t>
            </a:r>
            <a:r>
              <a:rPr lang="en-US" sz="2400" dirty="0"/>
              <a:t> invariance</a:t>
            </a:r>
            <a:r>
              <a:rPr lang="en-US" sz="2400" b="0" dirty="0"/>
              <a:t> with no invariance constraints.  No congeneric structure.</a:t>
            </a:r>
          </a:p>
          <a:p>
            <a:endParaRPr lang="en-US" sz="2400" b="0" dirty="0"/>
          </a:p>
          <a:p>
            <a:r>
              <a:rPr lang="en-US" sz="2400" dirty="0"/>
              <a:t>Metric invariance without congeneric structure.</a:t>
            </a:r>
          </a:p>
          <a:p>
            <a:endParaRPr lang="en-US" sz="2400" dirty="0"/>
          </a:p>
          <a:p>
            <a:r>
              <a:rPr lang="en-US" sz="2400" dirty="0"/>
              <a:t>Same as above, with congeneric loading structure.</a:t>
            </a:r>
          </a:p>
          <a:p>
            <a:endParaRPr lang="en-US" sz="2400" dirty="0"/>
          </a:p>
          <a:p>
            <a:r>
              <a:rPr lang="en-US" sz="2400" dirty="0"/>
              <a:t>Removes congeneric structure, but adds invariance on intercepts (strong invariance).</a:t>
            </a:r>
          </a:p>
          <a:p>
            <a:endParaRPr lang="en-US" sz="2400" dirty="0"/>
          </a:p>
          <a:p>
            <a:r>
              <a:rPr lang="en-US" sz="2400" dirty="0"/>
              <a:t>Removes invariance on intercept for Information.</a:t>
            </a:r>
          </a:p>
          <a:p>
            <a:endParaRPr lang="en-US" sz="2400" dirty="0"/>
          </a:p>
          <a:p>
            <a:r>
              <a:rPr lang="en-US" sz="2400" dirty="0"/>
              <a:t>Same as above but with invariance for unique variances.</a:t>
            </a:r>
          </a:p>
        </p:txBody>
      </p:sp>
    </p:spTree>
    <p:extLst>
      <p:ext uri="{BB962C8B-B14F-4D97-AF65-F5344CB8AC3E}">
        <p14:creationId xmlns:p14="http://schemas.microsoft.com/office/powerpoint/2010/main" val="286290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17525" y="269875"/>
            <a:ext cx="80152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Fit Summary                                                                                </a:t>
            </a:r>
          </a:p>
          <a:p>
            <a:r>
              <a:rPr lang="en-US" sz="2400"/>
              <a:t>                                                                       </a:t>
            </a:r>
            <a:endParaRPr lang="en-US" sz="2400" dirty="0"/>
          </a:p>
          <a:p>
            <a:r>
              <a:rPr lang="en-US" sz="2400"/>
              <a:t>Model    </a:t>
            </a:r>
            <a:r>
              <a:rPr lang="en-US" sz="2400" smtClean="0"/>
              <a:t>                 chi       </a:t>
            </a:r>
            <a:r>
              <a:rPr lang="en-US" sz="2400" dirty="0" err="1"/>
              <a:t>df</a:t>
            </a:r>
            <a:r>
              <a:rPr lang="en-US" sz="2400" dirty="0"/>
              <a:t>        </a:t>
            </a:r>
            <a:r>
              <a:rPr lang="en-US" sz="2400"/>
              <a:t>RMSEA     </a:t>
            </a:r>
            <a:r>
              <a:rPr lang="en-US" sz="2400" smtClean="0"/>
              <a:t> SRMR __________________________________________________</a:t>
            </a:r>
            <a:endParaRPr lang="en-US" sz="2400" dirty="0"/>
          </a:p>
          <a:p>
            <a:endParaRPr lang="en-US" sz="2400" dirty="0"/>
          </a:p>
          <a:p>
            <a:r>
              <a:rPr lang="en-US" sz="2400" smtClean="0"/>
              <a:t>Configural          32.853     </a:t>
            </a:r>
            <a:r>
              <a:rPr lang="en-US" sz="2400"/>
              <a:t>16       </a:t>
            </a:r>
            <a:r>
              <a:rPr lang="en-US" sz="2400" smtClean="0"/>
              <a:t> </a:t>
            </a:r>
            <a:r>
              <a:rPr lang="en-US" sz="2400"/>
              <a:t>.</a:t>
            </a:r>
            <a:r>
              <a:rPr lang="en-US" sz="2400" smtClean="0"/>
              <a:t>033             </a:t>
            </a:r>
            <a:r>
              <a:rPr lang="en-US" sz="2400"/>
              <a:t>.</a:t>
            </a:r>
            <a:r>
              <a:rPr lang="en-US" sz="2400" smtClean="0"/>
              <a:t>007</a:t>
            </a:r>
          </a:p>
          <a:p>
            <a:endParaRPr lang="en-US" sz="2400" smtClean="0"/>
          </a:p>
          <a:p>
            <a:r>
              <a:rPr lang="en-US" sz="2400" smtClean="0"/>
              <a:t>Metric                66.815      </a:t>
            </a:r>
            <a:r>
              <a:rPr lang="en-US" sz="2400"/>
              <a:t>26      </a:t>
            </a:r>
            <a:r>
              <a:rPr lang="en-US" sz="2400" smtClean="0"/>
              <a:t> </a:t>
            </a:r>
            <a:r>
              <a:rPr lang="en-US" sz="2400"/>
              <a:t>.</a:t>
            </a:r>
            <a:r>
              <a:rPr lang="en-US" sz="2400" smtClean="0"/>
              <a:t>041             .032</a:t>
            </a:r>
            <a:endParaRPr lang="en-US" sz="2400" dirty="0"/>
          </a:p>
          <a:p>
            <a:endParaRPr lang="en-US" sz="2400" dirty="0"/>
          </a:p>
          <a:p>
            <a:r>
              <a:rPr lang="en-US" sz="2400" smtClean="0"/>
              <a:t>Congeneric      277.930      </a:t>
            </a:r>
            <a:r>
              <a:rPr lang="en-US" sz="2400"/>
              <a:t>31      </a:t>
            </a:r>
            <a:r>
              <a:rPr lang="en-US" sz="2400" smtClean="0"/>
              <a:t> </a:t>
            </a:r>
            <a:r>
              <a:rPr lang="en-US" sz="2400"/>
              <a:t>.</a:t>
            </a:r>
            <a:r>
              <a:rPr lang="en-US" sz="2400" smtClean="0"/>
              <a:t>092             </a:t>
            </a:r>
            <a:r>
              <a:rPr lang="en-US" sz="2400"/>
              <a:t>.</a:t>
            </a:r>
            <a:r>
              <a:rPr lang="en-US" sz="2400" smtClean="0"/>
              <a:t>049  </a:t>
            </a:r>
            <a:endParaRPr lang="en-US" sz="2400" dirty="0"/>
          </a:p>
          <a:p>
            <a:endParaRPr lang="en-US" sz="2400" dirty="0"/>
          </a:p>
          <a:p>
            <a:r>
              <a:rPr lang="en-US" sz="2400" smtClean="0"/>
              <a:t>Strong              169.661      </a:t>
            </a:r>
            <a:r>
              <a:rPr lang="en-US" sz="2400"/>
              <a:t>31      </a:t>
            </a:r>
            <a:r>
              <a:rPr lang="en-US" sz="2400" smtClean="0"/>
              <a:t> </a:t>
            </a:r>
            <a:r>
              <a:rPr lang="en-US" sz="2400"/>
              <a:t>.</a:t>
            </a:r>
            <a:r>
              <a:rPr lang="en-US" sz="2400" smtClean="0"/>
              <a:t>069             </a:t>
            </a:r>
            <a:r>
              <a:rPr lang="en-US" sz="2400"/>
              <a:t>.</a:t>
            </a:r>
            <a:r>
              <a:rPr lang="en-US" sz="2400" smtClean="0"/>
              <a:t>030 </a:t>
            </a:r>
            <a:endParaRPr lang="en-US" sz="2400" dirty="0"/>
          </a:p>
          <a:p>
            <a:endParaRPr lang="en-US" sz="2400" dirty="0"/>
          </a:p>
          <a:p>
            <a:r>
              <a:rPr lang="en-US" sz="2400"/>
              <a:t>Partial   </a:t>
            </a:r>
            <a:r>
              <a:rPr lang="en-US" sz="2400" smtClean="0"/>
              <a:t>             88.341      </a:t>
            </a:r>
            <a:r>
              <a:rPr lang="en-US" sz="2400"/>
              <a:t>30      </a:t>
            </a:r>
            <a:r>
              <a:rPr lang="en-US" sz="2400" smtClean="0"/>
              <a:t> .045             </a:t>
            </a:r>
            <a:r>
              <a:rPr lang="en-US" sz="2400"/>
              <a:t>.</a:t>
            </a:r>
            <a:r>
              <a:rPr lang="en-US" sz="2400" smtClean="0"/>
              <a:t>031</a:t>
            </a:r>
            <a:endParaRPr lang="en-US" sz="2400" dirty="0"/>
          </a:p>
          <a:p>
            <a:endParaRPr lang="en-US" sz="2400" dirty="0"/>
          </a:p>
          <a:p>
            <a:r>
              <a:rPr lang="en-US" sz="2400"/>
              <a:t>Strict   </a:t>
            </a:r>
            <a:r>
              <a:rPr lang="en-US" sz="2400" smtClean="0"/>
              <a:t>             121.579      </a:t>
            </a:r>
            <a:r>
              <a:rPr lang="en-US" sz="2400"/>
              <a:t>37 </a:t>
            </a:r>
            <a:r>
              <a:rPr lang="en-US" sz="2400" smtClean="0"/>
              <a:t>      </a:t>
            </a:r>
            <a:r>
              <a:rPr lang="en-US" sz="2400"/>
              <a:t>.</a:t>
            </a:r>
            <a:r>
              <a:rPr lang="en-US" sz="2400" smtClean="0"/>
              <a:t>049             </a:t>
            </a:r>
            <a:r>
              <a:rPr lang="en-US" sz="2400"/>
              <a:t>.</a:t>
            </a:r>
            <a:r>
              <a:rPr lang="en-US" sz="2400" smtClean="0"/>
              <a:t>042</a:t>
            </a:r>
            <a:endParaRPr lang="en-US" sz="2400" dirty="0"/>
          </a:p>
        </p:txBody>
      </p:sp>
    </p:spTree>
    <p:extLst>
      <p:ext uri="{BB962C8B-B14F-4D97-AF65-F5344CB8AC3E}">
        <p14:creationId xmlns:p14="http://schemas.microsoft.com/office/powerpoint/2010/main" val="362168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17525" y="422275"/>
            <a:ext cx="79295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t>We can write the means of the measured variables as                 </a:t>
            </a:r>
          </a:p>
          <a:p>
            <a:endParaRPr lang="en-US" sz="2400" b="0" dirty="0"/>
          </a:p>
          <a:p>
            <a:endParaRPr lang="en-US" sz="2400" b="0" dirty="0"/>
          </a:p>
          <a:p>
            <a:endParaRPr lang="en-US" sz="2400" b="0" dirty="0"/>
          </a:p>
          <a:p>
            <a:r>
              <a:rPr lang="en-US" sz="2400" b="0" dirty="0"/>
              <a:t>Here      is an rx1 vector (for r common factors) of factor means.  With the addition of these factor means,  we now have two new parameter sets to consider when fitting mean structure models: the latent intercepts, and the factor means.  The observed vector of means for the measured variables, which must be available for analysis, contribute p new pieces of information.  But the new parameter sets contribute </a:t>
            </a:r>
            <a:r>
              <a:rPr lang="en-US" sz="2400" b="0" dirty="0" err="1"/>
              <a:t>p+r</a:t>
            </a:r>
            <a:r>
              <a:rPr lang="en-US" sz="2400" b="0" dirty="0"/>
              <a:t> new parameters to be estimated.  We will need some new identification constraints if we are to use the CFA model with mean structures.</a:t>
            </a:r>
          </a:p>
        </p:txBody>
      </p:sp>
      <p:graphicFrame>
        <p:nvGraphicFramePr>
          <p:cNvPr id="4099" name="Object 3"/>
          <p:cNvGraphicFramePr>
            <a:graphicFrameLocks noChangeAspect="1"/>
          </p:cNvGraphicFramePr>
          <p:nvPr/>
        </p:nvGraphicFramePr>
        <p:xfrm>
          <a:off x="2514600" y="1219200"/>
          <a:ext cx="2844800" cy="419100"/>
        </p:xfrm>
        <a:graphic>
          <a:graphicData uri="http://schemas.openxmlformats.org/presentationml/2006/ole">
            <mc:AlternateContent xmlns:mc="http://schemas.openxmlformats.org/markup-compatibility/2006">
              <mc:Choice xmlns:v="urn:schemas-microsoft-com:vml" Requires="v">
                <p:oleObj spid="_x0000_s3085" name="Equation" r:id="rId3" imgW="2844800" imgH="419100" progId="Equation.3">
                  <p:embed/>
                </p:oleObj>
              </mc:Choice>
              <mc:Fallback>
                <p:oleObj name="Equation" r:id="rId3" imgW="2844800" imgH="4191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219200"/>
                        <a:ext cx="2844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1295400" y="1981200"/>
          <a:ext cx="254000" cy="241300"/>
        </p:xfrm>
        <a:graphic>
          <a:graphicData uri="http://schemas.openxmlformats.org/presentationml/2006/ole">
            <mc:AlternateContent xmlns:mc="http://schemas.openxmlformats.org/markup-compatibility/2006">
              <mc:Choice xmlns:v="urn:schemas-microsoft-com:vml" Requires="v">
                <p:oleObj spid="_x0000_s3086" name="Equation" r:id="rId5" imgW="253890" imgH="241195" progId="Equation.3">
                  <p:embed/>
                </p:oleObj>
              </mc:Choice>
              <mc:Fallback>
                <p:oleObj name="Equation" r:id="rId5" imgW="253890" imgH="241195"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981200"/>
                        <a:ext cx="254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345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17525" y="346075"/>
            <a:ext cx="796607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Identification in CFA with means                                             </a:t>
            </a:r>
          </a:p>
          <a:p>
            <a:endParaRPr lang="en-US" sz="2400" dirty="0"/>
          </a:p>
          <a:p>
            <a:r>
              <a:rPr lang="en-US" sz="2400" b="0" dirty="0"/>
              <a:t>To identify the new parameters     and      we must impose r constraints on the parameters.</a:t>
            </a:r>
          </a:p>
          <a:p>
            <a:endParaRPr lang="en-US" sz="2400" b="0" dirty="0"/>
          </a:p>
          <a:p>
            <a:r>
              <a:rPr lang="en-US" sz="2400" b="0" dirty="0"/>
              <a:t>For a single-group analysis, there are at least two ways of imposing the needed constraints.</a:t>
            </a:r>
          </a:p>
          <a:p>
            <a:endParaRPr lang="en-US" sz="2400" b="0" dirty="0"/>
          </a:p>
          <a:p>
            <a:r>
              <a:rPr lang="en-US" sz="2400" b="0" dirty="0"/>
              <a:t>First, we can set             , with no further constraints.  As a result, the estimates for the latent intercepts     will just be the means for the observed variables.</a:t>
            </a:r>
          </a:p>
          <a:p>
            <a:endParaRPr lang="en-US" sz="2400" b="0" dirty="0"/>
          </a:p>
          <a:p>
            <a:r>
              <a:rPr lang="en-US" sz="2400" b="0" dirty="0"/>
              <a:t>Second, we can pick r elements in        to fix to zero, leaving the factor means unconstrained.  Typical practice is to pick the r elements corresponding to the reference variables chosen for the factor loadings.</a:t>
            </a:r>
          </a:p>
        </p:txBody>
      </p:sp>
      <p:graphicFrame>
        <p:nvGraphicFramePr>
          <p:cNvPr id="5123" name="Object 3"/>
          <p:cNvGraphicFramePr>
            <a:graphicFrameLocks noChangeAspect="1"/>
          </p:cNvGraphicFramePr>
          <p:nvPr/>
        </p:nvGraphicFramePr>
        <p:xfrm>
          <a:off x="4495800" y="1219200"/>
          <a:ext cx="228600" cy="241300"/>
        </p:xfrm>
        <a:graphic>
          <a:graphicData uri="http://schemas.openxmlformats.org/presentationml/2006/ole">
            <mc:AlternateContent xmlns:mc="http://schemas.openxmlformats.org/markup-compatibility/2006">
              <mc:Choice xmlns:v="urn:schemas-microsoft-com:vml" Requires="v">
                <p:oleObj spid="_x0000_s4124" name="Equation" r:id="rId3" imgW="228600" imgH="241300" progId="Equation.3">
                  <p:embed/>
                </p:oleObj>
              </mc:Choice>
              <mc:Fallback>
                <p:oleObj name="Equation" r:id="rId3" imgW="228600" imgH="2413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5334000" y="1219200"/>
          <a:ext cx="254000" cy="241300"/>
        </p:xfrm>
        <a:graphic>
          <a:graphicData uri="http://schemas.openxmlformats.org/presentationml/2006/ole">
            <mc:AlternateContent xmlns:mc="http://schemas.openxmlformats.org/markup-compatibility/2006">
              <mc:Choice xmlns:v="urn:schemas-microsoft-com:vml" Requires="v">
                <p:oleObj spid="_x0000_s4125" name="Equation" r:id="rId5" imgW="253890" imgH="241195" progId="Equation.3">
                  <p:embed/>
                </p:oleObj>
              </mc:Choice>
              <mc:Fallback>
                <p:oleObj name="Equation" r:id="rId5" imgW="253890" imgH="241195"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19200"/>
                        <a:ext cx="254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2667000" y="3352800"/>
          <a:ext cx="812800" cy="330200"/>
        </p:xfrm>
        <a:graphic>
          <a:graphicData uri="http://schemas.openxmlformats.org/presentationml/2006/ole">
            <mc:AlternateContent xmlns:mc="http://schemas.openxmlformats.org/markup-compatibility/2006">
              <mc:Choice xmlns:v="urn:schemas-microsoft-com:vml" Requires="v">
                <p:oleObj spid="_x0000_s4126" name="Equation" r:id="rId7" imgW="812447" imgH="330057" progId="Equation.3">
                  <p:embed/>
                </p:oleObj>
              </mc:Choice>
              <mc:Fallback>
                <p:oleObj name="Equation" r:id="rId7" imgW="812447" imgH="330057"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352800"/>
                        <a:ext cx="812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5943600" y="3733800"/>
          <a:ext cx="228600" cy="241300"/>
        </p:xfrm>
        <a:graphic>
          <a:graphicData uri="http://schemas.openxmlformats.org/presentationml/2006/ole">
            <mc:AlternateContent xmlns:mc="http://schemas.openxmlformats.org/markup-compatibility/2006">
              <mc:Choice xmlns:v="urn:schemas-microsoft-com:vml" Requires="v">
                <p:oleObj spid="_x0000_s4127" name="Equation" r:id="rId9" imgW="228600" imgH="241300" progId="Equation.3">
                  <p:embed/>
                </p:oleObj>
              </mc:Choice>
              <mc:Fallback>
                <p:oleObj name="Equation" r:id="rId9" imgW="228600" imgH="2413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7338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7"/>
          <p:cNvGraphicFramePr>
            <a:graphicFrameLocks noChangeAspect="1"/>
          </p:cNvGraphicFramePr>
          <p:nvPr/>
        </p:nvGraphicFramePr>
        <p:xfrm>
          <a:off x="4876800" y="4876800"/>
          <a:ext cx="228600" cy="241300"/>
        </p:xfrm>
        <a:graphic>
          <a:graphicData uri="http://schemas.openxmlformats.org/presentationml/2006/ole">
            <mc:AlternateContent xmlns:mc="http://schemas.openxmlformats.org/markup-compatibility/2006">
              <mc:Choice xmlns:v="urn:schemas-microsoft-com:vml" Requires="v">
                <p:oleObj spid="_x0000_s4128" name="Equation" r:id="rId10" imgW="228600" imgH="241300" progId="Equation.3">
                  <p:embed/>
                </p:oleObj>
              </mc:Choice>
              <mc:Fallback>
                <p:oleObj name="Equation" r:id="rId10" imgW="228600" imgH="2413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8768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85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46125" y="422275"/>
            <a:ext cx="769778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Example of identification with fixed zero elements:            </a:t>
            </a:r>
          </a:p>
          <a:p>
            <a:endParaRPr lang="en-US" sz="2400" dirty="0"/>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b="0" dirty="0"/>
          </a:p>
          <a:p>
            <a:endParaRPr lang="en-US" b="0" dirty="0"/>
          </a:p>
        </p:txBody>
      </p:sp>
      <p:graphicFrame>
        <p:nvGraphicFramePr>
          <p:cNvPr id="7171" name="Object 3"/>
          <p:cNvGraphicFramePr>
            <a:graphicFrameLocks noChangeAspect="1"/>
          </p:cNvGraphicFramePr>
          <p:nvPr/>
        </p:nvGraphicFramePr>
        <p:xfrm>
          <a:off x="1371600" y="1676400"/>
          <a:ext cx="2489200" cy="3340100"/>
        </p:xfrm>
        <a:graphic>
          <a:graphicData uri="http://schemas.openxmlformats.org/presentationml/2006/ole">
            <mc:AlternateContent xmlns:mc="http://schemas.openxmlformats.org/markup-compatibility/2006">
              <mc:Choice xmlns:v="urn:schemas-microsoft-com:vml" Requires="v">
                <p:oleObj spid="_x0000_s5133" name="Equation" r:id="rId3" imgW="2489200" imgH="3340100" progId="Equation.3">
                  <p:embed/>
                </p:oleObj>
              </mc:Choice>
              <mc:Fallback>
                <p:oleObj name="Equation" r:id="rId3" imgW="2489200" imgH="33401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2489200" cy="334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5257800" y="1752600"/>
          <a:ext cx="1295400" cy="3340100"/>
        </p:xfrm>
        <a:graphic>
          <a:graphicData uri="http://schemas.openxmlformats.org/presentationml/2006/ole">
            <mc:AlternateContent xmlns:mc="http://schemas.openxmlformats.org/markup-compatibility/2006">
              <mc:Choice xmlns:v="urn:schemas-microsoft-com:vml" Requires="v">
                <p:oleObj spid="_x0000_s5134" name="Equation" r:id="rId5" imgW="1295400" imgH="3340100" progId="Equation.3">
                  <p:embed/>
                </p:oleObj>
              </mc:Choice>
              <mc:Fallback>
                <p:oleObj name="Equation" r:id="rId5" imgW="1295400" imgH="33401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752600"/>
                        <a:ext cx="1295400" cy="334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126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69925" y="498475"/>
            <a:ext cx="780256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Multiple group case                                                                  </a:t>
            </a:r>
            <a:endParaRPr lang="en-US" sz="2400" b="0" dirty="0"/>
          </a:p>
          <a:p>
            <a:endParaRPr lang="en-US" sz="2400" b="0" dirty="0"/>
          </a:p>
          <a:p>
            <a:r>
              <a:rPr lang="en-US" sz="2400" b="0" dirty="0"/>
              <a:t>When you have multiple independent groups and you want to fit a stacked model (i.e., simultaneous model across groups), you again have two options for identification.</a:t>
            </a:r>
          </a:p>
          <a:p>
            <a:endParaRPr lang="en-US" sz="2400" b="0" dirty="0"/>
          </a:p>
          <a:p>
            <a:r>
              <a:rPr lang="en-US" sz="2400" b="0" dirty="0"/>
              <a:t>First, you can fix              in one group, and then make r elements of       invariant over groups.  You would again pick the r elements that correspond to the reference variables in the loadings.</a:t>
            </a:r>
          </a:p>
          <a:p>
            <a:endParaRPr lang="en-US" sz="2400" b="0" dirty="0"/>
          </a:p>
          <a:p>
            <a:r>
              <a:rPr lang="en-US" sz="2400" b="0" dirty="0"/>
              <a:t>Second, you could fix r elements of      to be zero in each group.  The same r elements would be fixed in each group.</a:t>
            </a:r>
          </a:p>
          <a:p>
            <a:endParaRPr lang="en-US" sz="2400" b="0" dirty="0"/>
          </a:p>
          <a:p>
            <a:r>
              <a:rPr lang="en-US" sz="2400" b="0" dirty="0"/>
              <a:t>We would NOT set             in each group because groups are usually assumed to differ in factor means.</a:t>
            </a:r>
            <a:endParaRPr lang="en-US" sz="2400" dirty="0"/>
          </a:p>
        </p:txBody>
      </p:sp>
      <p:graphicFrame>
        <p:nvGraphicFramePr>
          <p:cNvPr id="8195" name="Object 3"/>
          <p:cNvGraphicFramePr>
            <a:graphicFrameLocks noChangeAspect="1"/>
          </p:cNvGraphicFramePr>
          <p:nvPr/>
        </p:nvGraphicFramePr>
        <p:xfrm>
          <a:off x="2895600" y="2743200"/>
          <a:ext cx="812800" cy="330200"/>
        </p:xfrm>
        <a:graphic>
          <a:graphicData uri="http://schemas.openxmlformats.org/presentationml/2006/ole">
            <mc:AlternateContent xmlns:mc="http://schemas.openxmlformats.org/markup-compatibility/2006">
              <mc:Choice xmlns:v="urn:schemas-microsoft-com:vml" Requires="v">
                <p:oleObj spid="_x0000_s6167" name="Equation" r:id="rId3" imgW="812447" imgH="330057" progId="Equation.3">
                  <p:embed/>
                </p:oleObj>
              </mc:Choice>
              <mc:Fallback>
                <p:oleObj name="Equation" r:id="rId3" imgW="812447" imgH="330057"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743200"/>
                        <a:ext cx="812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286000" y="3200400"/>
          <a:ext cx="228600" cy="241300"/>
        </p:xfrm>
        <a:graphic>
          <a:graphicData uri="http://schemas.openxmlformats.org/presentationml/2006/ole">
            <mc:AlternateContent xmlns:mc="http://schemas.openxmlformats.org/markup-compatibility/2006">
              <mc:Choice xmlns:v="urn:schemas-microsoft-com:vml" Requires="v">
                <p:oleObj spid="_x0000_s6168" name="Equation" r:id="rId5" imgW="228600" imgH="241300" progId="Equation.3">
                  <p:embed/>
                </p:oleObj>
              </mc:Choice>
              <mc:Fallback>
                <p:oleObj name="Equation" r:id="rId5" imgW="228600" imgH="2413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2004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nvGraphicFramePr>
        <p:xfrm>
          <a:off x="5181600" y="4648200"/>
          <a:ext cx="228600" cy="241300"/>
        </p:xfrm>
        <a:graphic>
          <a:graphicData uri="http://schemas.openxmlformats.org/presentationml/2006/ole">
            <mc:AlternateContent xmlns:mc="http://schemas.openxmlformats.org/markup-compatibility/2006">
              <mc:Choice xmlns:v="urn:schemas-microsoft-com:vml" Requires="v">
                <p:oleObj spid="_x0000_s6169" name="Equation" r:id="rId7" imgW="228600" imgH="241300" progId="Equation.3">
                  <p:embed/>
                </p:oleObj>
              </mc:Choice>
              <mc:Fallback>
                <p:oleObj name="Equation" r:id="rId7" imgW="228600" imgH="241300"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648200"/>
                        <a:ext cx="228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3200400" y="5638800"/>
          <a:ext cx="812800" cy="330200"/>
        </p:xfrm>
        <a:graphic>
          <a:graphicData uri="http://schemas.openxmlformats.org/presentationml/2006/ole">
            <mc:AlternateContent xmlns:mc="http://schemas.openxmlformats.org/markup-compatibility/2006">
              <mc:Choice xmlns:v="urn:schemas-microsoft-com:vml" Requires="v">
                <p:oleObj spid="_x0000_s6170" name="Equation" r:id="rId8" imgW="812447" imgH="330057" progId="Equation.3">
                  <p:embed/>
                </p:oleObj>
              </mc:Choice>
              <mc:Fallback>
                <p:oleObj name="Equation" r:id="rId8" imgW="812447" imgH="330057"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638800"/>
                        <a:ext cx="812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785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41325" y="346075"/>
            <a:ext cx="82184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Multiple-group CFA                                                                      </a:t>
            </a:r>
          </a:p>
          <a:p>
            <a:endParaRPr lang="en-US" sz="2400" b="1" dirty="0"/>
          </a:p>
          <a:p>
            <a:r>
              <a:rPr lang="en-US" sz="2400" dirty="0"/>
              <a:t>We sometimes want to ask whether the same factor model holds for different groups of people, usually defined by demographic characteristics such as ethnicity, gender, age, or culture.</a:t>
            </a:r>
          </a:p>
          <a:p>
            <a:endParaRPr lang="en-US" sz="2400" dirty="0"/>
          </a:p>
          <a:p>
            <a:r>
              <a:rPr lang="en-US" sz="2400" dirty="0"/>
              <a:t>The point of such questions might be to understand whether the observed measures actually measure the same thing in multiple groups, or whether what is measured depends in some sense on which group is being studied.</a:t>
            </a:r>
          </a:p>
          <a:p>
            <a:endParaRPr lang="en-US" sz="2400" dirty="0"/>
          </a:p>
          <a:p>
            <a:r>
              <a:rPr lang="en-US" sz="2400" dirty="0"/>
              <a:t>When a factor model has features that are identical across groups, we say that those features are </a:t>
            </a:r>
            <a:r>
              <a:rPr lang="en-US" sz="2400" b="1" dirty="0"/>
              <a:t>invariant</a:t>
            </a:r>
            <a:r>
              <a:rPr lang="en-US" sz="2400" dirty="0"/>
              <a:t> with respect to group membership.  </a:t>
            </a:r>
            <a:r>
              <a:rPr lang="en-US" sz="2400" b="1" dirty="0"/>
              <a:t>Factorial invariance</a:t>
            </a:r>
            <a:r>
              <a:rPr lang="en-US" sz="2400" dirty="0"/>
              <a:t> is a general property that might hold for a given factor model in relation to some definition of groups</a:t>
            </a:r>
            <a:r>
              <a:rPr lang="en-US" dirty="0"/>
              <a:t>.</a:t>
            </a:r>
          </a:p>
        </p:txBody>
      </p:sp>
    </p:spTree>
    <p:extLst>
      <p:ext uri="{BB962C8B-B14F-4D97-AF65-F5344CB8AC3E}">
        <p14:creationId xmlns:p14="http://schemas.microsoft.com/office/powerpoint/2010/main" val="313728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93725" y="346075"/>
            <a:ext cx="79629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t>Because the factor model has many features, we can distinguish different levels of invariance that might hold.  These levels are:</a:t>
            </a:r>
          </a:p>
          <a:p>
            <a:endParaRPr lang="en-US" sz="2400" dirty="0"/>
          </a:p>
          <a:p>
            <a:r>
              <a:rPr lang="en-US" sz="2400" b="1" dirty="0" err="1"/>
              <a:t>Configural</a:t>
            </a:r>
            <a:r>
              <a:rPr lang="en-US" sz="2400" b="1" dirty="0"/>
              <a:t> invariance:  </a:t>
            </a:r>
            <a:r>
              <a:rPr lang="en-US" sz="2400" dirty="0"/>
              <a:t>Same number of common factors across groups, with the nonzero loadings in the same locations in the loading matrix across groups (but the values may differ).</a:t>
            </a:r>
          </a:p>
          <a:p>
            <a:endParaRPr lang="en-US" sz="2400" dirty="0"/>
          </a:p>
          <a:p>
            <a:r>
              <a:rPr lang="en-US" sz="2400" dirty="0"/>
              <a:t>Under </a:t>
            </a:r>
            <a:r>
              <a:rPr lang="en-US" sz="2400" dirty="0" err="1"/>
              <a:t>configural</a:t>
            </a:r>
            <a:r>
              <a:rPr lang="en-US" sz="2400" dirty="0"/>
              <a:t> invariance, we know that the factors are the same in the sense that the same variables play a role for each factor across groups.  We don’t know whether the loadings actually have the same values across groups, but at least the placement of the nonzero values is identical.</a:t>
            </a:r>
          </a:p>
          <a:p>
            <a:endParaRPr lang="en-US" sz="2400" dirty="0"/>
          </a:p>
          <a:p>
            <a:r>
              <a:rPr lang="en-US" sz="2400" dirty="0"/>
              <a:t>If you can’t establish </a:t>
            </a:r>
            <a:r>
              <a:rPr lang="en-US" sz="2400" dirty="0" err="1"/>
              <a:t>configural</a:t>
            </a:r>
            <a:r>
              <a:rPr lang="en-US" sz="2400" dirty="0"/>
              <a:t> invariance, you usually don’t seek more constrained models.</a:t>
            </a:r>
            <a:endParaRPr lang="en-US" sz="2400" b="1" dirty="0"/>
          </a:p>
        </p:txBody>
      </p:sp>
    </p:spTree>
    <p:extLst>
      <p:ext uri="{BB962C8B-B14F-4D97-AF65-F5344CB8AC3E}">
        <p14:creationId xmlns:p14="http://schemas.microsoft.com/office/powerpoint/2010/main" val="190516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65125" y="346075"/>
            <a:ext cx="82438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t>Metric invariance or pattern invariance:  </a:t>
            </a:r>
            <a:r>
              <a:rPr lang="en-US" sz="2400" dirty="0"/>
              <a:t> Here we force the loadings to have the same values across groups.  In other words, the loading matrix       is identical across groups.</a:t>
            </a:r>
          </a:p>
          <a:p>
            <a:endParaRPr lang="en-US" sz="2400" dirty="0"/>
          </a:p>
          <a:p>
            <a:r>
              <a:rPr lang="en-US" sz="2400" dirty="0"/>
              <a:t>This condition is fairly stringent, and in large enough samples, even very tiny group differences in loadings can force one to reject metric invariance.</a:t>
            </a:r>
          </a:p>
          <a:p>
            <a:endParaRPr lang="en-US" sz="2400" dirty="0"/>
          </a:p>
          <a:p>
            <a:r>
              <a:rPr lang="en-US" sz="2400" dirty="0"/>
              <a:t>If metric invariance does not hold, it becomes difficult to argue that the observed measures can be given the same interpretation across groups.  We might investigate which loadings are different, and whether they differ greatly.</a:t>
            </a:r>
          </a:p>
          <a:p>
            <a:endParaRPr lang="en-US" sz="2400" dirty="0"/>
          </a:p>
          <a:p>
            <a:r>
              <a:rPr lang="en-US" sz="2400" dirty="0"/>
              <a:t>In some cases, we might end with some loadings being invariant and some not.  We describe this as </a:t>
            </a:r>
            <a:r>
              <a:rPr lang="en-US" sz="2400" b="1" dirty="0"/>
              <a:t>partial invariance </a:t>
            </a:r>
            <a:r>
              <a:rPr lang="en-US" sz="2400" dirty="0"/>
              <a:t>of the loadings.</a:t>
            </a:r>
            <a:endParaRPr lang="en-US" sz="2400" b="1" dirty="0"/>
          </a:p>
        </p:txBody>
      </p:sp>
      <p:graphicFrame>
        <p:nvGraphicFramePr>
          <p:cNvPr id="12291" name="Object 3"/>
          <p:cNvGraphicFramePr>
            <a:graphicFrameLocks noChangeAspect="1"/>
          </p:cNvGraphicFramePr>
          <p:nvPr/>
        </p:nvGraphicFramePr>
        <p:xfrm>
          <a:off x="2743200" y="1143000"/>
          <a:ext cx="342900" cy="330200"/>
        </p:xfrm>
        <a:graphic>
          <a:graphicData uri="http://schemas.openxmlformats.org/presentationml/2006/ole">
            <mc:AlternateContent xmlns:mc="http://schemas.openxmlformats.org/markup-compatibility/2006">
              <mc:Choice xmlns:v="urn:schemas-microsoft-com:vml" Requires="v">
                <p:oleObj spid="_x0000_s1033" name="Equation" r:id="rId3" imgW="342751" imgH="330057" progId="Equation.3">
                  <p:embed/>
                </p:oleObj>
              </mc:Choice>
              <mc:Fallback>
                <p:oleObj name="Equation" r:id="rId3" imgW="342751" imgH="330057"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143000"/>
                        <a:ext cx="342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889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5262979"/>
          </a:xfrm>
          <a:prstGeom prst="rect">
            <a:avLst/>
          </a:prstGeom>
          <a:noFill/>
        </p:spPr>
        <p:txBody>
          <a:bodyPr wrap="square" rtlCol="0">
            <a:spAutoFit/>
          </a:bodyPr>
          <a:lstStyle/>
          <a:p>
            <a:r>
              <a:rPr lang="en-US" sz="2400" b="1" dirty="0" smtClean="0"/>
              <a:t>Strong invariance </a:t>
            </a:r>
            <a:r>
              <a:rPr lang="en-US" sz="2400" dirty="0" smtClean="0"/>
              <a:t>or </a:t>
            </a:r>
            <a:r>
              <a:rPr lang="en-US" sz="2400" b="1" dirty="0" smtClean="0"/>
              <a:t>scalar invariance</a:t>
            </a:r>
            <a:r>
              <a:rPr lang="en-US" sz="2400" dirty="0" smtClean="0"/>
              <a:t> is said to hold when both the loadings and the latent intercepts are invariant across groups.  If we want to compare means on the observed variables across groups, we usually require that strong invariance holds in order to properly interpret group differences in means.</a:t>
            </a:r>
          </a:p>
          <a:p>
            <a:endParaRPr lang="en-US" sz="2400" b="1" dirty="0"/>
          </a:p>
          <a:p>
            <a:r>
              <a:rPr lang="en-US" sz="2400" dirty="0" smtClean="0"/>
              <a:t>If some of the loadings differ across groups, we usually don’t try to constrain the intercepts for those variables having different loadings across groups.  If the loadings differ, the intercepts should differ as well.</a:t>
            </a:r>
          </a:p>
          <a:p>
            <a:endParaRPr lang="en-US" sz="2400" dirty="0"/>
          </a:p>
          <a:p>
            <a:r>
              <a:rPr lang="en-US" sz="2400" dirty="0" smtClean="0"/>
              <a:t>In many empirical applications, it is strong invariance that is most difficult to achieve.  Historically, studies of invariance have often failed to include the means, and this is a mistake.</a:t>
            </a:r>
            <a:endParaRPr lang="en-US" sz="2400" dirty="0"/>
          </a:p>
        </p:txBody>
      </p:sp>
    </p:spTree>
    <p:extLst>
      <p:ext uri="{BB962C8B-B14F-4D97-AF65-F5344CB8AC3E}">
        <p14:creationId xmlns:p14="http://schemas.microsoft.com/office/powerpoint/2010/main" val="338509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1290</Words>
  <Application>Microsoft Macintosh PowerPoint</Application>
  <PresentationFormat>On-screen Show (4:3)</PresentationFormat>
  <Paragraphs>110</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Arizona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dc:creator>
  <cp:lastModifiedBy>Roger Millsap</cp:lastModifiedBy>
  <cp:revision>8</cp:revision>
  <dcterms:created xsi:type="dcterms:W3CDTF">2012-02-20T19:40:55Z</dcterms:created>
  <dcterms:modified xsi:type="dcterms:W3CDTF">2014-03-06T03:46:00Z</dcterms:modified>
</cp:coreProperties>
</file>