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8" autoAdjust="0"/>
    <p:restoredTop sz="73624" autoAdjust="0"/>
  </p:normalViewPr>
  <p:slideViewPr>
    <p:cSldViewPr snapToGrid="0" snapToObjects="1">
      <p:cViewPr varScale="1">
        <p:scale>
          <a:sx n="69" d="100"/>
          <a:sy n="69" d="100"/>
        </p:scale>
        <p:origin x="-1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2272-0DF9-EB4B-BC86-352302D366F8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61F3-AB3D-1046-8F5A-F5DD5E29054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Hervé Coatanhay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I’m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Nagare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siftware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engineer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, Net-NG.</a:t>
            </a:r>
          </a:p>
          <a:p>
            <a:endParaRPr lang="fr-FR" baseline="0" dirty="0" smtClean="0"/>
          </a:p>
          <a:p>
            <a:r>
              <a:rPr lang="fr-FR" dirty="0" err="1" smtClean="0"/>
              <a:t>Nagare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continuation-based</a:t>
            </a:r>
            <a:r>
              <a:rPr lang="fr-FR" dirty="0" smtClean="0"/>
              <a:t> web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enables</a:t>
            </a:r>
            <a:r>
              <a:rPr lang="fr-FR" dirty="0" smtClean="0"/>
              <a:t> to code a web application </a:t>
            </a:r>
            <a:r>
              <a:rPr lang="fr-FR" dirty="0" err="1" smtClean="0"/>
              <a:t>like</a:t>
            </a:r>
            <a:r>
              <a:rPr lang="fr-FR" dirty="0" smtClean="0"/>
              <a:t> a desktop application, </a:t>
            </a:r>
            <a:r>
              <a:rPr lang="fr-FR" dirty="0" err="1" smtClean="0"/>
              <a:t>with</a:t>
            </a:r>
            <a:r>
              <a:rPr lang="fr-FR" dirty="0" smtClean="0"/>
              <a:t> no </a:t>
            </a:r>
            <a:r>
              <a:rPr lang="fr-FR" dirty="0" err="1" smtClean="0"/>
              <a:t>need</a:t>
            </a:r>
            <a:r>
              <a:rPr lang="fr-FR" dirty="0" smtClean="0"/>
              <a:t> to split </a:t>
            </a:r>
            <a:r>
              <a:rPr lang="fr-FR" dirty="0" err="1" smtClean="0"/>
              <a:t>its</a:t>
            </a:r>
            <a:r>
              <a:rPr lang="fr-FR" dirty="0" smtClean="0"/>
              <a:t> control flow.</a:t>
            </a:r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are a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illustrate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point and  how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Stackless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achieve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61F3-AB3D-1046-8F5A-F5DD5E290546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illustrate</a:t>
            </a:r>
            <a:r>
              <a:rPr lang="fr-FR" dirty="0" smtClean="0"/>
              <a:t> how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stackless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I’ll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little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Guess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 ».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As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picked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(Python®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Absolute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Beginner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smtClean="0"/>
              <a:t>simple.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lead</a:t>
            </a:r>
            <a:r>
              <a:rPr lang="fr-FR" baseline="0" dirty="0" smtClean="0"/>
              <a:t> to simple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61F3-AB3D-1046-8F5A-F5DD5E29054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So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simple the </a:t>
            </a:r>
            <a:r>
              <a:rPr lang="fr-FR" baseline="0" dirty="0" smtClean="0"/>
              <a:t>code of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application.</a:t>
            </a:r>
          </a:p>
          <a:p>
            <a:endParaRPr lang="fr-FR" baseline="0" dirty="0" smtClean="0"/>
          </a:p>
          <a:p>
            <a:r>
              <a:rPr lang="fr-FR" dirty="0" smtClean="0"/>
              <a:t>URL and </a:t>
            </a:r>
            <a:r>
              <a:rPr lang="fr-FR" dirty="0" err="1" smtClean="0"/>
              <a:t>client-server</a:t>
            </a:r>
            <a:r>
              <a:rPr lang="fr-FR" dirty="0" smtClean="0"/>
              <a:t> communications are </a:t>
            </a:r>
            <a:r>
              <a:rPr lang="fr-FR" dirty="0" err="1" smtClean="0"/>
              <a:t>abstracted</a:t>
            </a:r>
            <a:r>
              <a:rPr lang="fr-FR" dirty="0" smtClean="0"/>
              <a:t> in </a:t>
            </a:r>
            <a:r>
              <a:rPr lang="fr-FR" dirty="0" err="1" smtClean="0"/>
              <a:t>Nagare</a:t>
            </a:r>
            <a:r>
              <a:rPr lang="fr-FR" dirty="0" smtClean="0"/>
              <a:t>, </a:t>
            </a:r>
            <a:r>
              <a:rPr lang="fr-FR" baseline="0" dirty="0" smtClean="0"/>
              <a:t>as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</a:t>
            </a:r>
            <a:r>
              <a:rPr lang="fr-FR" dirty="0" err="1" smtClean="0"/>
              <a:t>n</a:t>
            </a:r>
            <a:r>
              <a:rPr lang="fr-FR" baseline="0" dirty="0" smtClean="0"/>
              <a:t> notice on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comp.call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roundtrip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server and client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seemlessly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Nagare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help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stackless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 lot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hood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61F3-AB3D-1046-8F5A-F5DD5E29054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fr-FR" sz="1200" dirty="0" smtClean="0">
                <a:latin typeface="Helvetica Neue Light"/>
                <a:cs typeface="Helvetica Neue Light"/>
              </a:rPr>
              <a:t>To </a:t>
            </a:r>
            <a:r>
              <a:rPr lang="fr-FR" sz="1200" dirty="0" err="1" smtClean="0">
                <a:latin typeface="Helvetica Neue Light"/>
                <a:cs typeface="Helvetica Neue Light"/>
              </a:rPr>
              <a:t>achieve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this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we</a:t>
            </a:r>
            <a:r>
              <a:rPr lang="fr-FR" sz="1200" dirty="0" smtClean="0">
                <a:latin typeface="Helvetica Neue Light"/>
                <a:cs typeface="Helvetica Neue Light"/>
              </a:rPr>
              <a:t> use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stackless</a:t>
            </a:r>
            <a:r>
              <a:rPr lang="fr-FR" sz="1200" dirty="0" smtClean="0">
                <a:latin typeface="Helvetica Neue Light"/>
                <a:cs typeface="Helvetica Neue Light"/>
              </a:rPr>
              <a:t>,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in the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following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manner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:</a:t>
            </a:r>
          </a:p>
          <a:p>
            <a:pPr>
              <a:buFontTx/>
              <a:buNone/>
            </a:pP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None/>
            </a:pPr>
            <a:r>
              <a:rPr lang="fr-FR" sz="1200" dirty="0" err="1" smtClean="0">
                <a:latin typeface="Helvetica Neue Light"/>
                <a:cs typeface="Helvetica Neue Light"/>
              </a:rPr>
              <a:t>Initially</a:t>
            </a:r>
            <a:r>
              <a:rPr lang="fr-FR" sz="1200" dirty="0" smtClean="0">
                <a:latin typeface="Helvetica Neue Light"/>
                <a:cs typeface="Helvetica Neue Light"/>
              </a:rPr>
              <a:t> a </a:t>
            </a:r>
            <a:r>
              <a:rPr lang="fr-FR" sz="1200" dirty="0" err="1" smtClean="0">
                <a:latin typeface="Helvetica Neue Light"/>
                <a:cs typeface="Helvetica Neue Light"/>
              </a:rPr>
              <a:t>tasklet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created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None/>
            </a:pP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None/>
            </a:pPr>
            <a:r>
              <a:rPr lang="fr-FR" sz="1200" dirty="0" smtClean="0">
                <a:latin typeface="Helvetica Neue Light"/>
                <a:cs typeface="Helvetica Neue Light"/>
              </a:rPr>
              <a:t>On </a:t>
            </a:r>
            <a:r>
              <a:rPr lang="fr-FR" sz="1200" dirty="0" err="1" smtClean="0">
                <a:latin typeface="Helvetica Neue Light"/>
                <a:cs typeface="Helvetica Neue Light"/>
              </a:rPr>
              <a:t>each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comp.cal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l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nagare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does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:</a:t>
            </a:r>
          </a:p>
          <a:p>
            <a:pPr>
              <a:buFontTx/>
              <a:buNone/>
            </a:pP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Char char="-"/>
            </a:pPr>
            <a:r>
              <a:rPr lang="fr-FR" sz="1200" dirty="0" smtClean="0">
                <a:latin typeface="Helvetica Neue Light"/>
                <a:cs typeface="Helvetica Neue Light"/>
              </a:rPr>
              <a:t>Block the </a:t>
            </a:r>
            <a:r>
              <a:rPr lang="fr-FR" sz="1200" dirty="0" err="1" smtClean="0">
                <a:latin typeface="Helvetica Neue Light"/>
                <a:cs typeface="Helvetica Neue Light"/>
              </a:rPr>
              <a:t>tasklet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on a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channel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,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waiting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for </a:t>
            </a:r>
            <a:r>
              <a:rPr lang="fr-FR" sz="1200" dirty="0" smtClean="0">
                <a:latin typeface="Helvetica Neue Light"/>
                <a:cs typeface="Helvetica Neue Light"/>
              </a:rPr>
              <a:t>an </a:t>
            </a:r>
            <a:r>
              <a:rPr lang="fr-FR" sz="1200" dirty="0" err="1" smtClean="0">
                <a:latin typeface="Helvetica Neue Light"/>
                <a:cs typeface="Helvetica Neue Light"/>
              </a:rPr>
              <a:t>answer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Char char="-"/>
            </a:pPr>
            <a:r>
              <a:rPr lang="fr-FR" sz="1200" dirty="0" smtClean="0">
                <a:latin typeface="Helvetica Neue Light"/>
                <a:cs typeface="Helvetica Neue Light"/>
              </a:rPr>
              <a:t>Object graph </a:t>
            </a:r>
            <a:r>
              <a:rPr lang="fr-FR" sz="120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serialized</a:t>
            </a:r>
            <a:r>
              <a:rPr lang="fr-FR" sz="1200" dirty="0" smtClean="0">
                <a:latin typeface="Helvetica Neue Light"/>
                <a:cs typeface="Helvetica Neue Light"/>
              </a:rPr>
              <a:t> and </a:t>
            </a:r>
            <a:r>
              <a:rPr lang="fr-FR" sz="1200" dirty="0" err="1" smtClean="0">
                <a:latin typeface="Helvetica Neue Light"/>
                <a:cs typeface="Helvetica Neue Light"/>
              </a:rPr>
              <a:t>saved</a:t>
            </a:r>
            <a:r>
              <a:rPr lang="fr-FR" sz="1200" dirty="0" smtClean="0">
                <a:latin typeface="Helvetica Neue Light"/>
                <a:cs typeface="Helvetica Neue Light"/>
              </a:rPr>
              <a:t> for </a:t>
            </a:r>
            <a:r>
              <a:rPr lang="fr-FR" sz="1200" dirty="0" err="1" smtClean="0">
                <a:latin typeface="Helvetica Neue Light"/>
                <a:cs typeface="Helvetica Neue Light"/>
              </a:rPr>
              <a:t>later</a:t>
            </a:r>
            <a:r>
              <a:rPr lang="fr-FR" sz="1200" dirty="0" smtClean="0">
                <a:latin typeface="Helvetica Neue Light"/>
                <a:cs typeface="Helvetica Neue Light"/>
              </a:rPr>
              <a:t> use</a:t>
            </a:r>
          </a:p>
          <a:p>
            <a:pPr>
              <a:buFontTx/>
              <a:buChar char="-"/>
            </a:pPr>
            <a:r>
              <a:rPr lang="fr-FR" sz="1200" dirty="0" err="1" smtClean="0">
                <a:latin typeface="Helvetica Neue Light"/>
                <a:cs typeface="Helvetica Neue Light"/>
              </a:rPr>
              <a:t>Blocked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tasklets</a:t>
            </a:r>
            <a:r>
              <a:rPr lang="fr-FR" sz="1200" dirty="0" smtClean="0">
                <a:latin typeface="Helvetica Neue Light"/>
                <a:cs typeface="Helvetica Neue Light"/>
              </a:rPr>
              <a:t> are </a:t>
            </a:r>
            <a:r>
              <a:rPr lang="fr-FR" sz="1200" dirty="0" err="1" smtClean="0">
                <a:latin typeface="Helvetica Neue Light"/>
                <a:cs typeface="Helvetica Neue Light"/>
              </a:rPr>
              <a:t>killed</a:t>
            </a:r>
            <a:r>
              <a:rPr lang="fr-FR" sz="1200" dirty="0" smtClean="0">
                <a:latin typeface="Helvetica Neue Light"/>
                <a:cs typeface="Helvetica Neue Light"/>
              </a:rPr>
              <a:t> (</a:t>
            </a:r>
            <a:r>
              <a:rPr lang="fr-FR" sz="1200" dirty="0" err="1" smtClean="0">
                <a:latin typeface="Helvetica Neue Light"/>
                <a:cs typeface="Helvetica Neue Light"/>
              </a:rPr>
              <a:t>they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are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saved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and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we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don’t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have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any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use for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them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)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Char char="-"/>
            </a:pPr>
            <a:r>
              <a:rPr lang="fr-FR" sz="1200" dirty="0" smtClean="0">
                <a:latin typeface="Helvetica Neue Light"/>
                <a:cs typeface="Helvetica Neue Light"/>
              </a:rPr>
              <a:t>A web page </a:t>
            </a:r>
            <a:r>
              <a:rPr lang="fr-FR" sz="120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dirty="0" smtClean="0">
                <a:latin typeface="Helvetica Neue Light"/>
                <a:cs typeface="Helvetica Neue Light"/>
              </a:rPr>
              <a:t> sent to the client</a:t>
            </a:r>
          </a:p>
          <a:p>
            <a:pPr>
              <a:buFontTx/>
              <a:buChar char="-"/>
            </a:pPr>
            <a:r>
              <a:rPr lang="fr-FR" sz="1200" dirty="0" smtClean="0">
                <a:latin typeface="Helvetica Neue Light"/>
                <a:cs typeface="Helvetica Neue Light"/>
              </a:rPr>
              <a:t>An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action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send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back to the server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pPr>
              <a:buFontTx/>
              <a:buChar char="-"/>
            </a:pPr>
            <a:r>
              <a:rPr lang="fr-FR" sz="1200" dirty="0" smtClean="0">
                <a:latin typeface="Helvetica Neue Light"/>
                <a:cs typeface="Helvetica Neue Light"/>
              </a:rPr>
              <a:t>Object graph </a:t>
            </a:r>
            <a:r>
              <a:rPr lang="fr-FR" sz="120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deserialized</a:t>
            </a:r>
            <a:r>
              <a:rPr lang="fr-FR" sz="1200" dirty="0" smtClean="0">
                <a:latin typeface="Helvetica Neue Light"/>
                <a:cs typeface="Helvetica Neue Light"/>
              </a:rPr>
              <a:t> (</a:t>
            </a:r>
            <a:r>
              <a:rPr lang="fr-FR" sz="1200" dirty="0" err="1" smtClean="0">
                <a:latin typeface="Helvetica Neue Light"/>
                <a:cs typeface="Helvetica Neue Light"/>
              </a:rPr>
              <a:t>tasklet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smtClean="0">
                <a:latin typeface="Helvetica Neue Light"/>
                <a:cs typeface="Helvetica Neue Light"/>
              </a:rPr>
              <a:t>are </a:t>
            </a:r>
            <a:r>
              <a:rPr lang="fr-FR" sz="1200" dirty="0" err="1" smtClean="0">
                <a:latin typeface="Helvetica Neue Light"/>
                <a:cs typeface="Helvetica Neue Light"/>
              </a:rPr>
              <a:t>resumed</a:t>
            </a:r>
            <a:r>
              <a:rPr lang="fr-FR" sz="1200" dirty="0" smtClean="0">
                <a:latin typeface="Helvetica Neue Light"/>
                <a:cs typeface="Helvetica Neue Light"/>
              </a:rPr>
              <a:t> in </a:t>
            </a:r>
            <a:r>
              <a:rPr lang="fr-FR" sz="1200" dirty="0" err="1" smtClean="0">
                <a:latin typeface="Helvetica Neue Light"/>
                <a:cs typeface="Helvetica Neue Light"/>
              </a:rPr>
              <a:t>their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</a:t>
            </a:r>
            <a:r>
              <a:rPr lang="fr-FR" sz="1200" baseline="0" dirty="0" err="1" smtClean="0">
                <a:latin typeface="Helvetica Neue Light"/>
                <a:cs typeface="Helvetica Neue Light"/>
              </a:rPr>
              <a:t>blocked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state</a:t>
            </a:r>
            <a:r>
              <a:rPr lang="fr-FR" sz="1200" dirty="0" smtClean="0">
                <a:latin typeface="Helvetica Neue Light"/>
                <a:cs typeface="Helvetica Neue Light"/>
              </a:rPr>
              <a:t>),</a:t>
            </a:r>
            <a:r>
              <a:rPr lang="fr-FR" sz="1200" baseline="0" dirty="0" smtClean="0">
                <a:latin typeface="Helvetica Neue Light"/>
                <a:cs typeface="Helvetica Neue Light"/>
              </a:rPr>
              <a:t> an </a:t>
            </a:r>
            <a:r>
              <a:rPr lang="fr-FR" sz="1200" dirty="0" err="1" smtClean="0">
                <a:latin typeface="Helvetica Neue Light"/>
                <a:cs typeface="Helvetica Neue Light"/>
              </a:rPr>
              <a:t>answer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is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send</a:t>
            </a:r>
            <a:r>
              <a:rPr lang="fr-FR" sz="1200" dirty="0" smtClean="0">
                <a:latin typeface="Helvetica Neue Light"/>
                <a:cs typeface="Helvetica Neue Light"/>
              </a:rPr>
              <a:t> on the </a:t>
            </a:r>
            <a:r>
              <a:rPr lang="fr-FR" sz="1200" dirty="0" err="1" smtClean="0">
                <a:latin typeface="Helvetica Neue Light"/>
                <a:cs typeface="Helvetica Neue Light"/>
              </a:rPr>
              <a:t>channel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so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execution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can</a:t>
            </a:r>
            <a:r>
              <a:rPr lang="fr-FR" sz="1200" dirty="0" smtClean="0">
                <a:latin typeface="Helvetica Neue Light"/>
                <a:cs typeface="Helvetica Neue Light"/>
              </a:rPr>
              <a:t> </a:t>
            </a:r>
            <a:r>
              <a:rPr lang="fr-FR" sz="1200" dirty="0" err="1" smtClean="0">
                <a:latin typeface="Helvetica Neue Light"/>
                <a:cs typeface="Helvetica Neue Light"/>
              </a:rPr>
              <a:t>resume</a:t>
            </a:r>
            <a:endParaRPr lang="fr-FR" sz="1200" dirty="0" smtClean="0">
              <a:latin typeface="Helvetica Neue Light"/>
              <a:cs typeface="Helvetica Neue Ligh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61F3-AB3D-1046-8F5A-F5DD5E29054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As </a:t>
            </a:r>
            <a:r>
              <a:rPr lang="fr-FR" dirty="0" err="1" smtClean="0"/>
              <a:t>object</a:t>
            </a:r>
            <a:r>
              <a:rPr lang="fr-FR" dirty="0" smtClean="0"/>
              <a:t> graphs are </a:t>
            </a:r>
            <a:r>
              <a:rPr lang="fr-FR" dirty="0" err="1" smtClean="0"/>
              <a:t>serialized</a:t>
            </a:r>
            <a:r>
              <a:rPr lang="fr-FR" dirty="0" smtClean="0"/>
              <a:t> and </a:t>
            </a:r>
            <a:r>
              <a:rPr lang="fr-FR" dirty="0" err="1" smtClean="0"/>
              <a:t>unserialized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states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:</a:t>
            </a:r>
          </a:p>
          <a:p>
            <a:r>
              <a:rPr lang="fr-FR" dirty="0" smtClean="0"/>
              <a:t>  - in </a:t>
            </a:r>
            <a:r>
              <a:rPr lang="fr-FR" dirty="0" err="1" smtClean="0"/>
              <a:t>memory</a:t>
            </a:r>
            <a:endParaRPr lang="fr-FR" dirty="0" smtClean="0"/>
          </a:p>
          <a:p>
            <a:r>
              <a:rPr lang="fr-FR" baseline="0" dirty="0" smtClean="0"/>
              <a:t>  - in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memory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memcached</a:t>
            </a:r>
            <a:endParaRPr lang="fr-FR" baseline="0" dirty="0" smtClean="0"/>
          </a:p>
          <a:p>
            <a:r>
              <a:rPr lang="fr-FR" baseline="0" dirty="0" smtClean="0"/>
              <a:t>  - </a:t>
            </a:r>
            <a:r>
              <a:rPr lang="fr-FR" baseline="0" dirty="0" err="1" smtClean="0"/>
              <a:t>whatever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store string </a:t>
            </a:r>
            <a:r>
              <a:rPr lang="fr-FR" baseline="0" dirty="0" err="1" smtClean="0"/>
              <a:t>preferably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manner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offers</a:t>
            </a:r>
            <a:r>
              <a:rPr lang="fr-FR" baseline="0" dirty="0" smtClean="0"/>
              <a:t> us a major </a:t>
            </a:r>
            <a:r>
              <a:rPr lang="fr-FR" baseline="0" dirty="0" err="1" smtClean="0"/>
              <a:t>beneficail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 affects as a </a:t>
            </a:r>
            <a:r>
              <a:rPr lang="fr-FR" baseline="0" dirty="0" err="1" smtClean="0"/>
              <a:t>Nagare</a:t>
            </a:r>
            <a:r>
              <a:rPr lang="fr-FR" baseline="0" dirty="0" smtClean="0"/>
              <a:t> web application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put in a cluster </a:t>
            </a:r>
            <a:r>
              <a:rPr lang="fr-FR" baseline="0" dirty="0" err="1" smtClean="0"/>
              <a:t>environment</a:t>
            </a: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61F3-AB3D-1046-8F5A-F5DD5E29054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3F15-4AE3-924C-82C7-712CA010F286}" type="datetimeFigureOut">
              <a:rPr lang="fr-FR" smtClean="0"/>
              <a:pPr/>
              <a:t>3/07/12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1AFC-F96C-FB4A-9449-BB0EA8F3C6D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tiff"/><Relationship Id="rId6" Type="http://schemas.openxmlformats.org/officeDocument/2006/relationships/image" Target="../media/image6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21688" y="2130425"/>
            <a:ext cx="6136512" cy="1470025"/>
          </a:xfrm>
        </p:spPr>
        <p:txBody>
          <a:bodyPr/>
          <a:lstStyle/>
          <a:p>
            <a:r>
              <a:rPr lang="fr-FR" dirty="0" err="1" smtClean="0">
                <a:latin typeface="Helvetica Neue Light"/>
                <a:cs typeface="Helvetica Neue Light"/>
              </a:rPr>
              <a:t>Nagare</a:t>
            </a:r>
            <a:r>
              <a:rPr lang="fr-FR" dirty="0" smtClean="0">
                <a:latin typeface="Helvetica Neue Light"/>
                <a:cs typeface="Helvetica Neue Light"/>
              </a:rPr>
              <a:t> uses </a:t>
            </a:r>
            <a:r>
              <a:rPr lang="fr-FR" dirty="0" err="1" smtClean="0">
                <a:latin typeface="Helvetica Neue Light"/>
                <a:cs typeface="Helvetica Neue Light"/>
              </a:rPr>
              <a:t>stackless</a:t>
            </a:r>
            <a:endParaRPr lang="fr-FR" dirty="0">
              <a:latin typeface="Helvetica Neue Light"/>
              <a:cs typeface="Helvetica Neue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Helvetica Neue Light"/>
                <a:cs typeface="Helvetica Neue Light"/>
              </a:rPr>
              <a:t>Europython</a:t>
            </a:r>
            <a:r>
              <a:rPr lang="fr-FR" dirty="0" smtClean="0">
                <a:latin typeface="Helvetica Neue Light"/>
                <a:cs typeface="Helvetica Neue Light"/>
              </a:rPr>
              <a:t> 2012</a:t>
            </a:r>
          </a:p>
          <a:p>
            <a:endParaRPr lang="fr-FR" dirty="0" smtClean="0">
              <a:latin typeface="Helvetica Neue Light"/>
              <a:cs typeface="Helvetica Neue Light"/>
            </a:endParaRPr>
          </a:p>
          <a:p>
            <a:r>
              <a:rPr lang="fr-FR" sz="2162" dirty="0" smtClean="0">
                <a:latin typeface="Helvetica Neue Light"/>
                <a:cs typeface="Helvetica Neue Light"/>
              </a:rPr>
              <a:t>Hervé Coatanhay – </a:t>
            </a:r>
            <a:r>
              <a:rPr lang="fr-FR" sz="2162" dirty="0" err="1" smtClean="0">
                <a:latin typeface="Helvetica Neue Light"/>
                <a:cs typeface="Helvetica Neue Light"/>
              </a:rPr>
              <a:t>herve.coatanhay@net-ng.com</a:t>
            </a:r>
            <a:endParaRPr lang="fr-FR" sz="2162" dirty="0">
              <a:latin typeface="Helvetica Neue Light"/>
              <a:cs typeface="Helvetica Neue Light"/>
            </a:endParaRPr>
          </a:p>
        </p:txBody>
      </p:sp>
      <p:pic>
        <p:nvPicPr>
          <p:cNvPr id="4" name="Espace réservé du contenu 12" descr="ideogramme-nag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2" y="191934"/>
            <a:ext cx="2084256" cy="3840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534" y="274638"/>
            <a:ext cx="7398265" cy="1143000"/>
          </a:xfrm>
        </p:spPr>
        <p:txBody>
          <a:bodyPr/>
          <a:lstStyle/>
          <a:p>
            <a:r>
              <a:rPr lang="fr-FR" dirty="0" err="1" smtClean="0">
                <a:latin typeface="Helvetica Neue Light"/>
                <a:cs typeface="Helvetica Neue Light"/>
              </a:rPr>
              <a:t>Guess</a:t>
            </a:r>
            <a:r>
              <a:rPr lang="fr-FR" dirty="0" smtClean="0">
                <a:latin typeface="Helvetica Neue Light"/>
                <a:cs typeface="Helvetica Neue Light"/>
              </a:rPr>
              <a:t> the </a:t>
            </a:r>
            <a:r>
              <a:rPr lang="fr-FR" dirty="0" err="1" smtClean="0">
                <a:latin typeface="Helvetica Neue Light"/>
                <a:cs typeface="Helvetica Neue Light"/>
              </a:rPr>
              <a:t>number</a:t>
            </a:r>
            <a:endParaRPr lang="fr-FR" dirty="0">
              <a:latin typeface="Helvetica Neue Light"/>
              <a:cs typeface="Helvetica Neue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2732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dirty="0" smtClean="0">
              <a:latin typeface="Courier"/>
              <a:cs typeface="Courier"/>
            </a:endParaRPr>
          </a:p>
          <a:p>
            <a:pPr>
              <a:buNone/>
            </a:pPr>
            <a:endParaRPr lang="fr-FR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fr-FR" sz="2400" dirty="0" err="1" smtClean="0">
                <a:latin typeface="Courier"/>
                <a:cs typeface="Courier"/>
              </a:rPr>
              <a:t>Pick</a:t>
            </a:r>
            <a:r>
              <a:rPr lang="fr-FR" sz="2400" dirty="0" smtClean="0">
                <a:latin typeface="Courier"/>
                <a:cs typeface="Courier"/>
              </a:rPr>
              <a:t> a </a:t>
            </a:r>
            <a:r>
              <a:rPr lang="fr-FR" sz="2400" dirty="0" err="1" smtClean="0">
                <a:latin typeface="Courier"/>
                <a:cs typeface="Courier"/>
              </a:rPr>
              <a:t>random</a:t>
            </a:r>
            <a:r>
              <a:rPr lang="fr-FR" sz="2400" dirty="0" smtClean="0">
                <a:latin typeface="Courier"/>
                <a:cs typeface="Courier"/>
              </a:rPr>
              <a:t> </a:t>
            </a:r>
            <a:r>
              <a:rPr lang="fr-FR" sz="2400" dirty="0" err="1" smtClean="0">
                <a:latin typeface="Courier"/>
                <a:cs typeface="Courier"/>
              </a:rPr>
              <a:t>number</a:t>
            </a:r>
            <a:endParaRPr lang="fr-FR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fr-FR" sz="2400" dirty="0" err="1" smtClean="0">
                <a:latin typeface="Courier"/>
                <a:cs typeface="Courier"/>
              </a:rPr>
              <a:t>While</a:t>
            </a:r>
            <a:r>
              <a:rPr lang="fr-FR" sz="2400" dirty="0" smtClean="0">
                <a:latin typeface="Courier"/>
                <a:cs typeface="Courier"/>
              </a:rPr>
              <a:t> the </a:t>
            </a:r>
            <a:r>
              <a:rPr lang="fr-FR" sz="2400" dirty="0" err="1" smtClean="0">
                <a:latin typeface="Courier"/>
                <a:cs typeface="Courier"/>
              </a:rPr>
              <a:t>player</a:t>
            </a:r>
            <a:r>
              <a:rPr lang="fr-FR" sz="2400" dirty="0" smtClean="0">
                <a:latin typeface="Courier"/>
                <a:cs typeface="Courier"/>
              </a:rPr>
              <a:t> </a:t>
            </a:r>
            <a:r>
              <a:rPr lang="fr-FR" sz="2400" dirty="0" err="1" smtClean="0">
                <a:latin typeface="Courier"/>
                <a:cs typeface="Courier"/>
              </a:rPr>
              <a:t>hasn’t</a:t>
            </a:r>
            <a:r>
              <a:rPr lang="fr-FR" sz="2400" dirty="0" smtClean="0">
                <a:latin typeface="Courier"/>
                <a:cs typeface="Courier"/>
              </a:rPr>
              <a:t> </a:t>
            </a:r>
            <a:r>
              <a:rPr lang="fr-FR" sz="2400" dirty="0" err="1" smtClean="0">
                <a:latin typeface="Courier"/>
                <a:cs typeface="Courier"/>
              </a:rPr>
              <a:t>guessed</a:t>
            </a:r>
            <a:r>
              <a:rPr lang="fr-FR" sz="2400" dirty="0" smtClean="0">
                <a:latin typeface="Courier"/>
                <a:cs typeface="Courier"/>
              </a:rPr>
              <a:t> the </a:t>
            </a:r>
            <a:r>
              <a:rPr lang="fr-FR" sz="2400" dirty="0" err="1" smtClean="0">
                <a:latin typeface="Courier"/>
                <a:cs typeface="Courier"/>
              </a:rPr>
              <a:t>number</a:t>
            </a:r>
            <a:endParaRPr lang="fr-FR" sz="2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fr-FR" sz="2400" dirty="0" smtClean="0">
                <a:latin typeface="Courier"/>
                <a:cs typeface="Courier"/>
              </a:rPr>
              <a:t>Let the </a:t>
            </a:r>
            <a:r>
              <a:rPr lang="fr-FR" sz="2400" dirty="0" err="1" smtClean="0">
                <a:latin typeface="Courier"/>
                <a:cs typeface="Courier"/>
              </a:rPr>
              <a:t>player</a:t>
            </a:r>
            <a:r>
              <a:rPr lang="fr-FR" sz="2400" dirty="0" smtClean="0">
                <a:latin typeface="Courier"/>
                <a:cs typeface="Courier"/>
              </a:rPr>
              <a:t> </a:t>
            </a:r>
            <a:r>
              <a:rPr lang="fr-FR" sz="2400" dirty="0" err="1" smtClean="0">
                <a:latin typeface="Courier"/>
                <a:cs typeface="Courier"/>
              </a:rPr>
              <a:t>guess</a:t>
            </a:r>
            <a:endParaRPr lang="fr-FR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fr-FR" sz="2400" dirty="0" err="1" smtClean="0">
                <a:latin typeface="Courier"/>
                <a:cs typeface="Courier"/>
              </a:rPr>
              <a:t>Congratulate</a:t>
            </a:r>
            <a:r>
              <a:rPr lang="fr-FR" sz="2400" dirty="0" smtClean="0">
                <a:latin typeface="Courier"/>
                <a:cs typeface="Courier"/>
              </a:rPr>
              <a:t> the </a:t>
            </a:r>
            <a:r>
              <a:rPr lang="fr-FR" sz="2400" dirty="0" err="1" smtClean="0">
                <a:latin typeface="Courier"/>
                <a:cs typeface="Courier"/>
              </a:rPr>
              <a:t>player</a:t>
            </a:r>
            <a:endParaRPr lang="fr-FR" sz="2400" dirty="0" smtClean="0">
              <a:latin typeface="Courier"/>
              <a:cs typeface="Courier"/>
            </a:endParaRPr>
          </a:p>
        </p:txBody>
      </p:sp>
      <p:pic>
        <p:nvPicPr>
          <p:cNvPr id="4" name="Espace réservé du contenu 12" descr="ideogramme-nag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2" y="190641"/>
            <a:ext cx="2084256" cy="14132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21687" y="5116468"/>
            <a:ext cx="41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Simple </a:t>
            </a:r>
            <a:r>
              <a:rPr lang="fr-FR" sz="3600" dirty="0" err="1" smtClean="0"/>
              <a:t>algorithm</a:t>
            </a:r>
            <a:r>
              <a:rPr lang="fr-FR" sz="3600" dirty="0" smtClean="0"/>
              <a:t>!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720" y="274638"/>
            <a:ext cx="7435080" cy="1143000"/>
          </a:xfrm>
        </p:spPr>
        <p:txBody>
          <a:bodyPr/>
          <a:lstStyle/>
          <a:p>
            <a:r>
              <a:rPr lang="fr-FR" dirty="0" smtClean="0">
                <a:latin typeface="Helvetica Neue Light"/>
                <a:cs typeface="Helvetica Neue Light"/>
              </a:rPr>
              <a:t>Simple code!</a:t>
            </a:r>
            <a:endParaRPr lang="fr-FR" dirty="0">
              <a:latin typeface="Helvetica Neue Light"/>
              <a:cs typeface="Helvetica Neue Light"/>
            </a:endParaRPr>
          </a:p>
        </p:txBody>
      </p:sp>
      <p:pic>
        <p:nvPicPr>
          <p:cNvPr id="4" name="Espace réservé du contenu 12" descr="ideogramme-nag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2" y="190641"/>
            <a:ext cx="2084256" cy="1413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4969" y="4950827"/>
            <a:ext cx="4454652" cy="2392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8" descr="number.tiff"/>
          <p:cNvPicPr>
            <a:picLocks noGrp="1" noChangeAspect="1"/>
          </p:cNvPicPr>
          <p:nvPr>
            <p:ph idx="1"/>
          </p:nvPr>
        </p:nvPicPr>
        <p:blipFill>
          <a:blip r:embed="rId4"/>
          <a:srcRect l="-7883" r="-7883"/>
          <a:stretch>
            <a:fillRect/>
          </a:stretch>
        </p:blipFill>
        <p:spPr/>
      </p:pic>
      <p:sp>
        <p:nvSpPr>
          <p:cNvPr id="10" name="Rectangle 9"/>
          <p:cNvSpPr/>
          <p:nvPr/>
        </p:nvSpPr>
        <p:spPr>
          <a:xfrm>
            <a:off x="2100808" y="4327655"/>
            <a:ext cx="3355021" cy="235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61401" y="4939175"/>
            <a:ext cx="4232963" cy="2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61402" y="5535015"/>
            <a:ext cx="3919409" cy="26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try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322" y="4178910"/>
            <a:ext cx="2743200" cy="4445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" name="Image 13" descr="wrong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304" y="4732890"/>
            <a:ext cx="2159000" cy="6223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" name="Image 14" descr="good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522" y="5454170"/>
            <a:ext cx="1574800" cy="6223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1688" y="274638"/>
            <a:ext cx="6365111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Helvetica Neue Light"/>
                <a:cs typeface="Helvetica Neue Light"/>
              </a:rPr>
              <a:t>Under the </a:t>
            </a:r>
            <a:r>
              <a:rPr lang="fr-FR" dirty="0" err="1" smtClean="0">
                <a:latin typeface="Helvetica Neue Light"/>
                <a:cs typeface="Helvetica Neue Light"/>
              </a:rPr>
              <a:t>hood</a:t>
            </a:r>
            <a:endParaRPr lang="fr-FR" dirty="0">
              <a:latin typeface="Helvetica Neue Light"/>
              <a:cs typeface="Helvetica Neue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err="1" smtClean="0">
                <a:latin typeface="Helvetica Neue Light"/>
                <a:cs typeface="Helvetica Neue Light"/>
              </a:rPr>
              <a:t>Stackless</a:t>
            </a:r>
            <a:r>
              <a:rPr lang="fr-FR" sz="2400" dirty="0" smtClean="0">
                <a:latin typeface="Helvetica Neue Light"/>
                <a:cs typeface="Helvetica Neue Light"/>
              </a:rPr>
              <a:t> </a:t>
            </a:r>
            <a:r>
              <a:rPr lang="fr-FR" sz="2400" dirty="0" err="1" smtClean="0">
                <a:latin typeface="Helvetica Neue Light"/>
                <a:cs typeface="Helvetica Neue Light"/>
              </a:rPr>
              <a:t>needed</a:t>
            </a:r>
            <a:r>
              <a:rPr lang="fr-FR" sz="2400" dirty="0" smtClean="0">
                <a:latin typeface="Helvetica Neue Light"/>
                <a:cs typeface="Helvetica Neue Light"/>
              </a:rPr>
              <a:t>!</a:t>
            </a:r>
          </a:p>
          <a:p>
            <a:pPr>
              <a:buNone/>
            </a:pPr>
            <a:endParaRPr lang="fr-FR" sz="2400" dirty="0" smtClean="0">
              <a:latin typeface="Helvetica Neue Light"/>
              <a:cs typeface="Helvetica Neue Light"/>
            </a:endParaRPr>
          </a:p>
          <a:p>
            <a:pPr lvl="1">
              <a:buFontTx/>
              <a:buChar char="-"/>
            </a:pPr>
            <a:r>
              <a:rPr lang="fr-FR" sz="2000" dirty="0" err="1" smtClean="0">
                <a:latin typeface="Helvetica Neue Light"/>
                <a:cs typeface="Helvetica Neue Light"/>
              </a:rPr>
              <a:t>Create</a:t>
            </a:r>
            <a:r>
              <a:rPr lang="fr-FR" sz="2000" dirty="0" smtClean="0">
                <a:latin typeface="Helvetica Neue Light"/>
                <a:cs typeface="Helvetica Neue Light"/>
              </a:rPr>
              <a:t> and block a </a:t>
            </a:r>
            <a:r>
              <a:rPr lang="fr-FR" sz="2000" dirty="0" err="1" smtClean="0">
                <a:latin typeface="Helvetica Neue Light"/>
                <a:cs typeface="Helvetica Neue Light"/>
              </a:rPr>
              <a:t>tasklet</a:t>
            </a:r>
            <a:endParaRPr lang="fr-FR" sz="2000" dirty="0" smtClean="0">
              <a:latin typeface="Helvetica Neue Light"/>
              <a:cs typeface="Helvetica Neue Light"/>
            </a:endParaRPr>
          </a:p>
          <a:p>
            <a:pPr lvl="1">
              <a:buFontTx/>
              <a:buChar char="-"/>
            </a:pPr>
            <a:r>
              <a:rPr lang="fr-FR" sz="2000" dirty="0" err="1" smtClean="0">
                <a:latin typeface="Helvetica Neue Light"/>
                <a:cs typeface="Helvetica Neue Light"/>
              </a:rPr>
              <a:t>Serialize</a:t>
            </a:r>
            <a:r>
              <a:rPr lang="fr-FR" sz="2000" dirty="0" smtClean="0">
                <a:latin typeface="Helvetica Neue Light"/>
                <a:cs typeface="Helvetica Neue Light"/>
              </a:rPr>
              <a:t> the </a:t>
            </a:r>
            <a:r>
              <a:rPr lang="fr-FR" sz="2000" dirty="0" err="1" smtClean="0">
                <a:latin typeface="Helvetica Neue Light"/>
                <a:cs typeface="Helvetica Neue Light"/>
              </a:rPr>
              <a:t>blocked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tasklet</a:t>
            </a:r>
            <a:endParaRPr lang="fr-FR" sz="2000" dirty="0" smtClean="0">
              <a:latin typeface="Helvetica Neue Light"/>
              <a:cs typeface="Helvetica Neue Light"/>
            </a:endParaRPr>
          </a:p>
          <a:p>
            <a:pPr lvl="1">
              <a:buFontTx/>
              <a:buChar char="-"/>
            </a:pPr>
            <a:endParaRPr lang="fr-FR" sz="2000" dirty="0" smtClean="0">
              <a:latin typeface="Helvetica Neue Light"/>
              <a:cs typeface="Helvetica Neue Light"/>
            </a:endParaRPr>
          </a:p>
          <a:p>
            <a:pPr lvl="1">
              <a:buFontTx/>
              <a:buChar char="-"/>
            </a:pPr>
            <a:r>
              <a:rPr lang="fr-FR" sz="2000" dirty="0" smtClean="0">
                <a:latin typeface="Helvetica Neue Light"/>
                <a:cs typeface="Helvetica Neue Light"/>
              </a:rPr>
              <a:t>On </a:t>
            </a:r>
            <a:r>
              <a:rPr lang="fr-FR" sz="2000" dirty="0" err="1" smtClean="0">
                <a:latin typeface="Helvetica Neue Light"/>
                <a:cs typeface="Helvetica Neue Light"/>
              </a:rPr>
              <a:t>next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request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deserialize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tasklet</a:t>
            </a:r>
            <a:endParaRPr lang="fr-FR" sz="2000" dirty="0" smtClean="0">
              <a:latin typeface="Helvetica Neue Light"/>
              <a:cs typeface="Helvetica Neue Light"/>
            </a:endParaRPr>
          </a:p>
          <a:p>
            <a:pPr lvl="1">
              <a:buFontTx/>
              <a:buChar char="-"/>
            </a:pPr>
            <a:r>
              <a:rPr lang="fr-FR" sz="2000" dirty="0" err="1" smtClean="0">
                <a:latin typeface="Helvetica Neue Light"/>
                <a:cs typeface="Helvetica Neue Light"/>
              </a:rPr>
              <a:t>Unblock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tasklet</a:t>
            </a:r>
            <a:r>
              <a:rPr lang="fr-FR" sz="2000" dirty="0" smtClean="0">
                <a:latin typeface="Helvetica Neue Light"/>
                <a:cs typeface="Helvetica Neue Light"/>
              </a:rPr>
              <a:t> and </a:t>
            </a:r>
            <a:r>
              <a:rPr lang="fr-FR" sz="2000" dirty="0" err="1" smtClean="0">
                <a:latin typeface="Helvetica Neue Light"/>
                <a:cs typeface="Helvetica Neue Light"/>
              </a:rPr>
              <a:t>resume</a:t>
            </a:r>
            <a:r>
              <a:rPr lang="fr-FR" sz="2000" dirty="0" smtClean="0">
                <a:latin typeface="Helvetica Neue Light"/>
                <a:cs typeface="Helvetica Neue Light"/>
              </a:rPr>
              <a:t> </a:t>
            </a:r>
            <a:r>
              <a:rPr lang="fr-FR" sz="2000" dirty="0" err="1" smtClean="0">
                <a:latin typeface="Helvetica Neue Light"/>
                <a:cs typeface="Helvetica Neue Light"/>
              </a:rPr>
              <a:t>execution</a:t>
            </a:r>
            <a:endParaRPr lang="fr-FR" sz="2000" dirty="0" smtClean="0">
              <a:latin typeface="Helvetica Neue Light"/>
              <a:cs typeface="Helvetica Neue Light"/>
            </a:endParaRPr>
          </a:p>
          <a:p>
            <a:pPr>
              <a:buNone/>
            </a:pPr>
            <a:endParaRPr lang="fr-FR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4" name="Espace réservé du contenu 12" descr="ideogramme-nag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2" y="190641"/>
            <a:ext cx="2084256" cy="14132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22867" y="5079677"/>
            <a:ext cx="670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Provides</a:t>
            </a:r>
            <a:r>
              <a:rPr lang="fr-FR" sz="2800" dirty="0" smtClean="0"/>
              <a:t> continuations </a:t>
            </a:r>
            <a:r>
              <a:rPr lang="fr-FR" sz="2800" dirty="0" err="1" smtClean="0"/>
              <a:t>like</a:t>
            </a:r>
            <a:r>
              <a:rPr lang="fr-FR" sz="2800" dirty="0" smtClean="0"/>
              <a:t> </a:t>
            </a:r>
            <a:r>
              <a:rPr lang="fr-FR" sz="2800" dirty="0" err="1" smtClean="0"/>
              <a:t>capabilities</a:t>
            </a:r>
            <a:r>
              <a:rPr lang="fr-FR" sz="2800" dirty="0" smtClean="0"/>
              <a:t>!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 descr="europython12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2037" r="-32037"/>
          <a:stretch>
            <a:fillRect/>
          </a:stretch>
        </p:blipFill>
        <p:spPr>
          <a:xfrm>
            <a:off x="438792" y="1600200"/>
            <a:ext cx="8229600" cy="452596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1688" y="274638"/>
            <a:ext cx="6365112" cy="1143000"/>
          </a:xfrm>
        </p:spPr>
        <p:txBody>
          <a:bodyPr/>
          <a:lstStyle/>
          <a:p>
            <a:r>
              <a:rPr lang="fr-FR" dirty="0" err="1" smtClean="0">
                <a:latin typeface="Helvetica Neue Light"/>
                <a:cs typeface="Helvetica Neue Light"/>
              </a:rPr>
              <a:t>Clustering</a:t>
            </a:r>
            <a:endParaRPr lang="fr-FR" dirty="0">
              <a:latin typeface="Helvetica Neue Light"/>
              <a:cs typeface="Helvetica Neue Light"/>
            </a:endParaRPr>
          </a:p>
        </p:txBody>
      </p:sp>
      <p:pic>
        <p:nvPicPr>
          <p:cNvPr id="4" name="Espace réservé du contenu 12" descr="ideogramme-naga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2" y="190641"/>
            <a:ext cx="2084256" cy="1413296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>
            <a:off x="4992847" y="3091967"/>
            <a:ext cx="1490770" cy="1288535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3782897" y="3818947"/>
            <a:ext cx="1453958" cy="2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>
            <a:off x="2844107" y="3156275"/>
            <a:ext cx="1490770" cy="1288535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er 22"/>
          <p:cNvGrpSpPr/>
          <p:nvPr/>
        </p:nvGrpSpPr>
        <p:grpSpPr>
          <a:xfrm>
            <a:off x="457200" y="3060318"/>
            <a:ext cx="3763287" cy="3288095"/>
            <a:chOff x="457200" y="3060318"/>
            <a:chExt cx="3763287" cy="3288095"/>
          </a:xfrm>
        </p:grpSpPr>
        <p:pic>
          <p:nvPicPr>
            <p:cNvPr id="6" name="Image 5" descr="try.tif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5903913"/>
              <a:ext cx="2743200" cy="4445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0" name="Connecteur droit avec flèche 19"/>
            <p:cNvCxnSpPr/>
            <p:nvPr/>
          </p:nvCxnSpPr>
          <p:spPr>
            <a:xfrm rot="5400000">
              <a:off x="2830835" y="3161435"/>
              <a:ext cx="1490770" cy="1288535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3784600" y="3097130"/>
            <a:ext cx="1574800" cy="3429083"/>
            <a:chOff x="3784600" y="3097130"/>
            <a:chExt cx="1574800" cy="3429083"/>
          </a:xfrm>
        </p:grpSpPr>
        <p:pic>
          <p:nvPicPr>
            <p:cNvPr id="8" name="Image 7" descr="good.tif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4600" y="5903913"/>
              <a:ext cx="1574800" cy="622300"/>
            </a:xfrm>
            <a:prstGeom prst="rect">
              <a:avLst/>
            </a:prstGeom>
          </p:spPr>
        </p:pic>
        <p:cxnSp>
          <p:nvCxnSpPr>
            <p:cNvPr id="21" name="Connecteur droit avec flèche 20"/>
            <p:cNvCxnSpPr/>
            <p:nvPr/>
          </p:nvCxnSpPr>
          <p:spPr>
            <a:xfrm rot="5400000">
              <a:off x="3782899" y="3824108"/>
              <a:ext cx="1453958" cy="2"/>
            </a:xfrm>
            <a:prstGeom prst="straightConnector1">
              <a:avLst/>
            </a:prstGeom>
            <a:ln w="38100" cap="flat" cmpd="sng" algn="ctr">
              <a:solidFill>
                <a:srgbClr val="FAC09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4992847" y="3097130"/>
            <a:ext cx="3401393" cy="3429083"/>
            <a:chOff x="4992847" y="3097130"/>
            <a:chExt cx="3401393" cy="3429083"/>
          </a:xfrm>
        </p:grpSpPr>
        <p:pic>
          <p:nvPicPr>
            <p:cNvPr id="7" name="Image 6" descr="wrong.tif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240" y="5903913"/>
              <a:ext cx="2159000" cy="6223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2" name="Connecteur droit avec flèche 21"/>
            <p:cNvCxnSpPr/>
            <p:nvPr/>
          </p:nvCxnSpPr>
          <p:spPr>
            <a:xfrm>
              <a:off x="4992847" y="3097130"/>
              <a:ext cx="1490770" cy="1288535"/>
            </a:xfrm>
            <a:prstGeom prst="straightConnector1">
              <a:avLst/>
            </a:prstGeom>
            <a:ln w="38100" cap="flat" cmpd="sng" algn="ctr">
              <a:solidFill>
                <a:srgbClr val="FAC09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416</Words>
  <Application>Microsoft Macintosh PowerPoint</Application>
  <PresentationFormat>Présentation à l'écran (4:3)</PresentationFormat>
  <Paragraphs>63</Paragraphs>
  <Slides>5</Slides>
  <Notes>5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Nagare uses stackless</vt:lpstr>
      <vt:lpstr>Guess the number</vt:lpstr>
      <vt:lpstr>Simple code!</vt:lpstr>
      <vt:lpstr>Under the hood</vt:lpstr>
      <vt:lpstr>Clustering</vt:lpstr>
    </vt:vector>
  </TitlesOfParts>
  <Company>Net-NG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in Nagare</dc:title>
  <dc:creator>Hervé Coatanhay</dc:creator>
  <cp:lastModifiedBy>Hervé Coatanhay</cp:lastModifiedBy>
  <cp:revision>60</cp:revision>
  <dcterms:created xsi:type="dcterms:W3CDTF">2012-07-03T12:14:18Z</dcterms:created>
  <dcterms:modified xsi:type="dcterms:W3CDTF">2012-07-03T15:22:58Z</dcterms:modified>
</cp:coreProperties>
</file>