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4" r:id="rId1"/>
  </p:sldMasterIdLst>
  <p:notesMasterIdLst>
    <p:notesMasterId r:id="rId41"/>
  </p:notesMasterIdLst>
  <p:sldIdLst>
    <p:sldId id="256" r:id="rId2"/>
    <p:sldId id="272" r:id="rId3"/>
    <p:sldId id="347" r:id="rId4"/>
    <p:sldId id="348" r:id="rId5"/>
    <p:sldId id="297" r:id="rId6"/>
    <p:sldId id="304" r:id="rId7"/>
    <p:sldId id="305" r:id="rId8"/>
    <p:sldId id="306" r:id="rId9"/>
    <p:sldId id="307" r:id="rId10"/>
    <p:sldId id="309" r:id="rId11"/>
    <p:sldId id="360" r:id="rId12"/>
    <p:sldId id="361" r:id="rId13"/>
    <p:sldId id="299" r:id="rId14"/>
    <p:sldId id="279" r:id="rId15"/>
    <p:sldId id="281" r:id="rId16"/>
    <p:sldId id="287" r:id="rId17"/>
    <p:sldId id="285" r:id="rId18"/>
    <p:sldId id="284" r:id="rId19"/>
    <p:sldId id="302" r:id="rId20"/>
    <p:sldId id="356" r:id="rId21"/>
    <p:sldId id="313" r:id="rId22"/>
    <p:sldId id="312" r:id="rId23"/>
    <p:sldId id="340" r:id="rId24"/>
    <p:sldId id="345" r:id="rId25"/>
    <p:sldId id="317" r:id="rId26"/>
    <p:sldId id="322" r:id="rId27"/>
    <p:sldId id="326" r:id="rId28"/>
    <p:sldId id="323" r:id="rId29"/>
    <p:sldId id="358" r:id="rId30"/>
    <p:sldId id="349" r:id="rId31"/>
    <p:sldId id="324" r:id="rId32"/>
    <p:sldId id="325" r:id="rId33"/>
    <p:sldId id="337" r:id="rId34"/>
    <p:sldId id="354" r:id="rId35"/>
    <p:sldId id="355" r:id="rId36"/>
    <p:sldId id="350" r:id="rId37"/>
    <p:sldId id="351" r:id="rId38"/>
    <p:sldId id="353" r:id="rId39"/>
    <p:sldId id="352"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6" autoAdjust="0"/>
    <p:restoredTop sz="72735" autoAdjust="0"/>
  </p:normalViewPr>
  <p:slideViewPr>
    <p:cSldViewPr>
      <p:cViewPr>
        <p:scale>
          <a:sx n="66" d="100"/>
          <a:sy n="66" d="100"/>
        </p:scale>
        <p:origin x="-3582"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A3CC5C-9EF6-415D-A763-821C97091DC8}" type="datetimeFigureOut">
              <a:rPr lang="zh-CN" altLang="en-US" smtClean="0"/>
              <a:pPr/>
              <a:t>2021-08-23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F1579-C7E8-45A9-B379-EEB8C86DDAB7}" type="slidenum">
              <a:rPr lang="zh-CN" altLang="en-US" smtClean="0"/>
              <a:pPr/>
              <a:t>‹#›</a:t>
            </a:fld>
            <a:endParaRPr lang="zh-CN" altLang="en-US"/>
          </a:p>
        </p:txBody>
      </p:sp>
    </p:spTree>
    <p:extLst>
      <p:ext uri="{BB962C8B-B14F-4D97-AF65-F5344CB8AC3E}">
        <p14:creationId xmlns:p14="http://schemas.microsoft.com/office/powerpoint/2010/main" xmlns="" val="387854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baike.baidu.com/item/%E8%83%BD%E5%B8%A6" TargetMode="External"/><Relationship Id="rId3" Type="http://schemas.openxmlformats.org/officeDocument/2006/relationships/hyperlink" Target="https://baike.baidu.com/item/%E5%B8%A6%E9%9A%99" TargetMode="External"/><Relationship Id="rId7" Type="http://schemas.openxmlformats.org/officeDocument/2006/relationships/hyperlink" Target="https://baike.baidu.com/item/%E7%94%B5%E5%AD%90%E5%92%8C%E7%A9%BA%E7%A9%B4"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baike.baidu.com/item/%E8%B7%83%E8%BF%81" TargetMode="External"/><Relationship Id="rId5" Type="http://schemas.openxmlformats.org/officeDocument/2006/relationships/hyperlink" Target="https://baike.baidu.com/item/k%E7%A9%BA%E9%97%B4" TargetMode="External"/><Relationship Id="rId4" Type="http://schemas.openxmlformats.org/officeDocument/2006/relationships/hyperlink" Target="https://baike.baidu.com/item/%E5%AF%BC%E5%B8%A6" TargetMode="External"/><Relationship Id="rId9" Type="http://schemas.openxmlformats.org/officeDocument/2006/relationships/hyperlink" Target="https://baike.baidu.com/item/%E5%8D%8A%E5%AF%BC%E4%BD%9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9%9D%9E%E9%87%91%E5%B1%9E%E6%80%A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半导体材料具有电，化学和物理特性，这些特性使半导体器件和电路具有独特的功能。 在本章中，将对这些特性以及它们的原子基础，固体的电分类以及本征和掺杂半导体进行检查。</a:t>
            </a:r>
          </a:p>
          <a:p>
            <a:r>
              <a:rPr lang="zh-CN" altLang="en-US" dirty="0" smtClean="0"/>
              <a:t>半导体器件的制造需要添加在器件中执行特定功能的各种层。 这些材料具有特定的特性，必须通过仔细选择和控制的物理和化学过程将其添加到晶圆中。</a:t>
            </a:r>
          </a:p>
          <a:p>
            <a:r>
              <a:rPr lang="zh-CN" altLang="en-US" dirty="0" smtClean="0"/>
              <a:t> 本章讨论并说明了气体，酸，碱和溶剂的基本特性。</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11</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12</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半导体是指在常温下导电性能介于导体与绝缘体之间的材料。</a:t>
            </a:r>
            <a:endParaRPr lang="en-US" altLang="zh-CN" sz="1200" b="1" dirty="0" smtClean="0">
              <a:solidFill>
                <a:srgbClr val="FF0000"/>
              </a:solidFill>
              <a:latin typeface="仿宋" pitchFamily="49" charset="-122"/>
              <a:ea typeface="仿宋" pitchFamily="49" charset="-122"/>
            </a:endParaRP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13</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14</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金刚石结构：由</a:t>
            </a:r>
            <a:r>
              <a:rPr lang="zh-CN" altLang="en-US" sz="1200" dirty="0" smtClean="0">
                <a:solidFill>
                  <a:srgbClr val="FF0000"/>
                </a:solidFill>
              </a:rPr>
              <a:t>同一种元素的原子按正四面体结</a:t>
            </a:r>
            <a:r>
              <a:rPr lang="zh-CN" altLang="en-US" sz="1200" dirty="0" smtClean="0"/>
              <a:t>构构成的</a:t>
            </a:r>
            <a:r>
              <a:rPr lang="zh-CN" altLang="en-US" sz="1200" dirty="0" smtClean="0">
                <a:solidFill>
                  <a:srgbClr val="FF0000"/>
                </a:solidFill>
              </a:rPr>
              <a:t>立方点阵</a:t>
            </a:r>
            <a:r>
              <a:rPr lang="zh-CN" altLang="en-US" sz="1200" dirty="0" smtClean="0"/>
              <a:t>为金刚石结构</a:t>
            </a:r>
            <a:endParaRPr lang="en-US" altLang="zh-CN" sz="1200" dirty="0" smtClean="0"/>
          </a:p>
          <a:p>
            <a:endParaRPr lang="en-US" altLang="zh-CN" sz="1200" dirty="0" smtClean="0"/>
          </a:p>
          <a:p>
            <a:r>
              <a:rPr lang="zh-CN" altLang="en-US" sz="1200" dirty="0" smtClean="0"/>
              <a:t>闪锌矿结构：由</a:t>
            </a:r>
            <a:r>
              <a:rPr lang="zh-CN" altLang="en-US" sz="1200" dirty="0" smtClean="0">
                <a:solidFill>
                  <a:srgbClr val="FF0000"/>
                </a:solidFill>
              </a:rPr>
              <a:t>两种元素的原子按正四面体结构</a:t>
            </a:r>
            <a:r>
              <a:rPr lang="zh-CN" altLang="en-US" sz="1200" dirty="0" smtClean="0"/>
              <a:t>构成的</a:t>
            </a:r>
            <a:r>
              <a:rPr lang="zh-CN" altLang="en-US" sz="1200" dirty="0" smtClean="0">
                <a:solidFill>
                  <a:schemeClr val="hlink"/>
                </a:solidFill>
              </a:rPr>
              <a:t>立方</a:t>
            </a:r>
            <a:r>
              <a:rPr lang="zh-CN" altLang="en-US" sz="1200" dirty="0" smtClean="0"/>
              <a:t>系晶体点阵称为闪锌矿结构</a:t>
            </a:r>
            <a:endParaRPr lang="en-US" altLang="zh-CN" sz="1200" dirty="0" smtClean="0"/>
          </a:p>
          <a:p>
            <a:endParaRPr lang="en-US" altLang="zh-CN" sz="1200" dirty="0" smtClean="0"/>
          </a:p>
          <a:p>
            <a:r>
              <a:rPr lang="zh-CN" altLang="en-US" sz="1200" dirty="0" smtClean="0"/>
              <a:t>纤锌矿结构：是闪锌矿加热到</a:t>
            </a:r>
            <a:r>
              <a:rPr lang="en-US" altLang="zh-CN" sz="1200" dirty="0" smtClean="0"/>
              <a:t>1020</a:t>
            </a:r>
            <a:r>
              <a:rPr lang="zh-CN" altLang="en-US" sz="1200" dirty="0" smtClean="0"/>
              <a:t>度时</a:t>
            </a:r>
            <a:r>
              <a:rPr lang="zh-CN" altLang="en-US" sz="1200" dirty="0" smtClean="0">
                <a:solidFill>
                  <a:srgbClr val="FF0000"/>
                </a:solidFill>
              </a:rPr>
              <a:t>六角对称型</a:t>
            </a:r>
            <a:r>
              <a:rPr lang="zh-CN" altLang="en-US" sz="1200" dirty="0" smtClean="0"/>
              <a:t>变体，具有</a:t>
            </a:r>
            <a:r>
              <a:rPr lang="zh-CN" altLang="en-US" sz="1200" dirty="0" smtClean="0">
                <a:solidFill>
                  <a:schemeClr val="hlink"/>
                </a:solidFill>
              </a:rPr>
              <a:t>六角对称性</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15</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5">
                    <a:lumMod val="10000"/>
                  </a:schemeClr>
                </a:solidFill>
                <a:latin typeface="黑体" pitchFamily="49" charset="-122"/>
                <a:ea typeface="黑体" pitchFamily="49" charset="-122"/>
                <a:cs typeface="Arial Unicode MS" pitchFamily="34" charset="-122"/>
              </a:rPr>
              <a:t>如果带隙的跨度很大，也就是说电子从价带跃迁到导带很困难，那么这种材料就是绝缘体</a:t>
            </a:r>
            <a:endParaRPr lang="en-US" altLang="zh-CN" sz="1200" dirty="0" smtClean="0">
              <a:solidFill>
                <a:schemeClr val="accent5">
                  <a:lumMod val="10000"/>
                </a:schemeClr>
              </a:solidFill>
              <a:latin typeface="黑体" pitchFamily="49" charset="-122"/>
              <a:ea typeface="黑体" pitchFamily="49" charset="-122"/>
              <a:cs typeface="Arial Unicode MS"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5">
                    <a:lumMod val="10000"/>
                  </a:schemeClr>
                </a:solidFill>
                <a:latin typeface="黑体" pitchFamily="49" charset="-122"/>
                <a:ea typeface="黑体" pitchFamily="49" charset="-122"/>
                <a:cs typeface="Arial Unicode MS" pitchFamily="34" charset="-122"/>
              </a:rPr>
              <a:t>如果导带和价带重合了，电子可以随便溜达，就是导体</a:t>
            </a:r>
            <a:endParaRPr lang="en-US" altLang="zh-CN" sz="1200" dirty="0" smtClean="0">
              <a:solidFill>
                <a:schemeClr val="accent5">
                  <a:lumMod val="10000"/>
                </a:schemeClr>
              </a:solidFill>
              <a:latin typeface="黑体" pitchFamily="49" charset="-122"/>
              <a:ea typeface="黑体" pitchFamily="49" charset="-122"/>
              <a:cs typeface="Arial Unicode MS"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5">
                    <a:lumMod val="10000"/>
                  </a:schemeClr>
                </a:solidFill>
                <a:latin typeface="黑体" pitchFamily="49" charset="-122"/>
                <a:ea typeface="黑体" pitchFamily="49" charset="-122"/>
                <a:cs typeface="Arial Unicode MS" pitchFamily="34" charset="-122"/>
              </a:rPr>
              <a:t>而半导体呢其带隙的宽度位于绝缘体和导体之间，硅的禁带宽度为</a:t>
            </a:r>
            <a:r>
              <a:rPr lang="en-US" altLang="zh-CN" sz="1200" dirty="0" smtClean="0">
                <a:solidFill>
                  <a:schemeClr val="accent5">
                    <a:lumMod val="10000"/>
                  </a:schemeClr>
                </a:solidFill>
                <a:latin typeface="黑体" pitchFamily="49" charset="-122"/>
                <a:ea typeface="黑体" pitchFamily="49" charset="-122"/>
                <a:cs typeface="Arial Unicode MS" pitchFamily="34" charset="-122"/>
              </a:rPr>
              <a:t>1.11ev</a:t>
            </a:r>
            <a:r>
              <a:rPr lang="zh-CN" altLang="en-US" sz="1200" dirty="0" smtClean="0">
                <a:solidFill>
                  <a:schemeClr val="accent5">
                    <a:lumMod val="10000"/>
                  </a:schemeClr>
                </a:solidFill>
                <a:latin typeface="黑体" pitchFamily="49" charset="-122"/>
                <a:ea typeface="黑体" pitchFamily="49" charset="-122"/>
                <a:cs typeface="Arial Unicode MS" pitchFamily="34" charset="-122"/>
              </a:rPr>
              <a:t>。</a:t>
            </a:r>
            <a:endParaRPr lang="en-US" altLang="zh-CN" sz="1200" dirty="0" smtClean="0">
              <a:solidFill>
                <a:schemeClr val="accent5">
                  <a:lumMod val="10000"/>
                </a:schemeClr>
              </a:solidFill>
              <a:latin typeface="黑体" pitchFamily="49" charset="-122"/>
              <a:ea typeface="黑体" pitchFamily="49" charset="-122"/>
              <a:cs typeface="Arial Unicode MS"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accent5">
                  <a:lumMod val="10000"/>
                </a:schemeClr>
              </a:solidFill>
              <a:latin typeface="黑体" pitchFamily="49" charset="-122"/>
              <a:ea typeface="黑体" pitchFamily="49" charset="-122"/>
              <a:cs typeface="Arial Unicode MS"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accent5">
                    <a:lumMod val="10000"/>
                  </a:schemeClr>
                </a:solidFill>
                <a:latin typeface="黑体" pitchFamily="49" charset="-122"/>
                <a:ea typeface="黑体" pitchFamily="49" charset="-122"/>
                <a:cs typeface="Arial Unicode MS" pitchFamily="34" charset="-122"/>
              </a:rPr>
              <a:t>对常见的半导体</a:t>
            </a:r>
            <a:r>
              <a:rPr lang="en-US" altLang="zh-CN" sz="1200" dirty="0" smtClean="0">
                <a:solidFill>
                  <a:schemeClr val="accent5">
                    <a:lumMod val="10000"/>
                  </a:schemeClr>
                </a:solidFill>
                <a:latin typeface="黑体" pitchFamily="49" charset="-122"/>
                <a:ea typeface="黑体" pitchFamily="49" charset="-122"/>
                <a:cs typeface="Arial Unicode MS" pitchFamily="34" charset="-122"/>
              </a:rPr>
              <a:t>,</a:t>
            </a:r>
            <a:r>
              <a:rPr lang="zh-CN" altLang="en-US" sz="1200" dirty="0" smtClean="0">
                <a:solidFill>
                  <a:schemeClr val="accent5">
                    <a:lumMod val="10000"/>
                  </a:schemeClr>
                </a:solidFill>
                <a:latin typeface="黑体" pitchFamily="49" charset="-122"/>
                <a:ea typeface="黑体" pitchFamily="49" charset="-122"/>
                <a:cs typeface="Arial Unicode MS" pitchFamily="34" charset="-122"/>
              </a:rPr>
              <a:t>起作用的往往是导带底附近的电子和价带顶附近的空穴</a:t>
            </a:r>
            <a:r>
              <a:rPr lang="en-US" altLang="zh-CN" sz="1200" dirty="0" smtClean="0">
                <a:solidFill>
                  <a:schemeClr val="accent5">
                    <a:lumMod val="10000"/>
                  </a:schemeClr>
                </a:solidFill>
                <a:latin typeface="黑体" pitchFamily="49" charset="-122"/>
                <a:ea typeface="黑体" pitchFamily="49" charset="-122"/>
                <a:cs typeface="Arial Unicode MS" pitchFamily="34" charset="-122"/>
              </a:rPr>
              <a:t>,</a:t>
            </a:r>
            <a:r>
              <a:rPr lang="zh-CN" altLang="en-US" sz="1200" dirty="0" smtClean="0">
                <a:solidFill>
                  <a:schemeClr val="accent5">
                    <a:lumMod val="10000"/>
                  </a:schemeClr>
                </a:solidFill>
                <a:latin typeface="黑体" pitchFamily="49" charset="-122"/>
                <a:ea typeface="黑体" pitchFamily="49" charset="-122"/>
                <a:cs typeface="Arial Unicode MS" pitchFamily="34" charset="-122"/>
              </a:rPr>
              <a:t>所以主要关注带底附近和价带顶附近的能带结构</a:t>
            </a:r>
            <a:r>
              <a:rPr lang="en-US" altLang="zh-CN" sz="1200" dirty="0" smtClean="0">
                <a:solidFill>
                  <a:schemeClr val="accent5">
                    <a:lumMod val="10000"/>
                  </a:schemeClr>
                </a:solidFill>
                <a:latin typeface="黑体" pitchFamily="49" charset="-122"/>
                <a:ea typeface="黑体" pitchFamily="49" charset="-122"/>
                <a:cs typeface="Arial Unicode MS" pitchFamily="34" charset="-122"/>
              </a:rPr>
              <a:t>.</a:t>
            </a:r>
          </a:p>
          <a:p>
            <a:pPr marL="342900" indent="-342900" algn="just">
              <a:lnSpc>
                <a:spcPct val="120000"/>
              </a:lnSpc>
              <a:buFont typeface="Arial" pitchFamily="34" charset="0"/>
              <a:buChar char="•"/>
            </a:pPr>
            <a:r>
              <a:rPr lang="zh-CN" altLang="en-US" b="1" dirty="0" smtClean="0">
                <a:latin typeface="Times New Roman" pitchFamily="18" charset="0"/>
                <a:ea typeface="仿宋" pitchFamily="49" charset="-122"/>
                <a:cs typeface="Times New Roman" pitchFamily="18" charset="0"/>
              </a:rPr>
              <a:t>纯净的单晶半导体称为本征半导体，即不含任何杂质，结构完整的半导体。绝对零度下，本征半导体相当于绝缘体；室温下，一部分价电子挣脱共价键束缚，形成</a:t>
            </a:r>
            <a:r>
              <a:rPr lang="zh-CN" altLang="en-US" b="1" dirty="0" smtClean="0">
                <a:solidFill>
                  <a:srgbClr val="FF0000"/>
                </a:solidFill>
                <a:latin typeface="Times New Roman" pitchFamily="18" charset="0"/>
                <a:ea typeface="仿宋" pitchFamily="49" charset="-122"/>
                <a:cs typeface="Times New Roman" pitchFamily="18" charset="0"/>
              </a:rPr>
              <a:t>电子</a:t>
            </a:r>
            <a:r>
              <a:rPr lang="en-US" altLang="zh-CN" b="1" dirty="0" smtClean="0">
                <a:solidFill>
                  <a:srgbClr val="FF0000"/>
                </a:solidFill>
                <a:latin typeface="Times New Roman" pitchFamily="18" charset="0"/>
                <a:ea typeface="仿宋" pitchFamily="49" charset="-122"/>
                <a:cs typeface="Times New Roman" pitchFamily="18" charset="0"/>
              </a:rPr>
              <a:t>-</a:t>
            </a:r>
            <a:r>
              <a:rPr lang="zh-CN" altLang="en-US" b="1" dirty="0" smtClean="0">
                <a:solidFill>
                  <a:srgbClr val="FF0000"/>
                </a:solidFill>
                <a:latin typeface="Times New Roman" pitchFamily="18" charset="0"/>
                <a:ea typeface="仿宋" pitchFamily="49" charset="-122"/>
                <a:cs typeface="Times New Roman" pitchFamily="18" charset="0"/>
              </a:rPr>
              <a:t>空穴对</a:t>
            </a:r>
            <a:r>
              <a:rPr lang="zh-CN" altLang="en-US" b="1" dirty="0" smtClean="0">
                <a:latin typeface="Times New Roman" pitchFamily="18" charset="0"/>
                <a:ea typeface="仿宋" pitchFamily="49" charset="-122"/>
                <a:cs typeface="Times New Roman" pitchFamily="18" charset="0"/>
              </a:rPr>
              <a:t>。</a:t>
            </a:r>
            <a:endParaRPr lang="en-US" altLang="zh-CN" b="1" dirty="0" smtClean="0">
              <a:solidFill>
                <a:srgbClr val="FF0000"/>
              </a:solidFill>
              <a:latin typeface="Times New Roman" pitchFamily="18" charset="0"/>
              <a:ea typeface="仿宋" pitchFamily="49" charset="-122"/>
              <a:cs typeface="Times New Roman" pitchFamily="18" charset="0"/>
            </a:endParaRPr>
          </a:p>
          <a:p>
            <a:pPr marL="0" marR="0" indent="0" algn="just" defTabSz="914400" rtl="0" eaLnBrk="1" fontAlgn="auto" latinLnBrk="0" hangingPunct="1">
              <a:lnSpc>
                <a:spcPct val="100000"/>
              </a:lnSpc>
              <a:spcBef>
                <a:spcPct val="20000"/>
              </a:spcBef>
              <a:spcAft>
                <a:spcPts val="0"/>
              </a:spcAft>
              <a:buClrTx/>
              <a:buSzTx/>
              <a:buFontTx/>
              <a:buNone/>
              <a:tabLst/>
              <a:defRPr/>
            </a:pPr>
            <a:r>
              <a:rPr lang="zh-CN" altLang="en-US" b="1" dirty="0" smtClean="0">
                <a:latin typeface="Times New Roman" pitchFamily="18" charset="0"/>
                <a:ea typeface="仿宋" pitchFamily="49" charset="-122"/>
                <a:cs typeface="Times New Roman" pitchFamily="18" charset="0"/>
              </a:rPr>
              <a:t>制造半导体器件的半导体材料的纯度要达到</a:t>
            </a:r>
            <a:r>
              <a:rPr lang="en-US" altLang="zh-CN" b="1" dirty="0" smtClean="0">
                <a:latin typeface="Times New Roman" pitchFamily="18" charset="0"/>
                <a:ea typeface="仿宋" pitchFamily="49" charset="-122"/>
                <a:cs typeface="Times New Roman" pitchFamily="18" charset="0"/>
              </a:rPr>
              <a:t>99.9999999%</a:t>
            </a:r>
            <a:r>
              <a:rPr lang="zh-CN" altLang="en-US" b="1" dirty="0" smtClean="0">
                <a:latin typeface="Times New Roman" pitchFamily="18" charset="0"/>
                <a:ea typeface="仿宋" pitchFamily="49" charset="-122"/>
                <a:cs typeface="Times New Roman" pitchFamily="18" charset="0"/>
              </a:rPr>
              <a:t>，常称为“九个</a:t>
            </a:r>
            <a:r>
              <a:rPr lang="en-US" altLang="zh-CN" b="1" dirty="0" smtClean="0">
                <a:latin typeface="Times New Roman" pitchFamily="18" charset="0"/>
                <a:ea typeface="仿宋" pitchFamily="49" charset="-122"/>
                <a:cs typeface="Times New Roman" pitchFamily="18" charset="0"/>
              </a:rPr>
              <a:t>9”</a:t>
            </a:r>
            <a:endParaRPr lang="zh-CN" altLang="en-US" dirty="0" smtClean="0"/>
          </a:p>
          <a:p>
            <a:pPr algn="just">
              <a:spcBef>
                <a:spcPct val="20000"/>
              </a:spcBef>
            </a:pPr>
            <a:endParaRPr lang="en-US" altLang="zh-CN" b="1" dirty="0" smtClean="0">
              <a:latin typeface="Times New Roman" pitchFamily="18" charset="0"/>
              <a:ea typeface="仿宋" pitchFamily="49" charset="-122"/>
              <a:cs typeface="Times New Roman" pitchFamily="18" charset="0"/>
            </a:endParaRPr>
          </a:p>
          <a:p>
            <a:pPr algn="just">
              <a:spcBef>
                <a:spcPct val="20000"/>
              </a:spcBef>
            </a:pPr>
            <a:r>
              <a:rPr lang="zh-CN" altLang="en-US" sz="1200" dirty="0" smtClean="0">
                <a:latin typeface="仿宋" pitchFamily="49" charset="-122"/>
                <a:ea typeface="仿宋" pitchFamily="49" charset="-122"/>
                <a:cs typeface="Times New Roman" pitchFamily="18" charset="0"/>
              </a:rPr>
              <a:t>能量最低的空带</a:t>
            </a:r>
            <a:r>
              <a:rPr lang="en-US" altLang="zh-CN" sz="1200" dirty="0" smtClean="0">
                <a:latin typeface="仿宋" pitchFamily="49" charset="-122"/>
                <a:ea typeface="仿宋" pitchFamily="49" charset="-122"/>
                <a:cs typeface="Times New Roman" pitchFamily="18" charset="0"/>
              </a:rPr>
              <a:t>—conduction band</a:t>
            </a:r>
            <a:endParaRPr lang="zh-CN" altLang="en-US" sz="1200" dirty="0" smtClean="0">
              <a:latin typeface="仿宋" pitchFamily="49" charset="-122"/>
              <a:ea typeface="仿宋" pitchFamily="49" charset="-122"/>
              <a:cs typeface="Times New Roman" pitchFamily="18" charset="0"/>
            </a:endParaRPr>
          </a:p>
          <a:p>
            <a:pPr algn="just">
              <a:spcBef>
                <a:spcPct val="20000"/>
              </a:spcBef>
            </a:pPr>
            <a:r>
              <a:rPr lang="zh-CN" altLang="en-US" sz="1200" dirty="0" smtClean="0">
                <a:latin typeface="仿宋" pitchFamily="49" charset="-122"/>
                <a:ea typeface="仿宋" pitchFamily="49" charset="-122"/>
                <a:cs typeface="Times New Roman" pitchFamily="18" charset="0"/>
              </a:rPr>
              <a:t>       能量最高的满带</a:t>
            </a:r>
            <a:r>
              <a:rPr lang="en-US" altLang="zh-CN" sz="1200" dirty="0" smtClean="0">
                <a:latin typeface="仿宋" pitchFamily="49" charset="-122"/>
                <a:ea typeface="仿宋" pitchFamily="49" charset="-122"/>
                <a:cs typeface="Times New Roman" pitchFamily="18" charset="0"/>
              </a:rPr>
              <a:t>—</a:t>
            </a:r>
            <a:r>
              <a:rPr lang="zh-CN" altLang="en-US" sz="1200" dirty="0" smtClean="0">
                <a:latin typeface="仿宋" pitchFamily="49" charset="-122"/>
                <a:ea typeface="仿宋" pitchFamily="49" charset="-122"/>
                <a:cs typeface="Times New Roman" pitchFamily="18" charset="0"/>
              </a:rPr>
              <a:t>价带</a:t>
            </a:r>
          </a:p>
          <a:p>
            <a:pPr algn="just">
              <a:spcBef>
                <a:spcPct val="20000"/>
              </a:spcBef>
            </a:pPr>
            <a:r>
              <a:rPr lang="zh-CN" altLang="en-US" sz="1200" dirty="0" smtClean="0">
                <a:latin typeface="仿宋" pitchFamily="49" charset="-122"/>
                <a:ea typeface="仿宋" pitchFamily="49" charset="-122"/>
                <a:cs typeface="Times New Roman" pitchFamily="18" charset="0"/>
              </a:rPr>
              <a:t>       导带底与价带顶能量之差</a:t>
            </a:r>
            <a:r>
              <a:rPr lang="en-US" altLang="zh-CN" sz="1200" dirty="0" smtClean="0">
                <a:latin typeface="仿宋" pitchFamily="49" charset="-122"/>
                <a:ea typeface="仿宋" pitchFamily="49" charset="-122"/>
                <a:cs typeface="Times New Roman" pitchFamily="18" charset="0"/>
              </a:rPr>
              <a:t>—</a:t>
            </a:r>
            <a:r>
              <a:rPr lang="zh-CN" altLang="en-US" sz="1200" dirty="0" smtClean="0">
                <a:latin typeface="仿宋" pitchFamily="49" charset="-122"/>
                <a:ea typeface="仿宋" pitchFamily="49" charset="-122"/>
                <a:cs typeface="Times New Roman" pitchFamily="18" charset="0"/>
              </a:rPr>
              <a:t>带隙</a:t>
            </a:r>
            <a:endParaRPr lang="en-US" altLang="zh-CN" sz="1200" dirty="0" smtClean="0">
              <a:latin typeface="仿宋" pitchFamily="49" charset="-122"/>
              <a:ea typeface="仿宋" pitchFamily="49" charset="-122"/>
              <a:cs typeface="Times New Roman" pitchFamily="18" charset="0"/>
            </a:endParaRPr>
          </a:p>
          <a:p>
            <a:pPr algn="just">
              <a:spcBef>
                <a:spcPct val="20000"/>
              </a:spcBef>
            </a:pPr>
            <a:r>
              <a:rPr lang="en-US" altLang="zh-CN" sz="1200" dirty="0" smtClean="0">
                <a:latin typeface="仿宋" pitchFamily="49" charset="-122"/>
                <a:ea typeface="仿宋" pitchFamily="49" charset="-122"/>
                <a:cs typeface="Times New Roman" pitchFamily="18" charset="0"/>
              </a:rPr>
              <a:t>                           </a:t>
            </a:r>
            <a:r>
              <a:rPr lang="zh-CN" altLang="en-US" sz="1200" dirty="0" smtClean="0">
                <a:latin typeface="仿宋" pitchFamily="49" charset="-122"/>
                <a:ea typeface="仿宋" pitchFamily="49" charset="-122"/>
                <a:cs typeface="Times New Roman" pitchFamily="18" charset="0"/>
              </a:rPr>
              <a:t>（禁带宽度）</a:t>
            </a:r>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16</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这里我们将能带理论与共价键结构的本征半导体结合起来看看其导电的过程。</a:t>
            </a:r>
            <a:endParaRPr lang="en-US" altLang="zh-CN" dirty="0" smtClean="0"/>
          </a:p>
          <a:p>
            <a:endParaRPr lang="en-US" altLang="zh-CN" dirty="0" smtClean="0"/>
          </a:p>
          <a:p>
            <a:r>
              <a:rPr lang="zh-CN" altLang="en-US" dirty="0" smtClean="0"/>
              <a:t>本证激发半导体虽然具备了导电的能力，但导电能力很差</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17</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FF0000"/>
                </a:solidFill>
                <a:latin typeface="Times New Roman" pitchFamily="18" charset="0"/>
                <a:ea typeface="仿宋" pitchFamily="49" charset="-122"/>
                <a:cs typeface="Times New Roman" pitchFamily="18" charset="0"/>
              </a:rPr>
              <a:t>半导体的掺杂：</a:t>
            </a:r>
            <a:r>
              <a:rPr lang="zh-CN" altLang="en-US" sz="1200" b="1" dirty="0" smtClean="0">
                <a:latin typeface="Times New Roman" pitchFamily="18" charset="0"/>
                <a:ea typeface="仿宋" pitchFamily="49" charset="-122"/>
                <a:cs typeface="Times New Roman" pitchFamily="18" charset="0"/>
              </a:rPr>
              <a:t>在纯净的半导体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本征半导体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中掺入一定量不同类型的杂质，并通过对其数量和在空间的分布精确地控制，实现对电阻率和少子寿命的有效控制，从而人为地改变半导体的电学性质，如</a:t>
            </a:r>
            <a:r>
              <a:rPr lang="en-US" altLang="zh-CN" sz="1200" b="1" dirty="0" smtClean="0">
                <a:latin typeface="Times New Roman" pitchFamily="18" charset="0"/>
                <a:ea typeface="仿宋" pitchFamily="49" charset="-122"/>
                <a:cs typeface="Times New Roman" pitchFamily="18" charset="0"/>
              </a:rPr>
              <a:t>n</a:t>
            </a:r>
            <a:r>
              <a:rPr lang="zh-CN" altLang="en-US" sz="1200" b="1" dirty="0" smtClean="0">
                <a:latin typeface="Times New Roman" pitchFamily="18" charset="0"/>
                <a:ea typeface="仿宋" pitchFamily="49" charset="-122"/>
                <a:cs typeface="Times New Roman" pitchFamily="18" charset="0"/>
              </a:rPr>
              <a:t>型半导体和</a:t>
            </a:r>
            <a:r>
              <a:rPr lang="en-US" altLang="zh-CN" sz="1200" b="1" dirty="0" smtClean="0">
                <a:latin typeface="Times New Roman" pitchFamily="18" charset="0"/>
                <a:ea typeface="仿宋" pitchFamily="49" charset="-122"/>
                <a:cs typeface="Times New Roman" pitchFamily="18" charset="0"/>
              </a:rPr>
              <a:t>p</a:t>
            </a:r>
            <a:r>
              <a:rPr lang="zh-CN" altLang="en-US" sz="1200" b="1" dirty="0" smtClean="0">
                <a:latin typeface="Times New Roman" pitchFamily="18" charset="0"/>
                <a:ea typeface="仿宋" pitchFamily="49" charset="-122"/>
                <a:cs typeface="Times New Roman" pitchFamily="18" charset="0"/>
              </a:rPr>
              <a:t>型半导体。</a:t>
            </a:r>
            <a:endParaRPr lang="en-US" altLang="zh-CN" sz="1200" b="1" dirty="0" smtClean="0">
              <a:solidFill>
                <a:srgbClr val="FF0000"/>
              </a:solidFill>
              <a:latin typeface="Times New Roman" pitchFamily="18" charset="0"/>
              <a:ea typeface="仿宋"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18</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19</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Times New Roman" pitchFamily="18" charset="0"/>
                <a:ea typeface="仿宋" pitchFamily="49" charset="-122"/>
                <a:cs typeface="Times New Roman" pitchFamily="18" charset="0"/>
              </a:rPr>
              <a:t>Dalton Model (1803</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a:t>
            </a:r>
            <a:r>
              <a:rPr kumimoji="1" lang="zh-CN" altLang="en-US" sz="1200" b="1" dirty="0" smtClean="0">
                <a:solidFill>
                  <a:srgbClr val="040404"/>
                </a:solidFill>
                <a:latin typeface="Times New Roman" pitchFamily="18" charset="0"/>
                <a:ea typeface="仿宋" pitchFamily="49" charset="-122"/>
                <a:cs typeface="Times New Roman" pitchFamily="18" charset="0"/>
              </a:rPr>
              <a:t>提出物质是由原子组成，原子不能被创造，也不能被毁灭，在</a:t>
            </a:r>
            <a:r>
              <a:rPr kumimoji="1" lang="zh-CN" altLang="en-US" sz="1200" b="1" dirty="0" smtClean="0">
                <a:latin typeface="Times New Roman" pitchFamily="18" charset="0"/>
                <a:ea typeface="仿宋" pitchFamily="49" charset="-122"/>
                <a:cs typeface="Times New Roman" pitchFamily="18" charset="0"/>
              </a:rPr>
              <a:t>化学变化中不可再分割，</a:t>
            </a:r>
            <a:r>
              <a:rPr kumimoji="1" lang="zh-CN" altLang="en-US" sz="1200" b="1" dirty="0" smtClean="0">
                <a:solidFill>
                  <a:srgbClr val="040404"/>
                </a:solidFill>
                <a:latin typeface="Times New Roman" pitchFamily="18" charset="0"/>
                <a:ea typeface="仿宋" pitchFamily="49" charset="-122"/>
                <a:cs typeface="Times New Roman" pitchFamily="18" charset="0"/>
              </a:rPr>
              <a:t>在化学反应中保持本性不变。</a:t>
            </a:r>
            <a:endParaRPr kumimoji="1" lang="en-US" altLang="zh-CN" sz="1200" b="1" dirty="0" smtClean="0">
              <a:solidFill>
                <a:srgbClr val="040404"/>
              </a:solidFill>
              <a:latin typeface="Times New Roman" pitchFamily="18" charset="0"/>
              <a:ea typeface="仿宋" pitchFamily="49"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Times New Roman" pitchFamily="18" charset="0"/>
                <a:ea typeface="仿宋" pitchFamily="49" charset="-122"/>
                <a:cs typeface="Times New Roman" pitchFamily="18" charset="0"/>
              </a:rPr>
              <a:t>Thomson model (1904)</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汤姆生发现原子中存在电子，并用实验方法测出电子的质量。</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葡萄干</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面包式</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：正电荷均匀地分布在原子之中，电子则散布在正电荷之中。</a:t>
            </a:r>
          </a:p>
          <a:p>
            <a:pPr algn="just"/>
            <a:r>
              <a:rPr lang="en-US" altLang="zh-CN" sz="1200" b="1" dirty="0" smtClean="0">
                <a:solidFill>
                  <a:srgbClr val="FF0000"/>
                </a:solidFill>
                <a:latin typeface="Times New Roman" pitchFamily="18" charset="0"/>
                <a:ea typeface="仿宋" pitchFamily="49" charset="-122"/>
                <a:cs typeface="Times New Roman" pitchFamily="18" charset="0"/>
              </a:rPr>
              <a:t>Rutherford Model (1911)</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认为原子的质量几乎全部集中在直径很小的核心区域，叫原子核，电子在原子核外绕核作轨道运动。原子核带正电，电子带负电。</a:t>
            </a:r>
          </a:p>
          <a:p>
            <a:pPr algn="just"/>
            <a:r>
              <a:rPr lang="en-US" altLang="zh-CN" sz="1200" b="1" dirty="0" smtClean="0">
                <a:solidFill>
                  <a:srgbClr val="FF0000"/>
                </a:solidFill>
                <a:latin typeface="Times New Roman" pitchFamily="18" charset="0"/>
                <a:ea typeface="仿宋" pitchFamily="49" charset="-122"/>
                <a:cs typeface="Times New Roman" pitchFamily="18" charset="0"/>
              </a:rPr>
              <a:t>Bohr Model (1913)</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在卢瑟福模型的基础上，他提出了电子在核外的量子化轨道，解决了原子结构的稳定性问题，描绘出了完整而令人信服原子结构学说</a:t>
            </a:r>
            <a:endParaRPr lang="en-US" altLang="zh-CN" sz="1200" b="1" dirty="0" smtClean="0">
              <a:latin typeface="Times New Roman" pitchFamily="18" charset="0"/>
              <a:ea typeface="仿宋" pitchFamily="49" charset="-122"/>
              <a:cs typeface="Times New Roman" pitchFamily="18" charset="0"/>
            </a:endParaRPr>
          </a:p>
          <a:p>
            <a:pPr algn="just"/>
            <a:endParaRPr lang="zh-CN" altLang="en-US" sz="1200" b="1" dirty="0" smtClean="0">
              <a:solidFill>
                <a:srgbClr val="FF0000"/>
              </a:solidFill>
              <a:latin typeface="Times New Roman" pitchFamily="18" charset="0"/>
              <a:ea typeface="仿宋" pitchFamily="49"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Times New Roman" pitchFamily="18" charset="0"/>
                <a:ea typeface="仿宋" pitchFamily="49" charset="-122"/>
                <a:cs typeface="Times New Roman" pitchFamily="18" charset="0"/>
              </a:rPr>
              <a:t>Electronic Cloud Model (1935)</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根据不确定性原理，电子绕核运动形成一个带负电荷的云团，对于具有波粒二象性的微观粒子在一个确定时刻其空间坐标与动量不能同时测准。</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latin typeface="Times New Roman" pitchFamily="18" charset="0"/>
              <a:ea typeface="仿宋" pitchFamily="49" charset="-122"/>
              <a:cs typeface="Times New Roman" pitchFamily="18" charset="0"/>
            </a:endParaRPr>
          </a:p>
          <a:p>
            <a:endParaRPr kumimoji="1" lang="en-US" altLang="zh-CN" sz="1200" b="1" dirty="0" smtClean="0">
              <a:solidFill>
                <a:srgbClr val="040404"/>
              </a:solidFill>
              <a:latin typeface="Times New Roman" pitchFamily="18" charset="0"/>
              <a:ea typeface="仿宋" pitchFamily="49" charset="-122"/>
              <a:cs typeface="Times New Roman" pitchFamily="18" charset="0"/>
            </a:endParaRPr>
          </a:p>
          <a:p>
            <a:r>
              <a:rPr lang="zh-CN" altLang="en-US" dirty="0" smtClean="0"/>
              <a:t>材料的性质是由其微观结构决定的，早在</a:t>
            </a:r>
            <a:r>
              <a:rPr lang="en-US" altLang="zh-CN" dirty="0" smtClean="0"/>
              <a:t>200</a:t>
            </a:r>
            <a:r>
              <a:rPr lang="zh-CN" altLang="en-US" dirty="0" smtClean="0"/>
              <a:t>年前，学者们就已经提出这样的一个命题“把物体无限的切割下去，最后到达一个什么样的程度，它就不能再分割了呢”</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物质都是由分子原子构成的，我们将原子再分割就是内部的原子核，大多数原子核都是由质子和中子构成，质子和中子都是由夸克构成的</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just">
              <a:lnSpc>
                <a:spcPct val="120000"/>
              </a:lnSpc>
              <a:spcBef>
                <a:spcPct val="0"/>
              </a:spcBef>
              <a:buFont typeface="Arial" pitchFamily="34" charset="0"/>
              <a:buChar char="•"/>
              <a:defRPr/>
            </a:pPr>
            <a:r>
              <a:rPr lang="zh-CN" altLang="en-US" sz="1200" b="1" dirty="0" smtClean="0">
                <a:solidFill>
                  <a:srgbClr val="FF0000"/>
                </a:solidFill>
                <a:latin typeface="Times New Roman" pitchFamily="18" charset="0"/>
                <a:ea typeface="仿宋" pitchFamily="49" charset="-122"/>
                <a:cs typeface="Times New Roman" pitchFamily="18" charset="0"/>
              </a:rPr>
              <a:t>第一代半导体</a:t>
            </a:r>
            <a:r>
              <a:rPr lang="en-US" altLang="zh-CN"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元素半导体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以</a:t>
            </a:r>
            <a:r>
              <a:rPr lang="en-US" altLang="zh-CN" sz="1200" b="1" dirty="0" smtClean="0">
                <a:latin typeface="Times New Roman" pitchFamily="18" charset="0"/>
                <a:ea typeface="仿宋" pitchFamily="49" charset="-122"/>
                <a:cs typeface="Times New Roman" pitchFamily="18" charset="0"/>
              </a:rPr>
              <a:t>Si</a:t>
            </a:r>
            <a:r>
              <a:rPr lang="zh-CN" altLang="en-US" sz="1200" b="1" dirty="0" smtClean="0">
                <a:latin typeface="Times New Roman" pitchFamily="18" charset="0"/>
                <a:ea typeface="仿宋" pitchFamily="49" charset="-122"/>
                <a:cs typeface="Times New Roman" pitchFamily="18" charset="0"/>
              </a:rPr>
              <a:t>和</a:t>
            </a: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为代表</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，晶圆尺寸越来越大</a:t>
            </a:r>
            <a:r>
              <a:rPr lang="en-US" altLang="zh-CN" sz="1200" b="1" dirty="0" smtClean="0">
                <a:latin typeface="Times New Roman" pitchFamily="18" charset="0"/>
                <a:ea typeface="仿宋" pitchFamily="49" charset="-122"/>
                <a:cs typeface="Times New Roman" pitchFamily="18" charset="0"/>
              </a:rPr>
              <a:t>(8~12inch) </a:t>
            </a:r>
            <a:r>
              <a:rPr lang="zh-CN" altLang="en-US" sz="1200" b="1" dirty="0" smtClean="0">
                <a:latin typeface="Times New Roman" pitchFamily="18" charset="0"/>
                <a:ea typeface="仿宋" pitchFamily="49" charset="-122"/>
                <a:cs typeface="Times New Roman" pitchFamily="18" charset="0"/>
              </a:rPr>
              <a:t>、特征线宽越来越小，以</a:t>
            </a:r>
            <a:r>
              <a:rPr lang="en-US" altLang="zh-CN" sz="1200" b="1" dirty="0" smtClean="0">
                <a:latin typeface="Times New Roman" pitchFamily="18" charset="0"/>
                <a:ea typeface="仿宋" pitchFamily="49" charset="-122"/>
                <a:cs typeface="Times New Roman" pitchFamily="18" charset="0"/>
              </a:rPr>
              <a:t>SOI</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GeSi</a:t>
            </a:r>
            <a:r>
              <a:rPr lang="zh-CN" altLang="en-US" sz="1200" b="1" dirty="0" smtClean="0">
                <a:latin typeface="Times New Roman" pitchFamily="18" charset="0"/>
                <a:ea typeface="仿宋" pitchFamily="49" charset="-122"/>
                <a:cs typeface="Times New Roman" pitchFamily="18" charset="0"/>
              </a:rPr>
              <a:t>、</a:t>
            </a:r>
            <a:r>
              <a:rPr lang="en-US" altLang="zh-CN" sz="1200" b="1" dirty="0" smtClean="0">
                <a:latin typeface="Times New Roman" pitchFamily="18" charset="0"/>
                <a:ea typeface="仿宋" pitchFamily="49" charset="-122"/>
                <a:cs typeface="Times New Roman" pitchFamily="18" charset="0"/>
              </a:rPr>
              <a:t>Strain Silicon</a:t>
            </a:r>
            <a:r>
              <a:rPr lang="zh-CN" altLang="en-US" sz="1200" b="1" dirty="0" smtClean="0">
                <a:latin typeface="Times New Roman" pitchFamily="18" charset="0"/>
                <a:ea typeface="仿宋" pitchFamily="49" charset="-122"/>
                <a:cs typeface="Times New Roman" pitchFamily="18" charset="0"/>
              </a:rPr>
              <a:t>，</a:t>
            </a:r>
            <a:r>
              <a:rPr lang="en-US" altLang="zh-CN" sz="1200" b="1" dirty="0" smtClean="0">
                <a:latin typeface="Times New Roman" pitchFamily="18" charset="0"/>
                <a:ea typeface="仿宋" pitchFamily="49" charset="-122"/>
                <a:cs typeface="Times New Roman" pitchFamily="18" charset="0"/>
              </a:rPr>
              <a:t>high K</a:t>
            </a:r>
            <a:r>
              <a:rPr lang="zh-CN" altLang="en-US" sz="1200" b="1" dirty="0" smtClean="0">
                <a:latin typeface="Times New Roman" pitchFamily="18" charset="0"/>
                <a:ea typeface="仿宋" pitchFamily="49" charset="-122"/>
                <a:cs typeface="Times New Roman" pitchFamily="18" charset="0"/>
              </a:rPr>
              <a:t>栅介质；</a:t>
            </a:r>
          </a:p>
          <a:p>
            <a:pPr marL="342900" indent="-342900" algn="just">
              <a:lnSpc>
                <a:spcPct val="120000"/>
              </a:lnSpc>
              <a:spcBef>
                <a:spcPct val="0"/>
              </a:spcBef>
              <a:buFont typeface="Arial" pitchFamily="34" charset="0"/>
              <a:buChar char="•"/>
              <a:defRPr/>
            </a:pPr>
            <a:r>
              <a:rPr lang="zh-CN" altLang="en-US" sz="1200" b="1" dirty="0" smtClean="0">
                <a:solidFill>
                  <a:srgbClr val="FF0000"/>
                </a:solidFill>
                <a:latin typeface="Times New Roman" pitchFamily="18" charset="0"/>
                <a:ea typeface="仿宋" pitchFamily="49" charset="-122"/>
                <a:cs typeface="Times New Roman" pitchFamily="18" charset="0"/>
              </a:rPr>
              <a:t>第二代半导体</a:t>
            </a:r>
            <a:r>
              <a:rPr lang="en-US" altLang="zh-CN"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化合物半导体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以</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InP</a:t>
            </a:r>
            <a:r>
              <a:rPr lang="zh-CN" altLang="en-US" sz="1200" b="1" dirty="0" smtClean="0">
                <a:latin typeface="Times New Roman" pitchFamily="18" charset="0"/>
                <a:ea typeface="仿宋" pitchFamily="49" charset="-122"/>
                <a:cs typeface="Times New Roman" pitchFamily="18" charset="0"/>
              </a:rPr>
              <a:t>等为代表</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，可制作超高速、低功耗、低噪音器件和电路，光电子器件和光电集成 ；</a:t>
            </a:r>
            <a:endParaRPr lang="en-US" altLang="zh-CN" sz="1200" b="1" dirty="0" smtClean="0">
              <a:latin typeface="Times New Roman" pitchFamily="18" charset="0"/>
              <a:ea typeface="仿宋" pitchFamily="49" charset="-122"/>
              <a:cs typeface="Times New Roman" pitchFamily="18" charset="0"/>
            </a:endParaRPr>
          </a:p>
          <a:p>
            <a:pPr marL="342900" indent="-342900" algn="just">
              <a:lnSpc>
                <a:spcPct val="120000"/>
              </a:lnSpc>
              <a:spcBef>
                <a:spcPct val="0"/>
              </a:spcBef>
              <a:buFont typeface="Arial" pitchFamily="34" charset="0"/>
              <a:buChar char="•"/>
              <a:defRPr/>
            </a:pPr>
            <a:r>
              <a:rPr lang="zh-CN" altLang="en-US" sz="1200" b="1" dirty="0" smtClean="0">
                <a:solidFill>
                  <a:srgbClr val="FF0000"/>
                </a:solidFill>
                <a:latin typeface="Times New Roman" pitchFamily="18" charset="0"/>
                <a:ea typeface="仿宋" pitchFamily="49" charset="-122"/>
                <a:cs typeface="Times New Roman" pitchFamily="18" charset="0"/>
              </a:rPr>
              <a:t>第三代半导体</a:t>
            </a:r>
            <a:r>
              <a:rPr lang="en-US" altLang="zh-CN"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宽禁带半导体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以</a:t>
            </a:r>
            <a:r>
              <a:rPr lang="en-US" altLang="zh-CN" sz="1200" b="1" dirty="0" err="1" smtClean="0">
                <a:latin typeface="Times New Roman" pitchFamily="18" charset="0"/>
                <a:ea typeface="仿宋" pitchFamily="49" charset="-122"/>
                <a:cs typeface="Times New Roman" pitchFamily="18" charset="0"/>
              </a:rPr>
              <a:t>GaN</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SiC</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ZnO</a:t>
            </a:r>
            <a:r>
              <a:rPr lang="zh-CN" altLang="en-US" sz="1200" b="1" dirty="0" smtClean="0">
                <a:latin typeface="Times New Roman" pitchFamily="18" charset="0"/>
                <a:ea typeface="仿宋" pitchFamily="49" charset="-122"/>
                <a:cs typeface="Times New Roman" pitchFamily="18" charset="0"/>
              </a:rPr>
              <a:t>，金刚石等为代表</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，可制作高频大功率、耐高温、抗辐照半导体微电子器件和电路；</a:t>
            </a:r>
            <a:endParaRPr lang="en-US" altLang="zh-CN" sz="1200" b="1" dirty="0" smtClean="0">
              <a:latin typeface="Times New Roman" pitchFamily="18" charset="0"/>
              <a:ea typeface="仿宋" pitchFamily="49" charset="-122"/>
              <a:cs typeface="Times New Roman" pitchFamily="18" charset="0"/>
            </a:endParaRPr>
          </a:p>
          <a:p>
            <a:pPr marL="342900" indent="-342900" algn="just">
              <a:lnSpc>
                <a:spcPct val="120000"/>
              </a:lnSpc>
              <a:spcBef>
                <a:spcPct val="0"/>
              </a:spcBef>
              <a:buFont typeface="Arial" pitchFamily="34" charset="0"/>
              <a:buChar char="•"/>
              <a:defRPr/>
            </a:pPr>
            <a:r>
              <a:rPr lang="zh-CN" altLang="en-US" sz="1200" b="1" dirty="0" smtClean="0">
                <a:solidFill>
                  <a:srgbClr val="FF0000"/>
                </a:solidFill>
                <a:latin typeface="仿宋" pitchFamily="49" charset="-122"/>
                <a:ea typeface="仿宋" pitchFamily="49" charset="-122"/>
                <a:cs typeface="Times New Roman" pitchFamily="18" charset="0"/>
              </a:rPr>
              <a:t>新型半导体：</a:t>
            </a:r>
            <a:r>
              <a:rPr lang="zh-CN" altLang="en-US" sz="1200" b="1" dirty="0" smtClean="0">
                <a:latin typeface="仿宋" pitchFamily="49" charset="-122"/>
                <a:ea typeface="仿宋" pitchFamily="49" charset="-122"/>
                <a:cs typeface="Times New Roman" pitchFamily="18" charset="0"/>
              </a:rPr>
              <a:t>以稀磁半导体，低维半导体等为代表，由三维体材料向薄膜、两维超晶格量子阱、一维量子线和零维量子点材料方向发展；</a:t>
            </a:r>
            <a:endParaRPr lang="zh-CN" altLang="en-US" sz="1200" b="1" dirty="0" smtClean="0">
              <a:latin typeface="Times New Roman" pitchFamily="18" charset="0"/>
              <a:ea typeface="仿宋"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21</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20000"/>
              </a:lnSpc>
              <a:buFont typeface="Arial" pitchFamily="34" charset="0"/>
              <a:buChar char="•"/>
              <a:defRPr/>
            </a:pPr>
            <a:r>
              <a:rPr lang="en-US" altLang="zh-CN" sz="1200" b="1" dirty="0" err="1" smtClean="0">
                <a:latin typeface="Times New Roman" pitchFamily="18" charset="0"/>
                <a:ea typeface="仿宋" pitchFamily="49" charset="-122"/>
                <a:cs typeface="Times New Roman" pitchFamily="18" charset="0"/>
              </a:rPr>
              <a:t>Sn</a:t>
            </a:r>
            <a:r>
              <a:rPr lang="zh-CN" altLang="en-US" sz="1200" b="1" dirty="0" smtClean="0">
                <a:latin typeface="Times New Roman" pitchFamily="18" charset="0"/>
                <a:ea typeface="仿宋" pitchFamily="49" charset="-122"/>
                <a:cs typeface="Times New Roman" pitchFamily="18" charset="0"/>
              </a:rPr>
              <a:t>锡 </a:t>
            </a:r>
            <a:r>
              <a:rPr lang="zh-CN" altLang="en-US" sz="1400" b="1" dirty="0" smtClean="0">
                <a:solidFill>
                  <a:srgbClr val="FF0000"/>
                </a:solidFill>
                <a:latin typeface="Times New Roman" pitchFamily="18" charset="0"/>
                <a:ea typeface="仿宋" pitchFamily="49" charset="-122"/>
                <a:cs typeface="Times New Roman" pitchFamily="18" charset="0"/>
              </a:rPr>
              <a:t>锗（</a:t>
            </a:r>
            <a:r>
              <a:rPr lang="en-US" altLang="zh-CN" sz="1400" b="1" dirty="0" smtClean="0">
                <a:solidFill>
                  <a:srgbClr val="FF0000"/>
                </a:solidFill>
                <a:latin typeface="Times New Roman" pitchFamily="18" charset="0"/>
                <a:ea typeface="仿宋" pitchFamily="49" charset="-122"/>
                <a:cs typeface="Times New Roman" pitchFamily="18" charset="0"/>
              </a:rPr>
              <a:t> </a:t>
            </a:r>
            <a:r>
              <a:rPr lang="en-US" altLang="zh-CN" sz="1400" b="1" dirty="0" err="1" smtClean="0">
                <a:solidFill>
                  <a:srgbClr val="FF0000"/>
                </a:solidFill>
                <a:latin typeface="Times New Roman" pitchFamily="18" charset="0"/>
                <a:ea typeface="仿宋" pitchFamily="49" charset="-122"/>
                <a:cs typeface="Times New Roman" pitchFamily="18" charset="0"/>
              </a:rPr>
              <a:t>Ge</a:t>
            </a:r>
            <a:r>
              <a:rPr lang="en-US" altLang="zh-CN" sz="1400" b="1" dirty="0" smtClean="0">
                <a:solidFill>
                  <a:srgbClr val="FF0000"/>
                </a:solidFill>
                <a:latin typeface="Times New Roman" pitchFamily="18" charset="0"/>
                <a:ea typeface="仿宋" pitchFamily="49" charset="-122"/>
                <a:cs typeface="Times New Roman" pitchFamily="18" charset="0"/>
              </a:rPr>
              <a:t> </a:t>
            </a:r>
            <a:r>
              <a:rPr lang="zh-CN" altLang="en-US" sz="1400" b="1" dirty="0" smtClean="0">
                <a:solidFill>
                  <a:srgbClr val="FF0000"/>
                </a:solidFill>
                <a:latin typeface="Times New Roman" pitchFamily="18" charset="0"/>
                <a:ea typeface="仿宋" pitchFamily="49" charset="-122"/>
                <a:cs typeface="Times New Roman" pitchFamily="18" charset="0"/>
              </a:rPr>
              <a:t>）</a:t>
            </a:r>
            <a:endParaRPr lang="en-US" altLang="zh-CN" sz="1400" b="1" dirty="0" smtClean="0">
              <a:solidFill>
                <a:srgbClr val="FF0000"/>
              </a:solidFill>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1200" b="1" dirty="0" smtClean="0">
                <a:latin typeface="Times New Roman" pitchFamily="18" charset="0"/>
                <a:ea typeface="仿宋" pitchFamily="49" charset="-122"/>
                <a:cs typeface="Times New Roman" pitchFamily="18" charset="0"/>
              </a:rPr>
              <a:t>1871</a:t>
            </a:r>
            <a:r>
              <a:rPr lang="zh-CN" altLang="en-US" sz="1200" b="1" dirty="0" smtClean="0">
                <a:latin typeface="Times New Roman" pitchFamily="18" charset="0"/>
                <a:ea typeface="仿宋" pitchFamily="49" charset="-122"/>
                <a:cs typeface="Times New Roman" pitchFamily="18" charset="0"/>
              </a:rPr>
              <a:t>年，俄国科学家门捷列夫寓言，元素周期表</a:t>
            </a:r>
            <a:r>
              <a:rPr lang="en-US" altLang="zh-CN" sz="1200" b="1" dirty="0" smtClean="0">
                <a:latin typeface="Times New Roman" pitchFamily="18" charset="0"/>
                <a:ea typeface="仿宋" pitchFamily="49" charset="-122"/>
                <a:cs typeface="Times New Roman" pitchFamily="18" charset="0"/>
              </a:rPr>
              <a:t>Si</a:t>
            </a:r>
            <a:r>
              <a:rPr lang="zh-CN" altLang="en-US" sz="1200" b="1" dirty="0" smtClean="0">
                <a:latin typeface="Times New Roman" pitchFamily="18" charset="0"/>
                <a:ea typeface="仿宋" pitchFamily="49" charset="-122"/>
                <a:cs typeface="Times New Roman" pitchFamily="18" charset="0"/>
              </a:rPr>
              <a:t>和</a:t>
            </a:r>
            <a:r>
              <a:rPr lang="en-US" altLang="zh-CN" sz="1200" b="1" dirty="0" err="1" smtClean="0">
                <a:latin typeface="Times New Roman" pitchFamily="18" charset="0"/>
                <a:ea typeface="仿宋" pitchFamily="49" charset="-122"/>
                <a:cs typeface="Times New Roman" pitchFamily="18" charset="0"/>
              </a:rPr>
              <a:t>Sn</a:t>
            </a:r>
            <a:r>
              <a:rPr lang="zh-CN" altLang="en-US" sz="1200" b="1" dirty="0" smtClean="0">
                <a:latin typeface="Times New Roman" pitchFamily="18" charset="0"/>
                <a:ea typeface="仿宋" pitchFamily="49" charset="-122"/>
                <a:cs typeface="Times New Roman" pitchFamily="18" charset="0"/>
              </a:rPr>
              <a:t>之间存在着一个“类硅”的元素。</a:t>
            </a:r>
          </a:p>
          <a:p>
            <a:pPr marL="285750" indent="-285750" algn="just">
              <a:lnSpc>
                <a:spcPct val="120000"/>
              </a:lnSpc>
              <a:buFont typeface="Arial" pitchFamily="34" charset="0"/>
              <a:buChar char="•"/>
              <a:defRPr/>
            </a:pPr>
            <a:r>
              <a:rPr lang="en-US" altLang="zh-CN" sz="1200" b="1" dirty="0" smtClean="0">
                <a:latin typeface="Times New Roman" pitchFamily="18" charset="0"/>
                <a:ea typeface="仿宋" pitchFamily="49" charset="-122"/>
                <a:cs typeface="Times New Roman" pitchFamily="18" charset="0"/>
              </a:rPr>
              <a:t>1886</a:t>
            </a:r>
            <a:r>
              <a:rPr lang="zh-CN" altLang="en-US" sz="1200" b="1" dirty="0" smtClean="0">
                <a:latin typeface="Times New Roman" pitchFamily="18" charset="0"/>
                <a:ea typeface="仿宋" pitchFamily="49" charset="-122"/>
                <a:cs typeface="Times New Roman" pitchFamily="18" charset="0"/>
              </a:rPr>
              <a:t>年，德国科学家温克莱尔首先从银硫锗矿中分离出</a:t>
            </a: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，并将其命名为</a:t>
            </a: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a:t>
            </a:r>
            <a:r>
              <a:rPr lang="en-US" altLang="zh-CN" sz="1200" b="1" dirty="0" smtClean="0">
                <a:latin typeface="Times New Roman" pitchFamily="18" charset="0"/>
                <a:ea typeface="仿宋" pitchFamily="49" charset="-122"/>
                <a:cs typeface="Times New Roman" pitchFamily="18" charset="0"/>
              </a:rPr>
              <a:t>Germanium</a:t>
            </a:r>
            <a:r>
              <a:rPr lang="zh-CN" altLang="en-US" sz="1200" b="1" dirty="0" smtClean="0">
                <a:latin typeface="Times New Roman" pitchFamily="18" charset="0"/>
                <a:ea typeface="仿宋" pitchFamily="49" charset="-122"/>
                <a:cs typeface="Times New Roman" pitchFamily="18" charset="0"/>
              </a:rPr>
              <a:t>）以纪念他的祖国。</a:t>
            </a:r>
          </a:p>
          <a:p>
            <a:pPr marL="285750" indent="-285750" algn="just">
              <a:lnSpc>
                <a:spcPct val="120000"/>
              </a:lnSpc>
              <a:buFont typeface="Arial" pitchFamily="34" charset="0"/>
              <a:buChar char="•"/>
              <a:defRPr/>
            </a:pP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是半导体研究的早期样板材料，在</a:t>
            </a:r>
            <a:r>
              <a:rPr lang="en-US" altLang="zh-CN" sz="1200" b="1" dirty="0" smtClean="0">
                <a:latin typeface="Times New Roman" pitchFamily="18" charset="0"/>
                <a:ea typeface="仿宋" pitchFamily="49" charset="-122"/>
                <a:cs typeface="Times New Roman" pitchFamily="18" charset="0"/>
              </a:rPr>
              <a:t>20</a:t>
            </a:r>
            <a:r>
              <a:rPr lang="zh-CN" altLang="en-US" sz="1200" b="1" dirty="0" smtClean="0">
                <a:latin typeface="Times New Roman" pitchFamily="18" charset="0"/>
                <a:ea typeface="仿宋" pitchFamily="49" charset="-122"/>
                <a:cs typeface="Times New Roman" pitchFamily="18" charset="0"/>
              </a:rPr>
              <a:t>世纪</a:t>
            </a:r>
            <a:r>
              <a:rPr lang="en-US" altLang="zh-CN" sz="1200" b="1" dirty="0" smtClean="0">
                <a:latin typeface="Times New Roman" pitchFamily="18" charset="0"/>
                <a:ea typeface="仿宋" pitchFamily="49" charset="-122"/>
                <a:cs typeface="Times New Roman" pitchFamily="18" charset="0"/>
              </a:rPr>
              <a:t>50</a:t>
            </a:r>
            <a:r>
              <a:rPr lang="zh-CN" altLang="en-US" sz="1200" b="1" dirty="0" smtClean="0">
                <a:latin typeface="Times New Roman" pitchFamily="18" charset="0"/>
                <a:ea typeface="仿宋" pitchFamily="49" charset="-122"/>
                <a:cs typeface="Times New Roman" pitchFamily="18" charset="0"/>
              </a:rPr>
              <a:t>年代，</a:t>
            </a: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是主要的半导体电子材料</a:t>
            </a:r>
            <a:endParaRPr lang="en-US" altLang="zh-CN" sz="1200"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的禁带较窄，器件稳定工作温度远不如硅器件高，加之资源有限，目前，</a:t>
            </a:r>
            <a:r>
              <a:rPr lang="en-US" altLang="zh-CN" sz="1200" b="1" dirty="0" err="1" smtClean="0">
                <a:latin typeface="Times New Roman" pitchFamily="18" charset="0"/>
                <a:ea typeface="仿宋" pitchFamily="49" charset="-122"/>
                <a:cs typeface="Times New Roman" pitchFamily="18" charset="0"/>
              </a:rPr>
              <a:t>Ge</a:t>
            </a:r>
            <a:r>
              <a:rPr lang="zh-CN" altLang="en-US" sz="1200" b="1" dirty="0" smtClean="0">
                <a:latin typeface="Times New Roman" pitchFamily="18" charset="0"/>
                <a:ea typeface="仿宋" pitchFamily="49" charset="-122"/>
                <a:cs typeface="Times New Roman" pitchFamily="18" charset="0"/>
              </a:rPr>
              <a:t>电子器件不到总量的</a:t>
            </a:r>
            <a:r>
              <a:rPr lang="en-US" altLang="zh-CN" sz="1200" b="1" dirty="0" smtClean="0">
                <a:latin typeface="Times New Roman" pitchFamily="18" charset="0"/>
                <a:ea typeface="仿宋" pitchFamily="49" charset="-122"/>
                <a:cs typeface="Times New Roman" pitchFamily="18" charset="0"/>
              </a:rPr>
              <a:t>10%</a:t>
            </a:r>
            <a:r>
              <a:rPr lang="zh-CN" altLang="en-US" sz="1200" b="1" dirty="0" smtClean="0">
                <a:latin typeface="Times New Roman" pitchFamily="18" charset="0"/>
                <a:ea typeface="仿宋" pitchFamily="49" charset="-122"/>
                <a:cs typeface="Times New Roman" pitchFamily="18" charset="0"/>
              </a:rPr>
              <a:t>，主要转向红外光学等方面。</a:t>
            </a:r>
            <a:endParaRPr lang="en-US" altLang="zh-CN" sz="1200" b="1" dirty="0">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22</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20000"/>
              </a:lnSpc>
              <a:buFont typeface="Arial" pitchFamily="34" charset="0"/>
              <a:buChar char="•"/>
              <a:defRPr/>
            </a:pPr>
            <a:r>
              <a:rPr lang="zh-CN" altLang="zh-CN" b="1" dirty="0" smtClean="0">
                <a:latin typeface="Times New Roman" pitchFamily="18" charset="0"/>
                <a:ea typeface="仿宋" pitchFamily="49" charset="-122"/>
                <a:cs typeface="Times New Roman" pitchFamily="18" charset="0"/>
              </a:rPr>
              <a:t>晶体硅为钢灰色，密度2.4</a:t>
            </a:r>
            <a:r>
              <a:rPr lang="en-US" altLang="zh-CN" b="1" dirty="0" smtClean="0">
                <a:latin typeface="Times New Roman" pitchFamily="18" charset="0"/>
                <a:ea typeface="仿宋" pitchFamily="49" charset="-122"/>
                <a:cs typeface="Times New Roman" pitchFamily="18" charset="0"/>
              </a:rPr>
              <a:t> </a:t>
            </a:r>
            <a:r>
              <a:rPr lang="zh-CN" altLang="zh-CN" b="1" dirty="0" smtClean="0">
                <a:latin typeface="Times New Roman" pitchFamily="18" charset="0"/>
                <a:ea typeface="仿宋" pitchFamily="49" charset="-122"/>
                <a:cs typeface="Times New Roman" pitchFamily="18" charset="0"/>
              </a:rPr>
              <a:t>g／cm3，熔点1420℃，沸点2355℃，晶体硅属于原子晶体，硬而有光泽，有半导体性质</a:t>
            </a:r>
            <a:r>
              <a:rPr lang="zh-CN" altLang="en-US" b="1" dirty="0" smtClean="0">
                <a:latin typeface="Times New Roman" pitchFamily="18" charset="0"/>
                <a:ea typeface="仿宋" pitchFamily="49" charset="-122"/>
                <a:cs typeface="Times New Roman" pitchFamily="18" charset="0"/>
              </a:rPr>
              <a: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zh-CN" altLang="en-US" b="1" dirty="0" smtClean="0">
                <a:latin typeface="Times New Roman" pitchFamily="18" charset="0"/>
                <a:ea typeface="仿宋" pitchFamily="49" charset="-122"/>
                <a:cs typeface="Times New Roman" pitchFamily="18" charset="0"/>
              </a:rPr>
              <a:t>较大的禁带宽度（</a:t>
            </a:r>
            <a:r>
              <a:rPr lang="zh-CN" altLang="zh-CN" b="1" dirty="0" smtClean="0">
                <a:latin typeface="Times New Roman" pitchFamily="18" charset="0"/>
                <a:ea typeface="仿宋" pitchFamily="49" charset="-122"/>
                <a:cs typeface="Times New Roman" pitchFamily="18" charset="0"/>
              </a:rPr>
              <a:t>1.12eV</a:t>
            </a:r>
            <a:r>
              <a:rPr lang="zh-CN" altLang="en-US" b="1" dirty="0" smtClean="0">
                <a:latin typeface="Times New Roman" pitchFamily="18" charset="0"/>
                <a:ea typeface="仿宋" pitchFamily="49" charset="-122"/>
                <a:cs typeface="Times New Roman" pitchFamily="18" charset="0"/>
              </a:rPr>
              <a:t>），较宽工作温度范围；</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b="1" dirty="0" smtClean="0">
                <a:latin typeface="Times New Roman" pitchFamily="18" charset="0"/>
                <a:ea typeface="仿宋" pitchFamily="49" charset="-122"/>
                <a:cs typeface="Times New Roman" pitchFamily="18" charset="0"/>
              </a:rPr>
              <a:t>1823</a:t>
            </a:r>
            <a:r>
              <a:rPr lang="zh-CN" altLang="en-US" b="1" dirty="0" smtClean="0">
                <a:latin typeface="Times New Roman" pitchFamily="18" charset="0"/>
                <a:ea typeface="仿宋" pitchFamily="49" charset="-122"/>
                <a:cs typeface="Times New Roman" pitchFamily="18" charset="0"/>
              </a:rPr>
              <a:t>年，瑞典化学家贝采里乌斯</a:t>
            </a:r>
            <a:r>
              <a:rPr lang="en-US" altLang="zh-CN" b="1" dirty="0" smtClean="0">
                <a:latin typeface="Times New Roman" pitchFamily="18" charset="0"/>
                <a:ea typeface="仿宋" pitchFamily="49" charset="-122"/>
                <a:cs typeface="Times New Roman" pitchFamily="18" charset="0"/>
              </a:rPr>
              <a:t>(Berzelius J.J.)</a:t>
            </a:r>
            <a:r>
              <a:rPr lang="zh-CN" altLang="en-US" b="1" dirty="0" smtClean="0">
                <a:latin typeface="Times New Roman" pitchFamily="18" charset="0"/>
                <a:ea typeface="仿宋" pitchFamily="49" charset="-122"/>
                <a:cs typeface="Times New Roman" pitchFamily="18" charset="0"/>
              </a:rPr>
              <a:t>用金属钾还原四氟化硅或用金属钾与氟硅酸钾共热，首次制得较纯的粉状单质硅；</a:t>
            </a:r>
          </a:p>
          <a:p>
            <a:pPr marL="285750" indent="-285750" algn="just">
              <a:lnSpc>
                <a:spcPct val="120000"/>
              </a:lnSpc>
              <a:buFont typeface="Arial" pitchFamily="34" charset="0"/>
              <a:buChar char="•"/>
              <a:defRPr/>
            </a:pPr>
            <a:r>
              <a:rPr lang="en-US" altLang="zh-CN" b="1" dirty="0" smtClean="0">
                <a:latin typeface="Times New Roman" pitchFamily="18" charset="0"/>
                <a:ea typeface="仿宋" pitchFamily="49" charset="-122"/>
                <a:cs typeface="Times New Roman" pitchFamily="18" charset="0"/>
              </a:rPr>
              <a:t>1854</a:t>
            </a:r>
            <a:r>
              <a:rPr lang="zh-CN" altLang="en-US" b="1" dirty="0" smtClean="0">
                <a:latin typeface="Times New Roman" pitchFamily="18" charset="0"/>
                <a:ea typeface="仿宋" pitchFamily="49" charset="-122"/>
                <a:cs typeface="Times New Roman" pitchFamily="18" charset="0"/>
              </a:rPr>
              <a:t>年，法国人德维尔（</a:t>
            </a:r>
            <a:r>
              <a:rPr lang="en-US" altLang="zh-CN" b="1" dirty="0" err="1" smtClean="0">
                <a:latin typeface="Times New Roman" pitchFamily="18" charset="0"/>
                <a:ea typeface="仿宋" pitchFamily="49" charset="-122"/>
                <a:cs typeface="Times New Roman" pitchFamily="18" charset="0"/>
              </a:rPr>
              <a:t>S.C.Deville</a:t>
            </a:r>
            <a:r>
              <a:rPr lang="zh-CN" altLang="en-US" b="1" dirty="0" smtClean="0">
                <a:latin typeface="Times New Roman" pitchFamily="18" charset="0"/>
                <a:ea typeface="仿宋" pitchFamily="49" charset="-122"/>
                <a:cs typeface="Times New Roman" pitchFamily="18" charset="0"/>
              </a:rPr>
              <a:t>）用混合物氯化物熔盐电解法制得晶体硅；</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zh-CN" altLang="en-US" b="1" dirty="0" smtClean="0">
                <a:latin typeface="Times New Roman" pitchFamily="18" charset="0"/>
                <a:ea typeface="仿宋" pitchFamily="49" charset="-122"/>
                <a:cs typeface="Times New Roman" pitchFamily="18" charset="0"/>
              </a:rPr>
              <a:t>硅在自然界分布极广，地壳中约含</a:t>
            </a:r>
            <a:r>
              <a:rPr lang="en-US" altLang="zh-CN" b="1" dirty="0" smtClean="0">
                <a:latin typeface="Times New Roman" pitchFamily="18" charset="0"/>
                <a:ea typeface="仿宋" pitchFamily="49" charset="-122"/>
                <a:cs typeface="Times New Roman" pitchFamily="18" charset="0"/>
              </a:rPr>
              <a:t>26.3</a:t>
            </a:r>
            <a:r>
              <a:rPr lang="zh-CN" altLang="en-US" b="1" dirty="0" smtClean="0">
                <a:latin typeface="Times New Roman" pitchFamily="18" charset="0"/>
                <a:ea typeface="仿宋" pitchFamily="49" charset="-122"/>
                <a:cs typeface="Times New Roman" pitchFamily="18" charset="0"/>
              </a:rPr>
              <a:t>％，在自然界中是没有游离态的硅，主要以二氧化硅和硅酸盐的形式存在；</a:t>
            </a:r>
            <a:endParaRPr lang="zh-CN" altLang="en-US" b="1" dirty="0" smtClean="0">
              <a:solidFill>
                <a:srgbClr val="FF0000"/>
              </a:solidFill>
              <a:latin typeface="Times New Roman" pitchFamily="18" charset="0"/>
              <a:ea typeface="仿宋" pitchFamily="49" charset="-122"/>
              <a:cs typeface="Times New Roman" pitchFamily="18" charset="0"/>
            </a:endParaRPr>
          </a:p>
          <a:p>
            <a:r>
              <a:rPr lang="zh-CN" altLang="en-US" dirty="0" smtClean="0"/>
              <a:t>硅的分布广泛也是其成为主要半导体材料的原因</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23</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defRPr/>
            </a:pPr>
            <a:r>
              <a:rPr lang="en-US" altLang="zh-CN" sz="1200" b="1" dirty="0" smtClean="0">
                <a:solidFill>
                  <a:srgbClr val="FF0000"/>
                </a:solidFill>
                <a:latin typeface="Times New Roman" pitchFamily="18" charset="0"/>
                <a:ea typeface="仿宋" pitchFamily="49" charset="-122"/>
                <a:cs typeface="Times New Roman" pitchFamily="18" charset="0"/>
              </a:rPr>
              <a:t>SiO</a:t>
            </a:r>
            <a:r>
              <a:rPr lang="en-US" altLang="zh-CN" sz="1200" b="1" baseline="-25000" dirty="0" smtClean="0">
                <a:solidFill>
                  <a:srgbClr val="FF0000"/>
                </a:solidFill>
                <a:latin typeface="Times New Roman" pitchFamily="18" charset="0"/>
                <a:ea typeface="仿宋" pitchFamily="49" charset="-122"/>
                <a:cs typeface="Times New Roman" pitchFamily="18" charset="0"/>
              </a:rPr>
              <a:t>2</a:t>
            </a:r>
            <a:r>
              <a:rPr lang="zh-CN" altLang="en-US" sz="1200" b="1" dirty="0" smtClean="0">
                <a:solidFill>
                  <a:srgbClr val="FF0000"/>
                </a:solidFill>
                <a:latin typeface="Times New Roman" pitchFamily="18" charset="0"/>
                <a:ea typeface="仿宋" pitchFamily="49" charset="-122"/>
                <a:cs typeface="Times New Roman" pitchFamily="18" charset="0"/>
              </a:rPr>
              <a:t>在半导体器件中的作用：</a:t>
            </a:r>
          </a:p>
          <a:p>
            <a:pPr marL="342900" indent="-34290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对杂质扩散起掩蔽作用；</a:t>
            </a:r>
            <a:endParaRPr lang="en-US" altLang="zh-CN" sz="1200" b="1" dirty="0" smtClean="0">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对器件的表面保护和钝化作用；</a:t>
            </a:r>
          </a:p>
          <a:p>
            <a:pPr marL="342900" indent="-34290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用于器件的绝缘隔离层；</a:t>
            </a:r>
          </a:p>
          <a:p>
            <a:pPr marL="342900" indent="-34290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用作</a:t>
            </a:r>
            <a:r>
              <a:rPr lang="en-US" altLang="zh-CN" sz="1200" b="1" dirty="0" smtClean="0">
                <a:latin typeface="Times New Roman" pitchFamily="18" charset="0"/>
                <a:ea typeface="仿宋" pitchFamily="49" charset="-122"/>
                <a:cs typeface="Times New Roman" pitchFamily="18" charset="0"/>
              </a:rPr>
              <a:t>MOS</a:t>
            </a:r>
            <a:r>
              <a:rPr lang="zh-CN" altLang="en-US" sz="1200" b="1" dirty="0" smtClean="0">
                <a:latin typeface="Times New Roman" pitchFamily="18" charset="0"/>
                <a:ea typeface="仿宋" pitchFamily="49" charset="-122"/>
                <a:cs typeface="Times New Roman" pitchFamily="18" charset="0"/>
              </a:rPr>
              <a:t>器件的绝缘栅材料等；</a:t>
            </a: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24</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直接</a:t>
            </a:r>
            <a:r>
              <a:rPr lang="zh-CN" altLang="en-US" sz="1200" b="0" i="0" u="none" strike="noStrike" kern="1200" dirty="0" smtClean="0">
                <a:solidFill>
                  <a:schemeClr val="tx1"/>
                </a:solidFill>
                <a:effectLst/>
                <a:latin typeface="+mn-lt"/>
                <a:ea typeface="+mn-ea"/>
                <a:cs typeface="+mn-cs"/>
                <a:hlinkClick r:id="rId3"/>
              </a:rPr>
              <a:t>带隙</a:t>
            </a:r>
            <a:r>
              <a:rPr lang="zh-CN" altLang="en-US" sz="1200" b="0" i="0" kern="1200" dirty="0" smtClean="0">
                <a:solidFill>
                  <a:schemeClr val="tx1"/>
                </a:solidFill>
                <a:effectLst/>
                <a:latin typeface="+mn-lt"/>
                <a:ea typeface="+mn-ea"/>
                <a:cs typeface="+mn-cs"/>
              </a:rPr>
              <a:t>半导体材料就是</a:t>
            </a:r>
            <a:r>
              <a:rPr lang="zh-CN" altLang="en-US" sz="1200" b="0" i="0" u="none" strike="noStrike" kern="1200" dirty="0" smtClean="0">
                <a:solidFill>
                  <a:schemeClr val="tx1"/>
                </a:solidFill>
                <a:effectLst/>
                <a:latin typeface="+mn-lt"/>
                <a:ea typeface="+mn-ea"/>
                <a:cs typeface="+mn-cs"/>
                <a:hlinkClick r:id="rId4"/>
              </a:rPr>
              <a:t>导带</a:t>
            </a:r>
            <a:r>
              <a:rPr lang="zh-CN" altLang="en-US" sz="1200" b="0" i="0" kern="1200" dirty="0" smtClean="0">
                <a:solidFill>
                  <a:schemeClr val="tx1"/>
                </a:solidFill>
                <a:effectLst/>
                <a:latin typeface="+mn-lt"/>
                <a:ea typeface="+mn-ea"/>
                <a:cs typeface="+mn-cs"/>
              </a:rPr>
              <a:t>最小值（导带底）和价带最大值（价带顶）在</a:t>
            </a:r>
            <a:r>
              <a:rPr lang="en-US" altLang="zh-CN" sz="1200" b="0" i="0" u="none" strike="noStrike" kern="1200" dirty="0" smtClean="0">
                <a:solidFill>
                  <a:schemeClr val="tx1"/>
                </a:solidFill>
                <a:effectLst/>
                <a:latin typeface="+mn-lt"/>
                <a:ea typeface="+mn-ea"/>
                <a:cs typeface="+mn-cs"/>
                <a:hlinkClick r:id="rId5"/>
              </a:rPr>
              <a:t>k</a:t>
            </a:r>
            <a:r>
              <a:rPr lang="zh-CN" altLang="en-US" sz="1200" b="0" i="0" u="none" strike="noStrike" kern="1200" dirty="0" smtClean="0">
                <a:solidFill>
                  <a:schemeClr val="tx1"/>
                </a:solidFill>
                <a:effectLst/>
                <a:latin typeface="+mn-lt"/>
                <a:ea typeface="+mn-ea"/>
                <a:cs typeface="+mn-cs"/>
                <a:hlinkClick r:id="rId5"/>
              </a:rPr>
              <a:t>空间</a:t>
            </a:r>
            <a:r>
              <a:rPr lang="zh-CN" altLang="en-US" sz="1200" b="0" i="0" kern="1200" dirty="0" smtClean="0">
                <a:solidFill>
                  <a:schemeClr val="tx1"/>
                </a:solidFill>
                <a:effectLst/>
                <a:latin typeface="+mn-lt"/>
                <a:ea typeface="+mn-ea"/>
                <a:cs typeface="+mn-cs"/>
              </a:rPr>
              <a:t>中处于同一位置的半导体。电子要</a:t>
            </a:r>
            <a:r>
              <a:rPr lang="zh-CN" altLang="en-US" sz="1200" b="0" i="0" u="none" strike="noStrike" kern="1200" dirty="0" smtClean="0">
                <a:solidFill>
                  <a:schemeClr val="tx1"/>
                </a:solidFill>
                <a:effectLst/>
                <a:latin typeface="+mn-lt"/>
                <a:ea typeface="+mn-ea"/>
                <a:cs typeface="+mn-cs"/>
                <a:hlinkClick r:id="rId6"/>
              </a:rPr>
              <a:t>跃迁</a:t>
            </a:r>
            <a:r>
              <a:rPr lang="zh-CN" altLang="en-US" sz="1200" b="0" i="0" kern="1200" dirty="0" smtClean="0">
                <a:solidFill>
                  <a:schemeClr val="tx1"/>
                </a:solidFill>
                <a:effectLst/>
                <a:latin typeface="+mn-lt"/>
                <a:ea typeface="+mn-ea"/>
                <a:cs typeface="+mn-cs"/>
              </a:rPr>
              <a:t>到导带上产生导电的</a:t>
            </a:r>
            <a:r>
              <a:rPr lang="zh-CN" altLang="en-US" sz="1200" b="0" i="0" u="none" strike="noStrike" kern="1200" dirty="0" smtClean="0">
                <a:solidFill>
                  <a:schemeClr val="tx1"/>
                </a:solidFill>
                <a:effectLst/>
                <a:latin typeface="+mn-lt"/>
                <a:ea typeface="+mn-ea"/>
                <a:cs typeface="+mn-cs"/>
                <a:hlinkClick r:id="rId7"/>
              </a:rPr>
              <a:t>电子和空穴</a:t>
            </a:r>
            <a:r>
              <a:rPr lang="zh-CN" altLang="en-US" sz="1200" b="0" i="0" kern="1200" dirty="0" smtClean="0">
                <a:solidFill>
                  <a:schemeClr val="tx1"/>
                </a:solidFill>
                <a:effectLst/>
                <a:latin typeface="+mn-lt"/>
                <a:ea typeface="+mn-ea"/>
                <a:cs typeface="+mn-cs"/>
              </a:rPr>
              <a:t>（形成半满</a:t>
            </a:r>
            <a:r>
              <a:rPr lang="zh-CN" altLang="en-US" sz="1200" b="0" i="0" u="none" strike="noStrike" kern="1200" dirty="0" smtClean="0">
                <a:solidFill>
                  <a:schemeClr val="tx1"/>
                </a:solidFill>
                <a:effectLst/>
                <a:latin typeface="+mn-lt"/>
                <a:ea typeface="+mn-ea"/>
                <a:cs typeface="+mn-cs"/>
                <a:hlinkClick r:id="rId8"/>
              </a:rPr>
              <a:t>能带</a:t>
            </a:r>
            <a:r>
              <a:rPr lang="zh-CN" altLang="en-US" sz="1200" b="0" i="0" kern="1200" dirty="0" smtClean="0">
                <a:solidFill>
                  <a:schemeClr val="tx1"/>
                </a:solidFill>
                <a:effectLst/>
                <a:latin typeface="+mn-lt"/>
                <a:ea typeface="+mn-ea"/>
                <a:cs typeface="+mn-cs"/>
              </a:rPr>
              <a:t>）只需要吸收能量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间接带隙</a:t>
            </a:r>
            <a:r>
              <a:rPr lang="zh-CN" altLang="en-US" sz="1200" b="0" i="0" u="none" strike="noStrike" kern="1200" dirty="0" smtClean="0">
                <a:solidFill>
                  <a:schemeClr val="tx1"/>
                </a:solidFill>
                <a:effectLst/>
                <a:latin typeface="+mn-lt"/>
                <a:ea typeface="+mn-ea"/>
                <a:cs typeface="+mn-cs"/>
                <a:hlinkClick r:id="rId9"/>
              </a:rPr>
              <a:t>半导体</a:t>
            </a:r>
            <a:r>
              <a:rPr lang="zh-CN" altLang="en-US" sz="1200" b="0" i="0" kern="1200" dirty="0" smtClean="0">
                <a:solidFill>
                  <a:schemeClr val="tx1"/>
                </a:solidFill>
                <a:effectLst/>
                <a:latin typeface="+mn-lt"/>
                <a:ea typeface="+mn-ea"/>
                <a:cs typeface="+mn-cs"/>
              </a:rPr>
              <a:t>材料（如</a:t>
            </a:r>
            <a:r>
              <a:rPr lang="en-US" altLang="zh-CN" sz="1200" b="0" i="0" kern="1200" dirty="0" smtClean="0">
                <a:solidFill>
                  <a:schemeClr val="tx1"/>
                </a:solidFill>
                <a:effectLst/>
                <a:latin typeface="+mn-lt"/>
                <a:ea typeface="+mn-ea"/>
                <a:cs typeface="+mn-cs"/>
              </a:rPr>
              <a:t>Si</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a:t>
            </a:r>
            <a:r>
              <a:rPr lang="zh-CN" altLang="en-US" sz="1200" b="0" i="0" kern="1200" dirty="0" smtClean="0">
                <a:solidFill>
                  <a:schemeClr val="tx1"/>
                </a:solidFill>
                <a:effectLst/>
                <a:latin typeface="+mn-lt"/>
                <a:ea typeface="+mn-ea"/>
                <a:cs typeface="+mn-cs"/>
              </a:rPr>
              <a:t>）导带最小值（导带底）和价带最大值在</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空间中不同位置。形成半满能带不只需要吸收能量，还要改变动量</a:t>
            </a:r>
            <a:endParaRPr lang="en-US" altLang="zh-CN" sz="1200" b="0" i="0" kern="1200" dirty="0" smtClean="0">
              <a:solidFill>
                <a:schemeClr val="tx1"/>
              </a:solidFill>
              <a:effectLst/>
              <a:latin typeface="+mn-lt"/>
              <a:ea typeface="+mn-ea"/>
              <a:cs typeface="+mn-cs"/>
            </a:endParaRPr>
          </a:p>
          <a:p>
            <a:pPr marL="285750" indent="-285750" algn="just">
              <a:lnSpc>
                <a:spcPct val="120000"/>
              </a:lnSpc>
              <a:buFont typeface="Arial" pitchFamily="34" charset="0"/>
              <a:buChar char="•"/>
              <a:defRPr/>
            </a:pPr>
            <a:r>
              <a:rPr lang="zh-CN" altLang="en-US" sz="1200" b="1" dirty="0" smtClean="0">
                <a:solidFill>
                  <a:srgbClr val="FF0000"/>
                </a:solidFill>
                <a:latin typeface="Times New Roman" pitchFamily="18" charset="0"/>
                <a:ea typeface="仿宋" pitchFamily="49" charset="-122"/>
                <a:cs typeface="Times New Roman" pitchFamily="18" charset="0"/>
              </a:rPr>
              <a:t>化合物半导体</a:t>
            </a:r>
            <a:r>
              <a:rPr lang="zh-CN" altLang="en-US" sz="1200" b="1" dirty="0" smtClean="0">
                <a:latin typeface="Times New Roman" pitchFamily="18" charset="0"/>
                <a:ea typeface="仿宋" pitchFamily="49" charset="-122"/>
                <a:cs typeface="Times New Roman" pitchFamily="18" charset="0"/>
              </a:rPr>
              <a:t>：指晶态无机化合物半导体，即是指由两种或两种以上元素以确定的原子配比形成的化合物，并具有确定的禁带宽度和能带结构等半导体性质。</a:t>
            </a:r>
            <a:endParaRPr lang="en-US" altLang="zh-CN" sz="1200"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化合物半导体包括晶态无机化合物</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如</a:t>
            </a:r>
            <a:r>
              <a:rPr lang="en-US" altLang="zh-CN" sz="1200" b="1" dirty="0" smtClean="0">
                <a:latin typeface="Times New Roman" pitchFamily="18" charset="0"/>
                <a:ea typeface="仿宋" pitchFamily="49" charset="-122"/>
                <a:cs typeface="Times New Roman" pitchFamily="18" charset="0"/>
              </a:rPr>
              <a:t>III-V</a:t>
            </a:r>
            <a:r>
              <a:rPr lang="zh-CN" altLang="en-US" sz="1200" b="1" dirty="0" smtClean="0">
                <a:latin typeface="Times New Roman" pitchFamily="18" charset="0"/>
                <a:ea typeface="仿宋" pitchFamily="49" charset="-122"/>
                <a:cs typeface="Times New Roman" pitchFamily="18" charset="0"/>
              </a:rPr>
              <a:t>族、</a:t>
            </a:r>
            <a:r>
              <a:rPr lang="en-US" altLang="zh-CN" sz="1200" b="1" dirty="0" smtClean="0">
                <a:latin typeface="Times New Roman" pitchFamily="18" charset="0"/>
                <a:ea typeface="仿宋" pitchFamily="49" charset="-122"/>
                <a:cs typeface="Times New Roman" pitchFamily="18" charset="0"/>
              </a:rPr>
              <a:t>II-VI</a:t>
            </a:r>
            <a:r>
              <a:rPr lang="zh-CN" altLang="en-US" sz="1200" b="1" dirty="0" smtClean="0">
                <a:latin typeface="Times New Roman" pitchFamily="18" charset="0"/>
                <a:ea typeface="仿宋" pitchFamily="49" charset="-122"/>
                <a:cs typeface="Times New Roman" pitchFamily="18" charset="0"/>
              </a:rPr>
              <a:t>族化合物半导体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及其固溶体、非晶态无机化合物</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如玻璃半导体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、有机化合物</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如有机半导体</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和氧化物半导体等。</a:t>
            </a:r>
            <a:endParaRPr lang="en-US" altLang="zh-CN" sz="1200"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zh-CN" altLang="en-US" sz="1200" b="1" dirty="0" smtClean="0">
                <a:latin typeface="Times New Roman" pitchFamily="18" charset="0"/>
                <a:ea typeface="仿宋" pitchFamily="49" charset="-122"/>
                <a:cs typeface="Times New Roman" pitchFamily="18" charset="0"/>
              </a:rPr>
              <a:t>化合物半导体可分为：二元化合物半导体，如砷化镓</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GaAs</a:t>
            </a:r>
            <a:r>
              <a:rPr lang="en-US" altLang="zh-CN" sz="1200" b="1" dirty="0" smtClean="0">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、锑化铟（</a:t>
            </a:r>
            <a:r>
              <a:rPr lang="en-US" altLang="zh-CN" sz="1200" b="1" dirty="0" err="1" smtClean="0">
                <a:latin typeface="Times New Roman" pitchFamily="18" charset="0"/>
                <a:ea typeface="仿宋" pitchFamily="49" charset="-122"/>
                <a:cs typeface="Times New Roman" pitchFamily="18" charset="0"/>
              </a:rPr>
              <a:t>InSb</a:t>
            </a:r>
            <a:r>
              <a:rPr lang="zh-CN" altLang="en-US" sz="1200" b="1" dirty="0" smtClean="0">
                <a:latin typeface="Times New Roman" pitchFamily="18" charset="0"/>
                <a:ea typeface="仿宋" pitchFamily="49" charset="-122"/>
                <a:cs typeface="Times New Roman" pitchFamily="18" charset="0"/>
              </a:rPr>
              <a:t>）；三元化合物半导体，</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25</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20000"/>
              </a:lnSpc>
              <a:buFont typeface="Arial" pitchFamily="34" charset="0"/>
              <a:buChar char="•"/>
            </a:pPr>
            <a:r>
              <a:rPr lang="zh-CN" altLang="en-US" b="1" dirty="0" smtClean="0">
                <a:latin typeface="Times New Roman" pitchFamily="18" charset="0"/>
                <a:ea typeface="仿宋" pitchFamily="49" charset="-122"/>
                <a:cs typeface="Times New Roman" pitchFamily="18" charset="0"/>
              </a:rPr>
              <a:t>，大气压力下，</a:t>
            </a:r>
            <a:r>
              <a:rPr lang="en-US" altLang="zh-CN" b="1" dirty="0" err="1" smtClean="0">
                <a:latin typeface="Times New Roman" pitchFamily="18" charset="0"/>
                <a:ea typeface="仿宋" pitchFamily="49" charset="-122"/>
                <a:cs typeface="Times New Roman" pitchFamily="18" charset="0"/>
              </a:rPr>
              <a:t>GaN</a:t>
            </a:r>
            <a:r>
              <a:rPr lang="zh-CN" altLang="en-US" b="1" dirty="0" smtClean="0">
                <a:latin typeface="Times New Roman" pitchFamily="18" charset="0"/>
                <a:ea typeface="仿宋" pitchFamily="49" charset="-122"/>
                <a:cs typeface="Times New Roman" pitchFamily="18" charset="0"/>
              </a:rPr>
              <a:t>晶体为六方纤锌矿结构；</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zh-CN" altLang="en-US" b="1" dirty="0" smtClean="0">
                <a:latin typeface="Times New Roman" pitchFamily="18" charset="0"/>
                <a:ea typeface="仿宋" pitchFamily="49" charset="-122"/>
                <a:cs typeface="Times New Roman" pitchFamily="18" charset="0"/>
              </a:rPr>
              <a:t>具有强原子键、高热导率、高硬度、化学稳定性好（几乎不被任何酸腐蚀）、抗辐射能力强等性质；</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err="1" smtClean="0">
                <a:latin typeface="Times New Roman" pitchFamily="18" charset="0"/>
                <a:ea typeface="仿宋" pitchFamily="49" charset="-122"/>
                <a:cs typeface="Times New Roman" pitchFamily="18" charset="0"/>
              </a:rPr>
              <a:t>GaN</a:t>
            </a:r>
            <a:r>
              <a:rPr lang="zh-CN" altLang="en-US" b="1" dirty="0" smtClean="0">
                <a:latin typeface="Times New Roman" pitchFamily="18" charset="0"/>
                <a:ea typeface="仿宋" pitchFamily="49" charset="-122"/>
                <a:cs typeface="Times New Roman" pitchFamily="18" charset="0"/>
              </a:rPr>
              <a:t>材料的研究与应用是目前全球半导体研究的前沿和热点，是研制微电子器件、光电子器件的新型半导体材料，是第三代半导体材料；</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err="1" smtClean="0">
                <a:latin typeface="Times New Roman" pitchFamily="18" charset="0"/>
                <a:ea typeface="仿宋" pitchFamily="49" charset="-122"/>
                <a:cs typeface="Times New Roman" pitchFamily="18" charset="0"/>
              </a:rPr>
              <a:t>GaN</a:t>
            </a:r>
            <a:r>
              <a:rPr lang="zh-CN" altLang="en-US" b="1" dirty="0" smtClean="0">
                <a:latin typeface="Times New Roman" pitchFamily="18" charset="0"/>
                <a:ea typeface="仿宋" pitchFamily="49" charset="-122"/>
                <a:cs typeface="Times New Roman" pitchFamily="18" charset="0"/>
              </a:rPr>
              <a:t>为宽带隙化合物半导体材料，有很高的禁带宽度（</a:t>
            </a:r>
            <a:r>
              <a:rPr lang="en-US" altLang="zh-CN" b="1" dirty="0" smtClean="0">
                <a:latin typeface="Times New Roman" pitchFamily="18" charset="0"/>
                <a:ea typeface="仿宋" pitchFamily="49" charset="-122"/>
                <a:cs typeface="Times New Roman" pitchFamily="18" charset="0"/>
              </a:rPr>
              <a:t>2.3</a:t>
            </a:r>
            <a:r>
              <a:rPr lang="zh-CN" altLang="en-US"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ea typeface="仿宋" pitchFamily="49" charset="-122"/>
                <a:cs typeface="Times New Roman" pitchFamily="18" charset="0"/>
              </a:rPr>
              <a:t>6.2eV)</a:t>
            </a:r>
            <a:r>
              <a:rPr lang="zh-CN" altLang="en-US" b="1" dirty="0" smtClean="0">
                <a:latin typeface="Times New Roman" pitchFamily="18" charset="0"/>
                <a:ea typeface="仿宋" pitchFamily="49" charset="-122"/>
                <a:cs typeface="Times New Roman" pitchFamily="18" charset="0"/>
              </a:rPr>
              <a:t>，可以覆盖红、黄、绿、蓝、紫和紫外光谱范围 ，是到目前为止其它任何半导体材料都无法达到的</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Times New Roman" pitchFamily="18" charset="0"/>
                <a:ea typeface="仿宋" pitchFamily="49" charset="-122"/>
                <a:cs typeface="Times New Roman" pitchFamily="18" charset="0"/>
              </a:rPr>
              <a:t>2014</a:t>
            </a:r>
            <a:r>
              <a:rPr lang="zh-CN" altLang="en-US" b="1" dirty="0" smtClean="0">
                <a:latin typeface="Times New Roman" pitchFamily="18" charset="0"/>
                <a:ea typeface="仿宋" pitchFamily="49" charset="-122"/>
                <a:cs typeface="Times New Roman" pitchFamily="18" charset="0"/>
              </a:rPr>
              <a:t>年，日本的赤崎勇、天野浩和的中村修二因发明</a:t>
            </a:r>
            <a:r>
              <a:rPr lang="en-US" altLang="zh-CN" b="1" dirty="0" err="1" smtClean="0">
                <a:latin typeface="Times New Roman" pitchFamily="18" charset="0"/>
                <a:ea typeface="仿宋" pitchFamily="49" charset="-122"/>
                <a:cs typeface="Times New Roman" pitchFamily="18" charset="0"/>
              </a:rPr>
              <a:t>GaN</a:t>
            </a:r>
            <a:r>
              <a:rPr lang="zh-CN" altLang="en-US" b="1" dirty="0" smtClean="0">
                <a:latin typeface="Times New Roman" pitchFamily="18" charset="0"/>
                <a:ea typeface="仿宋" pitchFamily="49" charset="-122"/>
                <a:cs typeface="Times New Roman" pitchFamily="18" charset="0"/>
              </a:rPr>
              <a:t>蓝光</a:t>
            </a:r>
            <a:r>
              <a:rPr lang="en-US" altLang="zh-CN" b="1" dirty="0" smtClean="0">
                <a:latin typeface="Times New Roman" pitchFamily="18" charset="0"/>
                <a:ea typeface="仿宋" pitchFamily="49" charset="-122"/>
                <a:cs typeface="Times New Roman" pitchFamily="18" charset="0"/>
              </a:rPr>
              <a:t>LED</a:t>
            </a:r>
            <a:r>
              <a:rPr lang="zh-CN" altLang="en-US" b="1" dirty="0" smtClean="0">
                <a:latin typeface="Times New Roman" pitchFamily="18" charset="0"/>
                <a:ea typeface="仿宋" pitchFamily="49" charset="-122"/>
                <a:cs typeface="Times New Roman" pitchFamily="18" charset="0"/>
              </a:rPr>
              <a:t>而获的当年的诺贝尔物理奖；</a:t>
            </a: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26</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半导体照明</a:t>
            </a:r>
            <a:r>
              <a:rPr lang="zh-CN" altLang="en-US" sz="1200" b="1" dirty="0" smtClean="0">
                <a:latin typeface="Times New Roman" pitchFamily="18" charset="0"/>
                <a:ea typeface="仿宋" pitchFamily="49" charset="-122"/>
                <a:cs typeface="Times New Roman" pitchFamily="18" charset="0"/>
              </a:rPr>
              <a:t>：半导体照明是一种新型的高效、节能和环保光源，将取代目前使用的大部分传统光源，被称为</a:t>
            </a:r>
            <a:r>
              <a:rPr lang="en-US" altLang="zh-CN" sz="1200" b="1" dirty="0" smtClean="0">
                <a:latin typeface="Times New Roman" pitchFamily="18" charset="0"/>
                <a:ea typeface="仿宋" pitchFamily="49" charset="-122"/>
                <a:cs typeface="Times New Roman" pitchFamily="18" charset="0"/>
              </a:rPr>
              <a:t>21</a:t>
            </a:r>
            <a:r>
              <a:rPr lang="zh-CN" altLang="en-US" sz="1200" b="1" dirty="0" smtClean="0">
                <a:latin typeface="Times New Roman" pitchFamily="18" charset="0"/>
                <a:ea typeface="仿宋" pitchFamily="49" charset="-122"/>
                <a:cs typeface="Times New Roman" pitchFamily="18" charset="0"/>
              </a:rPr>
              <a:t>世纪照明光源的革命，而</a:t>
            </a:r>
            <a:r>
              <a:rPr lang="en-US" altLang="zh-CN" sz="1200" b="1" dirty="0" err="1" smtClean="0">
                <a:latin typeface="Times New Roman" pitchFamily="18" charset="0"/>
                <a:ea typeface="仿宋" pitchFamily="49" charset="-122"/>
                <a:cs typeface="Times New Roman" pitchFamily="18" charset="0"/>
              </a:rPr>
              <a:t>GaN</a:t>
            </a:r>
            <a:r>
              <a:rPr lang="zh-CN" altLang="en-US" sz="1200" b="1" dirty="0" smtClean="0">
                <a:latin typeface="Times New Roman" pitchFamily="18" charset="0"/>
                <a:ea typeface="仿宋" pitchFamily="49" charset="-122"/>
                <a:cs typeface="Times New Roman" pitchFamily="18" charset="0"/>
              </a:rPr>
              <a:t>基高效率、高亮度发光二极管的研制是实现半导体照明的核心技术和基础。</a:t>
            </a:r>
            <a:endParaRPr lang="en-US" altLang="zh-CN" sz="1200" b="1" dirty="0" smtClean="0">
              <a:latin typeface="Times New Roman" pitchFamily="18" charset="0"/>
              <a:ea typeface="仿宋" pitchFamily="49" charset="-122"/>
              <a:cs typeface="Times New Roman" pitchFamily="18" charset="0"/>
            </a:endParaRPr>
          </a:p>
          <a:p>
            <a:pPr marL="285750" indent="-285750" algn="just">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提高光存储密度</a:t>
            </a:r>
            <a:r>
              <a:rPr lang="zh-CN" altLang="en-US" sz="1200" b="1" dirty="0" smtClean="0">
                <a:latin typeface="Times New Roman" pitchFamily="18" charset="0"/>
                <a:ea typeface="仿宋" pitchFamily="49" charset="-122"/>
                <a:cs typeface="Times New Roman" pitchFamily="18" charset="0"/>
              </a:rPr>
              <a:t>：光存储密度与作为读写器件的半导体激光器的波长平方成反比，例如</a:t>
            </a:r>
            <a:r>
              <a:rPr lang="en-US" altLang="zh-CN" sz="1200" b="1" dirty="0" smtClean="0">
                <a:latin typeface="Times New Roman" pitchFamily="18" charset="0"/>
                <a:ea typeface="仿宋" pitchFamily="49" charset="-122"/>
                <a:cs typeface="Times New Roman" pitchFamily="18" charset="0"/>
              </a:rPr>
              <a:t>DVD</a:t>
            </a:r>
            <a:r>
              <a:rPr lang="zh-CN" altLang="en-US" sz="1200" b="1" dirty="0" smtClean="0">
                <a:latin typeface="Times New Roman" pitchFamily="18" charset="0"/>
                <a:ea typeface="仿宋" pitchFamily="49" charset="-122"/>
                <a:cs typeface="Times New Roman" pitchFamily="18" charset="0"/>
              </a:rPr>
              <a:t>使用</a:t>
            </a:r>
            <a:r>
              <a:rPr lang="en-US" altLang="zh-CN" sz="1200" b="1" dirty="0" err="1" smtClean="0">
                <a:latin typeface="Times New Roman" pitchFamily="18" charset="0"/>
                <a:ea typeface="仿宋" pitchFamily="49" charset="-122"/>
                <a:cs typeface="Times New Roman" pitchFamily="18" charset="0"/>
              </a:rPr>
              <a:t>GaN</a:t>
            </a:r>
            <a:r>
              <a:rPr lang="zh-CN" altLang="en-US" sz="1200" b="1" dirty="0" smtClean="0">
                <a:latin typeface="Times New Roman" pitchFamily="18" charset="0"/>
                <a:ea typeface="仿宋" pitchFamily="49" charset="-122"/>
                <a:cs typeface="Times New Roman" pitchFamily="18" charset="0"/>
              </a:rPr>
              <a:t>基短波长半导体激光器，则其光存储密度将比当前使用</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基半导体激光器的同类产品提高</a:t>
            </a:r>
            <a:r>
              <a:rPr lang="en-US" altLang="zh-CN" sz="1200" b="1" dirty="0" smtClean="0">
                <a:latin typeface="Times New Roman" pitchFamily="18" charset="0"/>
                <a:ea typeface="仿宋" pitchFamily="49" charset="-122"/>
                <a:cs typeface="Times New Roman" pitchFamily="18" charset="0"/>
              </a:rPr>
              <a:t>4-5</a:t>
            </a:r>
            <a:r>
              <a:rPr lang="zh-CN" altLang="en-US" sz="1200" b="1" dirty="0" smtClean="0">
                <a:latin typeface="Times New Roman" pitchFamily="18" charset="0"/>
                <a:ea typeface="仿宋" pitchFamily="49" charset="-122"/>
                <a:cs typeface="Times New Roman" pitchFamily="18" charset="0"/>
              </a:rPr>
              <a:t>倍，因此，宽禁带半导体技术还将成为光存储和处理的主流技术。</a:t>
            </a:r>
            <a:endParaRPr lang="en-US" altLang="zh-CN" sz="1200" b="1" dirty="0" smtClean="0">
              <a:latin typeface="Times New Roman" pitchFamily="18" charset="0"/>
              <a:ea typeface="仿宋" pitchFamily="49" charset="-122"/>
              <a:cs typeface="Times New Roman" pitchFamily="18" charset="0"/>
            </a:endParaRPr>
          </a:p>
          <a:p>
            <a:pPr marL="285750" indent="-285750" algn="just">
              <a:lnSpc>
                <a:spcPct val="9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改善军事系统与装备性能</a:t>
            </a:r>
            <a:r>
              <a:rPr lang="zh-CN" altLang="en-US" sz="1200" b="1" dirty="0" smtClean="0">
                <a:latin typeface="Times New Roman" pitchFamily="18" charset="0"/>
                <a:ea typeface="仿宋" pitchFamily="49" charset="-122"/>
                <a:cs typeface="Times New Roman" pitchFamily="18" charset="0"/>
              </a:rPr>
              <a:t>：高温、高频、高功率微波器件是雷达、通信等军事领域急需的电子器件，如果目前使用的微波功率管输出功率密度提高一个数量级，微波器件的工作温度将提高到</a:t>
            </a:r>
            <a:r>
              <a:rPr lang="en-US" altLang="zh-CN" sz="1200" b="1" dirty="0" smtClean="0">
                <a:latin typeface="Times New Roman" pitchFamily="18" charset="0"/>
                <a:ea typeface="仿宋" pitchFamily="49" charset="-122"/>
                <a:cs typeface="Times New Roman" pitchFamily="18" charset="0"/>
              </a:rPr>
              <a:t>300℃</a:t>
            </a:r>
            <a:r>
              <a:rPr lang="zh-CN" altLang="en-US" sz="1200" b="1" dirty="0" smtClean="0">
                <a:latin typeface="Times New Roman" pitchFamily="18" charset="0"/>
                <a:ea typeface="仿宋" pitchFamily="49" charset="-122"/>
                <a:cs typeface="Times New Roman" pitchFamily="18" charset="0"/>
              </a:rPr>
              <a:t>，不仅将大大提高雷达（尤其是相控阵雷达）、通信、电子对抗以及智能武器等军事系统与装备的性能，而且将解决航天与航空用电子装备以及民用移动通信系统的一系列难题。</a:t>
            </a:r>
            <a:endParaRPr lang="en-US" altLang="zh-CN" sz="1200" b="1" dirty="0" smtClean="0">
              <a:latin typeface="Times New Roman" pitchFamily="18" charset="0"/>
              <a:ea typeface="仿宋"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28</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20000"/>
              </a:lnSpc>
              <a:buFont typeface="Arial" pitchFamily="34" charset="0"/>
              <a:buChar char="•"/>
              <a:defRPr/>
            </a:pPr>
            <a:endParaRPr lang="en-US" altLang="zh-CN" sz="1200" b="1" dirty="0">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29</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族超晶格、量子阱材料</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GaAlAs</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GaInAs</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 </a:t>
            </a:r>
            <a:r>
              <a:rPr lang="en-US" altLang="zh-CN" sz="1200" b="1" dirty="0" err="1" smtClean="0">
                <a:latin typeface="Times New Roman" pitchFamily="18" charset="0"/>
                <a:ea typeface="仿宋" pitchFamily="49" charset="-122"/>
                <a:cs typeface="Times New Roman" pitchFamily="18" charset="0"/>
              </a:rPr>
              <a:t>AlGaInP</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 </a:t>
            </a:r>
            <a:r>
              <a:rPr lang="en-US" altLang="zh-CN" sz="1200" b="1" dirty="0" err="1" smtClean="0">
                <a:latin typeface="Times New Roman" pitchFamily="18" charset="0"/>
                <a:ea typeface="仿宋" pitchFamily="49" charset="-122"/>
                <a:cs typeface="Times New Roman" pitchFamily="18" charset="0"/>
              </a:rPr>
              <a:t>GaInAs</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InP</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AlInAs</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InP</a:t>
            </a:r>
            <a:r>
              <a:rPr lang="zh-CN" altLang="en-US" sz="1200" b="1" dirty="0" smtClean="0">
                <a:latin typeface="Times New Roman" pitchFamily="18" charset="0"/>
                <a:ea typeface="仿宋" pitchFamily="49" charset="-122"/>
                <a:cs typeface="Times New Roman" pitchFamily="18" charset="0"/>
              </a:rPr>
              <a:t>， </a:t>
            </a:r>
            <a:r>
              <a:rPr lang="en-US" altLang="zh-CN" sz="1200" b="1" dirty="0" err="1" smtClean="0">
                <a:latin typeface="Times New Roman" pitchFamily="18" charset="0"/>
                <a:ea typeface="仿宋" pitchFamily="49" charset="-122"/>
                <a:cs typeface="Times New Roman" pitchFamily="18" charset="0"/>
              </a:rPr>
              <a:t>InGaAsP</a:t>
            </a:r>
            <a:r>
              <a:rPr lang="en-US" altLang="zh-CN"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InP</a:t>
            </a:r>
            <a:r>
              <a:rPr lang="zh-CN" altLang="en-US" sz="1200" b="1" dirty="0" smtClean="0">
                <a:latin typeface="Times New Roman" pitchFamily="18" charset="0"/>
                <a:ea typeface="仿宋" pitchFamily="49" charset="-122"/>
                <a:cs typeface="Times New Roman" pitchFamily="18" charset="0"/>
              </a:rPr>
              <a:t>等针对</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a:t>
            </a:r>
            <a:r>
              <a:rPr lang="en-US" altLang="zh-CN" sz="1200" b="1" dirty="0" err="1" smtClean="0">
                <a:latin typeface="Times New Roman" pitchFamily="18" charset="0"/>
                <a:ea typeface="仿宋" pitchFamily="49" charset="-122"/>
                <a:cs typeface="Times New Roman" pitchFamily="18" charset="0"/>
              </a:rPr>
              <a:t>InP</a:t>
            </a:r>
            <a:r>
              <a:rPr lang="zh-CN" altLang="en-US" sz="1200" b="1" dirty="0" smtClean="0">
                <a:latin typeface="Times New Roman" pitchFamily="18" charset="0"/>
                <a:ea typeface="仿宋" pitchFamily="49" charset="-122"/>
                <a:cs typeface="Times New Roman" pitchFamily="18" charset="0"/>
              </a:rPr>
              <a:t>基晶格匹配和应变补偿材料体系已发展得相当成熟，已成功地用来制造超高速、超高频微电子器件和单片集成电路。</a:t>
            </a:r>
          </a:p>
          <a:p>
            <a:pPr marL="285750" indent="-28575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硅基应变异质结构材料：</a:t>
            </a:r>
            <a:r>
              <a:rPr lang="en-US" altLang="zh-CN" sz="1200" b="1" dirty="0" err="1" smtClean="0">
                <a:latin typeface="Times New Roman" pitchFamily="18" charset="0"/>
                <a:ea typeface="仿宋" pitchFamily="49" charset="-122"/>
                <a:cs typeface="Times New Roman" pitchFamily="18" charset="0"/>
              </a:rPr>
              <a:t>GeSi</a:t>
            </a:r>
            <a:r>
              <a:rPr lang="en-US" altLang="zh-CN" sz="1200" b="1" dirty="0" smtClean="0">
                <a:latin typeface="Times New Roman" pitchFamily="18" charset="0"/>
                <a:ea typeface="仿宋" pitchFamily="49" charset="-122"/>
                <a:cs typeface="Times New Roman" pitchFamily="18" charset="0"/>
              </a:rPr>
              <a:t>/Si</a:t>
            </a:r>
            <a:r>
              <a:rPr lang="zh-CN" altLang="en-US" sz="1200" b="1" dirty="0" smtClean="0">
                <a:latin typeface="Times New Roman" pitchFamily="18" charset="0"/>
                <a:ea typeface="仿宋" pitchFamily="49" charset="-122"/>
                <a:cs typeface="Times New Roman" pitchFamily="18" charset="0"/>
              </a:rPr>
              <a:t>应变层超晶格材料</a:t>
            </a:r>
            <a:r>
              <a:rPr lang="en-US" altLang="zh-CN" sz="1200" b="1" dirty="0" smtClean="0">
                <a:latin typeface="Times New Roman" pitchFamily="18" charset="0"/>
                <a:ea typeface="仿宋" pitchFamily="49" charset="-122"/>
                <a:cs typeface="Times New Roman" pitchFamily="18" charset="0"/>
              </a:rPr>
              <a:t>, </a:t>
            </a:r>
            <a:r>
              <a:rPr lang="zh-CN" altLang="en-US" sz="1200" b="1" dirty="0" smtClean="0">
                <a:latin typeface="Times New Roman" pitchFamily="18" charset="0"/>
                <a:ea typeface="仿宋" pitchFamily="49" charset="-122"/>
                <a:cs typeface="Times New Roman" pitchFamily="18" charset="0"/>
              </a:rPr>
              <a:t>因其在新一代移动通信上的重要应用前景， 而成为目前硅基材料研究的主流。</a:t>
            </a:r>
            <a:r>
              <a:rPr lang="en-US" altLang="zh-CN" sz="1200" b="1" dirty="0" smtClean="0">
                <a:latin typeface="Times New Roman" pitchFamily="18" charset="0"/>
                <a:ea typeface="仿宋" pitchFamily="49" charset="-122"/>
                <a:cs typeface="Times New Roman" pitchFamily="18" charset="0"/>
              </a:rPr>
              <a:t>Si/</a:t>
            </a:r>
            <a:r>
              <a:rPr lang="en-US" altLang="zh-CN" sz="1200" b="1" dirty="0" err="1" smtClean="0">
                <a:latin typeface="Times New Roman" pitchFamily="18" charset="0"/>
                <a:ea typeface="仿宋" pitchFamily="49" charset="-122"/>
                <a:cs typeface="Times New Roman" pitchFamily="18" charset="0"/>
              </a:rPr>
              <a:t>GeSi</a:t>
            </a:r>
            <a:r>
              <a:rPr lang="en-US" altLang="zh-CN" sz="1200" b="1" dirty="0" smtClean="0">
                <a:latin typeface="Times New Roman" pitchFamily="18" charset="0"/>
                <a:ea typeface="仿宋" pitchFamily="49" charset="-122"/>
                <a:cs typeface="Times New Roman" pitchFamily="18" charset="0"/>
              </a:rPr>
              <a:t> MOSFET </a:t>
            </a:r>
            <a:r>
              <a:rPr lang="zh-CN" altLang="en-US" sz="1200" b="1" dirty="0" smtClean="0">
                <a:latin typeface="Times New Roman" pitchFamily="18" charset="0"/>
                <a:ea typeface="仿宋" pitchFamily="49" charset="-122"/>
                <a:cs typeface="Times New Roman" pitchFamily="18" charset="0"/>
              </a:rPr>
              <a:t>的最高截止频率已达</a:t>
            </a:r>
            <a:r>
              <a:rPr lang="en-US" altLang="zh-CN" sz="1200" b="1" dirty="0" smtClean="0">
                <a:latin typeface="Times New Roman" pitchFamily="18" charset="0"/>
                <a:ea typeface="仿宋" pitchFamily="49" charset="-122"/>
                <a:cs typeface="Times New Roman" pitchFamily="18" charset="0"/>
              </a:rPr>
              <a:t>200GHz</a:t>
            </a:r>
            <a:r>
              <a:rPr lang="zh-CN" altLang="en-US" sz="1200" b="1" dirty="0" smtClean="0">
                <a:latin typeface="Times New Roman" pitchFamily="18" charset="0"/>
                <a:ea typeface="仿宋" pitchFamily="49" charset="-122"/>
                <a:cs typeface="Times New Roman" pitchFamily="18" charset="0"/>
              </a:rPr>
              <a:t>，噪音在</a:t>
            </a:r>
            <a:r>
              <a:rPr lang="en-US" altLang="zh-CN" sz="1200" b="1" dirty="0" smtClean="0">
                <a:latin typeface="Times New Roman" pitchFamily="18" charset="0"/>
                <a:ea typeface="仿宋" pitchFamily="49" charset="-122"/>
                <a:cs typeface="Times New Roman" pitchFamily="18" charset="0"/>
              </a:rPr>
              <a:t>10GHz</a:t>
            </a:r>
            <a:r>
              <a:rPr lang="zh-CN" altLang="en-US" sz="1200" b="1" dirty="0" smtClean="0">
                <a:latin typeface="Times New Roman" pitchFamily="18" charset="0"/>
                <a:ea typeface="仿宋" pitchFamily="49" charset="-122"/>
                <a:cs typeface="Times New Roman" pitchFamily="18" charset="0"/>
              </a:rPr>
              <a:t>下为</a:t>
            </a:r>
            <a:r>
              <a:rPr lang="en-US" altLang="zh-CN" sz="1200" b="1" dirty="0" smtClean="0">
                <a:latin typeface="Times New Roman" pitchFamily="18" charset="0"/>
                <a:ea typeface="仿宋" pitchFamily="49" charset="-122"/>
                <a:cs typeface="Times New Roman" pitchFamily="18" charset="0"/>
              </a:rPr>
              <a:t>0.9dB</a:t>
            </a:r>
            <a:r>
              <a:rPr lang="zh-CN" altLang="en-US" sz="1200" b="1" dirty="0" smtClean="0">
                <a:latin typeface="Times New Roman" pitchFamily="18" charset="0"/>
                <a:ea typeface="仿宋" pitchFamily="49" charset="-122"/>
                <a:cs typeface="Times New Roman" pitchFamily="18" charset="0"/>
              </a:rPr>
              <a:t>，其性能可与</a:t>
            </a:r>
            <a:r>
              <a:rPr lang="en-US" altLang="zh-CN" sz="1200" b="1" dirty="0" err="1" smtClean="0">
                <a:latin typeface="Times New Roman" pitchFamily="18" charset="0"/>
                <a:ea typeface="仿宋" pitchFamily="49" charset="-122"/>
                <a:cs typeface="Times New Roman" pitchFamily="18" charset="0"/>
              </a:rPr>
              <a:t>GaAs</a:t>
            </a:r>
            <a:r>
              <a:rPr lang="zh-CN" altLang="en-US" sz="1200" b="1" dirty="0" smtClean="0">
                <a:latin typeface="Times New Roman" pitchFamily="18" charset="0"/>
                <a:ea typeface="仿宋" pitchFamily="49" charset="-122"/>
                <a:cs typeface="Times New Roman" pitchFamily="18" charset="0"/>
              </a:rPr>
              <a:t>器件相媲美。</a:t>
            </a:r>
            <a:endParaRPr lang="en-US" altLang="zh-CN" sz="1200"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一维量子线、零维量子点材料：</a:t>
            </a:r>
            <a:r>
              <a:rPr lang="zh-CN" altLang="en-US" sz="1200" b="1" dirty="0" smtClean="0">
                <a:latin typeface="Times New Roman" pitchFamily="18" charset="0"/>
                <a:ea typeface="仿宋" pitchFamily="49" charset="-122"/>
                <a:cs typeface="Times New Roman" pitchFamily="18" charset="0"/>
              </a:rPr>
              <a:t>基于量子尺寸效应、量子干涉效应，量子隧穿效应以及非线性光学效应等的低维半导体材料是一种人工构造（通过能带工程实施）的新型半导体材料，是新一代量子器件的基础。</a:t>
            </a: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31</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32</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原子级的能力单位是电子伏特，代表一个电子从低电势处移动到高电势处所获得的动能。这个也就是能级的跃迁了，</a:t>
            </a:r>
            <a:r>
              <a:rPr lang="en-US" altLang="zh-CN" dirty="0" smtClean="0"/>
              <a:t>1.6x10</a:t>
            </a:r>
            <a:r>
              <a:rPr lang="en-US" altLang="zh-CN" baseline="30000" dirty="0" smtClean="0"/>
              <a:t>-19</a:t>
            </a:r>
            <a:r>
              <a:rPr lang="en-US" altLang="zh-CN" dirty="0" smtClean="0"/>
              <a:t>J</a:t>
            </a:r>
          </a:p>
          <a:p>
            <a:r>
              <a:rPr lang="zh-CN" altLang="en-US" dirty="0" smtClean="0"/>
              <a:t>原子的最外层电子就是价电子，对原子的理化性质产生显著影响</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4</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33</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温度：</a:t>
            </a:r>
            <a:r>
              <a:rPr lang="zh-CN" altLang="en-US" sz="1200" b="1" dirty="0" smtClean="0">
                <a:latin typeface="Times New Roman" pitchFamily="18" charset="0"/>
                <a:ea typeface="仿宋" pitchFamily="49" charset="-122"/>
                <a:cs typeface="Times New Roman" pitchFamily="18" charset="0"/>
              </a:rPr>
              <a:t>是比较一个物质相对于另一个物质是热还是冷的量度。</a:t>
            </a:r>
          </a:p>
          <a:p>
            <a:pPr marL="342900" indent="-342900" algn="just">
              <a:lnSpc>
                <a:spcPct val="120000"/>
              </a:lnSpc>
              <a:buFont typeface="Arial" pitchFamily="34" charset="0"/>
              <a:buChar char="•"/>
            </a:pPr>
            <a:r>
              <a:rPr lang="zh-CN" altLang="en-US" sz="1200" b="1" dirty="0" smtClean="0">
                <a:latin typeface="Times New Roman" pitchFamily="18" charset="0"/>
                <a:ea typeface="仿宋" pitchFamily="49" charset="-122"/>
                <a:cs typeface="Times New Roman" pitchFamily="18" charset="0"/>
              </a:rPr>
              <a:t>硅晶圆制造中需要处理很多在高温下的情况，比如需要加热来影响化学反应（如改变化学反应速度）或者对硅单晶结构退火使原子重新排列。</a:t>
            </a:r>
          </a:p>
          <a:p>
            <a:pPr marL="342900" indent="-34290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华氏温标 </a:t>
            </a:r>
            <a:r>
              <a:rPr lang="en-US" altLang="zh-CN" sz="1200" b="1" dirty="0" smtClean="0">
                <a:solidFill>
                  <a:srgbClr val="FF0000"/>
                </a:solidFill>
                <a:latin typeface="Times New Roman" pitchFamily="18" charset="0"/>
                <a:ea typeface="仿宋" pitchFamily="49" charset="-122"/>
                <a:cs typeface="Times New Roman" pitchFamily="18" charset="0"/>
              </a:rPr>
              <a:t>(</a:t>
            </a:r>
            <a:r>
              <a:rPr lang="en-US" altLang="zh-CN" sz="1200" b="1" dirty="0" smtClean="0">
                <a:solidFill>
                  <a:srgbClr val="FF0000"/>
                </a:solidFill>
                <a:latin typeface="Times New Roman" pitchFamily="18" charset="0"/>
                <a:ea typeface="仿宋" pitchFamily="49" charset="-122"/>
                <a:cs typeface="Times New Roman" pitchFamily="18" charset="0"/>
                <a:sym typeface="Symbol" pitchFamily="18" charset="2"/>
              </a:rPr>
              <a:t></a:t>
            </a:r>
            <a:r>
              <a:rPr lang="en-US" altLang="zh-CN" sz="1200" b="1" dirty="0" smtClean="0">
                <a:solidFill>
                  <a:srgbClr val="FF0000"/>
                </a:solidFill>
                <a:latin typeface="Times New Roman" pitchFamily="18" charset="0"/>
                <a:ea typeface="仿宋" pitchFamily="49" charset="-122"/>
                <a:cs typeface="Times New Roman" pitchFamily="18" charset="0"/>
              </a:rPr>
              <a:t>F )</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由德国物理学家</a:t>
            </a:r>
            <a:r>
              <a:rPr lang="en-US" altLang="zh-CN" sz="1200" b="1" dirty="0" smtClean="0">
                <a:latin typeface="Times New Roman" pitchFamily="18" charset="0"/>
                <a:ea typeface="仿宋" pitchFamily="49" charset="-122"/>
                <a:cs typeface="Times New Roman" pitchFamily="18" charset="0"/>
              </a:rPr>
              <a:t>Gabriel Fahrenheit</a:t>
            </a:r>
            <a:r>
              <a:rPr lang="zh-CN" altLang="en-US" sz="1200" b="1" dirty="0" smtClean="0">
                <a:latin typeface="Times New Roman" pitchFamily="18" charset="0"/>
                <a:ea typeface="仿宋" pitchFamily="49" charset="-122"/>
                <a:cs typeface="Times New Roman" pitchFamily="18" charset="0"/>
              </a:rPr>
              <a:t>用盐和水溶液开发的。他把盐溶液的冰点温度定为华氏零度。</a:t>
            </a:r>
          </a:p>
          <a:p>
            <a:pPr marL="342900" indent="-342900" algn="just">
              <a:lnSpc>
                <a:spcPct val="120000"/>
              </a:lnSpc>
              <a:buFont typeface="Arial" pitchFamily="34" charset="0"/>
              <a:buChar char="•"/>
            </a:pPr>
            <a:r>
              <a:rPr lang="zh-CN" altLang="en-US" sz="1200" b="1" dirty="0" smtClean="0">
                <a:latin typeface="Times New Roman" pitchFamily="18" charset="0"/>
                <a:ea typeface="仿宋" pitchFamily="49" charset="-122"/>
                <a:cs typeface="Times New Roman" pitchFamily="18" charset="0"/>
              </a:rPr>
              <a:t> 一般地，纯水的冰点温度更有用，在华氏温标中水的冰点温度为</a:t>
            </a:r>
            <a:r>
              <a:rPr lang="en-US" altLang="zh-CN" sz="1200" b="1" dirty="0" smtClean="0">
                <a:latin typeface="Times New Roman" pitchFamily="18" charset="0"/>
                <a:ea typeface="仿宋" pitchFamily="49" charset="-122"/>
                <a:cs typeface="Times New Roman" pitchFamily="18" charset="0"/>
              </a:rPr>
              <a:t>32</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F</a:t>
            </a:r>
            <a:r>
              <a:rPr lang="zh-CN" altLang="en-US" sz="1200" b="1" dirty="0" smtClean="0">
                <a:latin typeface="Times New Roman" pitchFamily="18" charset="0"/>
                <a:ea typeface="仿宋" pitchFamily="49" charset="-122"/>
                <a:cs typeface="Times New Roman" pitchFamily="18" charset="0"/>
              </a:rPr>
              <a:t>，沸点温度为</a:t>
            </a:r>
            <a:r>
              <a:rPr lang="en-US" altLang="zh-CN" sz="1200" b="1" dirty="0" smtClean="0">
                <a:latin typeface="Times New Roman" pitchFamily="18" charset="0"/>
                <a:ea typeface="仿宋" pitchFamily="49" charset="-122"/>
                <a:cs typeface="Times New Roman" pitchFamily="18" charset="0"/>
              </a:rPr>
              <a:t>212</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F</a:t>
            </a:r>
            <a:r>
              <a:rPr lang="zh-CN" altLang="en-US" sz="1200" b="1" dirty="0" smtClean="0">
                <a:latin typeface="Times New Roman" pitchFamily="18" charset="0"/>
                <a:ea typeface="仿宋" pitchFamily="49" charset="-122"/>
                <a:cs typeface="Times New Roman" pitchFamily="18" charset="0"/>
              </a:rPr>
              <a:t>，两点之间相差</a:t>
            </a:r>
            <a:r>
              <a:rPr lang="en-US" altLang="zh-CN" sz="1200" b="1" dirty="0" smtClean="0">
                <a:latin typeface="Times New Roman" pitchFamily="18" charset="0"/>
                <a:ea typeface="仿宋" pitchFamily="49" charset="-122"/>
                <a:cs typeface="Times New Roman" pitchFamily="18" charset="0"/>
              </a:rPr>
              <a:t>180</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F</a:t>
            </a:r>
            <a:r>
              <a:rPr lang="zh-CN" altLang="en-US" sz="1200" b="1" dirty="0" smtClean="0">
                <a:latin typeface="Times New Roman" pitchFamily="18" charset="0"/>
                <a:ea typeface="仿宋" pitchFamily="49" charset="-122"/>
                <a:cs typeface="Times New Roman" pitchFamily="18" charset="0"/>
              </a:rPr>
              <a:t>。</a:t>
            </a:r>
          </a:p>
          <a:p>
            <a:pPr marL="342900" indent="-34290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摄氏温标 </a:t>
            </a:r>
            <a:r>
              <a:rPr lang="en-US" altLang="zh-CN" sz="1200" b="1" dirty="0" smtClean="0">
                <a:solidFill>
                  <a:srgbClr val="FF0000"/>
                </a:solidFill>
                <a:latin typeface="Times New Roman" pitchFamily="18" charset="0"/>
                <a:ea typeface="仿宋" pitchFamily="49" charset="-122"/>
                <a:cs typeface="Times New Roman" pitchFamily="18" charset="0"/>
              </a:rPr>
              <a:t>(</a:t>
            </a:r>
            <a:r>
              <a:rPr lang="en-US" altLang="zh-CN" sz="1200" b="1" dirty="0" smtClean="0">
                <a:solidFill>
                  <a:srgbClr val="FF0000"/>
                </a:solidFill>
                <a:latin typeface="Times New Roman" pitchFamily="18" charset="0"/>
                <a:ea typeface="仿宋" pitchFamily="49" charset="-122"/>
                <a:cs typeface="Times New Roman" pitchFamily="18" charset="0"/>
                <a:sym typeface="Symbol" pitchFamily="18" charset="2"/>
              </a:rPr>
              <a:t></a:t>
            </a:r>
            <a:r>
              <a:rPr lang="en-US" altLang="zh-CN" sz="1200" b="1" dirty="0" smtClean="0">
                <a:solidFill>
                  <a:srgbClr val="FF0000"/>
                </a:solidFill>
                <a:latin typeface="Times New Roman" pitchFamily="18" charset="0"/>
                <a:ea typeface="仿宋" pitchFamily="49" charset="-122"/>
                <a:cs typeface="Times New Roman" pitchFamily="18" charset="0"/>
              </a:rPr>
              <a:t>C) </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在科学研究中更为常用，将纯水冰点设为 </a:t>
            </a:r>
            <a:r>
              <a:rPr lang="en-US" altLang="zh-CN" sz="1200" b="1" dirty="0" smtClean="0">
                <a:latin typeface="Times New Roman" pitchFamily="18" charset="0"/>
                <a:ea typeface="仿宋" pitchFamily="49" charset="-122"/>
                <a:cs typeface="Times New Roman" pitchFamily="18" charset="0"/>
              </a:rPr>
              <a:t>0</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C</a:t>
            </a:r>
            <a:r>
              <a:rPr lang="zh-CN" altLang="en-US" sz="1200" b="1" dirty="0" smtClean="0">
                <a:latin typeface="Times New Roman" pitchFamily="18" charset="0"/>
                <a:ea typeface="仿宋" pitchFamily="49" charset="-122"/>
                <a:cs typeface="Times New Roman" pitchFamily="18" charset="0"/>
              </a:rPr>
              <a:t>，沸点设为</a:t>
            </a:r>
            <a:r>
              <a:rPr lang="en-US" altLang="zh-CN" sz="1200" b="1" dirty="0" smtClean="0">
                <a:latin typeface="Times New Roman" pitchFamily="18" charset="0"/>
                <a:ea typeface="仿宋" pitchFamily="49" charset="-122"/>
                <a:cs typeface="Times New Roman" pitchFamily="18" charset="0"/>
              </a:rPr>
              <a:t>100</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C </a:t>
            </a:r>
          </a:p>
          <a:p>
            <a:pPr marL="342900" indent="-342900" algn="just">
              <a:lnSpc>
                <a:spcPct val="120000"/>
              </a:lnSpc>
              <a:buFont typeface="Arial" pitchFamily="34" charset="0"/>
              <a:buChar char="•"/>
            </a:pPr>
            <a:r>
              <a:rPr lang="zh-CN" altLang="en-US" sz="1200" b="1" dirty="0" smtClean="0">
                <a:solidFill>
                  <a:srgbClr val="FF0000"/>
                </a:solidFill>
                <a:latin typeface="Times New Roman" pitchFamily="18" charset="0"/>
                <a:ea typeface="仿宋" pitchFamily="49" charset="-122"/>
                <a:cs typeface="Times New Roman" pitchFamily="18" charset="0"/>
              </a:rPr>
              <a:t>开氏温标 </a:t>
            </a:r>
            <a:r>
              <a:rPr lang="en-US" altLang="zh-CN" sz="1200" b="1" dirty="0" smtClean="0">
                <a:solidFill>
                  <a:srgbClr val="FF0000"/>
                </a:solidFill>
                <a:latin typeface="Times New Roman" pitchFamily="18" charset="0"/>
                <a:ea typeface="仿宋" pitchFamily="49" charset="-122"/>
                <a:cs typeface="Times New Roman" pitchFamily="18" charset="0"/>
              </a:rPr>
              <a:t>(</a:t>
            </a:r>
            <a:r>
              <a:rPr lang="en-US" altLang="zh-CN" sz="1200" b="1" dirty="0" smtClean="0">
                <a:solidFill>
                  <a:srgbClr val="FF0000"/>
                </a:solidFill>
                <a:latin typeface="Times New Roman" pitchFamily="18" charset="0"/>
                <a:ea typeface="仿宋" pitchFamily="49" charset="-122"/>
                <a:cs typeface="Times New Roman" pitchFamily="18" charset="0"/>
                <a:sym typeface="Symbol" pitchFamily="18" charset="2"/>
              </a:rPr>
              <a:t></a:t>
            </a:r>
            <a:r>
              <a:rPr lang="en-US" altLang="zh-CN" sz="1200" b="1" dirty="0" smtClean="0">
                <a:solidFill>
                  <a:srgbClr val="FF0000"/>
                </a:solidFill>
                <a:latin typeface="Times New Roman" pitchFamily="18" charset="0"/>
                <a:ea typeface="仿宋" pitchFamily="49" charset="-122"/>
                <a:cs typeface="Times New Roman" pitchFamily="18" charset="0"/>
              </a:rPr>
              <a:t>K)</a:t>
            </a:r>
            <a:r>
              <a:rPr lang="zh-CN" altLang="en-US" sz="1200" b="1" dirty="0" smtClean="0">
                <a:solidFill>
                  <a:srgbClr val="FF0000"/>
                </a:solidFill>
                <a:latin typeface="Times New Roman" pitchFamily="18" charset="0"/>
                <a:ea typeface="仿宋" pitchFamily="49" charset="-122"/>
                <a:cs typeface="Times New Roman" pitchFamily="18" charset="0"/>
              </a:rPr>
              <a:t>：</a:t>
            </a:r>
            <a:r>
              <a:rPr lang="zh-CN" altLang="en-US" sz="1200" b="1" dirty="0" smtClean="0">
                <a:latin typeface="Times New Roman" pitchFamily="18" charset="0"/>
                <a:ea typeface="仿宋" pitchFamily="49" charset="-122"/>
                <a:cs typeface="Times New Roman" pitchFamily="18" charset="0"/>
              </a:rPr>
              <a:t>它和摄氏温标用一样的尺度，只不过是基于绝对零度。绝对零度就是所有原子停止运动的理论温度，该值为 </a:t>
            </a:r>
            <a:r>
              <a:rPr lang="en-US" altLang="zh-CN" sz="1200" b="1" dirty="0" smtClean="0">
                <a:latin typeface="Times New Roman" pitchFamily="18" charset="0"/>
                <a:ea typeface="仿宋" pitchFamily="49" charset="-122"/>
                <a:cs typeface="Times New Roman" pitchFamily="18" charset="0"/>
              </a:rPr>
              <a:t>-273</a:t>
            </a:r>
            <a:r>
              <a:rPr lang="en-US" altLang="zh-CN" sz="1200" b="1" dirty="0" smtClean="0">
                <a:latin typeface="Times New Roman" pitchFamily="18" charset="0"/>
                <a:ea typeface="仿宋" pitchFamily="49" charset="-122"/>
                <a:cs typeface="Times New Roman" pitchFamily="18" charset="0"/>
                <a:sym typeface="Symbol" pitchFamily="18" charset="2"/>
              </a:rPr>
              <a:t></a:t>
            </a:r>
            <a:r>
              <a:rPr lang="en-US" altLang="zh-CN" sz="1200" b="1" dirty="0" smtClean="0">
                <a:latin typeface="Times New Roman" pitchFamily="18" charset="0"/>
                <a:ea typeface="仿宋" pitchFamily="49" charset="-122"/>
                <a:cs typeface="Times New Roman" pitchFamily="18" charset="0"/>
              </a:rPr>
              <a:t>C</a:t>
            </a:r>
            <a:r>
              <a:rPr lang="zh-CN" altLang="en-US" sz="1200" b="1" dirty="0" smtClean="0">
                <a:latin typeface="Times New Roman" pitchFamily="18" charset="0"/>
                <a:ea typeface="仿宋" pitchFamily="49" charset="-122"/>
                <a:cs typeface="Times New Roman" pitchFamily="18" charset="0"/>
              </a:rPr>
              <a:t>。</a:t>
            </a: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36</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rtl="0"/>
            <a:r>
              <a:rPr lang="zh-CN" altLang="en-US" dirty="0" smtClean="0"/>
              <a:t>比重：指</a:t>
            </a:r>
            <a:r>
              <a:rPr lang="en-US" altLang="zh-CN" dirty="0" smtClean="0"/>
              <a:t>4℃</a:t>
            </a:r>
            <a:r>
              <a:rPr lang="zh-CN" altLang="en-US" dirty="0" smtClean="0"/>
              <a:t>时液体和气体的密度。它是物质的密度与水的密度之比。汽油的比重为</a:t>
            </a:r>
            <a:r>
              <a:rPr lang="en-US" altLang="zh-CN" dirty="0" smtClean="0"/>
              <a:t>0.75</a:t>
            </a:r>
            <a:r>
              <a:rPr lang="zh-CN" altLang="en-US" dirty="0" smtClean="0"/>
              <a:t>，这意味着它的密度是水的</a:t>
            </a:r>
            <a:r>
              <a:rPr lang="en-US" altLang="zh-CN" dirty="0" smtClean="0"/>
              <a:t>75%</a:t>
            </a:r>
            <a:r>
              <a:rPr lang="zh-CN" altLang="en-US" dirty="0" smtClean="0"/>
              <a:t>。 </a:t>
            </a:r>
          </a:p>
          <a:p>
            <a:pPr rtl="0"/>
            <a:r>
              <a:rPr lang="zh-CN" altLang="en-US" dirty="0" smtClean="0"/>
              <a:t>蒸汽密度：在一定温度和压力下测量气体密度的方法。参考为空气，</a:t>
            </a:r>
            <a:r>
              <a:rPr lang="en-US" altLang="zh-CN" dirty="0" smtClean="0"/>
              <a:t>1cm3</a:t>
            </a:r>
            <a:r>
              <a:rPr lang="zh-CN" altLang="en-US" dirty="0" smtClean="0"/>
              <a:t>空气的指定密度为</a:t>
            </a:r>
            <a:r>
              <a:rPr lang="en-US" altLang="zh-CN" dirty="0" smtClean="0"/>
              <a:t>1</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latin typeface="仿宋" pitchFamily="49" charset="-122"/>
                <a:ea typeface="仿宋" pitchFamily="49" charset="-122"/>
                <a:cs typeface="Times New Roman" pitchFamily="18" charset="0"/>
              </a:rPr>
              <a:t>是指溶液中氢离子的总数和总物质的量的比，一般称为“</a:t>
            </a:r>
            <a:r>
              <a:rPr lang="en-US" altLang="zh-CN" sz="1200" b="1" dirty="0" smtClean="0">
                <a:latin typeface="仿宋" pitchFamily="49" charset="-122"/>
                <a:ea typeface="仿宋" pitchFamily="49" charset="-122"/>
                <a:cs typeface="Times New Roman" pitchFamily="18" charset="0"/>
              </a:rPr>
              <a:t>pH”</a:t>
            </a:r>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俄国</a:t>
            </a:r>
            <a:r>
              <a:rPr lang="zh-CN" altLang="en-US" sz="1200" b="0" i="0" kern="1200" dirty="0" smtClean="0">
                <a:solidFill>
                  <a:schemeClr val="tx1"/>
                </a:solidFill>
                <a:effectLst/>
                <a:latin typeface="+mn-lt"/>
                <a:ea typeface="+mn-ea"/>
                <a:cs typeface="+mn-cs"/>
              </a:rPr>
              <a:t>化学家</a:t>
            </a:r>
            <a:r>
              <a:rPr lang="zh-CN" altLang="en-US" sz="1200" b="0" i="0" u="none" strike="noStrike" kern="1200" dirty="0" smtClean="0">
                <a:solidFill>
                  <a:schemeClr val="tx1"/>
                </a:solidFill>
                <a:effectLst/>
                <a:latin typeface="+mn-lt"/>
                <a:ea typeface="+mn-ea"/>
                <a:cs typeface="+mn-cs"/>
              </a:rPr>
              <a:t>门捷列夫</a:t>
            </a:r>
            <a:r>
              <a:rPr lang="en-US" altLang="zh-CN" sz="1200" b="0" i="0" kern="1200" dirty="0" smtClean="0">
                <a:solidFill>
                  <a:schemeClr val="tx1"/>
                </a:solidFill>
                <a:effectLst/>
                <a:latin typeface="+mn-lt"/>
                <a:ea typeface="+mn-ea"/>
                <a:cs typeface="+mn-cs"/>
              </a:rPr>
              <a:t>(Dmitri Mendeleev)</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1869</a:t>
            </a:r>
            <a:r>
              <a:rPr lang="zh-CN" altLang="en-US" sz="1200" b="0" i="0" kern="1200" dirty="0" smtClean="0">
                <a:solidFill>
                  <a:schemeClr val="tx1"/>
                </a:solidFill>
                <a:effectLst/>
                <a:latin typeface="+mn-lt"/>
                <a:ea typeface="+mn-ea"/>
                <a:cs typeface="+mn-cs"/>
              </a:rPr>
              <a:t>年总结发表此周期表，在周期表中，元素是以元素的原子序数排列，最小的排行最先。表中一横行称为一个周期，一列称为一个族，元素周期表揭示了化学元素之间的内在联系，使其构成了一个完整的体系，成为化学发展史上的重要里程碑之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截止到</a:t>
            </a:r>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年表上有</a:t>
            </a:r>
            <a:r>
              <a:rPr lang="en-US" altLang="zh-CN" sz="1200" b="0" i="0" kern="1200" dirty="0" smtClean="0">
                <a:solidFill>
                  <a:schemeClr val="tx1"/>
                </a:solidFill>
                <a:effectLst/>
                <a:latin typeface="+mn-lt"/>
                <a:ea typeface="+mn-ea"/>
                <a:cs typeface="+mn-cs"/>
              </a:rPr>
              <a:t>118</a:t>
            </a:r>
            <a:r>
              <a:rPr lang="zh-CN" altLang="en-US" sz="1200" b="0" i="0" kern="1200" dirty="0" smtClean="0">
                <a:solidFill>
                  <a:schemeClr val="tx1"/>
                </a:solidFill>
                <a:effectLst/>
                <a:latin typeface="+mn-lt"/>
                <a:ea typeface="+mn-ea"/>
                <a:cs typeface="+mn-cs"/>
              </a:rPr>
              <a:t>号元素、</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同主族元素从上到下原子序数逐渐增大，电子层数逐渐增多，原子半径逐渐增大，得电子能力逐渐减小，失电子能力逐渐增大，元素金属性逐渐增大，</a:t>
            </a:r>
            <a:r>
              <a:rPr lang="zh-CN" altLang="en-US" sz="1200" b="0" i="0" u="none" strike="noStrike" kern="1200" dirty="0" smtClean="0">
                <a:solidFill>
                  <a:schemeClr val="tx1"/>
                </a:solidFill>
                <a:effectLst/>
                <a:latin typeface="+mn-lt"/>
                <a:ea typeface="+mn-ea"/>
                <a:cs typeface="+mn-cs"/>
                <a:hlinkClick r:id="rId3"/>
              </a:rPr>
              <a:t>非金属性</a:t>
            </a:r>
            <a:r>
              <a:rPr lang="zh-CN" altLang="en-US" sz="1200" b="0" i="0" kern="1200" dirty="0" smtClean="0">
                <a:solidFill>
                  <a:schemeClr val="tx1"/>
                </a:solidFill>
                <a:effectLst/>
                <a:latin typeface="+mn-lt"/>
                <a:ea typeface="+mn-ea"/>
                <a:cs typeface="+mn-cs"/>
              </a:rPr>
              <a:t>逐渐减小，气态氢化物稳定性逐渐减小。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副族元素（用 “</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表示）：凡 最 后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个电子填入（</a:t>
            </a:r>
            <a:r>
              <a:rPr lang="en-US" altLang="zh-CN" sz="1200" b="0" i="0" kern="1200" dirty="0" smtClean="0">
                <a:solidFill>
                  <a:schemeClr val="tx1"/>
                </a:solidFill>
                <a:effectLst/>
                <a:latin typeface="+mn-lt"/>
                <a:ea typeface="+mn-ea"/>
                <a:cs typeface="+mn-cs"/>
              </a:rPr>
              <a:t>n - 1 ) d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n - 2 ) f </a:t>
            </a:r>
            <a:r>
              <a:rPr lang="zh-CN" altLang="en-US" sz="1200" b="0" i="0" kern="1200" dirty="0" smtClean="0">
                <a:solidFill>
                  <a:schemeClr val="tx1"/>
                </a:solidFill>
                <a:effectLst/>
                <a:latin typeface="+mn-lt"/>
                <a:ea typeface="+mn-ea"/>
                <a:cs typeface="+mn-cs"/>
              </a:rPr>
              <a:t>亚层上的元素都 属于副族元素，也称为过渡元素（镧系和锕系称为内过渡元素）</a:t>
            </a:r>
            <a:endParaRPr lang="zh-CN" altLang="en-US" dirty="0" smtClean="0"/>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5</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6</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7</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8</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9</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EF1579-C7E8-45A9-B379-EEB8C86DDAB7}" type="slidenum">
              <a:rPr lang="zh-CN" altLang="en-US" smtClean="0"/>
              <a:pPr/>
              <a:t>10</a:t>
            </a:fld>
            <a:endParaRPr lang="zh-CN" altLang="en-US"/>
          </a:p>
        </p:txBody>
      </p:sp>
    </p:spTree>
    <p:extLst>
      <p:ext uri="{BB962C8B-B14F-4D97-AF65-F5344CB8AC3E}">
        <p14:creationId xmlns:p14="http://schemas.microsoft.com/office/powerpoint/2010/main" xmlns="" val="413062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C09B5254-DFA7-473D-8AEE-9414CF06F3E2}" type="slidenum">
              <a:rPr lang="en-US" altLang="zh-CN"/>
              <a:pPr/>
              <a:t>‹#›</a:t>
            </a:fld>
            <a:endParaRPr lang="en-US" altLang="zh-CN"/>
          </a:p>
        </p:txBody>
      </p:sp>
    </p:spTree>
    <p:extLst>
      <p:ext uri="{BB962C8B-B14F-4D97-AF65-F5344CB8AC3E}">
        <p14:creationId xmlns:p14="http://schemas.microsoft.com/office/powerpoint/2010/main" xmlns="" val="329778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2021-08-23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pPr/>
              <a:t>2021-08-23</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 id="214748453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jpeg"/><Relationship Id="rId5" Type="http://schemas.openxmlformats.org/officeDocument/2006/relationships/oleObject" Target="../embeddings/Microsoft_Office_Word_97_-_2003___1.doc"/><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png"/><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41.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just"/>
            <a:r>
              <a:rPr lang="en-US" altLang="zh-CN" sz="6000" b="1" dirty="0" smtClean="0">
                <a:solidFill>
                  <a:srgbClr val="FF0000"/>
                </a:solidFill>
                <a:latin typeface="Times New Roman" pitchFamily="18" charset="0"/>
                <a:ea typeface="楷体_GB2312" pitchFamily="49" charset="-122"/>
              </a:rPr>
              <a:t>M</a:t>
            </a:r>
            <a:r>
              <a:rPr lang="en-US" altLang="zh-CN" sz="4000" b="1" dirty="0" smtClean="0">
                <a:solidFill>
                  <a:schemeClr val="tx1"/>
                </a:solidFill>
                <a:latin typeface="Times New Roman" pitchFamily="18" charset="0"/>
                <a:ea typeface="楷体_GB2312" pitchFamily="49" charset="-122"/>
              </a:rPr>
              <a:t>icroelectronics </a:t>
            </a:r>
            <a:r>
              <a:rPr lang="en-US" altLang="zh-CN" sz="6000" b="1" dirty="0" smtClean="0">
                <a:solidFill>
                  <a:srgbClr val="FF0000"/>
                </a:solidFill>
                <a:latin typeface="Times New Roman" pitchFamily="18" charset="0"/>
                <a:ea typeface="楷体_GB2312" pitchFamily="49" charset="-122"/>
              </a:rPr>
              <a:t>d</a:t>
            </a:r>
            <a:r>
              <a:rPr lang="en-US" altLang="zh-CN" sz="4000" b="1" dirty="0" smtClean="0">
                <a:solidFill>
                  <a:schemeClr val="tx1"/>
                </a:solidFill>
                <a:latin typeface="Times New Roman" pitchFamily="18" charset="0"/>
                <a:ea typeface="楷体_GB2312" pitchFamily="49" charset="-122"/>
              </a:rPr>
              <a:t>evice and </a:t>
            </a:r>
            <a:r>
              <a:rPr lang="en-US" altLang="zh-CN" sz="6000" b="1" dirty="0" smtClean="0">
                <a:solidFill>
                  <a:srgbClr val="FF0000"/>
                </a:solidFill>
                <a:latin typeface="Times New Roman" pitchFamily="18" charset="0"/>
                <a:ea typeface="楷体_GB2312" pitchFamily="49" charset="-122"/>
              </a:rPr>
              <a:t>p</a:t>
            </a:r>
            <a:r>
              <a:rPr lang="en-US" altLang="zh-CN" sz="4000" b="1" dirty="0" smtClean="0">
                <a:solidFill>
                  <a:schemeClr val="tx1"/>
                </a:solidFill>
                <a:latin typeface="Times New Roman" pitchFamily="18" charset="0"/>
                <a:ea typeface="楷体_GB2312" pitchFamily="49" charset="-122"/>
              </a:rPr>
              <a:t>rocesses</a:t>
            </a:r>
            <a:endParaRPr lang="zh-CN" altLang="en-US" sz="4000" dirty="0">
              <a:solidFill>
                <a:schemeClr val="tx1"/>
              </a:solidFill>
            </a:endParaRPr>
          </a:p>
        </p:txBody>
      </p:sp>
      <p:sp>
        <p:nvSpPr>
          <p:cNvPr id="3" name="副标题 2"/>
          <p:cNvSpPr>
            <a:spLocks noGrp="1"/>
          </p:cNvSpPr>
          <p:nvPr>
            <p:ph type="subTitle" idx="1"/>
          </p:nvPr>
        </p:nvSpPr>
        <p:spPr>
          <a:xfrm>
            <a:off x="2051720" y="3505200"/>
            <a:ext cx="6400800" cy="1752600"/>
          </a:xfrm>
        </p:spPr>
        <p:txBody>
          <a:bodyPr>
            <a:normAutofit/>
          </a:bodyPr>
          <a:lstStyle/>
          <a:p>
            <a:pPr algn="r"/>
            <a:r>
              <a:rPr lang="zh-CN" altLang="en-US" sz="4000" b="1" dirty="0" smtClean="0">
                <a:latin typeface="华文彩云" pitchFamily="2" charset="-122"/>
                <a:ea typeface="华文彩云" pitchFamily="2" charset="-122"/>
              </a:rPr>
              <a:t>微电子工艺基础</a:t>
            </a:r>
            <a:endParaRPr lang="zh-CN" altLang="en-US" sz="4000" b="1" dirty="0">
              <a:latin typeface="华文彩云" pitchFamily="2" charset="-122"/>
              <a:ea typeface="华文彩云" pitchFamily="2" charset="-122"/>
            </a:endParaRPr>
          </a:p>
        </p:txBody>
      </p:sp>
      <p:pic>
        <p:nvPicPr>
          <p:cNvPr id="6"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11293" r="8083" b="8040"/>
          <a:stretch>
            <a:fillRect/>
          </a:stretch>
        </p:blipFill>
        <p:spPr bwMode="auto">
          <a:xfrm>
            <a:off x="2339752" y="5656480"/>
            <a:ext cx="4526363" cy="10987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8003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17" name="矩形 16"/>
          <p:cNvSpPr/>
          <p:nvPr/>
        </p:nvSpPr>
        <p:spPr>
          <a:xfrm>
            <a:off x="2267744" y="1268760"/>
            <a:ext cx="5400600"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grpSp>
        <p:nvGrpSpPr>
          <p:cNvPr id="12" name="组合 11"/>
          <p:cNvGrpSpPr/>
          <p:nvPr/>
        </p:nvGrpSpPr>
        <p:grpSpPr>
          <a:xfrm>
            <a:off x="539552" y="2009740"/>
            <a:ext cx="8228880" cy="5216813"/>
            <a:chOff x="755576" y="1989138"/>
            <a:chExt cx="8228880" cy="5216813"/>
          </a:xfrm>
        </p:grpSpPr>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76256" y="2400286"/>
              <a:ext cx="2108200" cy="279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矩形 8"/>
            <p:cNvSpPr>
              <a:spLocks noChangeArrowheads="1"/>
            </p:cNvSpPr>
            <p:nvPr/>
          </p:nvSpPr>
          <p:spPr bwMode="auto">
            <a:xfrm>
              <a:off x="1403350" y="1989138"/>
              <a:ext cx="5616922" cy="521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spcBef>
                  <a:spcPts val="600"/>
                </a:spcBef>
                <a:buFont typeface="Wingdings" pitchFamily="2" charset="2"/>
                <a:buNone/>
              </a:pPr>
              <a:r>
                <a:rPr lang="en-US" altLang="zh-CN" sz="2200" b="1" dirty="0">
                  <a:solidFill>
                    <a:srgbClr val="FF0000"/>
                  </a:solidFill>
                  <a:latin typeface="Times New Roman" pitchFamily="18" charset="0"/>
                  <a:ea typeface="仿宋" pitchFamily="49" charset="-122"/>
                  <a:cs typeface="Times New Roman" pitchFamily="18" charset="0"/>
                </a:rPr>
                <a:t>I B</a:t>
              </a:r>
              <a:r>
                <a:rPr lang="zh-CN" altLang="en-US" sz="2200" b="1" dirty="0" smtClean="0">
                  <a:solidFill>
                    <a:srgbClr val="FF0000"/>
                  </a:solidFill>
                  <a:latin typeface="Times New Roman" pitchFamily="18" charset="0"/>
                  <a:ea typeface="仿宋" pitchFamily="49" charset="-122"/>
                  <a:cs typeface="Times New Roman" pitchFamily="18" charset="0"/>
                </a:rPr>
                <a:t>：</a:t>
              </a:r>
              <a:endParaRPr lang="en-US" altLang="zh-CN" sz="2200" b="1" dirty="0" smtClean="0">
                <a:solidFill>
                  <a:srgbClr val="FF0000"/>
                </a:solidFill>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en-US" altLang="zh-CN" sz="2200" b="1" dirty="0">
                  <a:solidFill>
                    <a:srgbClr val="FF0000"/>
                  </a:solidFill>
                  <a:latin typeface="Times New Roman" pitchFamily="18" charset="0"/>
                  <a:ea typeface="仿宋" pitchFamily="49" charset="-122"/>
                  <a:cs typeface="Times New Roman" pitchFamily="18" charset="0"/>
                </a:rPr>
                <a:t> </a:t>
              </a:r>
              <a:r>
                <a:rPr lang="en-US" altLang="zh-CN" sz="2200" b="1" dirty="0" smtClean="0">
                  <a:solidFill>
                    <a:srgbClr val="FF0000"/>
                  </a:solidFill>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Best Metal Conductor</a:t>
              </a:r>
              <a:endParaRPr lang="zh-CN" altLang="en-US" sz="2000" b="1" dirty="0" smtClean="0">
                <a:latin typeface="Times New Roman" pitchFamily="18" charset="0"/>
                <a:cs typeface="Times New Roman" pitchFamily="18" charset="0"/>
              </a:endParaRPr>
            </a:p>
            <a:p>
              <a:pPr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Copper is replacing the position of Al interconnect conductor material</a:t>
              </a:r>
              <a:endParaRPr lang="en-US" altLang="zh-CN"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en-US" altLang="zh-CN" sz="2200" b="1" dirty="0">
                  <a:solidFill>
                    <a:srgbClr val="FF0000"/>
                  </a:solidFill>
                  <a:latin typeface="Times New Roman" pitchFamily="18" charset="0"/>
                  <a:ea typeface="仿宋" pitchFamily="49" charset="-122"/>
                  <a:cs typeface="Times New Roman" pitchFamily="18" charset="0"/>
                </a:rPr>
                <a:t>IV B~VI B</a:t>
              </a:r>
              <a:r>
                <a:rPr lang="zh-CN" altLang="en-US" sz="2200" b="1" dirty="0" smtClean="0">
                  <a:solidFill>
                    <a:srgbClr val="FF0000"/>
                  </a:solidFill>
                  <a:latin typeface="Times New Roman" pitchFamily="18" charset="0"/>
                  <a:ea typeface="仿宋" pitchFamily="49" charset="-122"/>
                  <a:cs typeface="Times New Roman" pitchFamily="18" charset="0"/>
                </a:rPr>
                <a:t>：</a:t>
              </a:r>
              <a:endParaRPr lang="en-US" altLang="zh-CN" sz="2200" b="1" dirty="0" smtClean="0">
                <a:solidFill>
                  <a:srgbClr val="FF0000"/>
                </a:solidFill>
                <a:latin typeface="Times New Roman" pitchFamily="18" charset="0"/>
                <a:ea typeface="仿宋" pitchFamily="49" charset="-122"/>
                <a:cs typeface="Times New Roman" pitchFamily="18" charset="0"/>
              </a:endParaRPr>
            </a:p>
            <a:p>
              <a:pPr algn="just">
                <a:lnSpc>
                  <a:spcPts val="3600"/>
                </a:lnSpc>
                <a:buFont typeface="Wingdings" pitchFamily="2" charset="2"/>
                <a:buNone/>
              </a:pPr>
              <a:r>
                <a:rPr lang="zh-CN" altLang="en-US" sz="2200" b="1" dirty="0" smtClean="0">
                  <a:solidFill>
                    <a:srgbClr val="FF0000"/>
                  </a:solidFill>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High melting point metals</a:t>
              </a:r>
            </a:p>
            <a:p>
              <a:pPr algn="just">
                <a:lnSpc>
                  <a:spcPts val="3600"/>
                </a:lnSpc>
                <a:buFont typeface="Wingdings" pitchFamily="2" charset="2"/>
                <a:buNone/>
              </a:pPr>
              <a:r>
                <a:rPr lang="en-US" altLang="zh-CN" sz="2000" b="1" dirty="0" smtClean="0">
                  <a:latin typeface="Times New Roman" pitchFamily="18" charset="0"/>
                  <a:cs typeface="Times New Roman" pitchFamily="18" charset="0"/>
                </a:rPr>
                <a:t>           Commonly used to improve metallization </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Ti</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W</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Mo</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Ta</a:t>
              </a: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and </a:t>
              </a:r>
              <a:r>
                <a:rPr lang="en-US" altLang="zh-CN" sz="2000" b="1" dirty="0" smtClean="0">
                  <a:latin typeface="Times New Roman" pitchFamily="18" charset="0"/>
                  <a:cs typeface="Times New Roman" pitchFamily="18" charset="0"/>
                </a:rPr>
                <a:t>Cr</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.They react </a:t>
              </a:r>
              <a:r>
                <a:rPr lang="en-US" altLang="zh-CN" sz="2000" b="1" dirty="0" smtClean="0">
                  <a:latin typeface="Times New Roman" pitchFamily="18" charset="0"/>
                  <a:cs typeface="Times New Roman" pitchFamily="18" charset="0"/>
                </a:rPr>
                <a:t>well with Si to form stable compounds with excellent electrical properties</a:t>
              </a:r>
              <a:endParaRPr lang="zh-CN" altLang="en-US" sz="2000" b="1" dirty="0" smtClean="0">
                <a:latin typeface="Times New Roman" pitchFamily="18" charset="0"/>
                <a:cs typeface="Times New Roman" pitchFamily="18" charset="0"/>
              </a:endParaRPr>
            </a:p>
            <a:p>
              <a:pPr marL="720000" indent="-720000" algn="just">
                <a:lnSpc>
                  <a:spcPts val="3600"/>
                </a:lnSpc>
                <a:spcBef>
                  <a:spcPts val="600"/>
                </a:spcBef>
                <a:buFont typeface="Wingdings" pitchFamily="2" charset="2"/>
                <a:buNone/>
              </a:pPr>
              <a:endParaRPr lang="zh-CN" altLang="en-US"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endParaRPr lang="zh-CN" altLang="en-US" sz="2200" b="1" dirty="0">
                <a:solidFill>
                  <a:srgbClr val="FF0000"/>
                </a:solidFill>
                <a:latin typeface="Times New Roman" pitchFamily="18" charset="0"/>
                <a:ea typeface="仿宋" pitchFamily="49" charset="-122"/>
                <a:cs typeface="Times New Roman" pitchFamily="18" charset="0"/>
              </a:endParaRPr>
            </a:p>
          </p:txBody>
        </p:sp>
        <p:pic>
          <p:nvPicPr>
            <p:cNvPr id="1126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5576" y="2492896"/>
              <a:ext cx="615950" cy="280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0"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312332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17" name="矩形 16"/>
          <p:cNvSpPr/>
          <p:nvPr/>
        </p:nvSpPr>
        <p:spPr>
          <a:xfrm>
            <a:off x="1475656" y="1556792"/>
            <a:ext cx="7056784"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common elements</a:t>
            </a:r>
            <a:endParaRPr lang="en-US" altLang="zh-CN" sz="2400" b="1" dirty="0">
              <a:solidFill>
                <a:srgbClr val="FF0000"/>
              </a:solidFill>
              <a:latin typeface="仿宋" pitchFamily="49" charset="-122"/>
              <a:ea typeface="仿宋" pitchFamily="49" charset="-122"/>
            </a:endParaRPr>
          </a:p>
        </p:txBody>
      </p:sp>
      <p:sp>
        <p:nvSpPr>
          <p:cNvPr id="10"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11" name="Text Box 3"/>
          <p:cNvSpPr txBox="1">
            <a:spLocks noChangeArrowheads="1"/>
          </p:cNvSpPr>
          <p:nvPr/>
        </p:nvSpPr>
        <p:spPr>
          <a:xfrm>
            <a:off x="512763" y="2205038"/>
            <a:ext cx="8019677" cy="3927475"/>
          </a:xfrm>
          <a:prstGeom prst="rect">
            <a:avLst/>
          </a:prstGeom>
          <a:solidFill>
            <a:srgbClr val="FFFFFF"/>
          </a:solidFill>
          <a:ln>
            <a:solidFill>
              <a:srgbClr val="000000"/>
            </a:solidFill>
          </a:ln>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zh-CN"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Ⅱ</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Ⅲ</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Ⅳ</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Ⅴ</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Ⅵ</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a:t>
            </a:r>
            <a:r>
              <a:rPr kumimoji="0" lang="en-US" altLang="zh-CN" sz="2800" b="0" i="0" u="none" strike="noStrike" kern="1200" cap="none" spc="0" normalizeH="0" baseline="30000" noProof="0" dirty="0" err="1" smtClean="0">
                <a:ln>
                  <a:noFill/>
                </a:ln>
                <a:solidFill>
                  <a:schemeClr val="tx1"/>
                </a:solidFill>
                <a:effectLst/>
                <a:uLnTx/>
                <a:uFillTx/>
                <a:latin typeface="Times New Roman" pitchFamily="18" charset="0"/>
                <a:cs typeface="Times New Roman" pitchFamily="18" charset="0"/>
              </a:rPr>
              <a:t>nd</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cycle</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B</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C</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N</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3</a:t>
            </a:r>
            <a:r>
              <a:rPr kumimoji="0" lang="en-US" altLang="zh-CN" sz="2800" b="0" i="0" u="none" strike="noStrike" kern="1200" cap="none" spc="0" normalizeH="0" baseline="30000" noProof="0" dirty="0" smtClean="0">
                <a:ln>
                  <a:noFill/>
                </a:ln>
                <a:solidFill>
                  <a:schemeClr val="tx1"/>
                </a:solidFill>
                <a:effectLst/>
                <a:uLnTx/>
                <a:uFillTx/>
                <a:latin typeface="Times New Roman" pitchFamily="18" charset="0"/>
                <a:cs typeface="Times New Roman" pitchFamily="18" charset="0"/>
              </a:rPr>
              <a:t>rd</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cycle</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en-US" sz="2800" b="0" i="0" u="none" strike="noStrike" kern="1200" cap="none" spc="0" normalizeH="0" baseline="0" noProof="0" dirty="0" smtClean="0">
                <a:ln>
                  <a:noFill/>
                </a:ln>
                <a:solidFill>
                  <a:srgbClr val="FFC000"/>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FFC000"/>
                </a:solidFill>
                <a:effectLst/>
                <a:uLnTx/>
                <a:uFillTx/>
                <a:latin typeface="Times New Roman" pitchFamily="18" charset="0"/>
                <a:cs typeface="Times New Roman" pitchFamily="18" charset="0"/>
              </a:rPr>
              <a:t>Al</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Si</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P</a:t>
            </a:r>
            <a:r>
              <a:rPr lang="en-US" altLang="zh-CN"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S</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4</a:t>
            </a:r>
            <a:r>
              <a:rPr kumimoji="0" lang="en-US" altLang="zh-CN" sz="2800" b="0" i="0" u="none" strike="noStrike" kern="1200" cap="none" spc="0" normalizeH="0" baseline="30000" noProof="0" dirty="0" err="1" smtClean="0">
                <a:ln>
                  <a:noFill/>
                </a:ln>
                <a:solidFill>
                  <a:schemeClr val="tx1"/>
                </a:solidFill>
                <a:effectLst/>
                <a:uLnTx/>
                <a:uFillTx/>
                <a:latin typeface="Times New Roman" pitchFamily="18" charset="0"/>
                <a:cs typeface="Times New Roman" pitchFamily="18" charset="0"/>
              </a:rPr>
              <a:t>th</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cycle</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Zn	 </a:t>
            </a:r>
            <a:r>
              <a:rPr kumimoji="0" lang="en-US"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Ga</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Ge</a:t>
            </a:r>
            <a:r>
              <a:rPr lang="en-US" altLang="zh-CN" sz="2800" dirty="0" smtClean="0">
                <a:solidFill>
                  <a:srgbClr val="FF0000"/>
                </a:solidFill>
                <a:latin typeface="Times New Roman" pitchFamily="18" charset="0"/>
                <a:cs typeface="Times New Roman" pitchFamily="18" charset="0"/>
              </a:rPr>
              <a:t> </a:t>
            </a:r>
            <a:r>
              <a:rPr lang="en-US" altLang="zh-CN" sz="2800" dirty="0" smtClean="0">
                <a:solidFill>
                  <a:srgbClr val="FF0000"/>
                </a:solidFill>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As</a:t>
            </a:r>
            <a:r>
              <a:rPr lang="en-US" altLang="zh-CN" sz="2800" dirty="0" smtClean="0">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Se</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5</a:t>
            </a:r>
            <a:r>
              <a:rPr kumimoji="0" lang="en-US" altLang="zh-CN" sz="2800" b="0" i="0" u="none" strike="noStrike" kern="1200" cap="none" spc="0" normalizeH="0" baseline="30000" noProof="0" dirty="0" err="1" smtClean="0">
                <a:ln>
                  <a:noFill/>
                </a:ln>
                <a:solidFill>
                  <a:schemeClr val="tx1"/>
                </a:solidFill>
                <a:effectLst/>
                <a:uLnTx/>
                <a:uFillTx/>
                <a:latin typeface="Times New Roman" pitchFamily="18" charset="0"/>
                <a:cs typeface="Times New Roman" pitchFamily="18" charset="0"/>
              </a:rPr>
              <a:t>th</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cycle</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Cd</a:t>
            </a:r>
            <a:r>
              <a:rPr kumimoji="0" lang="zh-CN" altLang="en-US"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   </a:t>
            </a:r>
            <a:r>
              <a:rPr kumimoji="0" lang="en-US"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     </a:t>
            </a:r>
            <a:r>
              <a:rPr kumimoji="0" lang="zh-CN" altLang="zh-CN" sz="2800"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In</a:t>
            </a: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pitchFamily="2" charset="2"/>
              <a:buNone/>
              <a:tabLst/>
              <a:defRPr/>
            </a:pPr>
            <a:r>
              <a:rPr kumimoji="0" lang="zh-CN"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82880" marR="0" lvl="0" indent="-182880" algn="l" defTabSz="914400" rtl="0" eaLnBrk="1" fontAlgn="auto" latinLnBrk="0" hangingPunct="1">
              <a:lnSpc>
                <a:spcPct val="100000"/>
              </a:lnSpc>
              <a:spcBef>
                <a:spcPct val="0"/>
              </a:spcBef>
              <a:spcAft>
                <a:spcPts val="0"/>
              </a:spcAft>
              <a:buClrTx/>
              <a:buSzTx/>
              <a:buFontTx/>
              <a:buNone/>
              <a:tabLst/>
              <a:defRPr/>
            </a:pPr>
            <a:endParaRPr kumimoji="0" lang="zh-CN"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12332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17" name="矩形 16"/>
          <p:cNvSpPr/>
          <p:nvPr/>
        </p:nvSpPr>
        <p:spPr>
          <a:xfrm>
            <a:off x="899592" y="1484784"/>
            <a:ext cx="7056784" cy="559897"/>
          </a:xfrm>
          <a:prstGeom prst="rect">
            <a:avLst/>
          </a:prstGeom>
        </p:spPr>
        <p:txBody>
          <a:bodyPr wrap="square">
            <a:spAutoFit/>
          </a:bodyPr>
          <a:lstStyle/>
          <a:p>
            <a:pPr algn="just">
              <a:lnSpc>
                <a:spcPct val="120000"/>
              </a:lnSpc>
              <a:spcBef>
                <a:spcPts val="600"/>
              </a:spcBef>
              <a:spcAft>
                <a:spcPts val="1200"/>
              </a:spcAft>
            </a:pPr>
            <a:r>
              <a:rPr lang="en-US" altLang="zh-CN" sz="2800" b="1" dirty="0" smtClean="0">
                <a:solidFill>
                  <a:srgbClr val="FF0000"/>
                </a:solidFill>
                <a:latin typeface="Times New Roman" pitchFamily="18" charset="0"/>
                <a:cs typeface="Times New Roman" pitchFamily="18" charset="0"/>
              </a:rPr>
              <a:t>Elements of Si IC Chip</a:t>
            </a:r>
            <a:endParaRPr lang="en-US" altLang="zh-CN" sz="2800" b="1" dirty="0">
              <a:solidFill>
                <a:srgbClr val="FF0000"/>
              </a:solidFill>
              <a:latin typeface="仿宋" pitchFamily="49" charset="-122"/>
              <a:ea typeface="仿宋" pitchFamily="49" charset="-122"/>
            </a:endParaRPr>
          </a:p>
        </p:txBody>
      </p:sp>
      <p:sp>
        <p:nvSpPr>
          <p:cNvPr id="10"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6" name="Rectangle 3"/>
          <p:cNvSpPr txBox="1">
            <a:spLocks noChangeArrowheads="1"/>
          </p:cNvSpPr>
          <p:nvPr/>
        </p:nvSpPr>
        <p:spPr>
          <a:xfrm>
            <a:off x="827584" y="2276872"/>
            <a:ext cx="8135937" cy="4114800"/>
          </a:xfrm>
          <a:prstGeom prst="rect">
            <a:avLst/>
          </a:prstGeom>
        </p:spPr>
        <p:txBody>
          <a:bodyPr vert="horz" lIns="91440" tIns="45720" rIns="91440" bIns="45720" rtlCol="0">
            <a:normAutofit lnSpcReduction="10000"/>
          </a:bodyPr>
          <a:lstStyle/>
          <a:p>
            <a:pPr marL="182880" marR="0" lvl="0" indent="-182880" algn="l" defTabSz="914400" rtl="0" eaLnBrk="1" fontAlgn="auto" latinLnBrk="0" hangingPunct="1">
              <a:lnSpc>
                <a:spcPct val="125000"/>
              </a:lnSpc>
              <a:spcBef>
                <a:spcPct val="0"/>
              </a:spcBef>
              <a:spcAft>
                <a:spcPts val="0"/>
              </a:spcAft>
              <a:buClr>
                <a:schemeClr val="accent1"/>
              </a:buClr>
              <a:buSzPct val="85000"/>
              <a:buFont typeface="Arial" pitchFamily="34" charset="0"/>
              <a:buChar char="•"/>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Semiconductor</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substrate and active region</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Single crystal </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Si</a:t>
            </a:r>
            <a:r>
              <a:rPr kumimoji="0" lang="en-US" altLang="zh-CN" sz="2800" b="1"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licon</a:t>
            </a:r>
            <a:endPar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a:p>
            <a:pPr marL="182880" marR="0" lvl="0" indent="-182880" algn="l" defTabSz="914400" rtl="0" eaLnBrk="1" fontAlgn="auto" latinLnBrk="0" hangingPunct="1">
              <a:lnSpc>
                <a:spcPct val="125000"/>
              </a:lnSpc>
              <a:spcBef>
                <a:spcPct val="0"/>
              </a:spcBef>
              <a:spcAft>
                <a:spcPts val="0"/>
              </a:spcAft>
              <a:buClr>
                <a:schemeClr val="accent1"/>
              </a:buClr>
              <a:buSzPct val="85000"/>
              <a:buFont typeface="Arial" pitchFamily="34" charset="0"/>
              <a:buChar char="•"/>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Impurity</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-type</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and </a:t>
            </a:r>
            <a:r>
              <a:rPr kumimoji="0" lang="zh-CN"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-type</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182880" marR="0" lvl="0" indent="-182880" algn="l" defTabSz="914400" rtl="0" eaLnBrk="1" fontAlgn="auto" latinLnBrk="0" hangingPunct="1">
              <a:lnSpc>
                <a:spcPct val="125000"/>
              </a:lnSpc>
              <a:spcBef>
                <a:spcPct val="0"/>
              </a:spcBef>
              <a:spcAft>
                <a:spcPts val="0"/>
              </a:spcAft>
              <a:buClr>
                <a:schemeClr val="accent1"/>
              </a:buClr>
              <a:buSzPct val="85000"/>
              <a:buFont typeface="Wingdings" pitchFamily="2" charset="2"/>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P (As)</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B</a:t>
            </a:r>
          </a:p>
          <a:p>
            <a:pPr marL="182880" marR="0" lvl="0" indent="-182880" algn="l" defTabSz="914400" rtl="0" eaLnBrk="1" fontAlgn="auto" latinLnBrk="0" hangingPunct="1">
              <a:lnSpc>
                <a:spcPct val="125000"/>
              </a:lnSpc>
              <a:spcBef>
                <a:spcPct val="0"/>
              </a:spcBef>
              <a:spcAft>
                <a:spcPts val="0"/>
              </a:spcAft>
              <a:buClr>
                <a:schemeClr val="accent1"/>
              </a:buClr>
              <a:buSzPct val="85000"/>
              <a:buFont typeface="Arial" pitchFamily="34" charset="0"/>
              <a:buChar char="•"/>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Conductor</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electrode and lead wire</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182880" marR="0" lvl="0" indent="-182880" algn="l" defTabSz="914400" rtl="0" eaLnBrk="1" fontAlgn="auto" latinLnBrk="0" hangingPunct="1">
              <a:lnSpc>
                <a:spcPct val="125000"/>
              </a:lnSpc>
              <a:spcBef>
                <a:spcPct val="0"/>
              </a:spcBef>
              <a:spcAft>
                <a:spcPts val="0"/>
              </a:spcAft>
              <a:buClr>
                <a:schemeClr val="accent1"/>
              </a:buClr>
              <a:buSzPct val="85000"/>
              <a:buFont typeface="Wingdings" pitchFamily="2" charset="2"/>
              <a:buNone/>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Al</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W</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Cu </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Ti</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poly-Si</a:t>
            </a:r>
          </a:p>
          <a:p>
            <a:pPr marL="182880" marR="0" lvl="0" indent="-182880" algn="l" defTabSz="914400" rtl="0" eaLnBrk="1" fontAlgn="auto" latinLnBrk="0" hangingPunct="1">
              <a:lnSpc>
                <a:spcPct val="125000"/>
              </a:lnSpc>
              <a:spcBef>
                <a:spcPct val="0"/>
              </a:spcBef>
              <a:spcAft>
                <a:spcPts val="0"/>
              </a:spcAft>
              <a:buClr>
                <a:schemeClr val="accent1"/>
              </a:buClr>
              <a:buSzPct val="85000"/>
              <a:buFont typeface="Arial" pitchFamily="34" charset="0"/>
              <a:buChar char="•"/>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Insulator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gate oxide</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multilayer interconnection dielectrics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SiO</a:t>
            </a:r>
            <a:r>
              <a:rPr kumimoji="0" lang="zh-CN" altLang="zh-CN" sz="2800" b="1" i="0" u="none" strike="noStrike" kern="120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2</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Si</a:t>
            </a:r>
            <a:r>
              <a:rPr kumimoji="0" lang="zh-CN" altLang="zh-CN" sz="2800" b="1" i="0" u="none" strike="noStrike" kern="120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3</a:t>
            </a:r>
            <a:r>
              <a:rPr kumimoji="0" lang="zh-CN" altLang="zh-CN" sz="28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N</a:t>
            </a:r>
            <a:r>
              <a:rPr kumimoji="0" lang="zh-CN" altLang="zh-CN" sz="2800" b="1" i="0" u="none" strike="noStrike" kern="1200" cap="none" spc="0" normalizeH="0" baseline="-25000" noProof="0" dirty="0" smtClean="0">
                <a:ln>
                  <a:noFill/>
                </a:ln>
                <a:solidFill>
                  <a:srgbClr val="FF0000"/>
                </a:solidFill>
                <a:effectLst/>
                <a:uLnTx/>
                <a:uFillTx/>
                <a:latin typeface="Times New Roman" pitchFamily="18" charset="0"/>
                <a:ea typeface="+mn-ea"/>
                <a:cs typeface="Times New Roman" pitchFamily="18" charset="0"/>
              </a:rPr>
              <a:t>4</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endParaRPr kumimoji="0" lang="zh-CN"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endParaRPr kumimoji="0" lang="zh-CN"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1233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9" name="Text Box 2"/>
          <p:cNvSpPr txBox="1">
            <a:spLocks noChangeArrowheads="1"/>
          </p:cNvSpPr>
          <p:nvPr/>
        </p:nvSpPr>
        <p:spPr bwMode="auto">
          <a:xfrm>
            <a:off x="251520" y="1484784"/>
            <a:ext cx="8604448" cy="5992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lgn="just">
              <a:lnSpc>
                <a:spcPct val="120000"/>
              </a:lnSpc>
              <a:spcBef>
                <a:spcPts val="600"/>
              </a:spcBef>
              <a:spcAft>
                <a:spcPts val="1200"/>
              </a:spcAft>
              <a:buFont typeface="Arial" pitchFamily="34" charset="0"/>
              <a:buChar char="•"/>
            </a:pPr>
            <a:r>
              <a:rPr lang="en-US" altLang="zh-CN" sz="2400" b="1" dirty="0" smtClean="0">
                <a:solidFill>
                  <a:srgbClr val="FF0000"/>
                </a:solidFill>
                <a:latin typeface="Times New Roman" pitchFamily="18" charset="0"/>
                <a:ea typeface="仿宋" pitchFamily="49" charset="-122"/>
                <a:cs typeface="Times New Roman" pitchFamily="18" charset="0"/>
              </a:rPr>
              <a:t>Definition</a:t>
            </a:r>
            <a:r>
              <a:rPr lang="zh-CN" altLang="en-US" sz="2400" b="1" dirty="0" smtClean="0">
                <a:solidFill>
                  <a:srgbClr val="FF0000"/>
                </a:solidFill>
                <a:latin typeface="Times New Roman" pitchFamily="18" charset="0"/>
                <a:ea typeface="仿宋" pitchFamily="49" charset="-122"/>
                <a:cs typeface="Times New Roman" pitchFamily="18" charset="0"/>
              </a:rPr>
              <a:t>：</a:t>
            </a:r>
            <a:r>
              <a:rPr lang="en-US" altLang="zh-CN" sz="2400" b="1" dirty="0">
                <a:latin typeface="Times New Roman" pitchFamily="18" charset="0"/>
                <a:ea typeface="仿宋" pitchFamily="49" charset="-122"/>
                <a:cs typeface="Times New Roman" pitchFamily="18" charset="0"/>
              </a:rPr>
              <a:t>Semiconductor refers to a material whose conductivity is between a conductor and an insulator at room temperature</a:t>
            </a:r>
            <a:r>
              <a:rPr lang="en-US" altLang="zh-CN" sz="2400" b="1" dirty="0" smtClean="0">
                <a:latin typeface="Times New Roman" pitchFamily="18" charset="0"/>
                <a:ea typeface="仿宋" pitchFamily="49" charset="-122"/>
                <a:cs typeface="Times New Roman" pitchFamily="18" charset="0"/>
              </a:rPr>
              <a:t>.</a:t>
            </a:r>
          </a:p>
          <a:p>
            <a:pPr marL="342900" indent="-342900" algn="just">
              <a:lnSpc>
                <a:spcPct val="120000"/>
              </a:lnSpc>
              <a:spcBef>
                <a:spcPts val="600"/>
              </a:spcBef>
              <a:spcAft>
                <a:spcPts val="1200"/>
              </a:spcAft>
              <a:buFont typeface="Arial" pitchFamily="34" charset="0"/>
              <a:buChar char="•"/>
            </a:pPr>
            <a:r>
              <a:rPr lang="en-US" altLang="zh-CN" sz="2400" b="1" dirty="0" smtClean="0">
                <a:solidFill>
                  <a:srgbClr val="FF0000"/>
                </a:solidFill>
                <a:latin typeface="Times New Roman" pitchFamily="18" charset="0"/>
                <a:ea typeface="仿宋" pitchFamily="49" charset="-122"/>
                <a:cs typeface="Times New Roman" pitchFamily="18" charset="0"/>
              </a:rPr>
              <a:t>Conductivity</a:t>
            </a:r>
            <a:r>
              <a:rPr lang="zh-CN" altLang="en-US" sz="2400" b="1" dirty="0" smtClean="0">
                <a:latin typeface="Times New Roman" pitchFamily="18" charset="0"/>
                <a:ea typeface="仿宋" pitchFamily="49" charset="-122"/>
                <a:cs typeface="Times New Roman" pitchFamily="18" charset="0"/>
              </a:rPr>
              <a:t>：</a:t>
            </a:r>
            <a:r>
              <a:rPr lang="en-US" altLang="zh-CN" sz="2400" b="1" dirty="0" smtClean="0">
                <a:latin typeface="Times New Roman" pitchFamily="18" charset="0"/>
                <a:ea typeface="仿宋" pitchFamily="49" charset="-122"/>
                <a:cs typeface="Times New Roman" pitchFamily="18" charset="0"/>
              </a:rPr>
              <a:t>the property of materials to conduct electricity. Conducting ability is also measured by the reciprocal of the conductivity, which is </a:t>
            </a:r>
            <a:r>
              <a:rPr lang="en-US" altLang="zh-CN" sz="2400" b="1" dirty="0" smtClean="0">
                <a:solidFill>
                  <a:srgbClr val="FF0000"/>
                </a:solidFill>
                <a:latin typeface="Times New Roman" pitchFamily="18" charset="0"/>
                <a:ea typeface="仿宋" pitchFamily="49" charset="-122"/>
                <a:cs typeface="Times New Roman" pitchFamily="18" charset="0"/>
              </a:rPr>
              <a:t>resistivity</a:t>
            </a:r>
            <a:r>
              <a:rPr lang="en-US" altLang="zh-CN" sz="2400" b="1" dirty="0" smtClean="0">
                <a:latin typeface="Times New Roman" pitchFamily="18" charset="0"/>
                <a:ea typeface="仿宋" pitchFamily="49" charset="-122"/>
                <a:cs typeface="Times New Roman" pitchFamily="18" charset="0"/>
              </a:rPr>
              <a:t>.</a:t>
            </a:r>
          </a:p>
          <a:p>
            <a:pPr marL="342900" indent="-342900" algn="just">
              <a:lnSpc>
                <a:spcPct val="120000"/>
              </a:lnSpc>
              <a:spcBef>
                <a:spcPts val="600"/>
              </a:spcBef>
              <a:spcAft>
                <a:spcPts val="1200"/>
              </a:spcAft>
            </a:pPr>
            <a:r>
              <a:rPr lang="en-US" altLang="zh-CN" sz="2400" b="1" dirty="0" smtClean="0">
                <a:latin typeface="Times New Roman" pitchFamily="18" charset="0"/>
                <a:ea typeface="仿宋" pitchFamily="49" charset="-122"/>
                <a:cs typeface="Times New Roman" pitchFamily="18" charset="0"/>
              </a:rPr>
              <a:t>                                          C=1/</a:t>
            </a:r>
            <a:r>
              <a:rPr lang="en-US" altLang="zh-CN" sz="2400" b="1" dirty="0" smtClean="0">
                <a:solidFill>
                  <a:schemeClr val="accent5">
                    <a:lumMod val="10000"/>
                  </a:schemeClr>
                </a:solidFill>
                <a:latin typeface="Times New Roman" pitchFamily="18" charset="0"/>
                <a:cs typeface="Times New Roman" pitchFamily="18" charset="0"/>
              </a:rPr>
              <a:t> ρ</a:t>
            </a:r>
            <a:endParaRPr lang="en-US" altLang="zh-CN" sz="2400" b="1" dirty="0">
              <a:latin typeface="Times New Roman" pitchFamily="18" charset="0"/>
              <a:ea typeface="仿宋" pitchFamily="49" charset="-122"/>
              <a:cs typeface="Times New Roman" pitchFamily="18" charset="0"/>
            </a:endParaRPr>
          </a:p>
          <a:p>
            <a:pPr marL="720000" indent="-720000" algn="just">
              <a:lnSpc>
                <a:spcPct val="150000"/>
              </a:lnSpc>
              <a:defRPr/>
            </a:pPr>
            <a:r>
              <a:rPr lang="en-US" altLang="zh-CN" sz="2400" b="1" dirty="0" smtClean="0">
                <a:solidFill>
                  <a:schemeClr val="accent5">
                    <a:lumMod val="10000"/>
                  </a:schemeClr>
                </a:solidFill>
                <a:latin typeface="Times New Roman" pitchFamily="18" charset="0"/>
                <a:cs typeface="Times New Roman" pitchFamily="18" charset="0"/>
              </a:rPr>
              <a:t>     Conductor </a:t>
            </a:r>
            <a:r>
              <a:rPr lang="zh-CN" altLang="en-US" sz="2400" b="1" dirty="0" smtClean="0">
                <a:solidFill>
                  <a:schemeClr val="accent5">
                    <a:lumMod val="10000"/>
                  </a:schemeClr>
                </a:solidFill>
                <a:latin typeface="Times New Roman" pitchFamily="18" charset="0"/>
                <a:cs typeface="Times New Roman" pitchFamily="18" charset="0"/>
              </a:rPr>
              <a:t>： </a:t>
            </a:r>
            <a:r>
              <a:rPr lang="en-US" altLang="zh-CN" sz="2400" b="1" dirty="0">
                <a:solidFill>
                  <a:schemeClr val="accent5">
                    <a:lumMod val="10000"/>
                  </a:schemeClr>
                </a:solidFill>
                <a:latin typeface="Times New Roman" pitchFamily="18" charset="0"/>
                <a:cs typeface="Times New Roman" pitchFamily="18" charset="0"/>
              </a:rPr>
              <a:t>ρ</a:t>
            </a:r>
            <a:r>
              <a:rPr lang="zh-CN" altLang="en-US" sz="2400" b="1" dirty="0">
                <a:solidFill>
                  <a:schemeClr val="accent5">
                    <a:lumMod val="10000"/>
                  </a:schemeClr>
                </a:solidFill>
                <a:latin typeface="Times New Roman" pitchFamily="18" charset="0"/>
                <a:cs typeface="Times New Roman" pitchFamily="18" charset="0"/>
              </a:rPr>
              <a:t>＜</a:t>
            </a:r>
            <a:r>
              <a:rPr lang="en-US" altLang="zh-CN" sz="2400" b="1" dirty="0" smtClean="0">
                <a:solidFill>
                  <a:schemeClr val="accent5">
                    <a:lumMod val="10000"/>
                  </a:schemeClr>
                </a:solidFill>
                <a:latin typeface="Times New Roman" pitchFamily="18" charset="0"/>
                <a:cs typeface="Times New Roman" pitchFamily="18" charset="0"/>
              </a:rPr>
              <a:t>10</a:t>
            </a:r>
            <a:r>
              <a:rPr lang="en-US" altLang="zh-CN" sz="2400" b="1" baseline="30000" dirty="0" smtClean="0">
                <a:solidFill>
                  <a:schemeClr val="accent5">
                    <a:lumMod val="10000"/>
                  </a:schemeClr>
                </a:solidFill>
                <a:latin typeface="Times New Roman" pitchFamily="18" charset="0"/>
                <a:cs typeface="Times New Roman" pitchFamily="18" charset="0"/>
              </a:rPr>
              <a:t>-4</a:t>
            </a:r>
            <a:r>
              <a:rPr lang="en-US" altLang="zh-CN" sz="2400" b="1" dirty="0" smtClean="0">
                <a:solidFill>
                  <a:schemeClr val="accent5">
                    <a:lumMod val="10000"/>
                  </a:schemeClr>
                </a:solidFill>
                <a:latin typeface="Times New Roman" pitchFamily="18" charset="0"/>
                <a:cs typeface="Times New Roman" pitchFamily="18" charset="0"/>
              </a:rPr>
              <a:t>Ωcm</a:t>
            </a:r>
            <a:r>
              <a:rPr lang="zh-CN" altLang="en-US" sz="2400" b="1" dirty="0" smtClean="0">
                <a:solidFill>
                  <a:schemeClr val="accent5">
                    <a:lumMod val="10000"/>
                  </a:schemeClr>
                </a:solidFill>
                <a:latin typeface="Times New Roman" pitchFamily="18" charset="0"/>
                <a:cs typeface="Times New Roman" pitchFamily="18" charset="0"/>
              </a:rPr>
              <a:t>， </a:t>
            </a:r>
            <a:r>
              <a:rPr lang="en-US" altLang="zh-CN" sz="2400" b="1" dirty="0" err="1" smtClean="0">
                <a:solidFill>
                  <a:schemeClr val="accent5">
                    <a:lumMod val="10000"/>
                  </a:schemeClr>
                </a:solidFill>
                <a:latin typeface="Times New Roman" pitchFamily="18" charset="0"/>
                <a:cs typeface="Times New Roman" pitchFamily="18" charset="0"/>
              </a:rPr>
              <a:t>ρ</a:t>
            </a:r>
            <a:r>
              <a:rPr lang="en-US" altLang="zh-CN" sz="2400" b="1" baseline="-25000" dirty="0" err="1" smtClean="0">
                <a:solidFill>
                  <a:schemeClr val="accent5">
                    <a:lumMod val="10000"/>
                  </a:schemeClr>
                </a:solidFill>
                <a:latin typeface="Times New Roman" pitchFamily="18" charset="0"/>
                <a:cs typeface="Times New Roman" pitchFamily="18" charset="0"/>
              </a:rPr>
              <a:t>Cu</a:t>
            </a:r>
            <a:r>
              <a:rPr lang="en-US" altLang="zh-CN" sz="2400" b="1" dirty="0" smtClean="0">
                <a:solidFill>
                  <a:schemeClr val="accent5">
                    <a:lumMod val="10000"/>
                  </a:schemeClr>
                </a:solidFill>
                <a:latin typeface="Times New Roman" pitchFamily="18" charset="0"/>
                <a:cs typeface="Times New Roman" pitchFamily="18" charset="0"/>
              </a:rPr>
              <a:t>=10</a:t>
            </a:r>
            <a:r>
              <a:rPr lang="en-US" altLang="zh-CN" sz="2400" b="1" baseline="30000" dirty="0" smtClean="0">
                <a:solidFill>
                  <a:schemeClr val="accent5">
                    <a:lumMod val="10000"/>
                  </a:schemeClr>
                </a:solidFill>
                <a:latin typeface="Times New Roman" pitchFamily="18" charset="0"/>
                <a:cs typeface="Times New Roman" pitchFamily="18" charset="0"/>
              </a:rPr>
              <a:t>-6</a:t>
            </a:r>
            <a:r>
              <a:rPr lang="en-US" altLang="zh-CN" sz="2400" b="1" dirty="0" smtClean="0">
                <a:solidFill>
                  <a:schemeClr val="accent5">
                    <a:lumMod val="10000"/>
                  </a:schemeClr>
                </a:solidFill>
                <a:latin typeface="Times New Roman" pitchFamily="18" charset="0"/>
                <a:cs typeface="Times New Roman" pitchFamily="18" charset="0"/>
              </a:rPr>
              <a:t>Ωcm</a:t>
            </a:r>
            <a:endParaRPr lang="zh-CN" altLang="en-US" sz="2400" b="1" dirty="0">
              <a:solidFill>
                <a:schemeClr val="accent5">
                  <a:lumMod val="10000"/>
                </a:schemeClr>
              </a:solidFill>
              <a:latin typeface="Times New Roman" pitchFamily="18" charset="0"/>
              <a:cs typeface="Times New Roman" pitchFamily="18" charset="0"/>
            </a:endParaRPr>
          </a:p>
          <a:p>
            <a:pPr marL="720000" indent="-720000" algn="just">
              <a:lnSpc>
                <a:spcPct val="150000"/>
              </a:lnSpc>
              <a:defRPr/>
            </a:pPr>
            <a:r>
              <a:rPr lang="en-US" altLang="zh-CN" sz="2400" b="1" dirty="0" smtClean="0">
                <a:latin typeface="Times New Roman" pitchFamily="18" charset="0"/>
                <a:ea typeface="仿宋" pitchFamily="49" charset="-122"/>
                <a:cs typeface="Times New Roman" pitchFamily="18" charset="0"/>
              </a:rPr>
              <a:t>     Semiconductor </a:t>
            </a:r>
            <a:r>
              <a:rPr lang="zh-CN" altLang="en-US" sz="2400" b="1" dirty="0" smtClean="0">
                <a:solidFill>
                  <a:schemeClr val="accent5">
                    <a:lumMod val="10000"/>
                  </a:schemeClr>
                </a:solidFill>
                <a:latin typeface="Times New Roman" pitchFamily="18" charset="0"/>
                <a:cs typeface="Times New Roman" pitchFamily="18" charset="0"/>
              </a:rPr>
              <a:t>：</a:t>
            </a:r>
            <a:r>
              <a:rPr lang="en-US" altLang="zh-CN" sz="2400" b="1" dirty="0">
                <a:solidFill>
                  <a:schemeClr val="accent5">
                    <a:lumMod val="10000"/>
                  </a:schemeClr>
                </a:solidFill>
                <a:latin typeface="Times New Roman" pitchFamily="18" charset="0"/>
                <a:cs typeface="Times New Roman" pitchFamily="18" charset="0"/>
              </a:rPr>
              <a:t>10</a:t>
            </a:r>
            <a:r>
              <a:rPr lang="en-US" altLang="zh-CN" sz="2400" b="1" baseline="30000" dirty="0">
                <a:solidFill>
                  <a:schemeClr val="accent5">
                    <a:lumMod val="10000"/>
                  </a:schemeClr>
                </a:solidFill>
                <a:latin typeface="Times New Roman" pitchFamily="18" charset="0"/>
                <a:cs typeface="Times New Roman" pitchFamily="18" charset="0"/>
              </a:rPr>
              <a:t>-3</a:t>
            </a:r>
            <a:r>
              <a:rPr lang="en-US" altLang="zh-CN" sz="2400" b="1" dirty="0">
                <a:solidFill>
                  <a:schemeClr val="accent5">
                    <a:lumMod val="10000"/>
                  </a:schemeClr>
                </a:solidFill>
                <a:latin typeface="Times New Roman" pitchFamily="18" charset="0"/>
                <a:cs typeface="Times New Roman" pitchFamily="18" charset="0"/>
              </a:rPr>
              <a:t>Ωcm</a:t>
            </a:r>
            <a:r>
              <a:rPr lang="zh-CN" altLang="en-US" sz="2400" b="1" dirty="0">
                <a:solidFill>
                  <a:schemeClr val="accent5">
                    <a:lumMod val="10000"/>
                  </a:schemeClr>
                </a:solidFill>
                <a:latin typeface="Times New Roman" pitchFamily="18" charset="0"/>
                <a:cs typeface="Times New Roman" pitchFamily="18" charset="0"/>
              </a:rPr>
              <a:t>＜</a:t>
            </a:r>
            <a:r>
              <a:rPr lang="en-US" altLang="zh-CN" sz="2400" b="1" dirty="0">
                <a:solidFill>
                  <a:schemeClr val="accent5">
                    <a:lumMod val="10000"/>
                  </a:schemeClr>
                </a:solidFill>
                <a:latin typeface="Times New Roman" pitchFamily="18" charset="0"/>
                <a:cs typeface="Times New Roman" pitchFamily="18" charset="0"/>
              </a:rPr>
              <a:t>ρ</a:t>
            </a:r>
            <a:r>
              <a:rPr lang="zh-CN" altLang="en-US" sz="2400" b="1" dirty="0">
                <a:solidFill>
                  <a:schemeClr val="accent5">
                    <a:lumMod val="10000"/>
                  </a:schemeClr>
                </a:solidFill>
                <a:latin typeface="Times New Roman" pitchFamily="18" charset="0"/>
                <a:cs typeface="Times New Roman" pitchFamily="18" charset="0"/>
              </a:rPr>
              <a:t>＜</a:t>
            </a:r>
            <a:r>
              <a:rPr lang="en-US" altLang="zh-CN" sz="2400" b="1" dirty="0" smtClean="0">
                <a:solidFill>
                  <a:schemeClr val="accent5">
                    <a:lumMod val="10000"/>
                  </a:schemeClr>
                </a:solidFill>
                <a:latin typeface="Times New Roman" pitchFamily="18" charset="0"/>
                <a:cs typeface="Times New Roman" pitchFamily="18" charset="0"/>
              </a:rPr>
              <a:t>10</a:t>
            </a:r>
            <a:r>
              <a:rPr lang="en-US" altLang="zh-CN" sz="2400" b="1" baseline="30000" dirty="0" smtClean="0">
                <a:solidFill>
                  <a:schemeClr val="accent5">
                    <a:lumMod val="10000"/>
                  </a:schemeClr>
                </a:solidFill>
                <a:latin typeface="Times New Roman" pitchFamily="18" charset="0"/>
                <a:cs typeface="Times New Roman" pitchFamily="18" charset="0"/>
              </a:rPr>
              <a:t>8</a:t>
            </a:r>
            <a:r>
              <a:rPr lang="en-US" altLang="zh-CN" sz="2400" b="1" dirty="0" smtClean="0">
                <a:solidFill>
                  <a:schemeClr val="accent5">
                    <a:lumMod val="10000"/>
                  </a:schemeClr>
                </a:solidFill>
                <a:latin typeface="Times New Roman" pitchFamily="18" charset="0"/>
                <a:cs typeface="Times New Roman" pitchFamily="18" charset="0"/>
              </a:rPr>
              <a:t>Ωcm</a:t>
            </a:r>
            <a:r>
              <a:rPr lang="zh-CN" altLang="en-US" sz="2400" b="1" dirty="0" smtClean="0">
                <a:solidFill>
                  <a:schemeClr val="accent5">
                    <a:lumMod val="10000"/>
                  </a:schemeClr>
                </a:solidFill>
                <a:latin typeface="Times New Roman" pitchFamily="18" charset="0"/>
                <a:cs typeface="Times New Roman" pitchFamily="18" charset="0"/>
              </a:rPr>
              <a:t>， </a:t>
            </a:r>
            <a:r>
              <a:rPr lang="en-US" altLang="zh-CN" sz="2400" b="1" dirty="0" err="1" smtClean="0">
                <a:solidFill>
                  <a:schemeClr val="accent5">
                    <a:lumMod val="10000"/>
                  </a:schemeClr>
                </a:solidFill>
                <a:latin typeface="Times New Roman" pitchFamily="18" charset="0"/>
                <a:cs typeface="Times New Roman" pitchFamily="18" charset="0"/>
              </a:rPr>
              <a:t>ρ</a:t>
            </a:r>
            <a:r>
              <a:rPr lang="en-US" altLang="zh-CN" sz="2400" b="1" baseline="-25000" dirty="0" err="1" smtClean="0">
                <a:solidFill>
                  <a:schemeClr val="accent5">
                    <a:lumMod val="10000"/>
                  </a:schemeClr>
                </a:solidFill>
                <a:latin typeface="Times New Roman" pitchFamily="18" charset="0"/>
                <a:cs typeface="Times New Roman" pitchFamily="18" charset="0"/>
              </a:rPr>
              <a:t>Ge</a:t>
            </a:r>
            <a:r>
              <a:rPr lang="en-US" altLang="zh-CN" sz="2400" b="1" dirty="0" smtClean="0">
                <a:solidFill>
                  <a:schemeClr val="accent5">
                    <a:lumMod val="10000"/>
                  </a:schemeClr>
                </a:solidFill>
                <a:latin typeface="Times New Roman" pitchFamily="18" charset="0"/>
                <a:cs typeface="Times New Roman" pitchFamily="18" charset="0"/>
              </a:rPr>
              <a:t>=0.2Ωcm</a:t>
            </a:r>
            <a:endParaRPr lang="en-US" altLang="zh-CN" sz="2400" b="1" dirty="0">
              <a:solidFill>
                <a:schemeClr val="accent5">
                  <a:lumMod val="10000"/>
                </a:schemeClr>
              </a:solidFill>
              <a:latin typeface="Times New Roman" pitchFamily="18" charset="0"/>
              <a:cs typeface="Times New Roman" pitchFamily="18" charset="0"/>
            </a:endParaRPr>
          </a:p>
          <a:p>
            <a:pPr marL="720000" indent="-720000" algn="just">
              <a:lnSpc>
                <a:spcPct val="150000"/>
              </a:lnSpc>
              <a:defRPr/>
            </a:pPr>
            <a:r>
              <a:rPr lang="en-US" altLang="zh-CN" sz="2400" b="1" dirty="0">
                <a:solidFill>
                  <a:schemeClr val="accent5">
                    <a:lumMod val="10000"/>
                  </a:schemeClr>
                </a:solidFill>
                <a:latin typeface="Times New Roman" pitchFamily="18" charset="0"/>
                <a:cs typeface="Times New Roman" pitchFamily="18" charset="0"/>
              </a:rPr>
              <a:t>     </a:t>
            </a:r>
            <a:r>
              <a:rPr lang="en-US" altLang="zh-CN" sz="2400" b="1" dirty="0" smtClean="0">
                <a:solidFill>
                  <a:schemeClr val="accent5">
                    <a:lumMod val="10000"/>
                  </a:schemeClr>
                </a:solidFill>
                <a:latin typeface="Times New Roman" pitchFamily="18" charset="0"/>
                <a:cs typeface="Times New Roman" pitchFamily="18" charset="0"/>
              </a:rPr>
              <a:t>Insulator </a:t>
            </a:r>
            <a:r>
              <a:rPr lang="zh-CN" altLang="en-US" sz="2400" b="1" dirty="0" smtClean="0">
                <a:solidFill>
                  <a:schemeClr val="accent5">
                    <a:lumMod val="10000"/>
                  </a:schemeClr>
                </a:solidFill>
                <a:latin typeface="Times New Roman" pitchFamily="18" charset="0"/>
                <a:cs typeface="Times New Roman" pitchFamily="18" charset="0"/>
              </a:rPr>
              <a:t>：</a:t>
            </a:r>
            <a:r>
              <a:rPr lang="en-US" altLang="zh-CN" sz="2400" b="1" dirty="0">
                <a:solidFill>
                  <a:schemeClr val="accent5">
                    <a:lumMod val="10000"/>
                  </a:schemeClr>
                </a:solidFill>
                <a:latin typeface="Times New Roman" pitchFamily="18" charset="0"/>
                <a:cs typeface="Times New Roman" pitchFamily="18" charset="0"/>
              </a:rPr>
              <a:t>ρ</a:t>
            </a:r>
            <a:r>
              <a:rPr lang="zh-CN" altLang="en-US" sz="2400" b="1" dirty="0">
                <a:solidFill>
                  <a:schemeClr val="accent5">
                    <a:lumMod val="10000"/>
                  </a:schemeClr>
                </a:solidFill>
                <a:latin typeface="Times New Roman" pitchFamily="18" charset="0"/>
                <a:cs typeface="Times New Roman" pitchFamily="18" charset="0"/>
              </a:rPr>
              <a:t>＞</a:t>
            </a:r>
            <a:r>
              <a:rPr lang="en-US" altLang="zh-CN" sz="2400" b="1" dirty="0">
                <a:solidFill>
                  <a:schemeClr val="accent5">
                    <a:lumMod val="10000"/>
                  </a:schemeClr>
                </a:solidFill>
                <a:latin typeface="Times New Roman" pitchFamily="18" charset="0"/>
                <a:cs typeface="Times New Roman" pitchFamily="18" charset="0"/>
              </a:rPr>
              <a:t>10</a:t>
            </a:r>
            <a:r>
              <a:rPr lang="en-US" altLang="zh-CN" sz="2400" b="1" baseline="30000" dirty="0">
                <a:solidFill>
                  <a:schemeClr val="accent5">
                    <a:lumMod val="10000"/>
                  </a:schemeClr>
                </a:solidFill>
                <a:latin typeface="Times New Roman" pitchFamily="18" charset="0"/>
                <a:cs typeface="Times New Roman" pitchFamily="18" charset="0"/>
              </a:rPr>
              <a:t>8</a:t>
            </a:r>
            <a:r>
              <a:rPr lang="en-US" altLang="zh-CN" sz="2400" b="1" dirty="0">
                <a:solidFill>
                  <a:schemeClr val="accent5">
                    <a:lumMod val="10000"/>
                  </a:schemeClr>
                </a:solidFill>
                <a:latin typeface="Times New Roman" pitchFamily="18" charset="0"/>
                <a:cs typeface="Times New Roman" pitchFamily="18" charset="0"/>
              </a:rPr>
              <a:t>Ωcm</a:t>
            </a:r>
            <a:endParaRPr lang="zh-CN" altLang="en-US" sz="2400" b="1" dirty="0">
              <a:solidFill>
                <a:schemeClr val="accent5">
                  <a:lumMod val="10000"/>
                </a:schemeClr>
              </a:solidFill>
              <a:latin typeface="Times New Roman" pitchFamily="18" charset="0"/>
              <a:cs typeface="Times New Roman" pitchFamily="18" charset="0"/>
            </a:endParaRPr>
          </a:p>
          <a:p>
            <a:pPr marL="342900" indent="-342900" algn="just">
              <a:lnSpc>
                <a:spcPct val="120000"/>
              </a:lnSpc>
              <a:spcBef>
                <a:spcPts val="600"/>
              </a:spcBef>
              <a:spcAft>
                <a:spcPts val="1200"/>
              </a:spcAft>
              <a:buFont typeface="Arial" pitchFamily="34" charset="0"/>
              <a:buChar char="•"/>
            </a:pPr>
            <a:endParaRPr lang="en-US" altLang="zh-CN" sz="2400" b="1" dirty="0">
              <a:latin typeface="Times New Roman" pitchFamily="18" charset="0"/>
              <a:ea typeface="仿宋" pitchFamily="49" charset="-122"/>
              <a:cs typeface="Times New Roman" pitchFamily="18" charset="0"/>
            </a:endParaRPr>
          </a:p>
        </p:txBody>
      </p:sp>
      <p:sp>
        <p:nvSpPr>
          <p:cNvPr id="5"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6" name="矩形 5"/>
          <p:cNvSpPr/>
          <p:nvPr/>
        </p:nvSpPr>
        <p:spPr>
          <a:xfrm>
            <a:off x="251520" y="1023119"/>
            <a:ext cx="3315331" cy="461665"/>
          </a:xfrm>
          <a:prstGeom prst="rect">
            <a:avLst/>
          </a:prstGeom>
        </p:spPr>
        <p:txBody>
          <a:bodyPr wrap="none">
            <a:spAutoFit/>
          </a:bodyPr>
          <a:lstStyle/>
          <a:p>
            <a:pPr>
              <a:buFont typeface="Arial" pitchFamily="34" charset="0"/>
              <a:buChar char="•"/>
            </a:pPr>
            <a:r>
              <a:rPr lang="en-US" altLang="zh-CN" sz="2400" b="1" dirty="0" smtClean="0">
                <a:solidFill>
                  <a:srgbClr val="FF0000"/>
                </a:solidFill>
                <a:latin typeface="Times New Roman" pitchFamily="18" charset="0"/>
                <a:ea typeface="仿宋" pitchFamily="49" charset="-122"/>
                <a:cs typeface="Times New Roman" pitchFamily="18" charset="0"/>
              </a:rPr>
              <a:t>   Electrical conduction</a:t>
            </a:r>
            <a:endParaRPr lang="zh-CN" altLang="en-US" sz="2400" dirty="0"/>
          </a:p>
        </p:txBody>
      </p:sp>
    </p:spTree>
    <p:extLst>
      <p:ext uri="{BB962C8B-B14F-4D97-AF65-F5344CB8AC3E}">
        <p14:creationId xmlns:p14="http://schemas.microsoft.com/office/powerpoint/2010/main" xmlns="" val="315413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9" name="Text Box 2"/>
          <p:cNvSpPr txBox="1">
            <a:spLocks noChangeArrowheads="1"/>
          </p:cNvSpPr>
          <p:nvPr/>
        </p:nvSpPr>
        <p:spPr bwMode="auto">
          <a:xfrm>
            <a:off x="381298" y="1124744"/>
            <a:ext cx="8280000" cy="493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lgn="just">
              <a:lnSpc>
                <a:spcPct val="120000"/>
              </a:lnSpc>
              <a:spcBef>
                <a:spcPts val="600"/>
              </a:spcBef>
              <a:spcAft>
                <a:spcPts val="1200"/>
              </a:spcAft>
              <a:buFont typeface="Arial" pitchFamily="34" charset="0"/>
              <a:buChar char="•"/>
            </a:pPr>
            <a:r>
              <a:rPr lang="en-US" altLang="zh-CN" sz="2400" b="1" dirty="0" smtClean="0">
                <a:solidFill>
                  <a:srgbClr val="FF0000"/>
                </a:solidFill>
                <a:latin typeface="Times New Roman" pitchFamily="18" charset="0"/>
                <a:ea typeface="仿宋" pitchFamily="49" charset="-122"/>
                <a:cs typeface="Times New Roman" pitchFamily="18" charset="0"/>
              </a:rPr>
              <a:t>Semiconductor </a:t>
            </a:r>
            <a:r>
              <a:rPr lang="en-US" altLang="zh-CN" sz="2400" b="1" dirty="0">
                <a:solidFill>
                  <a:srgbClr val="FF0000"/>
                </a:solidFill>
                <a:latin typeface="Times New Roman" pitchFamily="18" charset="0"/>
                <a:ea typeface="仿宋" pitchFamily="49" charset="-122"/>
                <a:cs typeface="Times New Roman" pitchFamily="18" charset="0"/>
              </a:rPr>
              <a:t>material </a:t>
            </a:r>
            <a:r>
              <a:rPr lang="en-US" altLang="zh-CN" sz="2400" b="1" dirty="0" smtClean="0">
                <a:solidFill>
                  <a:srgbClr val="FF0000"/>
                </a:solidFill>
                <a:latin typeface="Times New Roman" pitchFamily="18" charset="0"/>
                <a:ea typeface="仿宋" pitchFamily="49" charset="-122"/>
                <a:cs typeface="Times New Roman" pitchFamily="18" charset="0"/>
              </a:rPr>
              <a:t>classification</a:t>
            </a:r>
            <a:endParaRPr lang="en-US" altLang="zh-CN" sz="2600" b="1" dirty="0">
              <a:solidFill>
                <a:srgbClr val="FF0000"/>
              </a:solidFill>
              <a:latin typeface="仿宋" pitchFamily="49" charset="-122"/>
              <a:ea typeface="仿宋" pitchFamily="49" charset="-122"/>
            </a:endParaRPr>
          </a:p>
        </p:txBody>
      </p:sp>
      <p:grpSp>
        <p:nvGrpSpPr>
          <p:cNvPr id="2" name="组合 1"/>
          <p:cNvGrpSpPr/>
          <p:nvPr/>
        </p:nvGrpSpPr>
        <p:grpSpPr>
          <a:xfrm>
            <a:off x="0" y="2348880"/>
            <a:ext cx="4060988" cy="2848382"/>
            <a:chOff x="181100" y="1988840"/>
            <a:chExt cx="4060988" cy="2848382"/>
          </a:xfrm>
        </p:grpSpPr>
        <p:sp>
          <p:nvSpPr>
            <p:cNvPr id="5" name="Text Box 2"/>
            <p:cNvSpPr>
              <a:spLocks noChangeArrowheads="1"/>
            </p:cNvSpPr>
            <p:nvPr/>
          </p:nvSpPr>
          <p:spPr bwMode="auto">
            <a:xfrm>
              <a:off x="181100" y="3140968"/>
              <a:ext cx="1440160" cy="707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smtClean="0">
                  <a:solidFill>
                    <a:srgbClr val="FF0000"/>
                  </a:solidFill>
                  <a:latin typeface="Times New Roman" pitchFamily="18" charset="0"/>
                  <a:ea typeface="仿宋" pitchFamily="49" charset="-122"/>
                  <a:cs typeface="Times New Roman" pitchFamily="18" charset="0"/>
                </a:rPr>
                <a:t>Function &amp; application</a:t>
              </a:r>
              <a:endParaRPr lang="zh-CN" altLang="en-US" sz="2000" b="1" dirty="0">
                <a:solidFill>
                  <a:srgbClr val="FF0000"/>
                </a:solidFill>
                <a:latin typeface="Times New Roman" pitchFamily="18" charset="0"/>
                <a:ea typeface="仿宋" pitchFamily="49" charset="-122"/>
                <a:cs typeface="Times New Roman" pitchFamily="18" charset="0"/>
              </a:endParaRPr>
            </a:p>
          </p:txBody>
        </p:sp>
        <p:sp>
          <p:nvSpPr>
            <p:cNvPr id="6" name="AutoShape 3"/>
            <p:cNvSpPr>
              <a:spLocks noChangeArrowheads="1"/>
            </p:cNvSpPr>
            <p:nvPr/>
          </p:nvSpPr>
          <p:spPr bwMode="auto">
            <a:xfrm>
              <a:off x="1584749" y="2204864"/>
              <a:ext cx="432048" cy="2498755"/>
            </a:xfrm>
            <a:prstGeom prst="leftBrace">
              <a:avLst>
                <a:gd name="adj1" fmla="val 52210"/>
                <a:gd name="adj2" fmla="val 50000"/>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sz="2000" b="1">
                <a:latin typeface="仿宋" pitchFamily="49" charset="-122"/>
                <a:ea typeface="仿宋" pitchFamily="49" charset="-122"/>
              </a:endParaRPr>
            </a:p>
          </p:txBody>
        </p:sp>
        <p:sp>
          <p:nvSpPr>
            <p:cNvPr id="10" name="Text Box 4"/>
            <p:cNvSpPr>
              <a:spLocks noChangeArrowheads="1"/>
            </p:cNvSpPr>
            <p:nvPr/>
          </p:nvSpPr>
          <p:spPr bwMode="auto">
            <a:xfrm>
              <a:off x="2232820" y="4437112"/>
              <a:ext cx="2009268"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Microelectronics</a:t>
              </a:r>
              <a:endParaRPr lang="zh-CN" altLang="en-US" sz="2000" b="1" dirty="0">
                <a:latin typeface="Times New Roman" pitchFamily="18" charset="0"/>
                <a:ea typeface="仿宋" pitchFamily="49" charset="-122"/>
                <a:cs typeface="Times New Roman" pitchFamily="18" charset="0"/>
              </a:endParaRPr>
            </a:p>
          </p:txBody>
        </p:sp>
        <p:sp>
          <p:nvSpPr>
            <p:cNvPr id="11" name="Text Box 5"/>
            <p:cNvSpPr>
              <a:spLocks noChangeArrowheads="1"/>
            </p:cNvSpPr>
            <p:nvPr/>
          </p:nvSpPr>
          <p:spPr bwMode="auto">
            <a:xfrm>
              <a:off x="2232820" y="1988840"/>
              <a:ext cx="162095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Photoelectric</a:t>
              </a:r>
              <a:endParaRPr lang="zh-CN" altLang="en-US" sz="2000" b="1" dirty="0">
                <a:latin typeface="Times New Roman" pitchFamily="18" charset="0"/>
                <a:ea typeface="仿宋" pitchFamily="49" charset="-122"/>
                <a:cs typeface="Times New Roman" pitchFamily="18" charset="0"/>
              </a:endParaRPr>
            </a:p>
          </p:txBody>
        </p:sp>
        <p:sp>
          <p:nvSpPr>
            <p:cNvPr id="12" name="Text Box 6"/>
            <p:cNvSpPr>
              <a:spLocks noChangeArrowheads="1"/>
            </p:cNvSpPr>
            <p:nvPr/>
          </p:nvSpPr>
          <p:spPr bwMode="auto">
            <a:xfrm>
              <a:off x="2232820" y="2636912"/>
              <a:ext cx="1863011"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Thermoelectric</a:t>
              </a:r>
              <a:endParaRPr lang="zh-CN" altLang="en-US" sz="2000" b="1" dirty="0">
                <a:latin typeface="Times New Roman" pitchFamily="18" charset="0"/>
                <a:ea typeface="仿宋" pitchFamily="49" charset="-122"/>
                <a:cs typeface="Times New Roman" pitchFamily="18" charset="0"/>
              </a:endParaRPr>
            </a:p>
          </p:txBody>
        </p:sp>
        <p:sp>
          <p:nvSpPr>
            <p:cNvPr id="13" name="Text Box 7"/>
            <p:cNvSpPr>
              <a:spLocks noChangeArrowheads="1"/>
            </p:cNvSpPr>
            <p:nvPr/>
          </p:nvSpPr>
          <p:spPr bwMode="auto">
            <a:xfrm>
              <a:off x="2232820" y="3284984"/>
              <a:ext cx="140474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Microwave</a:t>
              </a:r>
              <a:endParaRPr lang="zh-CN" altLang="en-US" sz="2000" b="1" dirty="0">
                <a:latin typeface="Times New Roman" pitchFamily="18" charset="0"/>
                <a:ea typeface="仿宋" pitchFamily="49" charset="-122"/>
                <a:cs typeface="Times New Roman" pitchFamily="18" charset="0"/>
              </a:endParaRPr>
            </a:p>
          </p:txBody>
        </p:sp>
        <p:sp>
          <p:nvSpPr>
            <p:cNvPr id="14" name="Text Box 8"/>
            <p:cNvSpPr>
              <a:spLocks noChangeArrowheads="1"/>
            </p:cNvSpPr>
            <p:nvPr/>
          </p:nvSpPr>
          <p:spPr bwMode="auto">
            <a:xfrm>
              <a:off x="2232820" y="3820978"/>
              <a:ext cx="1598515"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Gas sensitive</a:t>
              </a:r>
              <a:endParaRPr lang="zh-CN" altLang="en-US" sz="2000" b="1" dirty="0">
                <a:latin typeface="Times New Roman" pitchFamily="18" charset="0"/>
                <a:ea typeface="仿宋" pitchFamily="49" charset="-122"/>
                <a:cs typeface="Times New Roman" pitchFamily="18" charset="0"/>
              </a:endParaRPr>
            </a:p>
          </p:txBody>
        </p:sp>
      </p:grpSp>
      <p:grpSp>
        <p:nvGrpSpPr>
          <p:cNvPr id="3" name="组合 2"/>
          <p:cNvGrpSpPr/>
          <p:nvPr/>
        </p:nvGrpSpPr>
        <p:grpSpPr>
          <a:xfrm>
            <a:off x="4139952" y="1916832"/>
            <a:ext cx="5112568" cy="1984286"/>
            <a:chOff x="5743375" y="3532946"/>
            <a:chExt cx="5112568" cy="1984286"/>
          </a:xfrm>
        </p:grpSpPr>
        <p:sp>
          <p:nvSpPr>
            <p:cNvPr id="15" name="Text Box 2"/>
            <p:cNvSpPr>
              <a:spLocks noChangeArrowheads="1"/>
            </p:cNvSpPr>
            <p:nvPr/>
          </p:nvSpPr>
          <p:spPr bwMode="auto">
            <a:xfrm>
              <a:off x="5743375" y="4541058"/>
              <a:ext cx="1612942"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2000" b="1" dirty="0" smtClean="0">
                  <a:solidFill>
                    <a:srgbClr val="FF0000"/>
                  </a:solidFill>
                  <a:latin typeface="Times New Roman" pitchFamily="18" charset="0"/>
                  <a:ea typeface="仿宋" pitchFamily="49" charset="-122"/>
                  <a:cs typeface="Times New Roman" pitchFamily="18" charset="0"/>
                </a:rPr>
                <a:t>Composition</a:t>
              </a:r>
              <a:endParaRPr lang="zh-CN" altLang="en-US" sz="2000" b="1" dirty="0">
                <a:solidFill>
                  <a:srgbClr val="FF0000"/>
                </a:solidFill>
                <a:latin typeface="Times New Roman" pitchFamily="18" charset="0"/>
                <a:ea typeface="仿宋" pitchFamily="49" charset="-122"/>
                <a:cs typeface="Times New Roman" pitchFamily="18" charset="0"/>
              </a:endParaRPr>
            </a:p>
          </p:txBody>
        </p:sp>
        <p:sp>
          <p:nvSpPr>
            <p:cNvPr id="16" name="AutoShape 3"/>
            <p:cNvSpPr>
              <a:spLocks noChangeArrowheads="1"/>
            </p:cNvSpPr>
            <p:nvPr/>
          </p:nvSpPr>
          <p:spPr bwMode="auto">
            <a:xfrm>
              <a:off x="7327551" y="4181018"/>
              <a:ext cx="360040" cy="1175823"/>
            </a:xfrm>
            <a:prstGeom prst="leftBrace">
              <a:avLst>
                <a:gd name="adj1" fmla="val 29155"/>
                <a:gd name="adj2" fmla="val 50000"/>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sz="2000">
                <a:latin typeface="仿宋" pitchFamily="49" charset="-122"/>
                <a:ea typeface="仿宋" pitchFamily="49" charset="-122"/>
              </a:endParaRPr>
            </a:p>
          </p:txBody>
        </p:sp>
        <p:sp>
          <p:nvSpPr>
            <p:cNvPr id="17" name="Text Box 4"/>
            <p:cNvSpPr>
              <a:spLocks noChangeArrowheads="1"/>
            </p:cNvSpPr>
            <p:nvPr/>
          </p:nvSpPr>
          <p:spPr bwMode="auto">
            <a:xfrm>
              <a:off x="7608243" y="4037002"/>
              <a:ext cx="125226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Inorganic</a:t>
              </a:r>
              <a:endParaRPr lang="zh-CN" altLang="en-US" sz="2000" b="1" dirty="0">
                <a:latin typeface="Times New Roman" pitchFamily="18" charset="0"/>
                <a:ea typeface="仿宋" pitchFamily="49" charset="-122"/>
                <a:cs typeface="Times New Roman" pitchFamily="18" charset="0"/>
              </a:endParaRPr>
            </a:p>
          </p:txBody>
        </p:sp>
        <p:sp>
          <p:nvSpPr>
            <p:cNvPr id="18" name="Text Box 5"/>
            <p:cNvSpPr>
              <a:spLocks noChangeArrowheads="1"/>
            </p:cNvSpPr>
            <p:nvPr/>
          </p:nvSpPr>
          <p:spPr bwMode="auto">
            <a:xfrm>
              <a:off x="7773351" y="5117122"/>
              <a:ext cx="1080745"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just">
                <a:spcBef>
                  <a:spcPct val="0"/>
                </a:spcBef>
                <a:buClrTx/>
                <a:buFontTx/>
                <a:buNone/>
              </a:pPr>
              <a:r>
                <a:rPr lang="en-US" altLang="zh-CN" sz="2000" b="1" dirty="0" smtClean="0">
                  <a:latin typeface="Times New Roman" pitchFamily="18" charset="0"/>
                  <a:ea typeface="仿宋" pitchFamily="49" charset="-122"/>
                  <a:cs typeface="Times New Roman" pitchFamily="18" charset="0"/>
                </a:rPr>
                <a:t>Organic</a:t>
              </a:r>
              <a:endParaRPr lang="zh-CN" altLang="en-US" sz="2000" b="1" dirty="0">
                <a:latin typeface="Times New Roman" pitchFamily="18" charset="0"/>
                <a:ea typeface="仿宋" pitchFamily="49" charset="-122"/>
                <a:cs typeface="Times New Roman" pitchFamily="18" charset="0"/>
              </a:endParaRPr>
            </a:p>
          </p:txBody>
        </p:sp>
        <p:sp>
          <p:nvSpPr>
            <p:cNvPr id="19" name="AutoShape 10"/>
            <p:cNvSpPr>
              <a:spLocks noChangeArrowheads="1"/>
            </p:cNvSpPr>
            <p:nvPr/>
          </p:nvSpPr>
          <p:spPr bwMode="auto">
            <a:xfrm>
              <a:off x="8911727" y="3748970"/>
              <a:ext cx="236191" cy="977909"/>
            </a:xfrm>
            <a:prstGeom prst="leftBrace">
              <a:avLst>
                <a:gd name="adj1" fmla="val 47222"/>
                <a:gd name="adj2" fmla="val 50000"/>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sz="2000">
                <a:latin typeface="仿宋" pitchFamily="49" charset="-122"/>
                <a:ea typeface="仿宋" pitchFamily="49" charset="-122"/>
              </a:endParaRPr>
            </a:p>
          </p:txBody>
        </p:sp>
        <p:sp>
          <p:nvSpPr>
            <p:cNvPr id="20" name="Text Box 14"/>
            <p:cNvSpPr>
              <a:spLocks noChangeArrowheads="1"/>
            </p:cNvSpPr>
            <p:nvPr/>
          </p:nvSpPr>
          <p:spPr bwMode="auto">
            <a:xfrm>
              <a:off x="9160543" y="3532946"/>
              <a:ext cx="158688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Element</a:t>
              </a:r>
              <a:endParaRPr lang="zh-CN" altLang="en-US" sz="2000" b="1" dirty="0">
                <a:latin typeface="Times New Roman" pitchFamily="18" charset="0"/>
                <a:ea typeface="仿宋" pitchFamily="49" charset="-122"/>
                <a:cs typeface="Times New Roman" pitchFamily="18" charset="0"/>
              </a:endParaRPr>
            </a:p>
          </p:txBody>
        </p:sp>
        <p:sp>
          <p:nvSpPr>
            <p:cNvPr id="21" name="Text Box 15"/>
            <p:cNvSpPr>
              <a:spLocks noChangeArrowheads="1"/>
            </p:cNvSpPr>
            <p:nvPr/>
          </p:nvSpPr>
          <p:spPr bwMode="auto">
            <a:xfrm>
              <a:off x="9125047" y="4541058"/>
              <a:ext cx="173089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Compound</a:t>
              </a:r>
              <a:endParaRPr lang="zh-CN" altLang="en-US" sz="2000" b="1" dirty="0">
                <a:latin typeface="Times New Roman" pitchFamily="18" charset="0"/>
                <a:ea typeface="仿宋" pitchFamily="49" charset="-122"/>
                <a:cs typeface="Times New Roman" pitchFamily="18" charset="0"/>
              </a:endParaRPr>
            </a:p>
          </p:txBody>
        </p:sp>
      </p:grpSp>
      <p:grpSp>
        <p:nvGrpSpPr>
          <p:cNvPr id="4" name="组合 3"/>
          <p:cNvGrpSpPr/>
          <p:nvPr/>
        </p:nvGrpSpPr>
        <p:grpSpPr>
          <a:xfrm>
            <a:off x="3757153" y="4293096"/>
            <a:ext cx="5518126" cy="1984286"/>
            <a:chOff x="5599359" y="4181018"/>
            <a:chExt cx="5518126" cy="1984286"/>
          </a:xfrm>
        </p:grpSpPr>
        <p:sp>
          <p:nvSpPr>
            <p:cNvPr id="22" name="Text Box 6"/>
            <p:cNvSpPr>
              <a:spLocks noChangeArrowheads="1"/>
            </p:cNvSpPr>
            <p:nvPr/>
          </p:nvSpPr>
          <p:spPr bwMode="auto">
            <a:xfrm>
              <a:off x="5599359" y="5261138"/>
              <a:ext cx="123322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2000" b="1" dirty="0" smtClean="0">
                  <a:solidFill>
                    <a:srgbClr val="FF0000"/>
                  </a:solidFill>
                  <a:latin typeface="Times New Roman" pitchFamily="18" charset="0"/>
                  <a:ea typeface="仿宋" pitchFamily="49" charset="-122"/>
                  <a:cs typeface="Times New Roman" pitchFamily="18" charset="0"/>
                </a:rPr>
                <a:t>Structure</a:t>
              </a:r>
              <a:endParaRPr lang="zh-CN" altLang="en-US" sz="2000" b="1" dirty="0">
                <a:solidFill>
                  <a:srgbClr val="FF0000"/>
                </a:solidFill>
                <a:latin typeface="Times New Roman" pitchFamily="18" charset="0"/>
                <a:ea typeface="仿宋" pitchFamily="49" charset="-122"/>
                <a:cs typeface="Times New Roman" pitchFamily="18" charset="0"/>
              </a:endParaRPr>
            </a:p>
          </p:txBody>
        </p:sp>
        <p:sp>
          <p:nvSpPr>
            <p:cNvPr id="23" name="AutoShape 7"/>
            <p:cNvSpPr>
              <a:spLocks noChangeArrowheads="1"/>
            </p:cNvSpPr>
            <p:nvPr/>
          </p:nvSpPr>
          <p:spPr bwMode="auto">
            <a:xfrm>
              <a:off x="6876257" y="4868439"/>
              <a:ext cx="330038" cy="1096809"/>
            </a:xfrm>
            <a:prstGeom prst="leftBrace">
              <a:avLst>
                <a:gd name="adj1" fmla="val 24974"/>
                <a:gd name="adj2" fmla="val 50000"/>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sz="2000">
                <a:latin typeface="仿宋" pitchFamily="49" charset="-122"/>
                <a:ea typeface="仿宋" pitchFamily="49" charset="-122"/>
              </a:endParaRPr>
            </a:p>
          </p:txBody>
        </p:sp>
        <p:sp>
          <p:nvSpPr>
            <p:cNvPr id="24" name="Text Box 8"/>
            <p:cNvSpPr>
              <a:spLocks noChangeArrowheads="1"/>
            </p:cNvSpPr>
            <p:nvPr/>
          </p:nvSpPr>
          <p:spPr bwMode="auto">
            <a:xfrm>
              <a:off x="7278302" y="4685074"/>
              <a:ext cx="995785"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Crystal</a:t>
              </a:r>
              <a:endParaRPr lang="zh-CN" altLang="en-US" sz="2000" b="1" dirty="0">
                <a:latin typeface="Times New Roman" pitchFamily="18" charset="0"/>
                <a:ea typeface="仿宋" pitchFamily="49" charset="-122"/>
                <a:cs typeface="Times New Roman" pitchFamily="18" charset="0"/>
              </a:endParaRPr>
            </a:p>
          </p:txBody>
        </p:sp>
        <p:sp>
          <p:nvSpPr>
            <p:cNvPr id="25" name="Text Box 9"/>
            <p:cNvSpPr>
              <a:spLocks noChangeArrowheads="1"/>
            </p:cNvSpPr>
            <p:nvPr/>
          </p:nvSpPr>
          <p:spPr bwMode="auto">
            <a:xfrm>
              <a:off x="7278302" y="5765194"/>
              <a:ext cx="148149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Amorphous</a:t>
              </a:r>
              <a:endParaRPr lang="zh-CN" altLang="en-US" sz="2000" b="1" dirty="0">
                <a:latin typeface="Times New Roman" pitchFamily="18" charset="0"/>
                <a:ea typeface="仿宋" pitchFamily="49" charset="-122"/>
                <a:cs typeface="Times New Roman" pitchFamily="18" charset="0"/>
              </a:endParaRPr>
            </a:p>
          </p:txBody>
        </p:sp>
        <p:sp>
          <p:nvSpPr>
            <p:cNvPr id="26" name="AutoShape 11"/>
            <p:cNvSpPr>
              <a:spLocks noChangeArrowheads="1"/>
            </p:cNvSpPr>
            <p:nvPr/>
          </p:nvSpPr>
          <p:spPr bwMode="auto">
            <a:xfrm>
              <a:off x="8407671" y="4397042"/>
              <a:ext cx="310791" cy="1024081"/>
            </a:xfrm>
            <a:prstGeom prst="leftBrace">
              <a:avLst>
                <a:gd name="adj1" fmla="val 55178"/>
                <a:gd name="adj2" fmla="val 50000"/>
              </a:avLst>
            </a:prstGeom>
            <a:noFill/>
            <a:ln w="28575" cap="flat" algn="ctr">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sz="2000">
                <a:latin typeface="仿宋" pitchFamily="49" charset="-122"/>
                <a:ea typeface="仿宋" pitchFamily="49" charset="-122"/>
              </a:endParaRPr>
            </a:p>
          </p:txBody>
        </p:sp>
        <p:sp>
          <p:nvSpPr>
            <p:cNvPr id="27" name="Text Box 12"/>
            <p:cNvSpPr>
              <a:spLocks noChangeArrowheads="1"/>
            </p:cNvSpPr>
            <p:nvPr/>
          </p:nvSpPr>
          <p:spPr bwMode="auto">
            <a:xfrm>
              <a:off x="8862478" y="5149060"/>
              <a:ext cx="22550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Polycrystalline</a:t>
              </a:r>
              <a:endParaRPr lang="zh-CN" altLang="en-US" sz="2000" b="1" dirty="0">
                <a:latin typeface="Times New Roman" pitchFamily="18" charset="0"/>
                <a:ea typeface="仿宋" pitchFamily="49" charset="-122"/>
                <a:cs typeface="Times New Roman" pitchFamily="18" charset="0"/>
              </a:endParaRPr>
            </a:p>
          </p:txBody>
        </p:sp>
        <p:sp>
          <p:nvSpPr>
            <p:cNvPr id="28" name="Text Box 13"/>
            <p:cNvSpPr>
              <a:spLocks noChangeArrowheads="1"/>
            </p:cNvSpPr>
            <p:nvPr/>
          </p:nvSpPr>
          <p:spPr bwMode="auto">
            <a:xfrm>
              <a:off x="8790470" y="4181018"/>
              <a:ext cx="205376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0"/>
                </a:spcBef>
                <a:buClrTx/>
                <a:buFontTx/>
                <a:buNone/>
              </a:pPr>
              <a:r>
                <a:rPr lang="en-US" altLang="zh-CN" sz="2000" b="1" dirty="0" smtClean="0">
                  <a:latin typeface="Times New Roman" pitchFamily="18" charset="0"/>
                  <a:ea typeface="仿宋" pitchFamily="49" charset="-122"/>
                  <a:cs typeface="Times New Roman" pitchFamily="18" charset="0"/>
                </a:rPr>
                <a:t>Single crystalline</a:t>
              </a:r>
              <a:endParaRPr lang="zh-CN" altLang="en-US" sz="2000" b="1" dirty="0">
                <a:latin typeface="Times New Roman" pitchFamily="18" charset="0"/>
                <a:ea typeface="仿宋" pitchFamily="49" charset="-122"/>
                <a:cs typeface="Times New Roman" pitchFamily="18" charset="0"/>
              </a:endParaRPr>
            </a:p>
          </p:txBody>
        </p:sp>
      </p:grpSp>
      <p:sp>
        <p:nvSpPr>
          <p:cNvPr id="29"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1334924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3" name="矩形 2"/>
          <p:cNvSpPr/>
          <p:nvPr/>
        </p:nvSpPr>
        <p:spPr>
          <a:xfrm>
            <a:off x="355872" y="1059925"/>
            <a:ext cx="5944320" cy="496867"/>
          </a:xfrm>
          <a:prstGeom prst="rect">
            <a:avLst/>
          </a:prstGeom>
        </p:spPr>
        <p:txBody>
          <a:bodyPr wrap="none">
            <a:spAutoFit/>
          </a:bodyPr>
          <a:lstStyle/>
          <a:p>
            <a:pPr marL="342900" indent="-342900" algn="just">
              <a:lnSpc>
                <a:spcPct val="120000"/>
              </a:lnSpc>
              <a:spcBef>
                <a:spcPts val="600"/>
              </a:spcBef>
              <a:spcAft>
                <a:spcPts val="1200"/>
              </a:spcAft>
              <a:buFont typeface="Arial" pitchFamily="34" charset="0"/>
              <a:buChar char="•"/>
            </a:pPr>
            <a:r>
              <a:rPr lang="en-US" altLang="zh-CN" sz="2400" b="1" dirty="0">
                <a:solidFill>
                  <a:srgbClr val="FF0000"/>
                </a:solidFill>
                <a:latin typeface="Times New Roman" pitchFamily="18" charset="0"/>
                <a:ea typeface="仿宋" pitchFamily="49" charset="-122"/>
                <a:cs typeface="Times New Roman" pitchFamily="18" charset="0"/>
              </a:rPr>
              <a:t>Semiconductor material crystal structure</a:t>
            </a:r>
            <a:endParaRPr lang="zh-CN" altLang="en-US" sz="2400" b="1" dirty="0">
              <a:solidFill>
                <a:srgbClr val="FF0000"/>
              </a:solidFill>
              <a:latin typeface="Times New Roman" pitchFamily="18" charset="0"/>
              <a:ea typeface="仿宋" pitchFamily="49" charset="-122"/>
              <a:cs typeface="Times New Roman" pitchFamily="18" charset="0"/>
            </a:endParaRPr>
          </a:p>
        </p:txBody>
      </p:sp>
      <p:grpSp>
        <p:nvGrpSpPr>
          <p:cNvPr id="13" name="组合 12"/>
          <p:cNvGrpSpPr/>
          <p:nvPr/>
        </p:nvGrpSpPr>
        <p:grpSpPr>
          <a:xfrm>
            <a:off x="107504" y="1628800"/>
            <a:ext cx="8712648" cy="5184256"/>
            <a:chOff x="107504" y="1628800"/>
            <a:chExt cx="8712648" cy="5184256"/>
          </a:xfrm>
        </p:grpSpPr>
        <p:pic>
          <p:nvPicPr>
            <p:cNvPr id="2053" name="Picture 5"/>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4822" t="4280" r="6472"/>
            <a:stretch/>
          </p:blipFill>
          <p:spPr bwMode="auto">
            <a:xfrm>
              <a:off x="107504" y="2213943"/>
              <a:ext cx="2880000" cy="2653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5043" t="10223" r="2928" b="15326"/>
            <a:stretch/>
          </p:blipFill>
          <p:spPr bwMode="auto">
            <a:xfrm>
              <a:off x="3060152" y="3285328"/>
              <a:ext cx="2880000" cy="2374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矩形 5"/>
            <p:cNvSpPr/>
            <p:nvPr/>
          </p:nvSpPr>
          <p:spPr>
            <a:xfrm>
              <a:off x="3640439" y="2636912"/>
              <a:ext cx="2239716" cy="646331"/>
            </a:xfrm>
            <a:prstGeom prst="rect">
              <a:avLst/>
            </a:prstGeom>
          </p:spPr>
          <p:txBody>
            <a:bodyPr wrap="none">
              <a:spAutoFit/>
            </a:bodyPr>
            <a:lstStyle/>
            <a:p>
              <a:pPr algn="just"/>
              <a:r>
                <a:rPr lang="en-US" altLang="zh-CN" b="1" dirty="0" err="1" smtClean="0">
                  <a:latin typeface="Times New Roman" pitchFamily="18" charset="0"/>
                  <a:ea typeface="仿宋" pitchFamily="49" charset="-122"/>
                  <a:cs typeface="Times New Roman" pitchFamily="18" charset="0"/>
                </a:rPr>
                <a:t>Zincblende</a:t>
              </a:r>
              <a:r>
                <a:rPr lang="en-US" altLang="zh-CN" b="1" dirty="0" smtClean="0">
                  <a:latin typeface="Times New Roman" pitchFamily="18" charset="0"/>
                  <a:ea typeface="仿宋" pitchFamily="49" charset="-122"/>
                  <a:cs typeface="Times New Roman" pitchFamily="18" charset="0"/>
                </a:rPr>
                <a:t> structure</a:t>
              </a:r>
              <a:endParaRPr lang="en-US" altLang="zh-CN" b="1" dirty="0">
                <a:latin typeface="Times New Roman" pitchFamily="18" charset="0"/>
                <a:ea typeface="仿宋" pitchFamily="49" charset="-122"/>
                <a:cs typeface="Times New Roman" pitchFamily="18" charset="0"/>
              </a:endParaRPr>
            </a:p>
            <a:p>
              <a:pPr algn="just"/>
              <a:r>
                <a:rPr lang="en-US" altLang="zh-CN" b="1" dirty="0">
                  <a:latin typeface="Times New Roman" pitchFamily="18" charset="0"/>
                  <a:ea typeface="仿宋" pitchFamily="49" charset="-122"/>
                  <a:cs typeface="Times New Roman" pitchFamily="18" charset="0"/>
                </a:rPr>
                <a:t>(</a:t>
              </a:r>
              <a:r>
                <a:rPr lang="en-US" altLang="zh-CN" b="1" dirty="0" err="1">
                  <a:latin typeface="Times New Roman" pitchFamily="18" charset="0"/>
                  <a:ea typeface="仿宋" pitchFamily="49" charset="-122"/>
                  <a:cs typeface="Times New Roman" pitchFamily="18" charset="0"/>
                </a:rPr>
                <a:t>GaAs</a:t>
              </a:r>
              <a:r>
                <a:rPr lang="zh-CN" altLang="en-US" b="1" dirty="0">
                  <a:latin typeface="Times New Roman" pitchFamily="18" charset="0"/>
                  <a:ea typeface="仿宋" pitchFamily="49" charset="-122"/>
                  <a:cs typeface="Times New Roman" pitchFamily="18" charset="0"/>
                </a:rPr>
                <a:t>、</a:t>
              </a:r>
              <a:r>
                <a:rPr lang="en-US" altLang="zh-CN" b="1" dirty="0" err="1">
                  <a:latin typeface="Times New Roman" pitchFamily="18" charset="0"/>
                  <a:ea typeface="仿宋" pitchFamily="49" charset="-122"/>
                  <a:cs typeface="Times New Roman" pitchFamily="18" charset="0"/>
                </a:rPr>
                <a:t>InSb</a:t>
              </a:r>
              <a:r>
                <a:rPr lang="zh-CN" altLang="en-US" b="1" dirty="0">
                  <a:latin typeface="Times New Roman" pitchFamily="18" charset="0"/>
                  <a:ea typeface="仿宋" pitchFamily="49" charset="-122"/>
                  <a:cs typeface="Times New Roman" pitchFamily="18" charset="0"/>
                </a:rPr>
                <a:t>、</a:t>
              </a:r>
              <a:r>
                <a:rPr lang="en-US" altLang="zh-CN" b="1" dirty="0" err="1">
                  <a:latin typeface="Times New Roman" pitchFamily="18" charset="0"/>
                  <a:ea typeface="仿宋" pitchFamily="49" charset="-122"/>
                  <a:cs typeface="Times New Roman" pitchFamily="18" charset="0"/>
                </a:rPr>
                <a:t>ZnS</a:t>
              </a:r>
              <a:r>
                <a:rPr lang="en-US" altLang="zh-CN" b="1" dirty="0">
                  <a:latin typeface="Times New Roman" pitchFamily="18" charset="0"/>
                  <a:ea typeface="仿宋" pitchFamily="49" charset="-122"/>
                  <a:cs typeface="Times New Roman" pitchFamily="18" charset="0"/>
                </a:rPr>
                <a:t>)</a:t>
              </a:r>
            </a:p>
          </p:txBody>
        </p:sp>
        <p:sp>
          <p:nvSpPr>
            <p:cNvPr id="9" name="矩形 8"/>
            <p:cNvSpPr/>
            <p:nvPr/>
          </p:nvSpPr>
          <p:spPr>
            <a:xfrm>
              <a:off x="834018" y="1628800"/>
              <a:ext cx="2873544" cy="646331"/>
            </a:xfrm>
            <a:prstGeom prst="rect">
              <a:avLst/>
            </a:prstGeom>
          </p:spPr>
          <p:txBody>
            <a:bodyPr wrap="none">
              <a:spAutoFit/>
            </a:bodyPr>
            <a:lstStyle/>
            <a:p>
              <a:pPr algn="just"/>
              <a:r>
                <a:rPr lang="en-US" altLang="zh-CN" b="1" dirty="0">
                  <a:latin typeface="Times New Roman" pitchFamily="18" charset="0"/>
                  <a:ea typeface="仿宋" pitchFamily="49" charset="-122"/>
                  <a:cs typeface="Times New Roman" pitchFamily="18" charset="0"/>
                </a:rPr>
                <a:t>Diamond crystal </a:t>
              </a:r>
              <a:r>
                <a:rPr lang="en-US" altLang="zh-CN" b="1" dirty="0" smtClean="0">
                  <a:latin typeface="Times New Roman" pitchFamily="18" charset="0"/>
                  <a:ea typeface="仿宋" pitchFamily="49" charset="-122"/>
                  <a:cs typeface="Times New Roman" pitchFamily="18" charset="0"/>
                </a:rPr>
                <a:t>structures</a:t>
              </a:r>
              <a:endParaRPr lang="en-US" altLang="zh-CN" b="1" dirty="0">
                <a:latin typeface="Times New Roman" pitchFamily="18" charset="0"/>
                <a:ea typeface="仿宋" pitchFamily="49" charset="-122"/>
                <a:cs typeface="Times New Roman" pitchFamily="18" charset="0"/>
              </a:endParaRPr>
            </a:p>
            <a:p>
              <a:pPr algn="just"/>
              <a:r>
                <a:rPr lang="zh-CN" altLang="en-US" b="1" dirty="0">
                  <a:latin typeface="Times New Roman" pitchFamily="18" charset="0"/>
                  <a:ea typeface="仿宋" pitchFamily="49" charset="-122"/>
                  <a:cs typeface="Times New Roman" pitchFamily="18" charset="0"/>
                </a:rPr>
                <a:t>（</a:t>
              </a:r>
              <a:r>
                <a:rPr lang="en-US" altLang="zh-CN" b="1" dirty="0">
                  <a:latin typeface="Times New Roman" pitchFamily="18" charset="0"/>
                  <a:ea typeface="仿宋" pitchFamily="49" charset="-122"/>
                  <a:cs typeface="Times New Roman" pitchFamily="18" charset="0"/>
                </a:rPr>
                <a:t>Si</a:t>
              </a:r>
              <a:r>
                <a:rPr lang="zh-CN" altLang="en-US" b="1" dirty="0">
                  <a:latin typeface="Times New Roman" pitchFamily="18" charset="0"/>
                  <a:ea typeface="仿宋" pitchFamily="49" charset="-122"/>
                  <a:cs typeface="Times New Roman" pitchFamily="18" charset="0"/>
                </a:rPr>
                <a:t>、</a:t>
              </a:r>
              <a:r>
                <a:rPr lang="en-US" altLang="zh-CN" b="1" dirty="0" err="1">
                  <a:latin typeface="Times New Roman" pitchFamily="18" charset="0"/>
                  <a:ea typeface="仿宋" pitchFamily="49" charset="-122"/>
                  <a:cs typeface="Times New Roman" pitchFamily="18" charset="0"/>
                </a:rPr>
                <a:t>Ge</a:t>
              </a:r>
              <a:r>
                <a:rPr lang="zh-CN" altLang="en-US" b="1" dirty="0">
                  <a:latin typeface="Times New Roman" pitchFamily="18" charset="0"/>
                  <a:ea typeface="仿宋" pitchFamily="49" charset="-122"/>
                  <a:cs typeface="Times New Roman" pitchFamily="18" charset="0"/>
                </a:rPr>
                <a:t>、</a:t>
              </a:r>
              <a:r>
                <a:rPr lang="en-US" altLang="zh-CN" b="1" dirty="0">
                  <a:latin typeface="Times New Roman" pitchFamily="18" charset="0"/>
                  <a:ea typeface="仿宋" pitchFamily="49" charset="-122"/>
                  <a:cs typeface="Times New Roman" pitchFamily="18" charset="0"/>
                </a:rPr>
                <a:t> C</a:t>
              </a:r>
              <a:r>
                <a:rPr lang="zh-CN" altLang="en-US" b="1" dirty="0">
                  <a:latin typeface="Times New Roman" pitchFamily="18" charset="0"/>
                  <a:ea typeface="仿宋" pitchFamily="49" charset="-122"/>
                  <a:cs typeface="Times New Roman" pitchFamily="18" charset="0"/>
                </a:rPr>
                <a:t>、</a:t>
              </a:r>
              <a:r>
                <a:rPr lang="en-US" altLang="zh-CN" b="1" dirty="0">
                  <a:latin typeface="Times New Roman" pitchFamily="18" charset="0"/>
                  <a:ea typeface="仿宋" pitchFamily="49" charset="-122"/>
                  <a:cs typeface="Times New Roman" pitchFamily="18" charset="0"/>
                </a:rPr>
                <a:t> </a:t>
              </a:r>
              <a:r>
                <a:rPr lang="en-US" altLang="zh-CN" b="1" dirty="0" err="1">
                  <a:latin typeface="Times New Roman" pitchFamily="18" charset="0"/>
                  <a:ea typeface="仿宋" pitchFamily="49" charset="-122"/>
                  <a:cs typeface="Times New Roman" pitchFamily="18" charset="0"/>
                </a:rPr>
                <a:t>Sn</a:t>
              </a:r>
              <a:r>
                <a:rPr lang="zh-CN" altLang="en-US" b="1" dirty="0">
                  <a:latin typeface="Times New Roman" pitchFamily="18" charset="0"/>
                  <a:ea typeface="仿宋" pitchFamily="49" charset="-122"/>
                  <a:cs typeface="Times New Roman" pitchFamily="18" charset="0"/>
                </a:rPr>
                <a:t>）</a:t>
              </a:r>
            </a:p>
          </p:txBody>
        </p:sp>
        <p:pic>
          <p:nvPicPr>
            <p:cNvPr id="11" name="图片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40152" y="3933056"/>
              <a:ext cx="2880000" cy="2880000"/>
            </a:xfrm>
            <a:prstGeom prst="rect">
              <a:avLst/>
            </a:prstGeom>
          </p:spPr>
        </p:pic>
        <p:sp>
          <p:nvSpPr>
            <p:cNvPr id="12" name="TextBox 11"/>
            <p:cNvSpPr txBox="1"/>
            <p:nvPr/>
          </p:nvSpPr>
          <p:spPr>
            <a:xfrm>
              <a:off x="6444208" y="3429000"/>
              <a:ext cx="2106346" cy="646331"/>
            </a:xfrm>
            <a:prstGeom prst="rect">
              <a:avLst/>
            </a:prstGeom>
          </p:spPr>
          <p:txBody>
            <a:bodyPr wrap="none" rtlCol="0">
              <a:spAutoFit/>
            </a:bodyPr>
            <a:lstStyle/>
            <a:p>
              <a:r>
                <a:rPr lang="en-US" altLang="zh-CN" b="1" dirty="0" err="1">
                  <a:latin typeface="Times New Roman" pitchFamily="18" charset="0"/>
                  <a:ea typeface="仿宋" pitchFamily="49" charset="-122"/>
                  <a:cs typeface="Times New Roman" pitchFamily="18" charset="0"/>
                </a:rPr>
                <a:t>Wurtzite</a:t>
              </a:r>
              <a:r>
                <a:rPr lang="en-US" altLang="zh-CN" b="1" dirty="0">
                  <a:latin typeface="Times New Roman" pitchFamily="18" charset="0"/>
                  <a:ea typeface="仿宋" pitchFamily="49" charset="-122"/>
                  <a:cs typeface="Times New Roman" pitchFamily="18" charset="0"/>
                </a:rPr>
                <a:t> </a:t>
              </a:r>
              <a:r>
                <a:rPr lang="en-US" altLang="zh-CN" b="1" dirty="0" smtClean="0">
                  <a:latin typeface="Times New Roman" pitchFamily="18" charset="0"/>
                  <a:ea typeface="仿宋" pitchFamily="49" charset="-122"/>
                  <a:cs typeface="Times New Roman" pitchFamily="18" charset="0"/>
                </a:rPr>
                <a:t>structure</a:t>
              </a:r>
              <a:endParaRPr lang="en-US" altLang="zh-CN" b="1" dirty="0">
                <a:latin typeface="Times New Roman" pitchFamily="18" charset="0"/>
                <a:ea typeface="仿宋" pitchFamily="49" charset="-122"/>
                <a:cs typeface="Times New Roman" pitchFamily="18" charset="0"/>
              </a:endParaRPr>
            </a:p>
            <a:p>
              <a:r>
                <a:rPr lang="en-US" altLang="zh-CN" b="1" dirty="0" smtClean="0">
                  <a:latin typeface="Times New Roman" pitchFamily="18" charset="0"/>
                  <a:ea typeface="仿宋" pitchFamily="49" charset="-122"/>
                  <a:cs typeface="Times New Roman" pitchFamily="18" charset="0"/>
                </a:rPr>
                <a:t>(</a:t>
              </a:r>
              <a:r>
                <a:rPr lang="en-US" altLang="zh-CN" b="1" dirty="0" err="1" smtClean="0">
                  <a:latin typeface="Times New Roman" pitchFamily="18" charset="0"/>
                  <a:ea typeface="仿宋" pitchFamily="49" charset="-122"/>
                  <a:cs typeface="Times New Roman" pitchFamily="18" charset="0"/>
                </a:rPr>
                <a:t>InN</a:t>
              </a:r>
              <a:r>
                <a:rPr lang="zh-CN" altLang="en-US" b="1" dirty="0">
                  <a:latin typeface="Times New Roman" pitchFamily="18" charset="0"/>
                  <a:ea typeface="仿宋" pitchFamily="49" charset="-122"/>
                  <a:cs typeface="Times New Roman" pitchFamily="18" charset="0"/>
                </a:rPr>
                <a:t>，</a:t>
              </a:r>
              <a:r>
                <a:rPr lang="en-US" altLang="zh-CN" b="1" dirty="0" err="1">
                  <a:latin typeface="Times New Roman" pitchFamily="18" charset="0"/>
                  <a:ea typeface="仿宋" pitchFamily="49" charset="-122"/>
                  <a:cs typeface="Times New Roman" pitchFamily="18" charset="0"/>
                </a:rPr>
                <a:t>GaN</a:t>
              </a:r>
              <a:r>
                <a:rPr lang="zh-CN" altLang="en-US" b="1" dirty="0">
                  <a:latin typeface="Times New Roman" pitchFamily="18" charset="0"/>
                  <a:ea typeface="仿宋" pitchFamily="49" charset="-122"/>
                  <a:cs typeface="Times New Roman" pitchFamily="18" charset="0"/>
                </a:rPr>
                <a:t>，</a:t>
              </a:r>
              <a:r>
                <a:rPr lang="en-US" altLang="zh-CN" b="1" dirty="0" err="1" smtClean="0">
                  <a:latin typeface="Times New Roman" pitchFamily="18" charset="0"/>
                  <a:ea typeface="仿宋" pitchFamily="49" charset="-122"/>
                  <a:cs typeface="Times New Roman" pitchFamily="18" charset="0"/>
                </a:rPr>
                <a:t>ZnO</a:t>
              </a:r>
              <a:r>
                <a:rPr lang="en-US" altLang="zh-CN" b="1" dirty="0" smtClean="0">
                  <a:latin typeface="Times New Roman" pitchFamily="18" charset="0"/>
                  <a:ea typeface="仿宋" pitchFamily="49" charset="-122"/>
                  <a:cs typeface="Times New Roman" pitchFamily="18" charset="0"/>
                </a:rPr>
                <a:t>)</a:t>
              </a:r>
              <a:endParaRPr lang="zh-CN" altLang="en-US" b="1" dirty="0">
                <a:latin typeface="Times New Roman" pitchFamily="18" charset="0"/>
                <a:ea typeface="仿宋" pitchFamily="49" charset="-122"/>
                <a:cs typeface="Times New Roman" pitchFamily="18" charset="0"/>
              </a:endParaRPr>
            </a:p>
          </p:txBody>
        </p:sp>
      </p:grpSp>
      <p:sp>
        <p:nvSpPr>
          <p:cNvPr id="14"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177116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3" name="矩形 2"/>
          <p:cNvSpPr/>
          <p:nvPr/>
        </p:nvSpPr>
        <p:spPr>
          <a:xfrm>
            <a:off x="0" y="692696"/>
            <a:ext cx="8892480" cy="2086725"/>
          </a:xfrm>
          <a:prstGeom prst="rect">
            <a:avLst/>
          </a:prstGeom>
        </p:spPr>
        <p:txBody>
          <a:bodyPr wrap="square">
            <a:spAutoFit/>
          </a:bodyPr>
          <a:lstStyle/>
          <a:p>
            <a:pPr marL="342900" indent="-342900" algn="just">
              <a:lnSpc>
                <a:spcPct val="120000"/>
              </a:lnSpc>
              <a:buFont typeface="Arial" pitchFamily="34" charset="0"/>
              <a:buChar char="•"/>
            </a:pPr>
            <a:r>
              <a:rPr lang="en-US" altLang="zh-CN" b="1" dirty="0">
                <a:solidFill>
                  <a:srgbClr val="FF0000"/>
                </a:solidFill>
                <a:latin typeface="Times New Roman" pitchFamily="18" charset="0"/>
                <a:ea typeface="仿宋" pitchFamily="49" charset="-122"/>
                <a:cs typeface="Times New Roman" pitchFamily="18" charset="0"/>
              </a:rPr>
              <a:t>Intrinsic</a:t>
            </a:r>
            <a:r>
              <a:rPr lang="en-US" altLang="zh-CN" b="1" dirty="0" smtClean="0">
                <a:solidFill>
                  <a:srgbClr val="FF0000"/>
                </a:solidFill>
                <a:latin typeface="Times New Roman" pitchFamily="18" charset="0"/>
                <a:ea typeface="仿宋" pitchFamily="49" charset="-122"/>
                <a:cs typeface="Times New Roman" pitchFamily="18" charset="0"/>
              </a:rPr>
              <a:t> semiconductor: </a:t>
            </a:r>
            <a:r>
              <a:rPr lang="en-US" altLang="zh-CN" b="1" dirty="0" smtClean="0">
                <a:latin typeface="Times New Roman" pitchFamily="18" charset="0"/>
                <a:cs typeface="Times New Roman" pitchFamily="18" charset="0"/>
              </a:rPr>
              <a:t>pure single crystal semiconductors, that is, semiconductors with complete structure without any impurities. At absolute zero, an intrinsic semiconductor is equivalent to an insulator. At room temperature, some valence electrons break away from covalent bonds and form </a:t>
            </a:r>
            <a:r>
              <a:rPr lang="en-US" altLang="zh-CN" b="1" dirty="0" smtClean="0">
                <a:solidFill>
                  <a:srgbClr val="FF0000"/>
                </a:solidFill>
                <a:latin typeface="Times New Roman" pitchFamily="18" charset="0"/>
                <a:cs typeface="Times New Roman" pitchFamily="18" charset="0"/>
              </a:rPr>
              <a:t>electron-hole pairs.</a:t>
            </a:r>
          </a:p>
          <a:p>
            <a:pPr marL="342900" indent="-342900" algn="just">
              <a:lnSpc>
                <a:spcPct val="120000"/>
              </a:lnSpc>
              <a:buFont typeface="Arial" pitchFamily="34" charset="0"/>
              <a:buChar char="•"/>
            </a:pPr>
            <a:r>
              <a:rPr lang="en-US" altLang="zh-CN" b="1" dirty="0" smtClean="0">
                <a:latin typeface="Times New Roman" pitchFamily="18" charset="0"/>
                <a:cs typeface="Times New Roman" pitchFamily="18" charset="0"/>
              </a:rPr>
              <a:t>The purity of semiconductor materials for manufacturing semiconductor devices should reach 99.999999%, which is often called "nine nines"</a:t>
            </a:r>
            <a:r>
              <a:rPr lang="en-US" altLang="zh-CN" b="1" dirty="0" smtClean="0">
                <a:latin typeface="Times New Roman" pitchFamily="18" charset="0"/>
                <a:ea typeface="仿宋" pitchFamily="49" charset="-122"/>
                <a:cs typeface="Times New Roman" pitchFamily="18" charset="0"/>
              </a:rPr>
              <a:t>.</a:t>
            </a:r>
            <a:endParaRPr lang="zh-CN" altLang="en-US" b="1" dirty="0">
              <a:latin typeface="Times New Roman" pitchFamily="18" charset="0"/>
              <a:ea typeface="仿宋" pitchFamily="49" charset="-122"/>
              <a:cs typeface="Times New Roman" pitchFamily="18" charset="0"/>
            </a:endParaRPr>
          </a:p>
        </p:txBody>
      </p:sp>
      <p:sp>
        <p:nvSpPr>
          <p:cNvPr id="15" name="Text Box 2"/>
          <p:cNvSpPr txBox="1">
            <a:spLocks noChangeArrowheads="1"/>
          </p:cNvSpPr>
          <p:nvPr/>
        </p:nvSpPr>
        <p:spPr bwMode="auto">
          <a:xfrm>
            <a:off x="648072" y="2658398"/>
            <a:ext cx="5076056" cy="338554"/>
          </a:xfrm>
          <a:prstGeom prst="rect">
            <a:avLst/>
          </a:prstGeom>
          <a:noFill/>
          <a:ln w="9525">
            <a:noFill/>
            <a:miter lim="800000"/>
            <a:headEnd/>
            <a:tailEnd/>
          </a:ln>
          <a:effectLst/>
        </p:spPr>
        <p:txBody>
          <a:bodyPr wrap="square">
            <a:spAutoFit/>
          </a:bodyPr>
          <a:lstStyle/>
          <a:p>
            <a:pPr>
              <a:defRPr/>
            </a:pPr>
            <a:r>
              <a:rPr lang="en-US" altLang="zh-CN" sz="1600" b="1" dirty="0" smtClean="0">
                <a:solidFill>
                  <a:srgbClr val="00B0F0"/>
                </a:solidFill>
                <a:latin typeface="Times New Roman" pitchFamily="18" charset="0"/>
                <a:cs typeface="Times New Roman" pitchFamily="18" charset="0"/>
              </a:rPr>
              <a:t>Covalent bond structure of silicon crystal </a:t>
            </a:r>
            <a:endParaRPr lang="zh-CN" altLang="en-US" sz="1600" b="1" dirty="0">
              <a:solidFill>
                <a:srgbClr val="00B0F0"/>
              </a:solidFill>
              <a:latin typeface="Times New Roman" pitchFamily="18" charset="0"/>
              <a:ea typeface="黑体" pitchFamily="49" charset="-122"/>
              <a:cs typeface="Times New Roman" pitchFamily="18" charset="0"/>
            </a:endParaRPr>
          </a:p>
        </p:txBody>
      </p:sp>
      <p:graphicFrame>
        <p:nvGraphicFramePr>
          <p:cNvPr id="16" name="Object 2"/>
          <p:cNvGraphicFramePr>
            <a:graphicFrameLocks noChangeAspect="1"/>
          </p:cNvGraphicFramePr>
          <p:nvPr>
            <p:extLst>
              <p:ext uri="{D42A27DB-BD31-4B8C-83A1-F6EECF244321}">
                <p14:modId xmlns:p14="http://schemas.microsoft.com/office/powerpoint/2010/main" xmlns="" val="2362697976"/>
              </p:ext>
            </p:extLst>
          </p:nvPr>
        </p:nvGraphicFramePr>
        <p:xfrm>
          <a:off x="323528" y="2852936"/>
          <a:ext cx="4320480" cy="2920546"/>
        </p:xfrm>
        <a:graphic>
          <a:graphicData uri="http://schemas.openxmlformats.org/presentationml/2006/ole">
            <p:oleObj spid="_x0000_s4178" name="VISIO" r:id="rId5" imgW="2872740" imgH="1851660" progId="">
              <p:embed/>
            </p:oleObj>
          </a:graphicData>
        </a:graphic>
      </p:graphicFrame>
      <p:grpSp>
        <p:nvGrpSpPr>
          <p:cNvPr id="4" name="组合 3"/>
          <p:cNvGrpSpPr/>
          <p:nvPr/>
        </p:nvGrpSpPr>
        <p:grpSpPr>
          <a:xfrm>
            <a:off x="4633113" y="3212976"/>
            <a:ext cx="5051455" cy="3645024"/>
            <a:chOff x="8839181" y="1834975"/>
            <a:chExt cx="6073315" cy="3937928"/>
          </a:xfrm>
        </p:grpSpPr>
        <p:sp>
          <p:nvSpPr>
            <p:cNvPr id="11" name="Text Box 21"/>
            <p:cNvSpPr>
              <a:spLocks noChangeArrowheads="1"/>
            </p:cNvSpPr>
            <p:nvPr/>
          </p:nvSpPr>
          <p:spPr bwMode="auto">
            <a:xfrm>
              <a:off x="11795814" y="5439700"/>
              <a:ext cx="2735265" cy="3332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algn="ctr">
                <a:spcBef>
                  <a:spcPct val="0"/>
                </a:spcBef>
              </a:pPr>
              <a:r>
                <a:rPr kumimoji="1" lang="en-US" altLang="zh-CN" sz="1400" b="1" i="1" dirty="0" err="1" smtClean="0">
                  <a:solidFill>
                    <a:srgbClr val="0000FF"/>
                  </a:solidFill>
                  <a:latin typeface="仿宋" pitchFamily="49" charset="-122"/>
                  <a:ea typeface="仿宋" pitchFamily="49" charset="-122"/>
                </a:rPr>
                <a:t>E</a:t>
              </a:r>
              <a:r>
                <a:rPr kumimoji="1" lang="en-US" altLang="zh-CN" sz="1400" b="1" i="1" baseline="-25000" dirty="0" err="1" smtClean="0">
                  <a:solidFill>
                    <a:srgbClr val="0000FF"/>
                  </a:solidFill>
                  <a:latin typeface="仿宋" pitchFamily="49" charset="-122"/>
                  <a:ea typeface="仿宋" pitchFamily="49" charset="-122"/>
                </a:rPr>
                <a:t>v</a:t>
              </a:r>
              <a:r>
                <a:rPr kumimoji="1" lang="en-US" altLang="zh-CN" sz="1400" b="1" dirty="0" smtClean="0">
                  <a:solidFill>
                    <a:srgbClr val="0000FF"/>
                  </a:solidFill>
                  <a:latin typeface="仿宋" pitchFamily="49" charset="-122"/>
                  <a:ea typeface="仿宋" pitchFamily="49" charset="-122"/>
                </a:rPr>
                <a:t>— </a:t>
              </a:r>
              <a:r>
                <a:rPr lang="en-US" altLang="zh-CN" sz="1400" b="1" dirty="0" smtClean="0">
                  <a:latin typeface="Times New Roman" pitchFamily="18" charset="0"/>
                  <a:cs typeface="Times New Roman" pitchFamily="18" charset="0"/>
                </a:rPr>
                <a:t>Valence band top</a:t>
              </a:r>
              <a:r>
                <a:rPr kumimoji="1" lang="zh-CN" altLang="en-US" sz="1400" b="1" dirty="0" smtClean="0">
                  <a:solidFill>
                    <a:srgbClr val="0000FF"/>
                  </a:solidFill>
                  <a:latin typeface="Times New Roman" pitchFamily="18" charset="0"/>
                  <a:ea typeface="仿宋" pitchFamily="49" charset="-122"/>
                  <a:cs typeface="Times New Roman" pitchFamily="18" charset="0"/>
                </a:rPr>
                <a:t>   </a:t>
              </a:r>
              <a:endParaRPr kumimoji="1" lang="zh-CN" altLang="en-US" sz="1400" b="1" dirty="0">
                <a:solidFill>
                  <a:srgbClr val="0000FF"/>
                </a:solidFill>
                <a:latin typeface="Times New Roman" pitchFamily="18" charset="0"/>
                <a:ea typeface="仿宋" pitchFamily="49" charset="-122"/>
                <a:cs typeface="Times New Roman" pitchFamily="18" charset="0"/>
              </a:endParaRPr>
            </a:p>
          </p:txBody>
        </p:sp>
        <p:sp>
          <p:nvSpPr>
            <p:cNvPr id="12" name="Text Box 22"/>
            <p:cNvSpPr>
              <a:spLocks noChangeArrowheads="1"/>
            </p:cNvSpPr>
            <p:nvPr/>
          </p:nvSpPr>
          <p:spPr bwMode="auto">
            <a:xfrm>
              <a:off x="9112004" y="5439700"/>
              <a:ext cx="3301424" cy="3332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kumimoji="1" lang="en-US" altLang="zh-CN" sz="1400" b="1" i="1" dirty="0" err="1" smtClean="0">
                  <a:solidFill>
                    <a:srgbClr val="0000FF"/>
                  </a:solidFill>
                  <a:latin typeface="仿宋" pitchFamily="49" charset="-122"/>
                  <a:ea typeface="仿宋" pitchFamily="49" charset="-122"/>
                </a:rPr>
                <a:t>E</a:t>
              </a:r>
              <a:r>
                <a:rPr kumimoji="1" lang="en-US" altLang="zh-CN" sz="1400" b="1" i="1" baseline="-25000" dirty="0" err="1" smtClean="0">
                  <a:solidFill>
                    <a:srgbClr val="0000FF"/>
                  </a:solidFill>
                  <a:latin typeface="仿宋" pitchFamily="49" charset="-122"/>
                  <a:ea typeface="仿宋" pitchFamily="49" charset="-122"/>
                </a:rPr>
                <a:t>c</a:t>
              </a:r>
              <a:r>
                <a:rPr kumimoji="1" lang="en-US" altLang="zh-CN" sz="1400" b="1" dirty="0" smtClean="0">
                  <a:solidFill>
                    <a:srgbClr val="0000FF"/>
                  </a:solidFill>
                  <a:latin typeface="仿宋" pitchFamily="49" charset="-122"/>
                  <a:ea typeface="仿宋" pitchFamily="49" charset="-122"/>
                </a:rPr>
                <a:t>—</a:t>
              </a:r>
              <a:r>
                <a:rPr kumimoji="1" lang="en-US" altLang="zh-CN" sz="1400" b="1" dirty="0" smtClean="0">
                  <a:latin typeface="仿宋" pitchFamily="49" charset="-122"/>
                  <a:ea typeface="仿宋" pitchFamily="49" charset="-122"/>
                </a:rPr>
                <a:t>C</a:t>
              </a:r>
              <a:r>
                <a:rPr lang="en-US" altLang="zh-CN" sz="1400" b="1" dirty="0" smtClean="0">
                  <a:latin typeface="Times New Roman" pitchFamily="18" charset="0"/>
                  <a:ea typeface="仿宋" pitchFamily="49" charset="-122"/>
                  <a:cs typeface="Times New Roman" pitchFamily="18" charset="0"/>
                </a:rPr>
                <a:t>onduction band bottom</a:t>
              </a:r>
              <a:r>
                <a:rPr kumimoji="1" lang="zh-CN" altLang="en-US" sz="1400" b="1" dirty="0" smtClean="0">
                  <a:solidFill>
                    <a:srgbClr val="0000FF"/>
                  </a:solidFill>
                  <a:latin typeface="仿宋" pitchFamily="49" charset="-122"/>
                  <a:ea typeface="仿宋" pitchFamily="49" charset="-122"/>
                </a:rPr>
                <a:t>    </a:t>
              </a:r>
              <a:endParaRPr kumimoji="1" lang="zh-CN" altLang="en-US" sz="1400" b="1" dirty="0">
                <a:solidFill>
                  <a:srgbClr val="0000FF"/>
                </a:solidFill>
                <a:latin typeface="仿宋" pitchFamily="49" charset="-122"/>
                <a:ea typeface="仿宋" pitchFamily="49" charset="-122"/>
              </a:endParaRPr>
            </a:p>
          </p:txBody>
        </p:sp>
        <p:grpSp>
          <p:nvGrpSpPr>
            <p:cNvPr id="2" name="组合 1"/>
            <p:cNvGrpSpPr/>
            <p:nvPr/>
          </p:nvGrpSpPr>
          <p:grpSpPr>
            <a:xfrm>
              <a:off x="8839181" y="1834975"/>
              <a:ext cx="6073315" cy="3457575"/>
              <a:chOff x="8839181" y="1834975"/>
              <a:chExt cx="6073315" cy="3457575"/>
            </a:xfrm>
          </p:grpSpPr>
          <p:sp>
            <p:nvSpPr>
              <p:cNvPr id="9" name="Rectangle 16"/>
              <p:cNvSpPr>
                <a:spLocks noChangeArrowheads="1"/>
              </p:cNvSpPr>
              <p:nvPr/>
            </p:nvSpPr>
            <p:spPr bwMode="auto">
              <a:xfrm>
                <a:off x="10072120" y="4211463"/>
                <a:ext cx="2243139" cy="431800"/>
              </a:xfrm>
              <a:prstGeom prst="rect">
                <a:avLst/>
              </a:prstGeom>
              <a:solidFill>
                <a:srgbClr val="808080"/>
              </a:solidFill>
              <a:ln w="9525" cap="flat" algn="ctr">
                <a:solidFill>
                  <a:srgbClr val="000000"/>
                </a:solidFill>
                <a:prstDash val="solid"/>
                <a:miter lim="800000"/>
                <a:headEnd type="none" w="med" len="med"/>
                <a:tailEnd type="none" w="med" len="med"/>
              </a:ln>
            </p:spPr>
            <p:txBody>
              <a:bodyPr wrap="none" lIns="92075" tIns="46038" rIns="92075" bIns="46038" anchor="ctr"/>
              <a:lstStyle/>
              <a:p>
                <a:pPr algn="ctr">
                  <a:spcBef>
                    <a:spcPct val="0"/>
                  </a:spcBef>
                </a:pPr>
                <a:endParaRPr kumimoji="1" lang="zh-CN" altLang="zh-CN" sz="1600" b="1">
                  <a:solidFill>
                    <a:srgbClr val="0000FF"/>
                  </a:solidFill>
                  <a:effectLst>
                    <a:outerShdw blurRad="38100" dist="38100" dir="2700000" algn="tl">
                      <a:srgbClr val="000000"/>
                    </a:outerShdw>
                  </a:effectLst>
                  <a:latin typeface="仿宋" pitchFamily="49" charset="-122"/>
                  <a:ea typeface="仿宋" pitchFamily="49" charset="-122"/>
                </a:endParaRPr>
              </a:p>
            </p:txBody>
          </p:sp>
          <p:sp>
            <p:nvSpPr>
              <p:cNvPr id="10" name="Rectangle 17"/>
              <p:cNvSpPr>
                <a:spLocks noChangeArrowheads="1"/>
              </p:cNvSpPr>
              <p:nvPr/>
            </p:nvSpPr>
            <p:spPr bwMode="auto">
              <a:xfrm>
                <a:off x="10064322" y="4868955"/>
                <a:ext cx="2250938" cy="423595"/>
              </a:xfrm>
              <a:prstGeom prst="rect">
                <a:avLst/>
              </a:prstGeom>
              <a:solidFill>
                <a:srgbClr val="DDDDDD"/>
              </a:solidFill>
              <a:ln w="28575" cap="flat" algn="ctr">
                <a:solidFill>
                  <a:srgbClr val="000000"/>
                </a:solidFill>
                <a:prstDash val="sysDot"/>
                <a:miter lim="800000"/>
                <a:headEnd type="none" w="med" len="med"/>
                <a:tailEnd type="none" w="med" len="med"/>
              </a:ln>
            </p:spPr>
            <p:txBody>
              <a:bodyPr wrap="none" lIns="92075" tIns="46038" rIns="92075" bIns="46038" anchor="ctr"/>
              <a:lstStyle/>
              <a:p>
                <a:pPr algn="ctr">
                  <a:spcBef>
                    <a:spcPct val="0"/>
                  </a:spcBef>
                </a:pPr>
                <a:endParaRPr kumimoji="1" lang="zh-CN" altLang="zh-CN" sz="1600" b="1">
                  <a:effectLst>
                    <a:outerShdw blurRad="38100" dist="38100" dir="2700000" algn="tl">
                      <a:srgbClr val="FFFFFF"/>
                    </a:outerShdw>
                  </a:effectLst>
                  <a:latin typeface="仿宋" pitchFamily="49" charset="-122"/>
                  <a:ea typeface="仿宋" pitchFamily="49" charset="-122"/>
                </a:endParaRPr>
              </a:p>
            </p:txBody>
          </p:sp>
          <p:sp>
            <p:nvSpPr>
              <p:cNvPr id="13" name="Line 23"/>
              <p:cNvSpPr>
                <a:spLocks noChangeShapeType="1"/>
              </p:cNvSpPr>
              <p:nvPr/>
            </p:nvSpPr>
            <p:spPr bwMode="auto">
              <a:xfrm>
                <a:off x="10497196" y="3702040"/>
                <a:ext cx="11605" cy="522123"/>
              </a:xfrm>
              <a:prstGeom prst="line">
                <a:avLst/>
              </a:prstGeom>
              <a:noFill/>
              <a:ln w="9525" cap="flat" algn="ctr">
                <a:solidFill>
                  <a:srgbClr val="000000"/>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sz="1600" b="1">
                  <a:latin typeface="仿宋" pitchFamily="49" charset="-122"/>
                  <a:ea typeface="仿宋" pitchFamily="49" charset="-122"/>
                </a:endParaRPr>
              </a:p>
            </p:txBody>
          </p:sp>
          <p:sp>
            <p:nvSpPr>
              <p:cNvPr id="14" name="Text Box 24"/>
              <p:cNvSpPr>
                <a:spLocks noChangeArrowheads="1"/>
              </p:cNvSpPr>
              <p:nvPr/>
            </p:nvSpPr>
            <p:spPr bwMode="auto">
              <a:xfrm>
                <a:off x="10623361" y="3786013"/>
                <a:ext cx="405869" cy="3391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kumimoji="1" lang="en-US" altLang="zh-CN" sz="1600" b="1" i="1">
                    <a:solidFill>
                      <a:srgbClr val="0000FF"/>
                    </a:solidFill>
                    <a:latin typeface="仿宋" pitchFamily="49" charset="-122"/>
                    <a:ea typeface="仿宋" pitchFamily="49" charset="-122"/>
                  </a:rPr>
                  <a:t>E</a:t>
                </a:r>
                <a:r>
                  <a:rPr kumimoji="1" lang="en-US" altLang="zh-CN" sz="1600" b="1" i="1" baseline="-25000">
                    <a:solidFill>
                      <a:srgbClr val="0000FF"/>
                    </a:solidFill>
                    <a:latin typeface="仿宋" pitchFamily="49" charset="-122"/>
                    <a:ea typeface="仿宋" pitchFamily="49" charset="-122"/>
                  </a:rPr>
                  <a:t>g</a:t>
                </a:r>
              </a:p>
            </p:txBody>
          </p:sp>
          <p:sp>
            <p:nvSpPr>
              <p:cNvPr id="17" name="Text Box 145"/>
              <p:cNvSpPr>
                <a:spLocks noChangeArrowheads="1"/>
              </p:cNvSpPr>
              <p:nvPr/>
            </p:nvSpPr>
            <p:spPr bwMode="auto">
              <a:xfrm>
                <a:off x="9977747" y="3157479"/>
                <a:ext cx="2337512"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algn="ctr">
                  <a:spcBef>
                    <a:spcPct val="0"/>
                  </a:spcBef>
                </a:pPr>
                <a:r>
                  <a:rPr kumimoji="1" lang="en-US" altLang="zh-CN" sz="1600" b="1" dirty="0" smtClean="0">
                    <a:solidFill>
                      <a:srgbClr val="0000FF"/>
                    </a:solidFill>
                    <a:latin typeface="Times New Roman" pitchFamily="18" charset="0"/>
                    <a:ea typeface="仿宋" pitchFamily="49" charset="-122"/>
                    <a:cs typeface="Times New Roman" pitchFamily="18" charset="0"/>
                  </a:rPr>
                  <a:t>Conduction band</a:t>
                </a:r>
                <a:r>
                  <a:rPr kumimoji="1" lang="zh-CN" altLang="en-US" sz="1600" b="1" dirty="0" smtClean="0">
                    <a:solidFill>
                      <a:srgbClr val="0000FF"/>
                    </a:solidFill>
                    <a:latin typeface="Times New Roman" pitchFamily="18" charset="0"/>
                    <a:ea typeface="仿宋" pitchFamily="49" charset="-122"/>
                    <a:cs typeface="Times New Roman" pitchFamily="18" charset="0"/>
                  </a:rPr>
                  <a:t> </a:t>
                </a:r>
                <a:endParaRPr kumimoji="1" lang="zh-CN" altLang="en-US" sz="1600" b="1" dirty="0">
                  <a:solidFill>
                    <a:srgbClr val="0000FF"/>
                  </a:solidFill>
                  <a:latin typeface="Times New Roman" pitchFamily="18" charset="0"/>
                  <a:ea typeface="仿宋" pitchFamily="49" charset="-122"/>
                  <a:cs typeface="Times New Roman" pitchFamily="18" charset="0"/>
                </a:endParaRPr>
              </a:p>
            </p:txBody>
          </p:sp>
          <p:sp>
            <p:nvSpPr>
              <p:cNvPr id="18" name="Text Box 148"/>
              <p:cNvSpPr>
                <a:spLocks noChangeArrowheads="1"/>
              </p:cNvSpPr>
              <p:nvPr/>
            </p:nvSpPr>
            <p:spPr bwMode="auto">
              <a:xfrm>
                <a:off x="10247484" y="4236863"/>
                <a:ext cx="1981201"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algn="ctr">
                  <a:spcBef>
                    <a:spcPct val="0"/>
                  </a:spcBef>
                </a:pPr>
                <a:r>
                  <a:rPr kumimoji="1" lang="en-US" altLang="zh-CN" sz="1600" b="1" dirty="0" smtClean="0">
                    <a:solidFill>
                      <a:srgbClr val="0000FF"/>
                    </a:solidFill>
                    <a:latin typeface="Times New Roman" pitchFamily="18" charset="0"/>
                    <a:ea typeface="仿宋" pitchFamily="49" charset="-122"/>
                    <a:cs typeface="Times New Roman" pitchFamily="18" charset="0"/>
                  </a:rPr>
                  <a:t>Valence band </a:t>
                </a:r>
                <a:endParaRPr kumimoji="1" lang="zh-CN" altLang="en-US" sz="1600" b="1" dirty="0">
                  <a:solidFill>
                    <a:srgbClr val="0000FF"/>
                  </a:solidFill>
                  <a:latin typeface="Times New Roman" pitchFamily="18" charset="0"/>
                  <a:ea typeface="仿宋" pitchFamily="49" charset="-122"/>
                  <a:cs typeface="Times New Roman" pitchFamily="18" charset="0"/>
                </a:endParaRPr>
              </a:p>
            </p:txBody>
          </p:sp>
          <p:sp>
            <p:nvSpPr>
              <p:cNvPr id="19" name="Rectangle 15" descr="横虚线"/>
              <p:cNvSpPr>
                <a:spLocks noChangeArrowheads="1"/>
              </p:cNvSpPr>
              <p:nvPr/>
            </p:nvSpPr>
            <p:spPr bwMode="auto">
              <a:xfrm>
                <a:off x="10064322" y="2924096"/>
                <a:ext cx="2243138" cy="817564"/>
              </a:xfrm>
              <a:prstGeom prst="rect">
                <a:avLst/>
              </a:prstGeom>
              <a:noFill/>
              <a:ln w="19050" cap="flat" algn="ctr">
                <a:solidFill>
                  <a:srgbClr val="00000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spcBef>
                    <a:spcPct val="0"/>
                  </a:spcBef>
                </a:pPr>
                <a:endParaRPr kumimoji="1" lang="zh-CN" altLang="zh-CN" sz="1600" b="1">
                  <a:solidFill>
                    <a:srgbClr val="0000FF"/>
                  </a:solidFill>
                  <a:effectLst>
                    <a:outerShdw blurRad="38100" dist="38100" dir="2700000" algn="tl">
                      <a:srgbClr val="C0C0C0"/>
                    </a:outerShdw>
                  </a:effectLst>
                  <a:latin typeface="仿宋" pitchFamily="49" charset="-122"/>
                  <a:ea typeface="仿宋" pitchFamily="49" charset="-122"/>
                </a:endParaRPr>
              </a:p>
            </p:txBody>
          </p:sp>
          <p:sp>
            <p:nvSpPr>
              <p:cNvPr id="20" name="Rectangle 15" descr="横虚线"/>
              <p:cNvSpPr>
                <a:spLocks noChangeArrowheads="1"/>
              </p:cNvSpPr>
              <p:nvPr/>
            </p:nvSpPr>
            <p:spPr bwMode="auto">
              <a:xfrm>
                <a:off x="10072121" y="1908000"/>
                <a:ext cx="2243138" cy="817564"/>
              </a:xfrm>
              <a:prstGeom prst="rect">
                <a:avLst/>
              </a:prstGeom>
              <a:noFill/>
              <a:ln w="19050" cap="flat" algn="ctr">
                <a:solidFill>
                  <a:srgbClr val="000000"/>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spcBef>
                    <a:spcPct val="0"/>
                  </a:spcBef>
                </a:pPr>
                <a:endParaRPr kumimoji="1" lang="zh-CN" altLang="zh-CN" sz="1600" b="1">
                  <a:effectLst>
                    <a:outerShdw blurRad="38100" dist="38100" dir="2700000" algn="tl">
                      <a:srgbClr val="C0C0C0"/>
                    </a:outerShdw>
                  </a:effectLst>
                  <a:latin typeface="仿宋" pitchFamily="49" charset="-122"/>
                  <a:ea typeface="仿宋" pitchFamily="49" charset="-122"/>
                </a:endParaRPr>
              </a:p>
            </p:txBody>
          </p:sp>
          <p:sp>
            <p:nvSpPr>
              <p:cNvPr id="21" name="Text Box 18"/>
              <p:cNvSpPr>
                <a:spLocks noChangeArrowheads="1"/>
              </p:cNvSpPr>
              <p:nvPr/>
            </p:nvSpPr>
            <p:spPr bwMode="auto">
              <a:xfrm>
                <a:off x="9290472" y="4791161"/>
                <a:ext cx="860425"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0"/>
                  </a:spcBef>
                </a:pPr>
                <a:r>
                  <a:rPr lang="en-US" altLang="zh-CN" sz="1400" b="1" dirty="0" smtClean="0">
                    <a:latin typeface="Times New Roman" pitchFamily="18" charset="0"/>
                    <a:cs typeface="Times New Roman" pitchFamily="18" charset="0"/>
                  </a:rPr>
                  <a:t>Full band </a:t>
                </a:r>
                <a:endParaRPr lang="zh-CN" altLang="en-US" sz="1400" b="1" dirty="0">
                  <a:latin typeface="Times New Roman" pitchFamily="18" charset="0"/>
                  <a:ea typeface="仿宋" pitchFamily="49" charset="-122"/>
                  <a:cs typeface="Times New Roman" pitchFamily="18" charset="0"/>
                </a:endParaRPr>
              </a:p>
            </p:txBody>
          </p:sp>
          <p:sp>
            <p:nvSpPr>
              <p:cNvPr id="22" name="Text Box 19"/>
              <p:cNvSpPr>
                <a:spLocks noChangeArrowheads="1"/>
              </p:cNvSpPr>
              <p:nvPr/>
            </p:nvSpPr>
            <p:spPr bwMode="auto">
              <a:xfrm>
                <a:off x="12360243" y="3836297"/>
                <a:ext cx="2552253" cy="332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0"/>
                  </a:spcBef>
                </a:pPr>
                <a:r>
                  <a:rPr lang="en-US" altLang="zh-CN" sz="1400" b="1" dirty="0" smtClean="0">
                    <a:latin typeface="Times New Roman" pitchFamily="18" charset="0"/>
                    <a:cs typeface="Times New Roman" pitchFamily="18" charset="0"/>
                  </a:rPr>
                  <a:t>Forbidden band </a:t>
                </a:r>
                <a:endParaRPr lang="zh-CN" altLang="en-US" sz="1400" b="1" dirty="0">
                  <a:latin typeface="Times New Roman" pitchFamily="18" charset="0"/>
                  <a:ea typeface="仿宋" pitchFamily="49" charset="-122"/>
                  <a:cs typeface="Times New Roman" pitchFamily="18" charset="0"/>
                </a:endParaRPr>
              </a:p>
            </p:txBody>
          </p:sp>
          <p:sp>
            <p:nvSpPr>
              <p:cNvPr id="23" name="Text Box 20"/>
              <p:cNvSpPr>
                <a:spLocks noChangeArrowheads="1"/>
              </p:cNvSpPr>
              <p:nvPr/>
            </p:nvSpPr>
            <p:spPr bwMode="auto">
              <a:xfrm>
                <a:off x="9198577" y="3079685"/>
                <a:ext cx="860426" cy="565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altLang="zh-CN" sz="1400" b="1" dirty="0" smtClean="0">
                    <a:latin typeface="Times New Roman" pitchFamily="18" charset="0"/>
                    <a:cs typeface="Times New Roman" pitchFamily="18" charset="0"/>
                  </a:rPr>
                  <a:t>Empty band </a:t>
                </a:r>
                <a:endParaRPr lang="zh-CN" altLang="en-US" sz="1400" b="1" dirty="0">
                  <a:latin typeface="Times New Roman" pitchFamily="18" charset="0"/>
                  <a:ea typeface="仿宋" pitchFamily="49" charset="-122"/>
                  <a:cs typeface="Times New Roman" pitchFamily="18" charset="0"/>
                </a:endParaRPr>
              </a:p>
            </p:txBody>
          </p:sp>
          <p:sp>
            <p:nvSpPr>
              <p:cNvPr id="24" name="Text Box 21"/>
              <p:cNvSpPr>
                <a:spLocks noChangeArrowheads="1"/>
              </p:cNvSpPr>
              <p:nvPr/>
            </p:nvSpPr>
            <p:spPr bwMode="auto">
              <a:xfrm>
                <a:off x="9198577" y="2068358"/>
                <a:ext cx="860426" cy="565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altLang="zh-CN" sz="1400" b="1" dirty="0" smtClean="0">
                    <a:latin typeface="Times New Roman" pitchFamily="18" charset="0"/>
                    <a:cs typeface="Times New Roman" pitchFamily="18" charset="0"/>
                  </a:rPr>
                  <a:t>Empty band </a:t>
                </a:r>
                <a:endParaRPr lang="zh-CN" altLang="en-US" sz="1400" b="1" dirty="0">
                  <a:latin typeface="Times New Roman" pitchFamily="18" charset="0"/>
                  <a:ea typeface="仿宋" pitchFamily="49" charset="-122"/>
                  <a:cs typeface="Times New Roman" pitchFamily="18" charset="0"/>
                </a:endParaRPr>
              </a:p>
            </p:txBody>
          </p:sp>
          <p:sp>
            <p:nvSpPr>
              <p:cNvPr id="25" name="Text Box 22"/>
              <p:cNvSpPr>
                <a:spLocks noChangeArrowheads="1"/>
              </p:cNvSpPr>
              <p:nvPr/>
            </p:nvSpPr>
            <p:spPr bwMode="auto">
              <a:xfrm>
                <a:off x="9290470" y="4168806"/>
                <a:ext cx="860426" cy="565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altLang="zh-CN" sz="1400" b="1" dirty="0" smtClean="0">
                    <a:latin typeface="Times New Roman" pitchFamily="18" charset="0"/>
                    <a:cs typeface="Times New Roman" pitchFamily="18" charset="0"/>
                  </a:rPr>
                  <a:t>Full band </a:t>
                </a:r>
                <a:endParaRPr lang="zh-CN" altLang="en-US" sz="1400" b="1" dirty="0">
                  <a:latin typeface="Times New Roman" pitchFamily="18" charset="0"/>
                  <a:ea typeface="仿宋" pitchFamily="49" charset="-122"/>
                  <a:cs typeface="Times New Roman" pitchFamily="18" charset="0"/>
                </a:endParaRPr>
              </a:p>
            </p:txBody>
          </p:sp>
          <p:sp>
            <p:nvSpPr>
              <p:cNvPr id="27" name="Line 40"/>
              <p:cNvSpPr>
                <a:spLocks noChangeShapeType="1"/>
              </p:cNvSpPr>
              <p:nvPr/>
            </p:nvSpPr>
            <p:spPr bwMode="auto">
              <a:xfrm flipV="1">
                <a:off x="9240382" y="1834975"/>
                <a:ext cx="0" cy="3457575"/>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spAutoFit/>
              </a:bodyPr>
              <a:lstStyle/>
              <a:p>
                <a:endParaRPr lang="zh-CN" altLang="en-US" sz="1600" b="1">
                  <a:latin typeface="仿宋" pitchFamily="49" charset="-122"/>
                  <a:ea typeface="仿宋" pitchFamily="49" charset="-122"/>
                </a:endParaRPr>
              </a:p>
            </p:txBody>
          </p:sp>
          <p:sp>
            <p:nvSpPr>
              <p:cNvPr id="28" name="Text Box 41"/>
              <p:cNvSpPr>
                <a:spLocks noChangeArrowheads="1"/>
              </p:cNvSpPr>
              <p:nvPr/>
            </p:nvSpPr>
            <p:spPr bwMode="auto">
              <a:xfrm>
                <a:off x="8839181" y="1908000"/>
                <a:ext cx="326151"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600" b="1">
                    <a:latin typeface="仿宋" pitchFamily="49" charset="-122"/>
                    <a:ea typeface="仿宋" pitchFamily="49" charset="-122"/>
                  </a:rPr>
                  <a:t>E</a:t>
                </a:r>
              </a:p>
            </p:txBody>
          </p:sp>
        </p:grpSp>
      </p:grpSp>
      <p:sp>
        <p:nvSpPr>
          <p:cNvPr id="5" name="矩形 4"/>
          <p:cNvSpPr/>
          <p:nvPr/>
        </p:nvSpPr>
        <p:spPr>
          <a:xfrm>
            <a:off x="5580112" y="2780928"/>
            <a:ext cx="3373680" cy="369332"/>
          </a:xfrm>
          <a:prstGeom prst="rect">
            <a:avLst/>
          </a:prstGeom>
        </p:spPr>
        <p:txBody>
          <a:bodyPr wrap="none">
            <a:spAutoFit/>
          </a:bodyPr>
          <a:lstStyle/>
          <a:p>
            <a:pPr>
              <a:defRPr/>
            </a:pPr>
            <a:r>
              <a:rPr lang="en-US" altLang="zh-CN" b="1" dirty="0" smtClean="0">
                <a:solidFill>
                  <a:srgbClr val="00B0F0"/>
                </a:solidFill>
                <a:latin typeface="Times New Roman" pitchFamily="18" charset="0"/>
                <a:cs typeface="Times New Roman" pitchFamily="18" charset="0"/>
              </a:rPr>
              <a:t>Energy band structure diagram </a:t>
            </a:r>
            <a:endParaRPr lang="en-US" altLang="zh-CN" b="1" dirty="0">
              <a:solidFill>
                <a:srgbClr val="00B0F0"/>
              </a:solidFill>
              <a:latin typeface="Times New Roman" pitchFamily="18" charset="0"/>
              <a:ea typeface="黑体" pitchFamily="49" charset="-122"/>
              <a:cs typeface="Times New Roman" pitchFamily="18" charset="0"/>
            </a:endParaRPr>
          </a:p>
        </p:txBody>
      </p:sp>
      <p:sp>
        <p:nvSpPr>
          <p:cNvPr id="6" name="矩形 5"/>
          <p:cNvSpPr/>
          <p:nvPr/>
        </p:nvSpPr>
        <p:spPr>
          <a:xfrm>
            <a:off x="179512" y="5445224"/>
            <a:ext cx="4716016" cy="1329595"/>
          </a:xfrm>
          <a:prstGeom prst="rect">
            <a:avLst/>
          </a:prstGeom>
          <a:ln>
            <a:solidFill>
              <a:srgbClr val="FF0000"/>
            </a:solidFill>
          </a:ln>
        </p:spPr>
        <p:txBody>
          <a:bodyPr wrap="square">
            <a:spAutoFit/>
          </a:bodyPr>
          <a:lstStyle/>
          <a:p>
            <a:pPr algn="just">
              <a:spcBef>
                <a:spcPct val="20000"/>
              </a:spcBef>
            </a:pPr>
            <a:r>
              <a:rPr lang="en-US" altLang="zh-CN" sz="1400" dirty="0" smtClean="0">
                <a:latin typeface="Times New Roman" pitchFamily="18" charset="0"/>
                <a:ea typeface="仿宋" pitchFamily="49" charset="-122"/>
                <a:cs typeface="Times New Roman" pitchFamily="18" charset="0"/>
              </a:rPr>
              <a:t>T=0</a:t>
            </a:r>
          </a:p>
          <a:p>
            <a:pPr algn="just">
              <a:spcBef>
                <a:spcPct val="20000"/>
              </a:spcBef>
            </a:pPr>
            <a:r>
              <a:rPr lang="en-US" altLang="zh-CN" sz="1400" dirty="0" smtClean="0">
                <a:latin typeface="Times New Roman" pitchFamily="18" charset="0"/>
                <a:cs typeface="Times New Roman" pitchFamily="18" charset="0"/>
              </a:rPr>
              <a:t>The empty band with the lowest energy </a:t>
            </a:r>
            <a:r>
              <a:rPr lang="en-US" altLang="zh-CN" sz="1400" dirty="0" smtClean="0">
                <a:latin typeface="Times New Roman" pitchFamily="18" charset="0"/>
                <a:ea typeface="仿宋" pitchFamily="49" charset="-122"/>
                <a:cs typeface="Times New Roman" pitchFamily="18" charset="0"/>
              </a:rPr>
              <a:t>—conduction band</a:t>
            </a:r>
            <a:endParaRPr lang="zh-CN" altLang="en-US" sz="1400" dirty="0">
              <a:latin typeface="Times New Roman" pitchFamily="18" charset="0"/>
              <a:ea typeface="仿宋" pitchFamily="49" charset="-122"/>
              <a:cs typeface="Times New Roman" pitchFamily="18" charset="0"/>
            </a:endParaRPr>
          </a:p>
          <a:p>
            <a:pPr algn="just">
              <a:spcBef>
                <a:spcPct val="20000"/>
              </a:spcBef>
            </a:pPr>
            <a:r>
              <a:rPr lang="en-US" altLang="zh-CN" sz="1400" dirty="0" smtClean="0">
                <a:latin typeface="Times New Roman" pitchFamily="18" charset="0"/>
                <a:cs typeface="Times New Roman" pitchFamily="18" charset="0"/>
              </a:rPr>
              <a:t>The full band with the highest energy</a:t>
            </a:r>
            <a:r>
              <a:rPr lang="en-US" altLang="zh-CN" sz="1400" dirty="0" smtClean="0">
                <a:latin typeface="Times New Roman" pitchFamily="18" charset="0"/>
                <a:ea typeface="仿宋" pitchFamily="49" charset="-122"/>
                <a:cs typeface="Times New Roman" pitchFamily="18" charset="0"/>
              </a:rPr>
              <a:t>—</a:t>
            </a:r>
            <a:r>
              <a:rPr lang="en-US" altLang="zh-CN" sz="1400" dirty="0" smtClean="0">
                <a:latin typeface="Times New Roman" pitchFamily="18" charset="0"/>
                <a:cs typeface="Times New Roman" pitchFamily="18" charset="0"/>
              </a:rPr>
              <a:t>valence band </a:t>
            </a:r>
            <a:endParaRPr lang="zh-CN" altLang="en-US" sz="1400" dirty="0">
              <a:latin typeface="Times New Roman" pitchFamily="18" charset="0"/>
              <a:ea typeface="仿宋" pitchFamily="49" charset="-122"/>
              <a:cs typeface="Times New Roman" pitchFamily="18" charset="0"/>
            </a:endParaRPr>
          </a:p>
          <a:p>
            <a:pPr algn="just">
              <a:spcBef>
                <a:spcPct val="20000"/>
              </a:spcBef>
            </a:pPr>
            <a:r>
              <a:rPr lang="en-US" altLang="zh-CN" sz="1400" dirty="0" smtClean="0">
                <a:latin typeface="Times New Roman" pitchFamily="18" charset="0"/>
                <a:cs typeface="Times New Roman" pitchFamily="18" charset="0"/>
              </a:rPr>
              <a:t>Energy difference between conduction band bottom and valence band top </a:t>
            </a:r>
            <a:r>
              <a:rPr lang="en-US" altLang="zh-CN" sz="1400" dirty="0" smtClean="0">
                <a:latin typeface="Times New Roman" pitchFamily="18" charset="0"/>
                <a:ea typeface="仿宋" pitchFamily="49" charset="-122"/>
                <a:cs typeface="Times New Roman" pitchFamily="18" charset="0"/>
              </a:rPr>
              <a:t>—</a:t>
            </a:r>
            <a:r>
              <a:rPr lang="en-US" altLang="zh-CN" sz="1400" dirty="0" smtClean="0">
                <a:latin typeface="Times New Roman" pitchFamily="18" charset="0"/>
                <a:cs typeface="Times New Roman" pitchFamily="18" charset="0"/>
              </a:rPr>
              <a:t> band gap </a:t>
            </a:r>
            <a:endParaRPr lang="zh-CN" altLang="en-US" sz="1400" dirty="0">
              <a:latin typeface="Times New Roman" pitchFamily="18" charset="0"/>
              <a:ea typeface="仿宋" pitchFamily="49" charset="-122"/>
              <a:cs typeface="Times New Roman" pitchFamily="18" charset="0"/>
            </a:endParaRPr>
          </a:p>
        </p:txBody>
      </p:sp>
      <p:cxnSp>
        <p:nvCxnSpPr>
          <p:cNvPr id="31" name="直接箭头连接符 30"/>
          <p:cNvCxnSpPr/>
          <p:nvPr/>
        </p:nvCxnSpPr>
        <p:spPr>
          <a:xfrm flipV="1">
            <a:off x="4355976" y="4869160"/>
            <a:ext cx="682846" cy="6012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标题 1"/>
          <p:cNvSpPr txBox="1">
            <a:spLocks/>
          </p:cNvSpPr>
          <p:nvPr/>
        </p:nvSpPr>
        <p:spPr>
          <a:xfrm>
            <a:off x="323528" y="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982557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5" name="Group 223"/>
          <p:cNvGrpSpPr>
            <a:grpSpLocks/>
          </p:cNvGrpSpPr>
          <p:nvPr/>
        </p:nvGrpSpPr>
        <p:grpSpPr bwMode="auto">
          <a:xfrm>
            <a:off x="2990850" y="2651720"/>
            <a:ext cx="914400" cy="914400"/>
            <a:chOff x="1872" y="1536"/>
            <a:chExt cx="576" cy="576"/>
          </a:xfrm>
        </p:grpSpPr>
        <p:sp>
          <p:nvSpPr>
            <p:cNvPr id="6" name="AutoShape 3"/>
            <p:cNvSpPr>
              <a:spLocks/>
            </p:cNvSpPr>
            <p:nvPr/>
          </p:nvSpPr>
          <p:spPr bwMode="auto">
            <a:xfrm>
              <a:off x="2064" y="1728"/>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sp>
          <p:nvSpPr>
            <p:cNvPr id="10" name="Oval 4"/>
            <p:cNvSpPr>
              <a:spLocks noChangeArrowheads="1"/>
            </p:cNvSpPr>
            <p:nvPr/>
          </p:nvSpPr>
          <p:spPr bwMode="auto">
            <a:xfrm>
              <a:off x="1872"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1" name="Oval 5"/>
            <p:cNvSpPr>
              <a:spLocks noChangeArrowheads="1"/>
            </p:cNvSpPr>
            <p:nvPr/>
          </p:nvSpPr>
          <p:spPr bwMode="auto">
            <a:xfrm>
              <a:off x="2400"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 name="Oval 6"/>
            <p:cNvSpPr>
              <a:spLocks noChangeArrowheads="1"/>
            </p:cNvSpPr>
            <p:nvPr/>
          </p:nvSpPr>
          <p:spPr bwMode="auto">
            <a:xfrm>
              <a:off x="2160" y="206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3" name="Oval 7"/>
            <p:cNvSpPr>
              <a:spLocks noChangeArrowheads="1"/>
            </p:cNvSpPr>
            <p:nvPr/>
          </p:nvSpPr>
          <p:spPr bwMode="auto">
            <a:xfrm>
              <a:off x="2160" y="153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sp>
        <p:nvSpPr>
          <p:cNvPr id="14" name="Oval 8"/>
          <p:cNvSpPr>
            <a:spLocks noChangeArrowheads="1"/>
          </p:cNvSpPr>
          <p:nvPr/>
        </p:nvSpPr>
        <p:spPr bwMode="auto">
          <a:xfrm>
            <a:off x="2228850" y="2346920"/>
            <a:ext cx="76200" cy="76200"/>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nvGrpSpPr>
          <p:cNvPr id="15" name="Group 230"/>
          <p:cNvGrpSpPr>
            <a:grpSpLocks/>
          </p:cNvGrpSpPr>
          <p:nvPr/>
        </p:nvGrpSpPr>
        <p:grpSpPr bwMode="auto">
          <a:xfrm>
            <a:off x="1466850" y="3337520"/>
            <a:ext cx="1752600" cy="1828800"/>
            <a:chOff x="912" y="1968"/>
            <a:chExt cx="1104" cy="1152"/>
          </a:xfrm>
        </p:grpSpPr>
        <p:sp>
          <p:nvSpPr>
            <p:cNvPr id="16" name="AutoShape 10"/>
            <p:cNvSpPr>
              <a:spLocks noChangeArrowheads="1"/>
            </p:cNvSpPr>
            <p:nvPr/>
          </p:nvSpPr>
          <p:spPr bwMode="auto">
            <a:xfrm flipV="1">
              <a:off x="1344" y="1968"/>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17" name="AutoShape 11"/>
            <p:cNvSpPr>
              <a:spLocks noChangeArrowheads="1"/>
            </p:cNvSpPr>
            <p:nvPr/>
          </p:nvSpPr>
          <p:spPr bwMode="auto">
            <a:xfrm rot="16200000">
              <a:off x="1008" y="2352"/>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18" name="AutoShape 12"/>
            <p:cNvSpPr>
              <a:spLocks noChangeArrowheads="1"/>
            </p:cNvSpPr>
            <p:nvPr/>
          </p:nvSpPr>
          <p:spPr bwMode="auto">
            <a:xfrm rot="16200000">
              <a:off x="1704" y="2376"/>
              <a:ext cx="240" cy="384"/>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19" name="AutoShape 13"/>
            <p:cNvSpPr>
              <a:spLocks noChangeArrowheads="1"/>
            </p:cNvSpPr>
            <p:nvPr/>
          </p:nvSpPr>
          <p:spPr bwMode="auto">
            <a:xfrm>
              <a:off x="1344" y="2688"/>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grpSp>
      <p:grpSp>
        <p:nvGrpSpPr>
          <p:cNvPr id="20" name="Group 235"/>
          <p:cNvGrpSpPr>
            <a:grpSpLocks/>
          </p:cNvGrpSpPr>
          <p:nvPr/>
        </p:nvGrpSpPr>
        <p:grpSpPr bwMode="auto">
          <a:xfrm>
            <a:off x="1390650" y="2194520"/>
            <a:ext cx="1905000" cy="1143000"/>
            <a:chOff x="864" y="1248"/>
            <a:chExt cx="1200" cy="720"/>
          </a:xfrm>
        </p:grpSpPr>
        <p:sp>
          <p:nvSpPr>
            <p:cNvPr id="21" name="AutoShape 15"/>
            <p:cNvSpPr>
              <a:spLocks noChangeArrowheads="1"/>
            </p:cNvSpPr>
            <p:nvPr/>
          </p:nvSpPr>
          <p:spPr bwMode="auto">
            <a:xfrm rot="16200000">
              <a:off x="984" y="160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22" name="AutoShape 16"/>
            <p:cNvSpPr>
              <a:spLocks noChangeArrowheads="1"/>
            </p:cNvSpPr>
            <p:nvPr/>
          </p:nvSpPr>
          <p:spPr bwMode="auto">
            <a:xfrm rot="16200000">
              <a:off x="1704" y="160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23" name="AutoShape 17"/>
            <p:cNvSpPr>
              <a:spLocks noChangeArrowheads="1"/>
            </p:cNvSpPr>
            <p:nvPr/>
          </p:nvSpPr>
          <p:spPr bwMode="auto">
            <a:xfrm>
              <a:off x="1296" y="1248"/>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grpSp>
      <p:grpSp>
        <p:nvGrpSpPr>
          <p:cNvPr id="24" name="Group 239"/>
          <p:cNvGrpSpPr>
            <a:grpSpLocks/>
          </p:cNvGrpSpPr>
          <p:nvPr/>
        </p:nvGrpSpPr>
        <p:grpSpPr bwMode="auto">
          <a:xfrm>
            <a:off x="1847850" y="2651720"/>
            <a:ext cx="914400" cy="914400"/>
            <a:chOff x="1152" y="1536"/>
            <a:chExt cx="576" cy="576"/>
          </a:xfrm>
        </p:grpSpPr>
        <p:graphicFrame>
          <p:nvGraphicFramePr>
            <p:cNvPr id="25" name="Object 19"/>
            <p:cNvGraphicFramePr>
              <a:graphicFrameLocks noChangeAspect="1"/>
            </p:cNvGraphicFramePr>
            <p:nvPr/>
          </p:nvGraphicFramePr>
          <p:xfrm>
            <a:off x="1152" y="1776"/>
            <a:ext cx="72" cy="65"/>
          </p:xfrm>
          <a:graphic>
            <a:graphicData uri="http://schemas.openxmlformats.org/presentationml/2006/ole">
              <p:oleObj spid="_x0000_s3155" name="文档" r:id="rId5" imgW="914400" imgH="914400" progId="Word.Document.8">
                <p:embed/>
              </p:oleObj>
            </a:graphicData>
          </a:graphic>
        </p:graphicFrame>
        <p:sp>
          <p:nvSpPr>
            <p:cNvPr id="26" name="Oval 20"/>
            <p:cNvSpPr>
              <a:spLocks noChangeArrowheads="1"/>
            </p:cNvSpPr>
            <p:nvPr/>
          </p:nvSpPr>
          <p:spPr bwMode="auto">
            <a:xfrm>
              <a:off x="1152"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27" name="Oval 21"/>
            <p:cNvSpPr>
              <a:spLocks noChangeArrowheads="1"/>
            </p:cNvSpPr>
            <p:nvPr/>
          </p:nvSpPr>
          <p:spPr bwMode="auto">
            <a:xfrm>
              <a:off x="1680"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28" name="Oval 22"/>
            <p:cNvSpPr>
              <a:spLocks noChangeArrowheads="1"/>
            </p:cNvSpPr>
            <p:nvPr/>
          </p:nvSpPr>
          <p:spPr bwMode="auto">
            <a:xfrm>
              <a:off x="1440" y="206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29" name="Oval 23"/>
            <p:cNvSpPr>
              <a:spLocks noChangeArrowheads="1"/>
            </p:cNvSpPr>
            <p:nvPr/>
          </p:nvSpPr>
          <p:spPr bwMode="auto">
            <a:xfrm>
              <a:off x="1392" y="153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0" name="AutoShape 24"/>
            <p:cNvSpPr>
              <a:spLocks/>
            </p:cNvSpPr>
            <p:nvPr/>
          </p:nvSpPr>
          <p:spPr bwMode="auto">
            <a:xfrm>
              <a:off x="1332" y="1728"/>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31" name="Group 246"/>
          <p:cNvGrpSpPr>
            <a:grpSpLocks/>
          </p:cNvGrpSpPr>
          <p:nvPr/>
        </p:nvGrpSpPr>
        <p:grpSpPr bwMode="auto">
          <a:xfrm>
            <a:off x="781050" y="2727920"/>
            <a:ext cx="838200" cy="838200"/>
            <a:chOff x="480" y="1584"/>
            <a:chExt cx="528" cy="528"/>
          </a:xfrm>
        </p:grpSpPr>
        <p:sp>
          <p:nvSpPr>
            <p:cNvPr id="32" name="Oval 26"/>
            <p:cNvSpPr>
              <a:spLocks noChangeArrowheads="1"/>
            </p:cNvSpPr>
            <p:nvPr/>
          </p:nvSpPr>
          <p:spPr bwMode="auto">
            <a:xfrm>
              <a:off x="960"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3" name="Oval 27"/>
            <p:cNvSpPr>
              <a:spLocks noChangeArrowheads="1"/>
            </p:cNvSpPr>
            <p:nvPr/>
          </p:nvSpPr>
          <p:spPr bwMode="auto">
            <a:xfrm>
              <a:off x="768" y="206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4" name="Oval 28"/>
            <p:cNvSpPr>
              <a:spLocks noChangeArrowheads="1"/>
            </p:cNvSpPr>
            <p:nvPr/>
          </p:nvSpPr>
          <p:spPr bwMode="auto">
            <a:xfrm>
              <a:off x="720" y="158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5" name="Oval 29"/>
            <p:cNvSpPr>
              <a:spLocks noChangeArrowheads="1"/>
            </p:cNvSpPr>
            <p:nvPr/>
          </p:nvSpPr>
          <p:spPr bwMode="auto">
            <a:xfrm>
              <a:off x="480"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6" name="AutoShape 30"/>
            <p:cNvSpPr>
              <a:spLocks/>
            </p:cNvSpPr>
            <p:nvPr/>
          </p:nvSpPr>
          <p:spPr bwMode="auto">
            <a:xfrm>
              <a:off x="624" y="1740"/>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37" name="Group 252"/>
          <p:cNvGrpSpPr>
            <a:grpSpLocks/>
          </p:cNvGrpSpPr>
          <p:nvPr/>
        </p:nvGrpSpPr>
        <p:grpSpPr bwMode="auto">
          <a:xfrm>
            <a:off x="781050" y="3870920"/>
            <a:ext cx="838200" cy="914400"/>
            <a:chOff x="480" y="2304"/>
            <a:chExt cx="528" cy="576"/>
          </a:xfrm>
        </p:grpSpPr>
        <p:sp>
          <p:nvSpPr>
            <p:cNvPr id="38" name="Oval 32"/>
            <p:cNvSpPr>
              <a:spLocks noChangeArrowheads="1"/>
            </p:cNvSpPr>
            <p:nvPr/>
          </p:nvSpPr>
          <p:spPr bwMode="auto">
            <a:xfrm>
              <a:off x="960"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39" name="Oval 33"/>
            <p:cNvSpPr>
              <a:spLocks noChangeArrowheads="1"/>
            </p:cNvSpPr>
            <p:nvPr/>
          </p:nvSpPr>
          <p:spPr bwMode="auto">
            <a:xfrm>
              <a:off x="768" y="230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0" name="Oval 34"/>
            <p:cNvSpPr>
              <a:spLocks noChangeArrowheads="1"/>
            </p:cNvSpPr>
            <p:nvPr/>
          </p:nvSpPr>
          <p:spPr bwMode="auto">
            <a:xfrm>
              <a:off x="720" y="2832"/>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1" name="Oval 35"/>
            <p:cNvSpPr>
              <a:spLocks noChangeArrowheads="1"/>
            </p:cNvSpPr>
            <p:nvPr/>
          </p:nvSpPr>
          <p:spPr bwMode="auto">
            <a:xfrm>
              <a:off x="480"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2" name="AutoShape 36"/>
            <p:cNvSpPr>
              <a:spLocks/>
            </p:cNvSpPr>
            <p:nvPr/>
          </p:nvSpPr>
          <p:spPr bwMode="auto">
            <a:xfrm>
              <a:off x="636" y="2448"/>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43" name="Group 258"/>
          <p:cNvGrpSpPr>
            <a:grpSpLocks/>
          </p:cNvGrpSpPr>
          <p:nvPr/>
        </p:nvGrpSpPr>
        <p:grpSpPr bwMode="auto">
          <a:xfrm>
            <a:off x="1847850" y="3794720"/>
            <a:ext cx="990600" cy="914400"/>
            <a:chOff x="1152" y="2256"/>
            <a:chExt cx="624" cy="576"/>
          </a:xfrm>
        </p:grpSpPr>
        <p:sp>
          <p:nvSpPr>
            <p:cNvPr id="44" name="Oval 38"/>
            <p:cNvSpPr>
              <a:spLocks noChangeArrowheads="1"/>
            </p:cNvSpPr>
            <p:nvPr/>
          </p:nvSpPr>
          <p:spPr bwMode="auto">
            <a:xfrm>
              <a:off x="1440" y="278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nvGrpSpPr>
            <p:cNvPr id="45" name="Group 260"/>
            <p:cNvGrpSpPr>
              <a:grpSpLocks/>
            </p:cNvGrpSpPr>
            <p:nvPr/>
          </p:nvGrpSpPr>
          <p:grpSpPr bwMode="auto">
            <a:xfrm>
              <a:off x="1152" y="2256"/>
              <a:ext cx="624" cy="432"/>
              <a:chOff x="1152" y="2256"/>
              <a:chExt cx="624" cy="432"/>
            </a:xfrm>
          </p:grpSpPr>
          <p:sp>
            <p:nvSpPr>
              <p:cNvPr id="46" name="Oval 40"/>
              <p:cNvSpPr>
                <a:spLocks noChangeArrowheads="1"/>
              </p:cNvSpPr>
              <p:nvPr/>
            </p:nvSpPr>
            <p:spPr bwMode="auto">
              <a:xfrm>
                <a:off x="1728"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7" name="Oval 41"/>
              <p:cNvSpPr>
                <a:spLocks noChangeArrowheads="1"/>
              </p:cNvSpPr>
              <p:nvPr/>
            </p:nvSpPr>
            <p:spPr bwMode="auto">
              <a:xfrm>
                <a:off x="1152"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8" name="Oval 42"/>
              <p:cNvSpPr>
                <a:spLocks noChangeArrowheads="1"/>
              </p:cNvSpPr>
              <p:nvPr/>
            </p:nvSpPr>
            <p:spPr bwMode="auto">
              <a:xfrm>
                <a:off x="1440" y="225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49" name="AutoShape 43"/>
              <p:cNvSpPr>
                <a:spLocks/>
              </p:cNvSpPr>
              <p:nvPr/>
            </p:nvSpPr>
            <p:spPr bwMode="auto">
              <a:xfrm>
                <a:off x="1344" y="2448"/>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grpSp>
        <p:nvGrpSpPr>
          <p:cNvPr id="50" name="Group 265"/>
          <p:cNvGrpSpPr>
            <a:grpSpLocks/>
          </p:cNvGrpSpPr>
          <p:nvPr/>
        </p:nvGrpSpPr>
        <p:grpSpPr bwMode="auto">
          <a:xfrm>
            <a:off x="2990850" y="3794720"/>
            <a:ext cx="990600" cy="990600"/>
            <a:chOff x="1872" y="2256"/>
            <a:chExt cx="624" cy="624"/>
          </a:xfrm>
        </p:grpSpPr>
        <p:sp>
          <p:nvSpPr>
            <p:cNvPr id="51" name="Oval 45"/>
            <p:cNvSpPr>
              <a:spLocks noChangeArrowheads="1"/>
            </p:cNvSpPr>
            <p:nvPr/>
          </p:nvSpPr>
          <p:spPr bwMode="auto">
            <a:xfrm>
              <a:off x="2160" y="225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2" name="Oval 46"/>
            <p:cNvSpPr>
              <a:spLocks noChangeArrowheads="1"/>
            </p:cNvSpPr>
            <p:nvPr/>
          </p:nvSpPr>
          <p:spPr bwMode="auto">
            <a:xfrm>
              <a:off x="2160" y="2832"/>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3" name="Oval 47"/>
            <p:cNvSpPr>
              <a:spLocks noChangeArrowheads="1"/>
            </p:cNvSpPr>
            <p:nvPr/>
          </p:nvSpPr>
          <p:spPr bwMode="auto">
            <a:xfrm>
              <a:off x="2448"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4" name="Oval 48"/>
            <p:cNvSpPr>
              <a:spLocks noChangeArrowheads="1"/>
            </p:cNvSpPr>
            <p:nvPr/>
          </p:nvSpPr>
          <p:spPr bwMode="auto">
            <a:xfrm>
              <a:off x="1872"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5" name="AutoShape 49"/>
            <p:cNvSpPr>
              <a:spLocks/>
            </p:cNvSpPr>
            <p:nvPr/>
          </p:nvSpPr>
          <p:spPr bwMode="auto">
            <a:xfrm>
              <a:off x="2064" y="2460"/>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56" name="Group 271"/>
          <p:cNvGrpSpPr>
            <a:grpSpLocks/>
          </p:cNvGrpSpPr>
          <p:nvPr/>
        </p:nvGrpSpPr>
        <p:grpSpPr bwMode="auto">
          <a:xfrm>
            <a:off x="1847850" y="4861520"/>
            <a:ext cx="990600" cy="914400"/>
            <a:chOff x="1152" y="2928"/>
            <a:chExt cx="624" cy="576"/>
          </a:xfrm>
        </p:grpSpPr>
        <p:sp>
          <p:nvSpPr>
            <p:cNvPr id="57" name="Oval 51"/>
            <p:cNvSpPr>
              <a:spLocks noChangeArrowheads="1"/>
            </p:cNvSpPr>
            <p:nvPr/>
          </p:nvSpPr>
          <p:spPr bwMode="auto">
            <a:xfrm>
              <a:off x="1728"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8" name="Oval 52"/>
            <p:cNvSpPr>
              <a:spLocks noChangeArrowheads="1"/>
            </p:cNvSpPr>
            <p:nvPr/>
          </p:nvSpPr>
          <p:spPr bwMode="auto">
            <a:xfrm>
              <a:off x="1152"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59" name="Oval 53"/>
            <p:cNvSpPr>
              <a:spLocks noChangeArrowheads="1"/>
            </p:cNvSpPr>
            <p:nvPr/>
          </p:nvSpPr>
          <p:spPr bwMode="auto">
            <a:xfrm>
              <a:off x="1440" y="2928"/>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0" name="Oval 54"/>
            <p:cNvSpPr>
              <a:spLocks noChangeArrowheads="1"/>
            </p:cNvSpPr>
            <p:nvPr/>
          </p:nvSpPr>
          <p:spPr bwMode="auto">
            <a:xfrm>
              <a:off x="1440" y="345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1" name="AutoShape 55"/>
            <p:cNvSpPr>
              <a:spLocks/>
            </p:cNvSpPr>
            <p:nvPr/>
          </p:nvSpPr>
          <p:spPr bwMode="auto">
            <a:xfrm>
              <a:off x="1356" y="3120"/>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62" name="Group 277"/>
          <p:cNvGrpSpPr>
            <a:grpSpLocks/>
          </p:cNvGrpSpPr>
          <p:nvPr/>
        </p:nvGrpSpPr>
        <p:grpSpPr bwMode="auto">
          <a:xfrm>
            <a:off x="323850" y="2118320"/>
            <a:ext cx="4210050" cy="4191000"/>
            <a:chOff x="192" y="1200"/>
            <a:chExt cx="2652" cy="2640"/>
          </a:xfrm>
        </p:grpSpPr>
        <p:sp>
          <p:nvSpPr>
            <p:cNvPr id="63" name="Oval 57"/>
            <p:cNvSpPr>
              <a:spLocks noChangeArrowheads="1"/>
            </p:cNvSpPr>
            <p:nvPr/>
          </p:nvSpPr>
          <p:spPr bwMode="auto">
            <a:xfrm>
              <a:off x="2592"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4" name="Oval 58"/>
            <p:cNvSpPr>
              <a:spLocks noChangeArrowheads="1"/>
            </p:cNvSpPr>
            <p:nvPr/>
          </p:nvSpPr>
          <p:spPr bwMode="auto">
            <a:xfrm>
              <a:off x="2160" y="13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5" name="Oval 59"/>
            <p:cNvSpPr>
              <a:spLocks noChangeArrowheads="1"/>
            </p:cNvSpPr>
            <p:nvPr/>
          </p:nvSpPr>
          <p:spPr bwMode="auto">
            <a:xfrm>
              <a:off x="2640"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6" name="Oval 60"/>
            <p:cNvSpPr>
              <a:spLocks noChangeArrowheads="1"/>
            </p:cNvSpPr>
            <p:nvPr/>
          </p:nvSpPr>
          <p:spPr bwMode="auto">
            <a:xfrm>
              <a:off x="720" y="13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7" name="Oval 61"/>
            <p:cNvSpPr>
              <a:spLocks noChangeArrowheads="1"/>
            </p:cNvSpPr>
            <p:nvPr/>
          </p:nvSpPr>
          <p:spPr bwMode="auto">
            <a:xfrm>
              <a:off x="336" y="18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8" name="Oval 62"/>
            <p:cNvSpPr>
              <a:spLocks noChangeArrowheads="1"/>
            </p:cNvSpPr>
            <p:nvPr/>
          </p:nvSpPr>
          <p:spPr bwMode="auto">
            <a:xfrm>
              <a:off x="336" y="254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69" name="Oval 63"/>
            <p:cNvSpPr>
              <a:spLocks noChangeArrowheads="1"/>
            </p:cNvSpPr>
            <p:nvPr/>
          </p:nvSpPr>
          <p:spPr bwMode="auto">
            <a:xfrm>
              <a:off x="2592"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70" name="Oval 64"/>
            <p:cNvSpPr>
              <a:spLocks noChangeArrowheads="1"/>
            </p:cNvSpPr>
            <p:nvPr/>
          </p:nvSpPr>
          <p:spPr bwMode="auto">
            <a:xfrm>
              <a:off x="336" y="3168"/>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71" name="Oval 65"/>
            <p:cNvSpPr>
              <a:spLocks noChangeArrowheads="1"/>
            </p:cNvSpPr>
            <p:nvPr/>
          </p:nvSpPr>
          <p:spPr bwMode="auto">
            <a:xfrm>
              <a:off x="2160" y="3600"/>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72" name="Oval 66"/>
            <p:cNvSpPr>
              <a:spLocks noChangeArrowheads="1"/>
            </p:cNvSpPr>
            <p:nvPr/>
          </p:nvSpPr>
          <p:spPr bwMode="auto">
            <a:xfrm>
              <a:off x="1440" y="3600"/>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73" name="Oval 67"/>
            <p:cNvSpPr>
              <a:spLocks noChangeArrowheads="1"/>
            </p:cNvSpPr>
            <p:nvPr/>
          </p:nvSpPr>
          <p:spPr bwMode="auto">
            <a:xfrm>
              <a:off x="768" y="3624"/>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nvGrpSpPr>
            <p:cNvPr id="74" name="Group 289"/>
            <p:cNvGrpSpPr>
              <a:grpSpLocks/>
            </p:cNvGrpSpPr>
            <p:nvPr/>
          </p:nvGrpSpPr>
          <p:grpSpPr bwMode="auto">
            <a:xfrm>
              <a:off x="192" y="1200"/>
              <a:ext cx="2652" cy="2640"/>
              <a:chOff x="192" y="1200"/>
              <a:chExt cx="2652" cy="2640"/>
            </a:xfrm>
          </p:grpSpPr>
          <p:sp>
            <p:nvSpPr>
              <p:cNvPr id="75" name="AutoShape 69"/>
              <p:cNvSpPr>
                <a:spLocks noChangeArrowheads="1"/>
              </p:cNvSpPr>
              <p:nvPr/>
            </p:nvSpPr>
            <p:spPr bwMode="auto">
              <a:xfrm>
                <a:off x="2064" y="196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76" name="AutoShape 70"/>
              <p:cNvSpPr>
                <a:spLocks noChangeArrowheads="1"/>
              </p:cNvSpPr>
              <p:nvPr/>
            </p:nvSpPr>
            <p:spPr bwMode="auto">
              <a:xfrm>
                <a:off x="2064" y="2736"/>
                <a:ext cx="240" cy="384"/>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77" name="AutoShape 71"/>
              <p:cNvSpPr>
                <a:spLocks noChangeArrowheads="1"/>
              </p:cNvSpPr>
              <p:nvPr/>
            </p:nvSpPr>
            <p:spPr bwMode="auto">
              <a:xfrm>
                <a:off x="624" y="196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78" name="AutoShape 72"/>
              <p:cNvSpPr>
                <a:spLocks noChangeArrowheads="1"/>
              </p:cNvSpPr>
              <p:nvPr/>
            </p:nvSpPr>
            <p:spPr bwMode="auto">
              <a:xfrm>
                <a:off x="624" y="268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79" name="AutoShape 73"/>
              <p:cNvSpPr>
                <a:spLocks noChangeArrowheads="1"/>
              </p:cNvSpPr>
              <p:nvPr/>
            </p:nvSpPr>
            <p:spPr bwMode="auto">
              <a:xfrm rot="16200000">
                <a:off x="984" y="3048"/>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80" name="AutoShape 74"/>
              <p:cNvSpPr>
                <a:spLocks noChangeArrowheads="1"/>
              </p:cNvSpPr>
              <p:nvPr/>
            </p:nvSpPr>
            <p:spPr bwMode="auto">
              <a:xfrm rot="16200000">
                <a:off x="1728" y="3024"/>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81" name="AutoShape 75"/>
              <p:cNvSpPr>
                <a:spLocks noChangeArrowheads="1"/>
              </p:cNvSpPr>
              <p:nvPr/>
            </p:nvSpPr>
            <p:spPr bwMode="auto">
              <a:xfrm rot="16200000">
                <a:off x="288" y="2976"/>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82" name="AutoShape 76"/>
              <p:cNvSpPr>
                <a:spLocks noChangeArrowheads="1"/>
              </p:cNvSpPr>
              <p:nvPr/>
            </p:nvSpPr>
            <p:spPr bwMode="auto">
              <a:xfrm rot="16200000">
                <a:off x="264" y="2328"/>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83" name="AutoShape 77"/>
              <p:cNvSpPr>
                <a:spLocks noChangeArrowheads="1"/>
              </p:cNvSpPr>
              <p:nvPr/>
            </p:nvSpPr>
            <p:spPr bwMode="auto">
              <a:xfrm rot="16200000">
                <a:off x="288" y="1620"/>
                <a:ext cx="240"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84" name="AutoShape 78"/>
              <p:cNvSpPr>
                <a:spLocks noChangeArrowheads="1"/>
              </p:cNvSpPr>
              <p:nvPr/>
            </p:nvSpPr>
            <p:spPr bwMode="auto">
              <a:xfrm>
                <a:off x="2064" y="3360"/>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85" name="AutoShape 79"/>
              <p:cNvSpPr>
                <a:spLocks noChangeArrowheads="1"/>
              </p:cNvSpPr>
              <p:nvPr/>
            </p:nvSpPr>
            <p:spPr bwMode="auto">
              <a:xfrm>
                <a:off x="1344" y="3360"/>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86" name="AutoShape 80"/>
              <p:cNvSpPr>
                <a:spLocks noChangeArrowheads="1"/>
              </p:cNvSpPr>
              <p:nvPr/>
            </p:nvSpPr>
            <p:spPr bwMode="auto">
              <a:xfrm>
                <a:off x="624" y="3408"/>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87" name="AutoShape 81"/>
              <p:cNvSpPr>
                <a:spLocks noChangeArrowheads="1"/>
              </p:cNvSpPr>
              <p:nvPr/>
            </p:nvSpPr>
            <p:spPr bwMode="auto">
              <a:xfrm>
                <a:off x="2040" y="1200"/>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sp>
            <p:nvSpPr>
              <p:cNvPr id="88" name="AutoShape 82"/>
              <p:cNvSpPr>
                <a:spLocks noChangeArrowheads="1"/>
              </p:cNvSpPr>
              <p:nvPr/>
            </p:nvSpPr>
            <p:spPr bwMode="auto">
              <a:xfrm>
                <a:off x="624" y="1248"/>
                <a:ext cx="288" cy="432"/>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latin typeface="黑体" pitchFamily="49" charset="-122"/>
                </a:endParaRPr>
              </a:p>
            </p:txBody>
          </p:sp>
          <p:grpSp>
            <p:nvGrpSpPr>
              <p:cNvPr id="89" name="Group 304"/>
              <p:cNvGrpSpPr>
                <a:grpSpLocks/>
              </p:cNvGrpSpPr>
              <p:nvPr/>
            </p:nvGrpSpPr>
            <p:grpSpPr bwMode="auto">
              <a:xfrm>
                <a:off x="480" y="2976"/>
                <a:ext cx="576" cy="528"/>
                <a:chOff x="480" y="2976"/>
                <a:chExt cx="576" cy="528"/>
              </a:xfrm>
            </p:grpSpPr>
            <p:sp>
              <p:nvSpPr>
                <p:cNvPr id="99" name="Oval 84"/>
                <p:cNvSpPr>
                  <a:spLocks noChangeArrowheads="1"/>
                </p:cNvSpPr>
                <p:nvPr/>
              </p:nvSpPr>
              <p:spPr bwMode="auto">
                <a:xfrm>
                  <a:off x="1008"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00" name="Oval 85"/>
                <p:cNvSpPr>
                  <a:spLocks noChangeArrowheads="1"/>
                </p:cNvSpPr>
                <p:nvPr/>
              </p:nvSpPr>
              <p:spPr bwMode="auto">
                <a:xfrm>
                  <a:off x="720" y="297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01" name="Oval 86"/>
                <p:cNvSpPr>
                  <a:spLocks noChangeArrowheads="1"/>
                </p:cNvSpPr>
                <p:nvPr/>
              </p:nvSpPr>
              <p:spPr bwMode="auto">
                <a:xfrm>
                  <a:off x="480" y="3168"/>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02" name="Oval 87"/>
                <p:cNvSpPr>
                  <a:spLocks noChangeArrowheads="1"/>
                </p:cNvSpPr>
                <p:nvPr/>
              </p:nvSpPr>
              <p:spPr bwMode="auto">
                <a:xfrm>
                  <a:off x="768" y="345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03" name="AutoShape 88"/>
                <p:cNvSpPr>
                  <a:spLocks/>
                </p:cNvSpPr>
                <p:nvPr/>
              </p:nvSpPr>
              <p:spPr bwMode="auto">
                <a:xfrm>
                  <a:off x="624" y="3144"/>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grpSp>
            <p:nvGrpSpPr>
              <p:cNvPr id="90" name="Group 310"/>
              <p:cNvGrpSpPr>
                <a:grpSpLocks/>
              </p:cNvGrpSpPr>
              <p:nvPr/>
            </p:nvGrpSpPr>
            <p:grpSpPr bwMode="auto">
              <a:xfrm>
                <a:off x="1920" y="2976"/>
                <a:ext cx="576" cy="528"/>
                <a:chOff x="1920" y="2976"/>
                <a:chExt cx="576" cy="528"/>
              </a:xfrm>
            </p:grpSpPr>
            <p:sp>
              <p:nvSpPr>
                <p:cNvPr id="94" name="Oval 90"/>
                <p:cNvSpPr>
                  <a:spLocks noChangeArrowheads="1"/>
                </p:cNvSpPr>
                <p:nvPr/>
              </p:nvSpPr>
              <p:spPr bwMode="auto">
                <a:xfrm>
                  <a:off x="1920"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95" name="Oval 91"/>
                <p:cNvSpPr>
                  <a:spLocks noChangeArrowheads="1"/>
                </p:cNvSpPr>
                <p:nvPr/>
              </p:nvSpPr>
              <p:spPr bwMode="auto">
                <a:xfrm>
                  <a:off x="2160" y="297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96" name="Oval 92"/>
                <p:cNvSpPr>
                  <a:spLocks noChangeArrowheads="1"/>
                </p:cNvSpPr>
                <p:nvPr/>
              </p:nvSpPr>
              <p:spPr bwMode="auto">
                <a:xfrm>
                  <a:off x="2448" y="321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97" name="Oval 93"/>
                <p:cNvSpPr>
                  <a:spLocks noChangeArrowheads="1"/>
                </p:cNvSpPr>
                <p:nvPr/>
              </p:nvSpPr>
              <p:spPr bwMode="auto">
                <a:xfrm>
                  <a:off x="2160" y="3456"/>
                  <a:ext cx="48" cy="48"/>
                </a:xfrm>
                <a:prstGeom prst="ellipse">
                  <a:avLst/>
                </a:prstGeom>
                <a:solidFill>
                  <a:srgbClr val="CC3300"/>
                </a:solidFill>
                <a:ln w="9525"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98" name="AutoShape 94"/>
                <p:cNvSpPr>
                  <a:spLocks/>
                </p:cNvSpPr>
                <p:nvPr/>
              </p:nvSpPr>
              <p:spPr bwMode="auto">
                <a:xfrm>
                  <a:off x="2088" y="3144"/>
                  <a:ext cx="240" cy="240"/>
                </a:xfrm>
                <a:custGeom>
                  <a:avLst/>
                  <a:gdLst/>
                  <a:ahLst/>
                  <a:cxnLst/>
                  <a:rect l="0" t="0" r="0" b="0"/>
                  <a:pathLst/>
                </a:custGeom>
                <a:gradFill rotWithShape="0">
                  <a:gsLst>
                    <a:gs pos="0">
                      <a:srgbClr val="FF0000"/>
                    </a:gs>
                    <a:gs pos="100000">
                      <a:srgbClr val="C20000"/>
                    </a:gs>
                  </a:gsLst>
                  <a:path path="rect">
                    <a:fillToRect l="50000" t="50000" r="50000" b="50000"/>
                  </a:path>
                </a:gradFill>
                <a:ln>
                  <a:noFill/>
                </a:ln>
                <a:effectLst/>
                <a:extLst>
                  <a:ext uri="{91240B29-F687-4F45-9708-019B960494DF}">
                    <a14:hiddenLine xmlns:a14="http://schemas.microsoft.com/office/drawing/2010/main" xmlns=""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r>
                    <a:rPr kumimoji="1" lang="en-US" altLang="zh-CN" baseline="-4000">
                      <a:latin typeface="黑体" pitchFamily="49" charset="-122"/>
                    </a:rPr>
                    <a:t>+4</a:t>
                  </a:r>
                </a:p>
              </p:txBody>
            </p:sp>
          </p:grpSp>
          <p:sp>
            <p:nvSpPr>
              <p:cNvPr id="91" name="AutoShape 95"/>
              <p:cNvSpPr>
                <a:spLocks noChangeArrowheads="1"/>
              </p:cNvSpPr>
              <p:nvPr/>
            </p:nvSpPr>
            <p:spPr bwMode="auto">
              <a:xfrm rot="16200000">
                <a:off x="2424" y="1608"/>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92" name="AutoShape 96"/>
              <p:cNvSpPr>
                <a:spLocks noChangeArrowheads="1"/>
              </p:cNvSpPr>
              <p:nvPr/>
            </p:nvSpPr>
            <p:spPr bwMode="auto">
              <a:xfrm rot="16200000">
                <a:off x="2472" y="2340"/>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sp>
            <p:nvSpPr>
              <p:cNvPr id="93" name="AutoShape 97"/>
              <p:cNvSpPr>
                <a:spLocks noChangeArrowheads="1"/>
              </p:cNvSpPr>
              <p:nvPr/>
            </p:nvSpPr>
            <p:spPr bwMode="auto">
              <a:xfrm rot="16200000">
                <a:off x="2484" y="3012"/>
                <a:ext cx="240" cy="480"/>
              </a:xfrm>
              <a:prstGeom prst="bracketPair">
                <a:avLst>
                  <a:gd name="adj" fmla="val 16667"/>
                </a:avLst>
              </a:prstGeom>
              <a:noFill/>
              <a:ln w="9525" cap="flat" algn="ctr">
                <a:solidFill>
                  <a:srgbClr val="4D4D4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sz="2800">
                  <a:latin typeface="黑体" pitchFamily="49" charset="-122"/>
                </a:endParaRPr>
              </a:p>
            </p:txBody>
          </p:sp>
        </p:grpSp>
      </p:grpSp>
      <p:grpSp>
        <p:nvGrpSpPr>
          <p:cNvPr id="105" name="Group 320"/>
          <p:cNvGrpSpPr>
            <a:grpSpLocks/>
          </p:cNvGrpSpPr>
          <p:nvPr/>
        </p:nvGrpSpPr>
        <p:grpSpPr bwMode="auto">
          <a:xfrm>
            <a:off x="4800600" y="4861520"/>
            <a:ext cx="3829050" cy="685800"/>
            <a:chOff x="3012" y="2928"/>
            <a:chExt cx="2412" cy="432"/>
          </a:xfrm>
        </p:grpSpPr>
        <p:grpSp>
          <p:nvGrpSpPr>
            <p:cNvPr id="106" name="Group 321"/>
            <p:cNvGrpSpPr>
              <a:grpSpLocks/>
            </p:cNvGrpSpPr>
            <p:nvPr/>
          </p:nvGrpSpPr>
          <p:grpSpPr bwMode="auto">
            <a:xfrm>
              <a:off x="3072" y="2928"/>
              <a:ext cx="2352" cy="432"/>
              <a:chOff x="3072" y="3120"/>
              <a:chExt cx="2352" cy="432"/>
            </a:xfrm>
          </p:grpSpPr>
          <p:sp>
            <p:nvSpPr>
              <p:cNvPr id="108" name="Rectangle 101"/>
              <p:cNvSpPr>
                <a:spLocks noChangeArrowheads="1"/>
              </p:cNvSpPr>
              <p:nvPr/>
            </p:nvSpPr>
            <p:spPr bwMode="auto">
              <a:xfrm>
                <a:off x="3216" y="3168"/>
                <a:ext cx="2064" cy="336"/>
              </a:xfrm>
              <a:prstGeom prst="rect">
                <a:avLst/>
              </a:prstGeom>
              <a:solidFill>
                <a:srgbClr val="33CCCC"/>
              </a:solidFill>
              <a:ln w="12700" cap="flat" algn="ctr">
                <a:solidFill>
                  <a:srgbClr val="4D4D4D"/>
                </a:solidFill>
                <a:prstDash val="solid"/>
                <a:miter lim="800000"/>
                <a:headEnd type="none" w="med" len="med"/>
                <a:tailEnd type="none" w="med" len="med"/>
              </a:ln>
            </p:spPr>
            <p:txBody>
              <a:bodyPr wrap="none" anchor="ctr"/>
              <a:lstStyle/>
              <a:p>
                <a:endParaRPr lang="zh-CN" altLang="en-US" sz="2800">
                  <a:latin typeface="黑体" pitchFamily="49" charset="-122"/>
                </a:endParaRPr>
              </a:p>
            </p:txBody>
          </p:sp>
          <p:sp>
            <p:nvSpPr>
              <p:cNvPr id="109" name="Rectangle 102" descr="蓝色砂纸"/>
              <p:cNvSpPr>
                <a:spLocks noChangeArrowheads="1"/>
              </p:cNvSpPr>
              <p:nvPr/>
            </p:nvSpPr>
            <p:spPr bwMode="auto">
              <a:xfrm>
                <a:off x="3072" y="3120"/>
                <a:ext cx="192" cy="432"/>
              </a:xfrm>
              <a:prstGeom prst="rect">
                <a:avLst/>
              </a:prstGeom>
              <a:blipFill dpi="0" rotWithShape="0">
                <a:blip r:embed="rId6" cstate="print"/>
                <a:srcRect/>
                <a:tile tx="0" ty="0" sx="100000" sy="100000" flip="none" algn="tl"/>
              </a:blipFill>
              <a:ln>
                <a:noFill/>
              </a:ln>
              <a:effectLst/>
              <a:extLs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a:latin typeface="黑体" pitchFamily="49" charset="-122"/>
                </a:endParaRPr>
              </a:p>
            </p:txBody>
          </p:sp>
          <p:sp>
            <p:nvSpPr>
              <p:cNvPr id="110" name="Rectangle 103" descr="蓝色砂纸"/>
              <p:cNvSpPr>
                <a:spLocks noChangeArrowheads="1"/>
              </p:cNvSpPr>
              <p:nvPr/>
            </p:nvSpPr>
            <p:spPr bwMode="auto">
              <a:xfrm>
                <a:off x="5232" y="3120"/>
                <a:ext cx="192" cy="432"/>
              </a:xfrm>
              <a:prstGeom prst="rect">
                <a:avLst/>
              </a:prstGeom>
              <a:blipFill dpi="0" rotWithShape="0">
                <a:blip r:embed="rId6" cstate="print"/>
                <a:srcRect/>
                <a:tile tx="0" ty="0" sx="100000" sy="100000" flip="none" algn="tl"/>
              </a:blipFill>
              <a:ln>
                <a:noFill/>
              </a:ln>
              <a:effectLst/>
              <a:extLs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a:latin typeface="黑体" pitchFamily="49" charset="-122"/>
                </a:endParaRPr>
              </a:p>
            </p:txBody>
          </p:sp>
        </p:grpSp>
        <p:sp>
          <p:nvSpPr>
            <p:cNvPr id="107" name="Text Box 104"/>
            <p:cNvSpPr>
              <a:spLocks noChangeArrowheads="1"/>
            </p:cNvSpPr>
            <p:nvPr/>
          </p:nvSpPr>
          <p:spPr bwMode="auto">
            <a:xfrm>
              <a:off x="3012" y="2952"/>
              <a:ext cx="899"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spcBef>
                  <a:spcPct val="0"/>
                </a:spcBef>
              </a:pPr>
              <a:r>
                <a:rPr kumimoji="1" lang="zh-CN" altLang="en-US" dirty="0">
                  <a:latin typeface="黑体" pitchFamily="49" charset="-122"/>
                </a:rPr>
                <a:t> </a:t>
              </a:r>
              <a:r>
                <a:rPr kumimoji="1" lang="en-US" altLang="zh-CN" dirty="0" smtClean="0">
                  <a:latin typeface="Times New Roman" pitchFamily="18" charset="0"/>
                  <a:cs typeface="Times New Roman" pitchFamily="18" charset="0"/>
                </a:rPr>
                <a:t>Valence band</a:t>
              </a:r>
              <a:r>
                <a:rPr kumimoji="1" lang="zh-CN" altLang="en-US" dirty="0" smtClean="0">
                  <a:latin typeface="Times New Roman" pitchFamily="18" charset="0"/>
                  <a:cs typeface="Times New Roman" pitchFamily="18" charset="0"/>
                </a:rPr>
                <a:t> </a:t>
              </a:r>
              <a:endParaRPr kumimoji="1" lang="zh-CN" altLang="en-US" dirty="0">
                <a:latin typeface="Times New Roman" pitchFamily="18" charset="0"/>
                <a:cs typeface="Times New Roman" pitchFamily="18" charset="0"/>
              </a:endParaRPr>
            </a:p>
          </p:txBody>
        </p:sp>
      </p:grpSp>
      <p:grpSp>
        <p:nvGrpSpPr>
          <p:cNvPr id="111" name="Group 326"/>
          <p:cNvGrpSpPr>
            <a:grpSpLocks/>
          </p:cNvGrpSpPr>
          <p:nvPr/>
        </p:nvGrpSpPr>
        <p:grpSpPr bwMode="auto">
          <a:xfrm>
            <a:off x="4895852" y="2996209"/>
            <a:ext cx="3733801" cy="950913"/>
            <a:chOff x="3072" y="1753"/>
            <a:chExt cx="2352" cy="599"/>
          </a:xfrm>
        </p:grpSpPr>
        <p:grpSp>
          <p:nvGrpSpPr>
            <p:cNvPr id="112" name="Group 327"/>
            <p:cNvGrpSpPr>
              <a:grpSpLocks/>
            </p:cNvGrpSpPr>
            <p:nvPr/>
          </p:nvGrpSpPr>
          <p:grpSpPr bwMode="auto">
            <a:xfrm>
              <a:off x="3072" y="1920"/>
              <a:ext cx="2352" cy="432"/>
              <a:chOff x="3072" y="2256"/>
              <a:chExt cx="2352" cy="432"/>
            </a:xfrm>
          </p:grpSpPr>
          <p:sp>
            <p:nvSpPr>
              <p:cNvPr id="114" name="Rectangle 107"/>
              <p:cNvSpPr>
                <a:spLocks noChangeArrowheads="1"/>
              </p:cNvSpPr>
              <p:nvPr/>
            </p:nvSpPr>
            <p:spPr bwMode="auto">
              <a:xfrm>
                <a:off x="3216" y="2304"/>
                <a:ext cx="2064" cy="336"/>
              </a:xfrm>
              <a:prstGeom prst="rect">
                <a:avLst/>
              </a:prstGeom>
              <a:solidFill>
                <a:srgbClr val="FF9966"/>
              </a:solidFill>
              <a:ln w="12700" cap="flat" algn="ctr">
                <a:solidFill>
                  <a:srgbClr val="4D4D4D"/>
                </a:solidFill>
                <a:prstDash val="solid"/>
                <a:miter lim="800000"/>
                <a:headEnd type="none" w="med" len="med"/>
                <a:tailEnd type="none" w="med" len="med"/>
              </a:ln>
            </p:spPr>
            <p:txBody>
              <a:bodyPr wrap="none" anchor="ctr"/>
              <a:lstStyle/>
              <a:p>
                <a:endParaRPr lang="zh-CN" altLang="en-US" sz="2800">
                  <a:latin typeface="黑体" pitchFamily="49" charset="-122"/>
                </a:endParaRPr>
              </a:p>
            </p:txBody>
          </p:sp>
          <p:sp>
            <p:nvSpPr>
              <p:cNvPr id="115" name="Rectangle 108" descr="蓝色砂纸"/>
              <p:cNvSpPr>
                <a:spLocks noChangeArrowheads="1"/>
              </p:cNvSpPr>
              <p:nvPr/>
            </p:nvSpPr>
            <p:spPr bwMode="auto">
              <a:xfrm>
                <a:off x="3072" y="2256"/>
                <a:ext cx="192" cy="432"/>
              </a:xfrm>
              <a:prstGeom prst="rect">
                <a:avLst/>
              </a:prstGeom>
              <a:blipFill dpi="0" rotWithShape="0">
                <a:blip r:embed="rId6" cstate="print"/>
                <a:srcRect/>
                <a:tile tx="0" ty="0" sx="100000" sy="100000" flip="none" algn="tl"/>
              </a:blipFill>
              <a:ln>
                <a:noFill/>
              </a:ln>
              <a:effectLst/>
              <a:extLs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a:latin typeface="黑体" pitchFamily="49" charset="-122"/>
                </a:endParaRPr>
              </a:p>
            </p:txBody>
          </p:sp>
          <p:sp>
            <p:nvSpPr>
              <p:cNvPr id="116" name="Rectangle 109" descr="蓝色砂纸"/>
              <p:cNvSpPr>
                <a:spLocks noChangeArrowheads="1"/>
              </p:cNvSpPr>
              <p:nvPr/>
            </p:nvSpPr>
            <p:spPr bwMode="auto">
              <a:xfrm>
                <a:off x="5232" y="2256"/>
                <a:ext cx="192" cy="432"/>
              </a:xfrm>
              <a:prstGeom prst="rect">
                <a:avLst/>
              </a:prstGeom>
              <a:blipFill dpi="0" rotWithShape="0">
                <a:blip r:embed="rId6" cstate="print"/>
                <a:srcRect/>
                <a:tile tx="0" ty="0" sx="100000" sy="100000" flip="none" algn="tl"/>
              </a:blipFill>
              <a:ln>
                <a:noFill/>
              </a:ln>
              <a:effectLst/>
              <a:extLs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a:latin typeface="黑体" pitchFamily="49" charset="-122"/>
                </a:endParaRPr>
              </a:p>
            </p:txBody>
          </p:sp>
        </p:grpSp>
        <p:sp>
          <p:nvSpPr>
            <p:cNvPr id="113" name="Text Box 110"/>
            <p:cNvSpPr>
              <a:spLocks noChangeArrowheads="1"/>
            </p:cNvSpPr>
            <p:nvPr/>
          </p:nvSpPr>
          <p:spPr bwMode="auto">
            <a:xfrm>
              <a:off x="3169" y="1753"/>
              <a:ext cx="923"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spcBef>
                  <a:spcPct val="0"/>
                </a:spcBef>
              </a:pPr>
              <a:r>
                <a:rPr kumimoji="1" lang="zh-CN" altLang="en-US" dirty="0">
                  <a:latin typeface="黑体" pitchFamily="49" charset="-122"/>
                </a:rPr>
                <a:t>  </a:t>
              </a:r>
              <a:r>
                <a:rPr kumimoji="1" lang="en-US" altLang="zh-CN" dirty="0" smtClean="0">
                  <a:latin typeface="Times New Roman" pitchFamily="18" charset="0"/>
                  <a:cs typeface="Times New Roman" pitchFamily="18" charset="0"/>
                </a:rPr>
                <a:t>Conduction band</a:t>
              </a:r>
              <a:r>
                <a:rPr kumimoji="1" lang="zh-CN" altLang="en-US" dirty="0" smtClean="0">
                  <a:latin typeface="Times New Roman" pitchFamily="18" charset="0"/>
                  <a:cs typeface="Times New Roman" pitchFamily="18" charset="0"/>
                </a:rPr>
                <a:t>  </a:t>
              </a:r>
              <a:endParaRPr kumimoji="1" lang="zh-CN" altLang="en-US" dirty="0">
                <a:latin typeface="Times New Roman" pitchFamily="18" charset="0"/>
                <a:cs typeface="Times New Roman" pitchFamily="18" charset="0"/>
              </a:endParaRPr>
            </a:p>
          </p:txBody>
        </p:sp>
      </p:grpSp>
      <p:sp>
        <p:nvSpPr>
          <p:cNvPr id="117" name="Line 111"/>
          <p:cNvSpPr>
            <a:spLocks noChangeShapeType="1"/>
          </p:cNvSpPr>
          <p:nvPr/>
        </p:nvSpPr>
        <p:spPr bwMode="auto">
          <a:xfrm>
            <a:off x="2686050" y="3108920"/>
            <a:ext cx="2514600" cy="2133600"/>
          </a:xfrm>
          <a:prstGeom prst="line">
            <a:avLst/>
          </a:prstGeom>
          <a:noFill/>
          <a:ln w="38100" cap="flat" algn="ctr">
            <a:solidFill>
              <a:srgbClr val="33CCCC"/>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18" name="Oval 112"/>
          <p:cNvSpPr>
            <a:spLocks noChangeArrowheads="1"/>
          </p:cNvSpPr>
          <p:nvPr/>
        </p:nvSpPr>
        <p:spPr bwMode="auto">
          <a:xfrm>
            <a:off x="1847850" y="3566120"/>
            <a:ext cx="76200" cy="76200"/>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19" name="Oval 113"/>
          <p:cNvSpPr>
            <a:spLocks noChangeArrowheads="1"/>
          </p:cNvSpPr>
          <p:nvPr/>
        </p:nvSpPr>
        <p:spPr bwMode="auto">
          <a:xfrm>
            <a:off x="1238250" y="3870920"/>
            <a:ext cx="76200" cy="76200"/>
          </a:xfrm>
          <a:prstGeom prst="ellipse">
            <a:avLst/>
          </a:prstGeom>
          <a:solidFill>
            <a:srgbClr val="FFFFFF"/>
          </a:soli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0" name="Line 114"/>
          <p:cNvSpPr>
            <a:spLocks noChangeShapeType="1"/>
          </p:cNvSpPr>
          <p:nvPr/>
        </p:nvSpPr>
        <p:spPr bwMode="auto">
          <a:xfrm flipV="1">
            <a:off x="1314450" y="3642320"/>
            <a:ext cx="533400" cy="228600"/>
          </a:xfrm>
          <a:prstGeom prst="line">
            <a:avLst/>
          </a:prstGeom>
          <a:noFill/>
          <a:ln w="19050" cap="flat" algn="ctr">
            <a:solidFill>
              <a:srgbClr val="4D4D4D"/>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121" name="Group 336"/>
          <p:cNvGrpSpPr>
            <a:grpSpLocks/>
          </p:cNvGrpSpPr>
          <p:nvPr/>
        </p:nvGrpSpPr>
        <p:grpSpPr bwMode="auto">
          <a:xfrm>
            <a:off x="6134100" y="5166320"/>
            <a:ext cx="1447800" cy="76200"/>
            <a:chOff x="3840" y="3120"/>
            <a:chExt cx="912" cy="48"/>
          </a:xfrm>
        </p:grpSpPr>
        <p:sp>
          <p:nvSpPr>
            <p:cNvPr id="122" name="Oval 116"/>
            <p:cNvSpPr>
              <a:spLocks noChangeArrowheads="1"/>
            </p:cNvSpPr>
            <p:nvPr/>
          </p:nvSpPr>
          <p:spPr bwMode="auto">
            <a:xfrm>
              <a:off x="3840" y="312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3" name="Oval 117"/>
            <p:cNvSpPr>
              <a:spLocks noChangeArrowheads="1"/>
            </p:cNvSpPr>
            <p:nvPr/>
          </p:nvSpPr>
          <p:spPr bwMode="auto">
            <a:xfrm>
              <a:off x="4128" y="312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4" name="Oval 118"/>
            <p:cNvSpPr>
              <a:spLocks noChangeArrowheads="1"/>
            </p:cNvSpPr>
            <p:nvPr/>
          </p:nvSpPr>
          <p:spPr bwMode="auto">
            <a:xfrm>
              <a:off x="4416" y="312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5" name="Oval 119"/>
            <p:cNvSpPr>
              <a:spLocks noChangeArrowheads="1"/>
            </p:cNvSpPr>
            <p:nvPr/>
          </p:nvSpPr>
          <p:spPr bwMode="auto">
            <a:xfrm>
              <a:off x="4704" y="312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sp>
        <p:nvSpPr>
          <p:cNvPr id="126" name="Line 120"/>
          <p:cNvSpPr>
            <a:spLocks noChangeShapeType="1"/>
          </p:cNvSpPr>
          <p:nvPr/>
        </p:nvSpPr>
        <p:spPr bwMode="auto">
          <a:xfrm>
            <a:off x="1917700" y="3561357"/>
            <a:ext cx="3276600" cy="0"/>
          </a:xfrm>
          <a:prstGeom prst="line">
            <a:avLst/>
          </a:prstGeom>
          <a:noFill/>
          <a:ln w="38100" cap="flat" algn="ctr">
            <a:solidFill>
              <a:srgbClr val="FF9966"/>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7" name="Line 121"/>
          <p:cNvSpPr>
            <a:spLocks noChangeShapeType="1"/>
          </p:cNvSpPr>
          <p:nvPr/>
        </p:nvSpPr>
        <p:spPr bwMode="auto">
          <a:xfrm flipV="1">
            <a:off x="7086600" y="3718520"/>
            <a:ext cx="0" cy="1447800"/>
          </a:xfrm>
          <a:prstGeom prst="line">
            <a:avLst/>
          </a:prstGeom>
          <a:noFill/>
          <a:ln w="12700" cap="flat" algn="ctr">
            <a:solidFill>
              <a:srgbClr val="4D4D4D"/>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8" name="Oval 122"/>
          <p:cNvSpPr>
            <a:spLocks noChangeArrowheads="1"/>
          </p:cNvSpPr>
          <p:nvPr/>
        </p:nvSpPr>
        <p:spPr bwMode="auto">
          <a:xfrm>
            <a:off x="7067550" y="3642320"/>
            <a:ext cx="76200" cy="76200"/>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29" name="Oval 123"/>
          <p:cNvSpPr>
            <a:spLocks noChangeArrowheads="1"/>
          </p:cNvSpPr>
          <p:nvPr/>
        </p:nvSpPr>
        <p:spPr bwMode="auto">
          <a:xfrm>
            <a:off x="7048500" y="5166320"/>
            <a:ext cx="76200" cy="76200"/>
          </a:xfrm>
          <a:prstGeom prst="ellipse">
            <a:avLst/>
          </a:prstGeom>
          <a:solidFill>
            <a:srgbClr val="FFFFFF"/>
          </a:soli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nvGrpSpPr>
          <p:cNvPr id="132" name="Group 347"/>
          <p:cNvGrpSpPr>
            <a:grpSpLocks/>
          </p:cNvGrpSpPr>
          <p:nvPr/>
        </p:nvGrpSpPr>
        <p:grpSpPr bwMode="auto">
          <a:xfrm>
            <a:off x="4743450" y="3870920"/>
            <a:ext cx="1676400" cy="1047750"/>
            <a:chOff x="2976" y="2304"/>
            <a:chExt cx="1056" cy="660"/>
          </a:xfrm>
        </p:grpSpPr>
        <p:sp>
          <p:nvSpPr>
            <p:cNvPr id="133" name="Line 127"/>
            <p:cNvSpPr>
              <a:spLocks noChangeShapeType="1"/>
            </p:cNvSpPr>
            <p:nvPr/>
          </p:nvSpPr>
          <p:spPr bwMode="auto">
            <a:xfrm flipV="1">
              <a:off x="3456" y="2304"/>
              <a:ext cx="0" cy="192"/>
            </a:xfrm>
            <a:prstGeom prst="line">
              <a:avLst/>
            </a:prstGeom>
            <a:noFill/>
            <a:ln w="28575" cap="flat" algn="ctr">
              <a:solidFill>
                <a:srgbClr val="4D4D4D"/>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4" name="Text Box 128"/>
            <p:cNvSpPr>
              <a:spLocks noChangeArrowheads="1"/>
            </p:cNvSpPr>
            <p:nvPr/>
          </p:nvSpPr>
          <p:spPr bwMode="auto">
            <a:xfrm>
              <a:off x="2976" y="2524"/>
              <a:ext cx="1056"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spcBef>
                  <a:spcPct val="0"/>
                </a:spcBef>
              </a:pPr>
              <a:r>
                <a:rPr kumimoji="1" lang="en-US" altLang="zh-CN" dirty="0" err="1" smtClean="0">
                  <a:latin typeface="黑体" pitchFamily="49" charset="-122"/>
                </a:rPr>
                <a:t>E</a:t>
              </a:r>
              <a:r>
                <a:rPr kumimoji="1" lang="en-US" altLang="zh-CN" baseline="-25000" dirty="0" err="1" smtClean="0">
                  <a:latin typeface="黑体" pitchFamily="49" charset="-122"/>
                </a:rPr>
                <a:t>g</a:t>
              </a:r>
              <a:endParaRPr kumimoji="1" lang="en-US" altLang="zh-CN" baseline="-25000" dirty="0">
                <a:latin typeface="黑体" pitchFamily="49" charset="-122"/>
              </a:endParaRPr>
            </a:p>
          </p:txBody>
        </p:sp>
        <p:sp>
          <p:nvSpPr>
            <p:cNvPr id="135" name="Line 129"/>
            <p:cNvSpPr>
              <a:spLocks noChangeShapeType="1"/>
            </p:cNvSpPr>
            <p:nvPr/>
          </p:nvSpPr>
          <p:spPr bwMode="auto">
            <a:xfrm>
              <a:off x="3468" y="2772"/>
              <a:ext cx="0" cy="192"/>
            </a:xfrm>
            <a:prstGeom prst="line">
              <a:avLst/>
            </a:prstGeom>
            <a:noFill/>
            <a:ln w="28575" cap="flat" algn="ctr">
              <a:solidFill>
                <a:srgbClr val="4D4D4D"/>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136" name="AutoShape 130"/>
          <p:cNvSpPr>
            <a:spLocks noChangeArrowheads="1"/>
          </p:cNvSpPr>
          <p:nvPr/>
        </p:nvSpPr>
        <p:spPr bwMode="auto">
          <a:xfrm>
            <a:off x="5810250" y="2766020"/>
            <a:ext cx="1447800" cy="228600"/>
          </a:xfrm>
          <a:prstGeom prst="leftArrow">
            <a:avLst>
              <a:gd name="adj1" fmla="val 50000"/>
              <a:gd name="adj2" fmla="val 158333"/>
            </a:avLst>
          </a:prstGeom>
          <a:solidFill>
            <a:srgbClr val="CC3300"/>
          </a:solidFill>
          <a:ln w="38100" cap="flat" algn="ctr">
            <a:solidFill>
              <a:srgbClr val="CC3300"/>
            </a:solidFill>
            <a:prstDash val="solid"/>
            <a:miter lim="800000"/>
            <a:headEnd type="none" w="med" len="med"/>
            <a:tailEnd type="none" w="med" len="med"/>
          </a:ln>
        </p:spPr>
        <p:txBody>
          <a:bodyPr wrap="none" anchor="ctr"/>
          <a:lstStyle/>
          <a:p>
            <a:endParaRPr lang="zh-CN" altLang="en-US" sz="2800">
              <a:latin typeface="黑体" pitchFamily="49" charset="-122"/>
            </a:endParaRPr>
          </a:p>
        </p:txBody>
      </p:sp>
      <p:sp>
        <p:nvSpPr>
          <p:cNvPr id="137" name="Text Box 131"/>
          <p:cNvSpPr>
            <a:spLocks noChangeArrowheads="1"/>
          </p:cNvSpPr>
          <p:nvPr/>
        </p:nvSpPr>
        <p:spPr bwMode="auto">
          <a:xfrm>
            <a:off x="7267575" y="2651720"/>
            <a:ext cx="12573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spcBef>
                <a:spcPct val="0"/>
              </a:spcBef>
            </a:pPr>
            <a:r>
              <a:rPr kumimoji="1" lang="zh-CN" altLang="en-US">
                <a:latin typeface="黑体" pitchFamily="49" charset="-122"/>
              </a:rPr>
              <a:t>外电场</a:t>
            </a:r>
            <a:r>
              <a:rPr kumimoji="1" lang="en-US" altLang="zh-CN">
                <a:latin typeface="黑体" pitchFamily="49" charset="-122"/>
              </a:rPr>
              <a:t>E</a:t>
            </a:r>
          </a:p>
        </p:txBody>
      </p:sp>
      <p:grpSp>
        <p:nvGrpSpPr>
          <p:cNvPr id="138" name="Group 353"/>
          <p:cNvGrpSpPr>
            <a:grpSpLocks/>
          </p:cNvGrpSpPr>
          <p:nvPr/>
        </p:nvGrpSpPr>
        <p:grpSpPr bwMode="auto">
          <a:xfrm>
            <a:off x="7162800" y="3642320"/>
            <a:ext cx="438150" cy="76200"/>
            <a:chOff x="3900" y="2160"/>
            <a:chExt cx="276" cy="48"/>
          </a:xfrm>
        </p:grpSpPr>
        <p:sp>
          <p:nvSpPr>
            <p:cNvPr id="139" name="Line 133"/>
            <p:cNvSpPr>
              <a:spLocks noChangeShapeType="1"/>
            </p:cNvSpPr>
            <p:nvPr/>
          </p:nvSpPr>
          <p:spPr bwMode="auto">
            <a:xfrm>
              <a:off x="3900" y="2172"/>
              <a:ext cx="240" cy="0"/>
            </a:xfrm>
            <a:prstGeom prst="line">
              <a:avLst/>
            </a:prstGeom>
            <a:noFill/>
            <a:ln w="38100" cap="flat" algn="ctr">
              <a:solidFill>
                <a:srgbClr val="FFFF0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40" name="Oval 134"/>
            <p:cNvSpPr>
              <a:spLocks noChangeArrowheads="1"/>
            </p:cNvSpPr>
            <p:nvPr/>
          </p:nvSpPr>
          <p:spPr bwMode="auto">
            <a:xfrm>
              <a:off x="4128" y="216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grpSp>
        <p:nvGrpSpPr>
          <p:cNvPr id="141" name="Group 356"/>
          <p:cNvGrpSpPr>
            <a:grpSpLocks/>
          </p:cNvGrpSpPr>
          <p:nvPr/>
        </p:nvGrpSpPr>
        <p:grpSpPr bwMode="auto">
          <a:xfrm>
            <a:off x="7620000" y="3642320"/>
            <a:ext cx="438150" cy="76200"/>
            <a:chOff x="3900" y="2160"/>
            <a:chExt cx="276" cy="48"/>
          </a:xfrm>
        </p:grpSpPr>
        <p:sp>
          <p:nvSpPr>
            <p:cNvPr id="142" name="Line 136"/>
            <p:cNvSpPr>
              <a:spLocks noChangeShapeType="1"/>
            </p:cNvSpPr>
            <p:nvPr/>
          </p:nvSpPr>
          <p:spPr bwMode="auto">
            <a:xfrm>
              <a:off x="3900" y="2172"/>
              <a:ext cx="240" cy="0"/>
            </a:xfrm>
            <a:prstGeom prst="line">
              <a:avLst/>
            </a:prstGeom>
            <a:noFill/>
            <a:ln w="38100" cap="flat" algn="ctr">
              <a:solidFill>
                <a:srgbClr val="FFFF0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43" name="Oval 137"/>
            <p:cNvSpPr>
              <a:spLocks noChangeArrowheads="1"/>
            </p:cNvSpPr>
            <p:nvPr/>
          </p:nvSpPr>
          <p:spPr bwMode="auto">
            <a:xfrm>
              <a:off x="4128" y="2160"/>
              <a:ext cx="48" cy="48"/>
            </a:xfrm>
            <a:prstGeom prst="ellipse">
              <a:avLst/>
            </a:prstGeom>
            <a:gradFill rotWithShape="0">
              <a:gsLst>
                <a:gs pos="0">
                  <a:srgbClr val="FF0000"/>
                </a:gs>
                <a:gs pos="100000">
                  <a:srgbClr val="B5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sp>
        <p:nvSpPr>
          <p:cNvPr id="144" name="AutoShape 138"/>
          <p:cNvSpPr>
            <a:spLocks noChangeArrowheads="1"/>
          </p:cNvSpPr>
          <p:nvPr/>
        </p:nvSpPr>
        <p:spPr bwMode="auto">
          <a:xfrm>
            <a:off x="6191250" y="2118320"/>
            <a:ext cx="2667000" cy="1066800"/>
          </a:xfrm>
          <a:prstGeom prst="wedgeRoundRectCallout">
            <a:avLst>
              <a:gd name="adj1" fmla="val 1606"/>
              <a:gd name="adj2" fmla="val 91370"/>
              <a:gd name="adj3" fmla="val 16667"/>
            </a:avLst>
          </a:prstGeom>
          <a:solidFill>
            <a:srgbClr val="FFFF99"/>
          </a:solidFill>
          <a:ln w="12700" cap="flat" algn="ctr">
            <a:solidFill>
              <a:srgbClr val="FF0000"/>
            </a:solidFill>
            <a:prstDash val="solid"/>
            <a:miter lim="800000"/>
            <a:headEnd type="none" w="med" len="med"/>
            <a:tailEnd type="none" w="med" len="med"/>
          </a:ln>
        </p:spPr>
        <p:txBody>
          <a:bodyPr wrap="none" anchor="ctr"/>
          <a:lstStyle/>
          <a:p>
            <a:pPr algn="ctr">
              <a:spcBef>
                <a:spcPct val="0"/>
              </a:spcBef>
            </a:pPr>
            <a:r>
              <a:rPr lang="en-US" altLang="zh-CN" b="1" dirty="0" smtClean="0">
                <a:latin typeface="Times New Roman" pitchFamily="18" charset="0"/>
                <a:cs typeface="Times New Roman" pitchFamily="18" charset="0"/>
              </a:rPr>
              <a:t>Free electrons move </a:t>
            </a:r>
          </a:p>
          <a:p>
            <a:pPr algn="ctr">
              <a:spcBef>
                <a:spcPct val="0"/>
              </a:spcBef>
            </a:pPr>
            <a:r>
              <a:rPr lang="en-US" altLang="zh-CN" b="1" dirty="0" smtClean="0">
                <a:latin typeface="Times New Roman" pitchFamily="18" charset="0"/>
                <a:cs typeface="Times New Roman" pitchFamily="18" charset="0"/>
              </a:rPr>
              <a:t>directionally </a:t>
            </a:r>
          </a:p>
          <a:p>
            <a:pPr algn="ctr">
              <a:spcBef>
                <a:spcPct val="0"/>
              </a:spcBef>
            </a:pPr>
            <a:r>
              <a:rPr lang="en-US" altLang="zh-CN" b="1" dirty="0" smtClean="0">
                <a:latin typeface="Times New Roman" pitchFamily="18" charset="0"/>
                <a:cs typeface="Times New Roman" pitchFamily="18" charset="0"/>
              </a:rPr>
              <a:t>to form electron flow </a:t>
            </a:r>
            <a:endParaRPr kumimoji="1" lang="zh-CN" altLang="en-US" sz="1800" b="1" dirty="0">
              <a:latin typeface="Times New Roman" pitchFamily="18" charset="0"/>
              <a:cs typeface="Times New Roman" pitchFamily="18" charset="0"/>
            </a:endParaRPr>
          </a:p>
        </p:txBody>
      </p:sp>
      <p:grpSp>
        <p:nvGrpSpPr>
          <p:cNvPr id="145" name="Group 360"/>
          <p:cNvGrpSpPr>
            <a:grpSpLocks/>
          </p:cNvGrpSpPr>
          <p:nvPr/>
        </p:nvGrpSpPr>
        <p:grpSpPr bwMode="auto">
          <a:xfrm flipH="1">
            <a:off x="6572250" y="4937720"/>
            <a:ext cx="533400" cy="304800"/>
            <a:chOff x="3840" y="2976"/>
            <a:chExt cx="336" cy="192"/>
          </a:xfrm>
        </p:grpSpPr>
        <p:sp>
          <p:nvSpPr>
            <p:cNvPr id="146" name="Arc 140"/>
            <p:cNvSpPr>
              <a:spLocks/>
            </p:cNvSpPr>
            <p:nvPr/>
          </p:nvSpPr>
          <p:spPr bwMode="auto">
            <a:xfrm flipH="1">
              <a:off x="3888" y="2976"/>
              <a:ext cx="240" cy="144"/>
            </a:xfrm>
            <a:custGeom>
              <a:avLst/>
              <a:gdLst>
                <a:gd name="T0" fmla="*/ 45 w 43200"/>
                <a:gd name="T1" fmla="*/ 22998 h 22999"/>
                <a:gd name="T2" fmla="*/ 0 w 43200"/>
                <a:gd name="T3" fmla="*/ 21600 h 22999"/>
                <a:gd name="T4" fmla="*/ 21600 w 43200"/>
                <a:gd name="T5" fmla="*/ 0 h 22999"/>
                <a:gd name="T6" fmla="*/ 43199 w 43200"/>
                <a:gd name="T7" fmla="*/ 21599 h 22999"/>
                <a:gd name="T8" fmla="*/ 45 w 43200"/>
                <a:gd name="T9" fmla="*/ 22998 h 22999"/>
                <a:gd name="T10" fmla="*/ 0 w 43200"/>
                <a:gd name="T11" fmla="*/ 21600 h 22999"/>
                <a:gd name="T12" fmla="*/ 21600 w 43200"/>
                <a:gd name="T13" fmla="*/ 0 h 22999"/>
                <a:gd name="T14" fmla="*/ 43199 w 43200"/>
                <a:gd name="T15" fmla="*/ 21599 h 22999"/>
                <a:gd name="T16" fmla="*/ 21600 w 43200"/>
                <a:gd name="T17" fmla="*/ 21600 h 22999"/>
                <a:gd name="T18" fmla="*/ 45 w 43200"/>
                <a:gd name="T19" fmla="*/ 22998 h 2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00" h="22999" fill="none">
                  <a:moveTo>
                    <a:pt x="45" y="22998"/>
                  </a:moveTo>
                  <a:cubicBezTo>
                    <a:pt x="15" y="22533"/>
                    <a:pt x="0" y="22066"/>
                    <a:pt x="0" y="21600"/>
                  </a:cubicBezTo>
                  <a:cubicBezTo>
                    <a:pt x="0" y="9670"/>
                    <a:pt x="9670" y="0"/>
                    <a:pt x="21600" y="0"/>
                  </a:cubicBezTo>
                  <a:cubicBezTo>
                    <a:pt x="33529" y="0"/>
                    <a:pt x="43199" y="9670"/>
                    <a:pt x="43199" y="21599"/>
                  </a:cubicBezTo>
                </a:path>
                <a:path w="43200" h="22999" stroke="0">
                  <a:moveTo>
                    <a:pt x="45" y="22998"/>
                  </a:moveTo>
                  <a:cubicBezTo>
                    <a:pt x="15" y="22533"/>
                    <a:pt x="0" y="22066"/>
                    <a:pt x="0" y="21600"/>
                  </a:cubicBezTo>
                  <a:cubicBezTo>
                    <a:pt x="0" y="9670"/>
                    <a:pt x="9670" y="0"/>
                    <a:pt x="21600" y="0"/>
                  </a:cubicBezTo>
                  <a:cubicBezTo>
                    <a:pt x="33529" y="0"/>
                    <a:pt x="43199" y="9670"/>
                    <a:pt x="43199" y="21599"/>
                  </a:cubicBezTo>
                  <a:lnTo>
                    <a:pt x="21600" y="21600"/>
                  </a:lnTo>
                  <a:lnTo>
                    <a:pt x="45" y="22998"/>
                  </a:lnTo>
                  <a:close/>
                </a:path>
              </a:pathLst>
            </a:custGeom>
            <a:noFill/>
            <a:ln w="19050" cap="flat" algn="ctr">
              <a:solidFill>
                <a:srgbClr val="4D4D4D"/>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a:p>
          </p:txBody>
        </p:sp>
        <p:sp>
          <p:nvSpPr>
            <p:cNvPr id="147" name="Oval 141"/>
            <p:cNvSpPr>
              <a:spLocks noChangeArrowheads="1"/>
            </p:cNvSpPr>
            <p:nvPr/>
          </p:nvSpPr>
          <p:spPr bwMode="auto">
            <a:xfrm>
              <a:off x="3840" y="3120"/>
              <a:ext cx="48" cy="48"/>
            </a:xfrm>
            <a:prstGeom prst="ellipse">
              <a:avLst/>
            </a:prstGeom>
            <a:gradFill rotWithShape="0">
              <a:gsLst>
                <a:gs pos="0">
                  <a:srgbClr val="FF0000"/>
                </a:gs>
                <a:gs pos="100000">
                  <a:srgbClr val="C8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48" name="Oval 142"/>
            <p:cNvSpPr>
              <a:spLocks noChangeArrowheads="1"/>
            </p:cNvSpPr>
            <p:nvPr/>
          </p:nvSpPr>
          <p:spPr bwMode="auto">
            <a:xfrm>
              <a:off x="4128" y="3120"/>
              <a:ext cx="48" cy="48"/>
            </a:xfrm>
            <a:prstGeom prst="ellipse">
              <a:avLst/>
            </a:prstGeom>
            <a:solidFill>
              <a:srgbClr val="FFFFFF"/>
            </a:soli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sp>
        <p:nvSpPr>
          <p:cNvPr id="149" name="AutoShape 143"/>
          <p:cNvSpPr>
            <a:spLocks noChangeArrowheads="1"/>
          </p:cNvSpPr>
          <p:nvPr/>
        </p:nvSpPr>
        <p:spPr bwMode="auto">
          <a:xfrm>
            <a:off x="5940152" y="3859807"/>
            <a:ext cx="2953023" cy="1066800"/>
          </a:xfrm>
          <a:prstGeom prst="wedgeRoundRectCallout">
            <a:avLst>
              <a:gd name="adj1" fmla="val -40370"/>
              <a:gd name="adj2" fmla="val 69940"/>
              <a:gd name="adj3" fmla="val 16667"/>
            </a:avLst>
          </a:prstGeom>
          <a:solidFill>
            <a:srgbClr val="FFFF99"/>
          </a:solidFill>
          <a:ln w="12700" cap="flat" algn="ctr">
            <a:solidFill>
              <a:srgbClr val="FF0000"/>
            </a:solidFill>
            <a:prstDash val="solid"/>
            <a:miter lim="800000"/>
            <a:headEnd type="none" w="med" len="med"/>
            <a:tailEnd type="none" w="med" len="med"/>
          </a:ln>
        </p:spPr>
        <p:txBody>
          <a:bodyPr wrap="none" anchor="ctr"/>
          <a:lstStyle/>
          <a:p>
            <a:pPr algn="ctr">
              <a:spcBef>
                <a:spcPct val="0"/>
              </a:spcBef>
            </a:pPr>
            <a:r>
              <a:rPr lang="en-US" altLang="zh-CN" b="1" dirty="0" smtClean="0">
                <a:latin typeface="Times New Roman" pitchFamily="18" charset="0"/>
                <a:cs typeface="Times New Roman" pitchFamily="18" charset="0"/>
              </a:rPr>
              <a:t>The directional movement of </a:t>
            </a:r>
          </a:p>
          <a:p>
            <a:pPr algn="ctr">
              <a:spcBef>
                <a:spcPct val="0"/>
              </a:spcBef>
            </a:pPr>
            <a:r>
              <a:rPr lang="en-US" altLang="zh-CN" b="1" dirty="0" smtClean="0">
                <a:latin typeface="Times New Roman" pitchFamily="18" charset="0"/>
                <a:cs typeface="Times New Roman" pitchFamily="18" charset="0"/>
              </a:rPr>
              <a:t>bound electrons to fill </a:t>
            </a:r>
          </a:p>
          <a:p>
            <a:pPr algn="ctr">
              <a:spcBef>
                <a:spcPct val="0"/>
              </a:spcBef>
            </a:pPr>
            <a:r>
              <a:rPr lang="en-US" altLang="zh-CN" b="1" dirty="0" smtClean="0">
                <a:latin typeface="Times New Roman" pitchFamily="18" charset="0"/>
                <a:cs typeface="Times New Roman" pitchFamily="18" charset="0"/>
              </a:rPr>
              <a:t>holes forms a hole flow </a:t>
            </a:r>
            <a:endParaRPr kumimoji="1" lang="zh-CN" altLang="en-US" sz="1800" b="1" dirty="0">
              <a:latin typeface="Times New Roman" pitchFamily="18" charset="0"/>
              <a:cs typeface="Times New Roman" pitchFamily="18" charset="0"/>
            </a:endParaRPr>
          </a:p>
        </p:txBody>
      </p:sp>
      <p:grpSp>
        <p:nvGrpSpPr>
          <p:cNvPr id="150" name="Group 365"/>
          <p:cNvGrpSpPr>
            <a:grpSpLocks/>
          </p:cNvGrpSpPr>
          <p:nvPr/>
        </p:nvGrpSpPr>
        <p:grpSpPr bwMode="auto">
          <a:xfrm flipH="1">
            <a:off x="6115050" y="4937720"/>
            <a:ext cx="533400" cy="304800"/>
            <a:chOff x="3840" y="2976"/>
            <a:chExt cx="336" cy="192"/>
          </a:xfrm>
        </p:grpSpPr>
        <p:sp>
          <p:nvSpPr>
            <p:cNvPr id="151" name="Arc 145"/>
            <p:cNvSpPr>
              <a:spLocks/>
            </p:cNvSpPr>
            <p:nvPr/>
          </p:nvSpPr>
          <p:spPr bwMode="auto">
            <a:xfrm flipH="1">
              <a:off x="3888" y="2976"/>
              <a:ext cx="240" cy="144"/>
            </a:xfrm>
            <a:custGeom>
              <a:avLst/>
              <a:gdLst>
                <a:gd name="T0" fmla="*/ 45 w 43200"/>
                <a:gd name="T1" fmla="*/ 22998 h 22999"/>
                <a:gd name="T2" fmla="*/ 0 w 43200"/>
                <a:gd name="T3" fmla="*/ 21600 h 22999"/>
                <a:gd name="T4" fmla="*/ 21600 w 43200"/>
                <a:gd name="T5" fmla="*/ 0 h 22999"/>
                <a:gd name="T6" fmla="*/ 43199 w 43200"/>
                <a:gd name="T7" fmla="*/ 21599 h 22999"/>
                <a:gd name="T8" fmla="*/ 45 w 43200"/>
                <a:gd name="T9" fmla="*/ 22998 h 22999"/>
                <a:gd name="T10" fmla="*/ 0 w 43200"/>
                <a:gd name="T11" fmla="*/ 21600 h 22999"/>
                <a:gd name="T12" fmla="*/ 21600 w 43200"/>
                <a:gd name="T13" fmla="*/ 0 h 22999"/>
                <a:gd name="T14" fmla="*/ 43199 w 43200"/>
                <a:gd name="T15" fmla="*/ 21599 h 22999"/>
                <a:gd name="T16" fmla="*/ 21600 w 43200"/>
                <a:gd name="T17" fmla="*/ 21600 h 22999"/>
                <a:gd name="T18" fmla="*/ 45 w 43200"/>
                <a:gd name="T19" fmla="*/ 22998 h 2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00" h="22999" fill="none">
                  <a:moveTo>
                    <a:pt x="45" y="22998"/>
                  </a:moveTo>
                  <a:cubicBezTo>
                    <a:pt x="15" y="22533"/>
                    <a:pt x="0" y="22066"/>
                    <a:pt x="0" y="21600"/>
                  </a:cubicBezTo>
                  <a:cubicBezTo>
                    <a:pt x="0" y="9670"/>
                    <a:pt x="9670" y="0"/>
                    <a:pt x="21600" y="0"/>
                  </a:cubicBezTo>
                  <a:cubicBezTo>
                    <a:pt x="33529" y="0"/>
                    <a:pt x="43199" y="9670"/>
                    <a:pt x="43199" y="21599"/>
                  </a:cubicBezTo>
                </a:path>
                <a:path w="43200" h="22999" stroke="0">
                  <a:moveTo>
                    <a:pt x="45" y="22998"/>
                  </a:moveTo>
                  <a:cubicBezTo>
                    <a:pt x="15" y="22533"/>
                    <a:pt x="0" y="22066"/>
                    <a:pt x="0" y="21600"/>
                  </a:cubicBezTo>
                  <a:cubicBezTo>
                    <a:pt x="0" y="9670"/>
                    <a:pt x="9670" y="0"/>
                    <a:pt x="21600" y="0"/>
                  </a:cubicBezTo>
                  <a:cubicBezTo>
                    <a:pt x="33529" y="0"/>
                    <a:pt x="43199" y="9670"/>
                    <a:pt x="43199" y="21599"/>
                  </a:cubicBezTo>
                  <a:lnTo>
                    <a:pt x="21600" y="21600"/>
                  </a:lnTo>
                  <a:lnTo>
                    <a:pt x="45" y="22998"/>
                  </a:lnTo>
                  <a:close/>
                </a:path>
              </a:pathLst>
            </a:custGeom>
            <a:noFill/>
            <a:ln w="19050" cap="flat" algn="ctr">
              <a:solidFill>
                <a:srgbClr val="4D4D4D"/>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en-US"/>
            </a:p>
          </p:txBody>
        </p:sp>
        <p:sp>
          <p:nvSpPr>
            <p:cNvPr id="152" name="Oval 146"/>
            <p:cNvSpPr>
              <a:spLocks noChangeArrowheads="1"/>
            </p:cNvSpPr>
            <p:nvPr/>
          </p:nvSpPr>
          <p:spPr bwMode="auto">
            <a:xfrm>
              <a:off x="3840" y="3120"/>
              <a:ext cx="48" cy="48"/>
            </a:xfrm>
            <a:prstGeom prst="ellipse">
              <a:avLst/>
            </a:prstGeom>
            <a:gradFill rotWithShape="0">
              <a:gsLst>
                <a:gs pos="0">
                  <a:srgbClr val="FF0000"/>
                </a:gs>
                <a:gs pos="100000">
                  <a:srgbClr val="C80000"/>
                </a:gs>
              </a:gsLst>
              <a:path path="shape">
                <a:fillToRect l="50000" t="50000" r="50000" b="50000"/>
              </a:path>
            </a:gra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sp>
          <p:nvSpPr>
            <p:cNvPr id="153" name="Oval 147"/>
            <p:cNvSpPr>
              <a:spLocks noChangeArrowheads="1"/>
            </p:cNvSpPr>
            <p:nvPr/>
          </p:nvSpPr>
          <p:spPr bwMode="auto">
            <a:xfrm>
              <a:off x="4128" y="3120"/>
              <a:ext cx="48" cy="48"/>
            </a:xfrm>
            <a:prstGeom prst="ellipse">
              <a:avLst/>
            </a:prstGeom>
            <a:solidFill>
              <a:srgbClr val="FFFFFF"/>
            </a:solidFill>
            <a:ln w="19050" cap="flat" algn="ctr">
              <a:solidFill>
                <a:srgbClr val="4D4D4D"/>
              </a:solidFill>
              <a:prstDash val="solid"/>
              <a:round/>
              <a:headEnd type="none" w="med" len="med"/>
              <a:tailEnd type="none" w="med" len="med"/>
            </a:ln>
          </p:spPr>
          <p:txBody>
            <a:bodyPr wrap="none" anchor="ctr"/>
            <a:lstStyle/>
            <a:p>
              <a:endParaRPr lang="zh-CN" altLang="en-US" sz="2800">
                <a:latin typeface="黑体" pitchFamily="49" charset="-122"/>
              </a:endParaRPr>
            </a:p>
          </p:txBody>
        </p:sp>
      </p:grpSp>
      <p:sp>
        <p:nvSpPr>
          <p:cNvPr id="2" name="矩形 1"/>
          <p:cNvSpPr/>
          <p:nvPr/>
        </p:nvSpPr>
        <p:spPr>
          <a:xfrm>
            <a:off x="539552" y="1196752"/>
            <a:ext cx="8352927" cy="429413"/>
          </a:xfrm>
          <a:prstGeom prst="rect">
            <a:avLst/>
          </a:prstGeom>
        </p:spPr>
        <p:txBody>
          <a:bodyPr wrap="square">
            <a:spAutoFit/>
          </a:bodyPr>
          <a:lstStyle/>
          <a:p>
            <a:pPr algn="just">
              <a:lnSpc>
                <a:spcPct val="120000"/>
              </a:lnSpc>
              <a:spcBef>
                <a:spcPts val="600"/>
              </a:spcBef>
              <a:spcAft>
                <a:spcPts val="1200"/>
              </a:spcAft>
            </a:pPr>
            <a:r>
              <a:rPr lang="en-US" altLang="zh-CN" sz="2000" b="1" dirty="0" smtClean="0">
                <a:solidFill>
                  <a:srgbClr val="FF0000"/>
                </a:solidFill>
                <a:latin typeface="Times New Roman" pitchFamily="18" charset="0"/>
                <a:cs typeface="Times New Roman" pitchFamily="18" charset="0"/>
              </a:rPr>
              <a:t>Schematic diagram of pure silicon conduction under intrinsic excitation </a:t>
            </a:r>
            <a:endParaRPr lang="en-US" altLang="zh-CN" sz="2000" b="1" dirty="0">
              <a:solidFill>
                <a:srgbClr val="FF0000"/>
              </a:solidFill>
              <a:latin typeface="Times New Roman" pitchFamily="18" charset="0"/>
              <a:ea typeface="仿宋" pitchFamily="49" charset="-122"/>
              <a:cs typeface="Times New Roman" pitchFamily="18" charset="0"/>
            </a:endParaRPr>
          </a:p>
        </p:txBody>
      </p:sp>
      <p:grpSp>
        <p:nvGrpSpPr>
          <p:cNvPr id="156" name="组合 155"/>
          <p:cNvGrpSpPr/>
          <p:nvPr/>
        </p:nvGrpSpPr>
        <p:grpSpPr>
          <a:xfrm>
            <a:off x="1080120" y="1772816"/>
            <a:ext cx="4572000" cy="1107504"/>
            <a:chOff x="1080120" y="1772816"/>
            <a:chExt cx="4572000" cy="1107504"/>
          </a:xfrm>
        </p:grpSpPr>
        <p:sp>
          <p:nvSpPr>
            <p:cNvPr id="104" name="AutoShape 98"/>
            <p:cNvSpPr>
              <a:spLocks noChangeArrowheads="1"/>
            </p:cNvSpPr>
            <p:nvPr/>
          </p:nvSpPr>
          <p:spPr bwMode="auto">
            <a:xfrm>
              <a:off x="2609850" y="1772816"/>
              <a:ext cx="2898254" cy="1107504"/>
            </a:xfrm>
            <a:prstGeom prst="wedgeRoundRectCallout">
              <a:avLst>
                <a:gd name="adj1" fmla="val -44611"/>
                <a:gd name="adj2" fmla="val 69940"/>
                <a:gd name="adj3" fmla="val 16667"/>
              </a:avLst>
            </a:prstGeom>
            <a:solidFill>
              <a:srgbClr val="FFFF99"/>
            </a:solidFill>
            <a:ln w="12700" cap="flat" algn="ctr">
              <a:solidFill>
                <a:srgbClr val="FF0000"/>
              </a:solidFill>
              <a:prstDash val="solid"/>
              <a:miter lim="800000"/>
              <a:headEnd type="none" w="med" len="med"/>
              <a:tailEnd type="none" w="med" len="med"/>
            </a:ln>
          </p:spPr>
          <p:txBody>
            <a:bodyPr wrap="none" anchor="ctr"/>
            <a:lstStyle/>
            <a:p>
              <a:pPr lvl="3" algn="ctr">
                <a:spcBef>
                  <a:spcPct val="0"/>
                </a:spcBef>
              </a:pPr>
              <a:endParaRPr kumimoji="1" lang="zh-CN" altLang="en-US" b="1" dirty="0">
                <a:latin typeface="Times New Roman" pitchFamily="18" charset="0"/>
                <a:cs typeface="Times New Roman" pitchFamily="18" charset="0"/>
              </a:endParaRPr>
            </a:p>
          </p:txBody>
        </p:sp>
        <p:sp>
          <p:nvSpPr>
            <p:cNvPr id="155" name="矩形 154"/>
            <p:cNvSpPr/>
            <p:nvPr/>
          </p:nvSpPr>
          <p:spPr>
            <a:xfrm>
              <a:off x="1080120" y="1988840"/>
              <a:ext cx="4572000" cy="646331"/>
            </a:xfrm>
            <a:prstGeom prst="rect">
              <a:avLst/>
            </a:prstGeom>
          </p:spPr>
          <p:txBody>
            <a:bodyPr>
              <a:spAutoFit/>
            </a:bodyPr>
            <a:lstStyle/>
            <a:p>
              <a:pPr lvl="3" algn="ctr">
                <a:spcBef>
                  <a:spcPct val="0"/>
                </a:spcBef>
              </a:pPr>
              <a:r>
                <a:rPr lang="en-US" altLang="zh-CN" b="1" dirty="0" smtClean="0">
                  <a:latin typeface="Times New Roman" pitchFamily="18" charset="0"/>
                  <a:cs typeface="Times New Roman" pitchFamily="18" charset="0"/>
                </a:rPr>
                <a:t>Electrons in covalent bonds </a:t>
              </a:r>
            </a:p>
            <a:p>
              <a:pPr lvl="3" algn="ctr">
                <a:spcBef>
                  <a:spcPct val="0"/>
                </a:spcBef>
              </a:pPr>
              <a:r>
                <a:rPr lang="en-US" altLang="zh-CN" b="1" dirty="0" smtClean="0">
                  <a:latin typeface="Times New Roman" pitchFamily="18" charset="0"/>
                  <a:cs typeface="Times New Roman" pitchFamily="18" charset="0"/>
                </a:rPr>
                <a:t>are called bound electrons </a:t>
              </a:r>
              <a:endParaRPr kumimoji="1" lang="zh-CN" altLang="en-US" b="1" dirty="0">
                <a:latin typeface="Times New Roman" pitchFamily="18" charset="0"/>
                <a:cs typeface="Times New Roman" pitchFamily="18" charset="0"/>
              </a:endParaRPr>
            </a:p>
          </p:txBody>
        </p:sp>
      </p:grpSp>
      <p:sp>
        <p:nvSpPr>
          <p:cNvPr id="154"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130" name="AutoShape 124"/>
          <p:cNvSpPr>
            <a:spLocks noChangeArrowheads="1"/>
          </p:cNvSpPr>
          <p:nvPr/>
        </p:nvSpPr>
        <p:spPr bwMode="auto">
          <a:xfrm>
            <a:off x="1763688" y="2362200"/>
            <a:ext cx="3505200" cy="1066800"/>
          </a:xfrm>
          <a:prstGeom prst="wedgeRoundRectCallout">
            <a:avLst>
              <a:gd name="adj1" fmla="val -46602"/>
              <a:gd name="adj2" fmla="val 69940"/>
              <a:gd name="adj3" fmla="val 16667"/>
            </a:avLst>
          </a:prstGeom>
          <a:solidFill>
            <a:srgbClr val="FFFF99"/>
          </a:solidFill>
          <a:ln w="12700" cap="flat" algn="ctr">
            <a:solidFill>
              <a:srgbClr val="FF0000"/>
            </a:solidFill>
            <a:prstDash val="solid"/>
            <a:miter lim="800000"/>
            <a:headEnd type="none" w="med" len="med"/>
            <a:tailEnd type="none" w="med" len="med"/>
          </a:ln>
        </p:spPr>
        <p:txBody>
          <a:bodyPr wrap="none" anchor="ctr"/>
          <a:lstStyle/>
          <a:p>
            <a:pPr algn="ctr">
              <a:spcBef>
                <a:spcPct val="0"/>
              </a:spcBef>
            </a:pPr>
            <a:r>
              <a:rPr lang="en-US" altLang="zh-CN" b="1" dirty="0" smtClean="0">
                <a:latin typeface="Times New Roman" pitchFamily="18" charset="0"/>
                <a:cs typeface="Times New Roman" pitchFamily="18" charset="0"/>
              </a:rPr>
              <a:t>Electrons that break away </a:t>
            </a:r>
          </a:p>
          <a:p>
            <a:pPr algn="ctr">
              <a:spcBef>
                <a:spcPct val="0"/>
              </a:spcBef>
            </a:pPr>
            <a:r>
              <a:rPr lang="en-US" altLang="zh-CN" b="1" dirty="0" smtClean="0">
                <a:latin typeface="Times New Roman" pitchFamily="18" charset="0"/>
                <a:cs typeface="Times New Roman" pitchFamily="18" charset="0"/>
              </a:rPr>
              <a:t>from the bondage of nuclei </a:t>
            </a:r>
          </a:p>
          <a:p>
            <a:pPr algn="ctr">
              <a:spcBef>
                <a:spcPct val="0"/>
              </a:spcBef>
            </a:pPr>
            <a:r>
              <a:rPr lang="en-US" altLang="zh-CN" b="1" dirty="0" smtClean="0">
                <a:latin typeface="Times New Roman" pitchFamily="18" charset="0"/>
                <a:cs typeface="Times New Roman" pitchFamily="18" charset="0"/>
              </a:rPr>
              <a:t>are called free electrons</a:t>
            </a:r>
            <a:r>
              <a:rPr lang="en-US" altLang="zh-CN" dirty="0" smtClean="0"/>
              <a:t>.</a:t>
            </a:r>
            <a:endParaRPr kumimoji="1" lang="zh-CN" altLang="en-US" sz="1800" dirty="0">
              <a:latin typeface="黑体" pitchFamily="49" charset="-122"/>
            </a:endParaRPr>
          </a:p>
        </p:txBody>
      </p:sp>
      <p:sp>
        <p:nvSpPr>
          <p:cNvPr id="131" name="AutoShape 125"/>
          <p:cNvSpPr>
            <a:spLocks noChangeArrowheads="1"/>
          </p:cNvSpPr>
          <p:nvPr/>
        </p:nvSpPr>
        <p:spPr bwMode="auto">
          <a:xfrm>
            <a:off x="899592" y="2636912"/>
            <a:ext cx="3035945" cy="1066800"/>
          </a:xfrm>
          <a:prstGeom prst="wedgeRoundRectCallout">
            <a:avLst>
              <a:gd name="adj1" fmla="val -37667"/>
              <a:gd name="adj2" fmla="val 69940"/>
              <a:gd name="adj3" fmla="val 16667"/>
            </a:avLst>
          </a:prstGeom>
          <a:solidFill>
            <a:srgbClr val="FFFF99"/>
          </a:solidFill>
          <a:ln w="12700" cap="flat" algn="ctr">
            <a:solidFill>
              <a:srgbClr val="FF0000"/>
            </a:solidFill>
            <a:prstDash val="solid"/>
            <a:miter lim="800000"/>
            <a:headEnd type="none" w="med" len="med"/>
            <a:tailEnd type="none" w="med" len="med"/>
          </a:ln>
        </p:spPr>
        <p:txBody>
          <a:bodyPr wrap="none" anchor="ctr"/>
          <a:lstStyle/>
          <a:p>
            <a:pPr algn="ctr">
              <a:spcBef>
                <a:spcPct val="0"/>
              </a:spcBef>
            </a:pPr>
            <a:r>
              <a:rPr lang="en-US" altLang="zh-CN" b="1" dirty="0" smtClean="0">
                <a:latin typeface="Times New Roman" pitchFamily="18" charset="0"/>
                <a:cs typeface="Times New Roman" pitchFamily="18" charset="0"/>
              </a:rPr>
              <a:t>The vacancies left in the </a:t>
            </a:r>
          </a:p>
          <a:p>
            <a:pPr algn="ctr">
              <a:spcBef>
                <a:spcPct val="0"/>
              </a:spcBef>
            </a:pPr>
            <a:r>
              <a:rPr lang="en-US" altLang="zh-CN" b="1" dirty="0" smtClean="0">
                <a:latin typeface="Times New Roman" pitchFamily="18" charset="0"/>
                <a:cs typeface="Times New Roman" pitchFamily="18" charset="0"/>
              </a:rPr>
              <a:t>valence band are called holes </a:t>
            </a:r>
            <a:endParaRPr kumimoji="1" lang="zh-CN" alt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43535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childTnLst>
                                    <p:set>
                                      <p:cBhvr additive="base">
                                        <p:cTn id="6" dur="1" fill="hold">
                                          <p:stCondLst>
                                            <p:cond delay="0"/>
                                          </p:stCondLst>
                                        </p:cTn>
                                        <p:tgtEl>
                                          <p:spTgt spid="117"/>
                                        </p:tgtEl>
                                        <p:attrNameLst>
                                          <p:attrName>style.visibility</p:attrName>
                                        </p:attrNameLst>
                                      </p:cBhvr>
                                      <p:to>
                                        <p:strVal val="visible"/>
                                      </p:to>
                                    </p:set>
                                    <p:animEffect transition="in" filter="strips(downRight)">
                                      <p:cBhvr additive="base">
                                        <p:cTn id="7" dur="500"/>
                                        <p:tgtEl>
                                          <p:spTgt spid="117"/>
                                        </p:tgtEl>
                                      </p:cBhvr>
                                    </p:animEffect>
                                  </p:childTnLst>
                                </p:cTn>
                              </p:par>
                            </p:childTnLst>
                          </p:cTn>
                        </p:par>
                        <p:par>
                          <p:cTn id="8" fill="hold">
                            <p:stCondLst>
                              <p:cond delay="500"/>
                            </p:stCondLst>
                            <p:childTnLst>
                              <p:par>
                                <p:cTn id="9" presetID="22" presetClass="entr" presetSubtype="8" fill="hold" nodeType="afterEffect">
                                  <p:childTnLst>
                                    <p:set>
                                      <p:cBhvr additive="base">
                                        <p:cTn id="10" dur="1" fill="hold">
                                          <p:stCondLst>
                                            <p:cond delay="0"/>
                                          </p:stCondLst>
                                        </p:cTn>
                                        <p:tgtEl>
                                          <p:spTgt spid="105"/>
                                        </p:tgtEl>
                                        <p:attrNameLst>
                                          <p:attrName>style.visibility</p:attrName>
                                        </p:attrNameLst>
                                      </p:cBhvr>
                                      <p:to>
                                        <p:strVal val="visible"/>
                                      </p:to>
                                    </p:set>
                                    <p:animEffect transition="in" filter="wipe(left)">
                                      <p:cBhvr additive="base">
                                        <p:cTn id="11" dur="500"/>
                                        <p:tgtEl>
                                          <p:spTgt spid="10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childTnLst>
                                    <p:set>
                                      <p:cBhvr additive="base">
                                        <p:cTn id="15" dur="1" fill="hold">
                                          <p:stCondLst>
                                            <p:cond delay="0"/>
                                          </p:stCondLst>
                                        </p:cTn>
                                        <p:tgtEl>
                                          <p:spTgt spid="121"/>
                                        </p:tgtEl>
                                        <p:attrNameLst>
                                          <p:attrName>style.visibility</p:attrName>
                                        </p:attrNameLst>
                                      </p:cBhvr>
                                      <p:to>
                                        <p:strVal val="visible"/>
                                      </p:to>
                                    </p:set>
                                    <p:animEffect transition="in" filter="wipe(left)">
                                      <p:cBhvr additive="base">
                                        <p:cTn id="16" dur="500"/>
                                        <p:tgtEl>
                                          <p:spTgt spid="121"/>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childTnLst>
                                    <p:set>
                                      <p:cBhvr additive="base">
                                        <p:cTn id="20" dur="1" fill="hold">
                                          <p:stCondLst>
                                            <p:cond delay="0"/>
                                          </p:stCondLst>
                                        </p:cTn>
                                        <p:tgtEl>
                                          <p:spTgt spid="120"/>
                                        </p:tgtEl>
                                        <p:attrNameLst>
                                          <p:attrName>style.visibility</p:attrName>
                                        </p:attrNameLst>
                                      </p:cBhvr>
                                      <p:to>
                                        <p:strVal val="visible"/>
                                      </p:to>
                                    </p:set>
                                    <p:animEffect transition="in" filter="strips(upRight)">
                                      <p:cBhvr additive="base">
                                        <p:cTn id="21" dur="500"/>
                                        <p:tgtEl>
                                          <p:spTgt spid="120"/>
                                        </p:tgtEl>
                                      </p:cBhvr>
                                    </p:animEffect>
                                  </p:childTnLst>
                                </p:cTn>
                              </p:par>
                            </p:childTnLst>
                          </p:cTn>
                        </p:par>
                        <p:par>
                          <p:cTn id="22" fill="hold">
                            <p:stCondLst>
                              <p:cond delay="500"/>
                            </p:stCondLst>
                            <p:childTnLst>
                              <p:par>
                                <p:cTn id="23" presetID="23" presetClass="entr" presetSubtype="32" fill="hold" grpId="0" nodeType="afterEffect">
                                  <p:childTnLst>
                                    <p:set>
                                      <p:cBhvr additive="base">
                                        <p:cTn id="24" dur="1" fill="hold">
                                          <p:stCondLst>
                                            <p:cond delay="0"/>
                                          </p:stCondLst>
                                        </p:cTn>
                                        <p:tgtEl>
                                          <p:spTgt spid="118"/>
                                        </p:tgtEl>
                                        <p:attrNameLst>
                                          <p:attrName>style.visibility</p:attrName>
                                        </p:attrNameLst>
                                      </p:cBhvr>
                                      <p:to>
                                        <p:strVal val="visible"/>
                                      </p:to>
                                    </p:set>
                                    <p:anim calcmode="lin" valueType="num">
                                      <p:cBhvr additive="base">
                                        <p:cTn id="25" dur="500" fill="hold"/>
                                        <p:tgtEl>
                                          <p:spTgt spid="118"/>
                                        </p:tgtEl>
                                        <p:attrNameLst>
                                          <p:attrName>ppt_w</p:attrName>
                                        </p:attrNameLst>
                                      </p:cBhvr>
                                      <p:tavLst>
                                        <p:tav tm="0">
                                          <p:val>
                                            <p:strVal val="4*#ppt_w"/>
                                          </p:val>
                                        </p:tav>
                                        <p:tav tm="100000">
                                          <p:val>
                                            <p:strVal val="#ppt_w"/>
                                          </p:val>
                                        </p:tav>
                                      </p:tavLst>
                                    </p:anim>
                                    <p:anim calcmode="lin" valueType="num">
                                      <p:cBhvr additive="base">
                                        <p:cTn id="26" dur="500" fill="hold"/>
                                        <p:tgtEl>
                                          <p:spTgt spid="118"/>
                                        </p:tgtEl>
                                        <p:attrNameLst>
                                          <p:attrName>ppt_h</p:attrName>
                                        </p:attrNameLst>
                                      </p:cBhvr>
                                      <p:tavLst>
                                        <p:tav tm="0">
                                          <p:val>
                                            <p:strVal val="4*#ppt_h"/>
                                          </p:val>
                                        </p:tav>
                                        <p:tav tm="100000">
                                          <p:val>
                                            <p:strVal val="#ppt_h"/>
                                          </p:val>
                                        </p:tav>
                                      </p:tavLst>
                                    </p:anim>
                                  </p:childTnLst>
                                </p:cTn>
                              </p:par>
                            </p:childTnLst>
                          </p:cTn>
                        </p:par>
                        <p:par>
                          <p:cTn id="27" fill="hold">
                            <p:stCondLst>
                              <p:cond delay="1000"/>
                            </p:stCondLst>
                            <p:childTnLst>
                              <p:par>
                                <p:cTn id="28" presetID="23" presetClass="entr" presetSubtype="32" fill="hold" grpId="0" nodeType="afterEffect">
                                  <p:childTnLst>
                                    <p:set>
                                      <p:cBhvr additive="base">
                                        <p:cTn id="29" dur="1" fill="hold">
                                          <p:stCondLst>
                                            <p:cond delay="0"/>
                                          </p:stCondLst>
                                        </p:cTn>
                                        <p:tgtEl>
                                          <p:spTgt spid="119"/>
                                        </p:tgtEl>
                                        <p:attrNameLst>
                                          <p:attrName>style.visibility</p:attrName>
                                        </p:attrNameLst>
                                      </p:cBhvr>
                                      <p:to>
                                        <p:strVal val="visible"/>
                                      </p:to>
                                    </p:set>
                                    <p:anim calcmode="lin" valueType="num">
                                      <p:cBhvr additive="base">
                                        <p:cTn id="30" dur="500" fill="hold"/>
                                        <p:tgtEl>
                                          <p:spTgt spid="119"/>
                                        </p:tgtEl>
                                        <p:attrNameLst>
                                          <p:attrName>ppt_w</p:attrName>
                                        </p:attrNameLst>
                                      </p:cBhvr>
                                      <p:tavLst>
                                        <p:tav tm="0">
                                          <p:val>
                                            <p:strVal val="4*#ppt_w"/>
                                          </p:val>
                                        </p:tav>
                                        <p:tav tm="100000">
                                          <p:val>
                                            <p:strVal val="#ppt_w"/>
                                          </p:val>
                                        </p:tav>
                                      </p:tavLst>
                                    </p:anim>
                                    <p:anim calcmode="lin" valueType="num">
                                      <p:cBhvr additive="base">
                                        <p:cTn id="31" dur="500" fill="hold"/>
                                        <p:tgtEl>
                                          <p:spTgt spid="119"/>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childTnLst>
                                    <p:set>
                                      <p:cBhvr additive="base">
                                        <p:cTn id="35" dur="1" fill="hold">
                                          <p:stCondLst>
                                            <p:cond delay="0"/>
                                          </p:stCondLst>
                                        </p:cTn>
                                        <p:tgtEl>
                                          <p:spTgt spid="130"/>
                                        </p:tgtEl>
                                        <p:attrNameLst>
                                          <p:attrName>style.visibility</p:attrName>
                                        </p:attrNameLst>
                                      </p:cBhvr>
                                      <p:to>
                                        <p:strVal val="visible"/>
                                      </p:to>
                                    </p:set>
                                    <p:anim calcmode="lin" valueType="num">
                                      <p:cBhvr additive="base">
                                        <p:cTn id="36" dur="500" fill="hold"/>
                                        <p:tgtEl>
                                          <p:spTgt spid="130"/>
                                        </p:tgtEl>
                                        <p:attrNameLst>
                                          <p:attrName>ppt_x</p:attrName>
                                        </p:attrNameLst>
                                      </p:cBhvr>
                                      <p:tavLst>
                                        <p:tav tm="0">
                                          <p:val>
                                            <p:strVal val="1+#ppt_w/2"/>
                                          </p:val>
                                        </p:tav>
                                        <p:tav tm="100000">
                                          <p:val>
                                            <p:strVal val="#ppt_x"/>
                                          </p:val>
                                        </p:tav>
                                      </p:tavLst>
                                    </p:anim>
                                    <p:anim calcmode="lin" valueType="num">
                                      <p:cBhvr additive="base">
                                        <p:cTn id="37"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childTnLst>
                                    <p:set>
                                      <p:cBhvr additive="base">
                                        <p:cTn id="41" dur="1" fill="hold">
                                          <p:stCondLst>
                                            <p:cond delay="0"/>
                                          </p:stCondLst>
                                        </p:cTn>
                                        <p:tgtEl>
                                          <p:spTgt spid="126"/>
                                        </p:tgtEl>
                                        <p:attrNameLst>
                                          <p:attrName>style.visibility</p:attrName>
                                        </p:attrNameLst>
                                      </p:cBhvr>
                                      <p:to>
                                        <p:strVal val="visible"/>
                                      </p:to>
                                    </p:set>
                                    <p:animEffect transition="in" filter="wipe(left)">
                                      <p:cBhvr additive="base">
                                        <p:cTn id="42" dur="500"/>
                                        <p:tgtEl>
                                          <p:spTgt spid="126"/>
                                        </p:tgtEl>
                                      </p:cBhvr>
                                    </p:animEffect>
                                  </p:childTnLst>
                                </p:cTn>
                              </p:par>
                            </p:childTnLst>
                          </p:cTn>
                        </p:par>
                        <p:par>
                          <p:cTn id="43" fill="hold">
                            <p:stCondLst>
                              <p:cond delay="500"/>
                            </p:stCondLst>
                            <p:childTnLst>
                              <p:par>
                                <p:cTn id="44" presetID="22" presetClass="entr" presetSubtype="8" fill="hold" nodeType="afterEffect">
                                  <p:childTnLst>
                                    <p:set>
                                      <p:cBhvr additive="base">
                                        <p:cTn id="45" dur="1" fill="hold">
                                          <p:stCondLst>
                                            <p:cond delay="0"/>
                                          </p:stCondLst>
                                        </p:cTn>
                                        <p:tgtEl>
                                          <p:spTgt spid="111"/>
                                        </p:tgtEl>
                                        <p:attrNameLst>
                                          <p:attrName>style.visibility</p:attrName>
                                        </p:attrNameLst>
                                      </p:cBhvr>
                                      <p:to>
                                        <p:strVal val="visible"/>
                                      </p:to>
                                    </p:set>
                                    <p:animEffect transition="in" filter="wipe(left)">
                                      <p:cBhvr additive="base">
                                        <p:cTn id="46" dur="500"/>
                                        <p:tgtEl>
                                          <p:spTgt spid="1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childTnLst>
                                    <p:set>
                                      <p:cBhvr additive="base">
                                        <p:cTn id="50" dur="1" fill="hold">
                                          <p:stCondLst>
                                            <p:cond delay="0"/>
                                          </p:stCondLst>
                                        </p:cTn>
                                        <p:tgtEl>
                                          <p:spTgt spid="127"/>
                                        </p:tgtEl>
                                        <p:attrNameLst>
                                          <p:attrName>style.visibility</p:attrName>
                                        </p:attrNameLst>
                                      </p:cBhvr>
                                      <p:to>
                                        <p:strVal val="visible"/>
                                      </p:to>
                                    </p:set>
                                    <p:animEffect transition="in" filter="wipe(down)">
                                      <p:cBhvr additive="base">
                                        <p:cTn id="51" dur="500"/>
                                        <p:tgtEl>
                                          <p:spTgt spid="127"/>
                                        </p:tgtEl>
                                      </p:cBhvr>
                                    </p:animEffect>
                                  </p:childTnLst>
                                </p:cTn>
                              </p:par>
                            </p:childTnLst>
                          </p:cTn>
                        </p:par>
                        <p:par>
                          <p:cTn id="52" fill="hold">
                            <p:stCondLst>
                              <p:cond delay="500"/>
                            </p:stCondLst>
                            <p:childTnLst>
                              <p:par>
                                <p:cTn id="53" presetID="23" presetClass="entr" presetSubtype="32" fill="hold" grpId="0" nodeType="afterEffect">
                                  <p:childTnLst>
                                    <p:set>
                                      <p:cBhvr additive="base">
                                        <p:cTn id="54" dur="1" fill="hold">
                                          <p:stCondLst>
                                            <p:cond delay="0"/>
                                          </p:stCondLst>
                                        </p:cTn>
                                        <p:tgtEl>
                                          <p:spTgt spid="128"/>
                                        </p:tgtEl>
                                        <p:attrNameLst>
                                          <p:attrName>style.visibility</p:attrName>
                                        </p:attrNameLst>
                                      </p:cBhvr>
                                      <p:to>
                                        <p:strVal val="visible"/>
                                      </p:to>
                                    </p:set>
                                    <p:anim calcmode="lin" valueType="num">
                                      <p:cBhvr additive="base">
                                        <p:cTn id="55" dur="500" fill="hold"/>
                                        <p:tgtEl>
                                          <p:spTgt spid="128"/>
                                        </p:tgtEl>
                                        <p:attrNameLst>
                                          <p:attrName>ppt_w</p:attrName>
                                        </p:attrNameLst>
                                      </p:cBhvr>
                                      <p:tavLst>
                                        <p:tav tm="0">
                                          <p:val>
                                            <p:strVal val="4*#ppt_w"/>
                                          </p:val>
                                        </p:tav>
                                        <p:tav tm="100000">
                                          <p:val>
                                            <p:strVal val="#ppt_w"/>
                                          </p:val>
                                        </p:tav>
                                      </p:tavLst>
                                    </p:anim>
                                    <p:anim calcmode="lin" valueType="num">
                                      <p:cBhvr additive="base">
                                        <p:cTn id="56" dur="500" fill="hold"/>
                                        <p:tgtEl>
                                          <p:spTgt spid="128"/>
                                        </p:tgtEl>
                                        <p:attrNameLst>
                                          <p:attrName>ppt_h</p:attrName>
                                        </p:attrNameLst>
                                      </p:cBhvr>
                                      <p:tavLst>
                                        <p:tav tm="0">
                                          <p:val>
                                            <p:strVal val="4*#ppt_h"/>
                                          </p:val>
                                        </p:tav>
                                        <p:tav tm="100000">
                                          <p:val>
                                            <p:strVal val="#ppt_h"/>
                                          </p:val>
                                        </p:tav>
                                      </p:tavLst>
                                    </p:anim>
                                  </p:childTnLst>
                                </p:cTn>
                              </p:par>
                            </p:childTnLst>
                          </p:cTn>
                        </p:par>
                        <p:par>
                          <p:cTn id="57" fill="hold">
                            <p:stCondLst>
                              <p:cond delay="1000"/>
                            </p:stCondLst>
                            <p:childTnLst>
                              <p:par>
                                <p:cTn id="58" presetID="23" presetClass="entr" presetSubtype="32" fill="hold" grpId="0" nodeType="afterEffect">
                                  <p:childTnLst>
                                    <p:set>
                                      <p:cBhvr additive="base">
                                        <p:cTn id="59" dur="1" fill="hold">
                                          <p:stCondLst>
                                            <p:cond delay="0"/>
                                          </p:stCondLst>
                                        </p:cTn>
                                        <p:tgtEl>
                                          <p:spTgt spid="129"/>
                                        </p:tgtEl>
                                        <p:attrNameLst>
                                          <p:attrName>style.visibility</p:attrName>
                                        </p:attrNameLst>
                                      </p:cBhvr>
                                      <p:to>
                                        <p:strVal val="visible"/>
                                      </p:to>
                                    </p:set>
                                    <p:anim calcmode="lin" valueType="num">
                                      <p:cBhvr additive="base">
                                        <p:cTn id="60" dur="500" fill="hold"/>
                                        <p:tgtEl>
                                          <p:spTgt spid="129"/>
                                        </p:tgtEl>
                                        <p:attrNameLst>
                                          <p:attrName>ppt_w</p:attrName>
                                        </p:attrNameLst>
                                      </p:cBhvr>
                                      <p:tavLst>
                                        <p:tav tm="0">
                                          <p:val>
                                            <p:strVal val="4*#ppt_w"/>
                                          </p:val>
                                        </p:tav>
                                        <p:tav tm="100000">
                                          <p:val>
                                            <p:strVal val="#ppt_w"/>
                                          </p:val>
                                        </p:tav>
                                      </p:tavLst>
                                    </p:anim>
                                    <p:anim calcmode="lin" valueType="num">
                                      <p:cBhvr additive="base">
                                        <p:cTn id="61" dur="500" fill="hold"/>
                                        <p:tgtEl>
                                          <p:spTgt spid="129"/>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childTnLst>
                                    <p:set>
                                      <p:cBhvr additive="base">
                                        <p:cTn id="65" dur="1" fill="hold">
                                          <p:stCondLst>
                                            <p:cond delay="0"/>
                                          </p:stCondLst>
                                        </p:cTn>
                                        <p:tgtEl>
                                          <p:spTgt spid="131"/>
                                        </p:tgtEl>
                                        <p:attrNameLst>
                                          <p:attrName>style.visibility</p:attrName>
                                        </p:attrNameLst>
                                      </p:cBhvr>
                                      <p:to>
                                        <p:strVal val="visible"/>
                                      </p:to>
                                    </p:set>
                                    <p:anim calcmode="lin" valueType="num">
                                      <p:cBhvr additive="base">
                                        <p:cTn id="66" dur="500" fill="hold"/>
                                        <p:tgtEl>
                                          <p:spTgt spid="131"/>
                                        </p:tgtEl>
                                        <p:attrNameLst>
                                          <p:attrName>ppt_x</p:attrName>
                                        </p:attrNameLst>
                                      </p:cBhvr>
                                      <p:tavLst>
                                        <p:tav tm="0">
                                          <p:val>
                                            <p:strVal val="1+#ppt_w/2"/>
                                          </p:val>
                                        </p:tav>
                                        <p:tav tm="100000">
                                          <p:val>
                                            <p:strVal val="#ppt_x"/>
                                          </p:val>
                                        </p:tav>
                                      </p:tavLst>
                                    </p:anim>
                                    <p:anim calcmode="lin" valueType="num">
                                      <p:cBhvr additive="base">
                                        <p:cTn id="67"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32" fill="hold" nodeType="clickEffect">
                                  <p:childTnLst>
                                    <p:set>
                                      <p:cBhvr additive="base">
                                        <p:cTn id="71" dur="1" fill="hold">
                                          <p:stCondLst>
                                            <p:cond delay="0"/>
                                          </p:stCondLst>
                                        </p:cTn>
                                        <p:tgtEl>
                                          <p:spTgt spid="132"/>
                                        </p:tgtEl>
                                        <p:attrNameLst>
                                          <p:attrName>style.visibility</p:attrName>
                                        </p:attrNameLst>
                                      </p:cBhvr>
                                      <p:to>
                                        <p:strVal val="visible"/>
                                      </p:to>
                                    </p:set>
                                    <p:anim calcmode="lin" valueType="num">
                                      <p:cBhvr additive="base">
                                        <p:cTn id="72" dur="500" fill="hold"/>
                                        <p:tgtEl>
                                          <p:spTgt spid="132"/>
                                        </p:tgtEl>
                                        <p:attrNameLst>
                                          <p:attrName>ppt_w</p:attrName>
                                        </p:attrNameLst>
                                      </p:cBhvr>
                                      <p:tavLst>
                                        <p:tav tm="0">
                                          <p:val>
                                            <p:strVal val="4*#ppt_w"/>
                                          </p:val>
                                        </p:tav>
                                        <p:tav tm="100000">
                                          <p:val>
                                            <p:strVal val="#ppt_w"/>
                                          </p:val>
                                        </p:tav>
                                      </p:tavLst>
                                    </p:anim>
                                    <p:anim calcmode="lin" valueType="num">
                                      <p:cBhvr additive="base">
                                        <p:cTn id="73" dur="500" fill="hold"/>
                                        <p:tgtEl>
                                          <p:spTgt spid="132"/>
                                        </p:tgtEl>
                                        <p:attrNameLst>
                                          <p:attrName>ppt_h</p:attrName>
                                        </p:attrNameLst>
                                      </p:cBhvr>
                                      <p:tavLst>
                                        <p:tav tm="0">
                                          <p:val>
                                            <p:strVal val="4*#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childTnLst>
                                    <p:set>
                                      <p:cBhvr additive="base">
                                        <p:cTn id="77" dur="1" fill="hold">
                                          <p:stCondLst>
                                            <p:cond delay="0"/>
                                          </p:stCondLst>
                                        </p:cTn>
                                        <p:tgtEl>
                                          <p:spTgt spid="137"/>
                                        </p:tgtEl>
                                        <p:attrNameLst>
                                          <p:attrName>style.visibility</p:attrName>
                                        </p:attrNameLst>
                                      </p:cBhvr>
                                      <p:to>
                                        <p:strVal val="visible"/>
                                      </p:to>
                                    </p:set>
                                    <p:anim calcmode="lin" valueType="num">
                                      <p:cBhvr additive="base">
                                        <p:cTn id="78" dur="500" fill="hold"/>
                                        <p:tgtEl>
                                          <p:spTgt spid="137"/>
                                        </p:tgtEl>
                                        <p:attrNameLst>
                                          <p:attrName>ppt_x</p:attrName>
                                        </p:attrNameLst>
                                      </p:cBhvr>
                                      <p:tavLst>
                                        <p:tav tm="0">
                                          <p:val>
                                            <p:strVal val="1+#ppt_w/2"/>
                                          </p:val>
                                        </p:tav>
                                        <p:tav tm="100000">
                                          <p:val>
                                            <p:strVal val="#ppt_x"/>
                                          </p:val>
                                        </p:tav>
                                      </p:tavLst>
                                    </p:anim>
                                    <p:anim calcmode="lin" valueType="num">
                                      <p:cBhvr additive="base">
                                        <p:cTn id="79" dur="500" fill="hold"/>
                                        <p:tgtEl>
                                          <p:spTgt spid="137"/>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2" fill="hold" grpId="0" nodeType="afterEffect">
                                  <p:childTnLst>
                                    <p:set>
                                      <p:cBhvr additive="base">
                                        <p:cTn id="82" dur="1" fill="hold">
                                          <p:stCondLst>
                                            <p:cond delay="0"/>
                                          </p:stCondLst>
                                        </p:cTn>
                                        <p:tgtEl>
                                          <p:spTgt spid="136"/>
                                        </p:tgtEl>
                                        <p:attrNameLst>
                                          <p:attrName>style.visibility</p:attrName>
                                        </p:attrNameLst>
                                      </p:cBhvr>
                                      <p:to>
                                        <p:strVal val="visible"/>
                                      </p:to>
                                    </p:set>
                                    <p:animEffect transition="in" filter="wipe(right)">
                                      <p:cBhvr additive="base">
                                        <p:cTn id="83" dur="500"/>
                                        <p:tgtEl>
                                          <p:spTgt spid="136"/>
                                        </p:tgtEl>
                                      </p:cBhvr>
                                    </p:animEffect>
                                  </p:childTnLst>
                                </p:cTn>
                              </p:par>
                            </p:childTnLst>
                          </p:cTn>
                        </p:par>
                      </p:childTnLst>
                    </p:cTn>
                  </p:par>
                  <p:par>
                    <p:cTn id="84" fill="hold">
                      <p:stCondLst>
                        <p:cond delay="indefinite"/>
                      </p:stCondLst>
                      <p:childTnLst>
                        <p:par>
                          <p:cTn id="85" fill="hold">
                            <p:stCondLst>
                              <p:cond delay="0"/>
                            </p:stCondLst>
                            <p:childTnLst>
                              <p:par>
                                <p:cTn id="86" presetID="11" presetClass="entr" presetSubtype="0" fill="hold" nodeType="clickEffect">
                                  <p:childTnLst>
                                    <p:set>
                                      <p:cBhvr additive="base">
                                        <p:cTn id="87" dur="1000" fill="hold">
                                          <p:stCondLst>
                                            <p:cond delay="0"/>
                                          </p:stCondLst>
                                        </p:cTn>
                                        <p:tgtEl>
                                          <p:spTgt spid="138"/>
                                        </p:tgtEl>
                                        <p:attrNameLst>
                                          <p:attrName>style.visibility</p:attrName>
                                        </p:attrNameLst>
                                      </p:cBhvr>
                                      <p:to>
                                        <p:strVal val="visible"/>
                                      </p:to>
                                    </p:set>
                                  </p:childTnLst>
                                </p:cTn>
                              </p:par>
                            </p:childTnLst>
                          </p:cTn>
                        </p:par>
                        <p:par>
                          <p:cTn id="88" fill="hold">
                            <p:stCondLst>
                              <p:cond delay="1000"/>
                            </p:stCondLst>
                            <p:childTnLst>
                              <p:par>
                                <p:cTn id="89" presetID="22" presetClass="entr" presetSubtype="8" fill="hold" nodeType="afterEffect">
                                  <p:childTnLst>
                                    <p:set>
                                      <p:cBhvr additive="base">
                                        <p:cTn id="90" dur="1" fill="hold">
                                          <p:stCondLst>
                                            <p:cond delay="0"/>
                                          </p:stCondLst>
                                        </p:cTn>
                                        <p:tgtEl>
                                          <p:spTgt spid="141"/>
                                        </p:tgtEl>
                                        <p:attrNameLst>
                                          <p:attrName>style.visibility</p:attrName>
                                        </p:attrNameLst>
                                      </p:cBhvr>
                                      <p:to>
                                        <p:strVal val="visible"/>
                                      </p:to>
                                    </p:set>
                                    <p:animEffect transition="in" filter="wipe(left)">
                                      <p:cBhvr additive="base">
                                        <p:cTn id="91" dur="500"/>
                                        <p:tgtEl>
                                          <p:spTgt spid="141"/>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childTnLst>
                                    <p:set>
                                      <p:cBhvr additive="base">
                                        <p:cTn id="95" dur="1" fill="hold">
                                          <p:stCondLst>
                                            <p:cond delay="0"/>
                                          </p:stCondLst>
                                        </p:cTn>
                                        <p:tgtEl>
                                          <p:spTgt spid="144"/>
                                        </p:tgtEl>
                                        <p:attrNameLst>
                                          <p:attrName>style.visibility</p:attrName>
                                        </p:attrNameLst>
                                      </p:cBhvr>
                                      <p:to>
                                        <p:strVal val="visible"/>
                                      </p:to>
                                    </p:set>
                                    <p:anim calcmode="lin" valueType="num">
                                      <p:cBhvr additive="base">
                                        <p:cTn id="96" dur="500" fill="hold"/>
                                        <p:tgtEl>
                                          <p:spTgt spid="144"/>
                                        </p:tgtEl>
                                        <p:attrNameLst>
                                          <p:attrName>ppt_x</p:attrName>
                                        </p:attrNameLst>
                                      </p:cBhvr>
                                      <p:tavLst>
                                        <p:tav tm="0">
                                          <p:val>
                                            <p:strVal val="1+#ppt_w/2"/>
                                          </p:val>
                                        </p:tav>
                                        <p:tav tm="100000">
                                          <p:val>
                                            <p:strVal val="#ppt_x"/>
                                          </p:val>
                                        </p:tav>
                                      </p:tavLst>
                                    </p:anim>
                                    <p:anim calcmode="lin" valueType="num">
                                      <p:cBhvr additive="base">
                                        <p:cTn id="97" dur="500" fill="hold"/>
                                        <p:tgtEl>
                                          <p:spTgt spid="144"/>
                                        </p:tgtEl>
                                        <p:attrNameLst>
                                          <p:attrName>ppt_y</p:attrName>
                                        </p:attrNameLst>
                                      </p:cBhvr>
                                      <p:tavLst>
                                        <p:tav tm="0">
                                          <p:val>
                                            <p:strVal val="#ppt_y"/>
                                          </p:val>
                                        </p:tav>
                                        <p:tav tm="100000">
                                          <p:val>
                                            <p:strVal val="#ppt_y"/>
                                          </p:val>
                                        </p:tav>
                                      </p:tavLst>
                                    </p:anim>
                                  </p:childTnLst>
                                </p:cTn>
                              </p:par>
                            </p:childTnLst>
                          </p:cTn>
                        </p:par>
                        <p:par>
                          <p:cTn id="98" fill="hold">
                            <p:stCondLst>
                              <p:cond delay="500"/>
                            </p:stCondLst>
                            <p:childTnLst>
                              <p:par>
                                <p:cTn id="99" presetID="17" presetClass="entr" presetSubtype="8" fill="hold" nodeType="afterEffect">
                                  <p:childTnLst>
                                    <p:set>
                                      <p:cBhvr additive="base">
                                        <p:cTn id="100" dur="1" fill="hold">
                                          <p:stCondLst>
                                            <p:cond delay="0"/>
                                          </p:stCondLst>
                                        </p:cTn>
                                        <p:tgtEl>
                                          <p:spTgt spid="145"/>
                                        </p:tgtEl>
                                        <p:attrNameLst>
                                          <p:attrName>style.visibility</p:attrName>
                                        </p:attrNameLst>
                                      </p:cBhvr>
                                      <p:to>
                                        <p:strVal val="visible"/>
                                      </p:to>
                                    </p:set>
                                    <p:anim calcmode="lin" valueType="num">
                                      <p:cBhvr additive="base">
                                        <p:cTn id="101" dur="500" fill="hold"/>
                                        <p:tgtEl>
                                          <p:spTgt spid="145"/>
                                        </p:tgtEl>
                                        <p:attrNameLst>
                                          <p:attrName>ppt_x</p:attrName>
                                        </p:attrNameLst>
                                      </p:cBhvr>
                                      <p:tavLst>
                                        <p:tav tm="0">
                                          <p:val>
                                            <p:strVal val="#ppt_x-#ppt_w/2"/>
                                          </p:val>
                                        </p:tav>
                                        <p:tav tm="100000">
                                          <p:val>
                                            <p:strVal val="#ppt_x"/>
                                          </p:val>
                                        </p:tav>
                                      </p:tavLst>
                                    </p:anim>
                                    <p:anim calcmode="lin" valueType="num">
                                      <p:cBhvr additive="base">
                                        <p:cTn id="102" dur="500" fill="hold"/>
                                        <p:tgtEl>
                                          <p:spTgt spid="145"/>
                                        </p:tgtEl>
                                        <p:attrNameLst>
                                          <p:attrName>ppt_y</p:attrName>
                                        </p:attrNameLst>
                                      </p:cBhvr>
                                      <p:tavLst>
                                        <p:tav tm="0">
                                          <p:val>
                                            <p:strVal val="#ppt_y"/>
                                          </p:val>
                                        </p:tav>
                                        <p:tav tm="100000">
                                          <p:val>
                                            <p:strVal val="#ppt_y"/>
                                          </p:val>
                                        </p:tav>
                                      </p:tavLst>
                                    </p:anim>
                                    <p:anim calcmode="lin" valueType="num">
                                      <p:cBhvr additive="base">
                                        <p:cTn id="103" dur="500" fill="hold"/>
                                        <p:tgtEl>
                                          <p:spTgt spid="145"/>
                                        </p:tgtEl>
                                        <p:attrNameLst>
                                          <p:attrName>ppt_w</p:attrName>
                                        </p:attrNameLst>
                                      </p:cBhvr>
                                      <p:tavLst>
                                        <p:tav tm="0">
                                          <p:val>
                                            <p:fltVal val="0"/>
                                          </p:val>
                                        </p:tav>
                                        <p:tav tm="100000">
                                          <p:val>
                                            <p:strVal val="#ppt_w"/>
                                          </p:val>
                                        </p:tav>
                                      </p:tavLst>
                                    </p:anim>
                                    <p:anim calcmode="lin" valueType="num">
                                      <p:cBhvr additive="base">
                                        <p:cTn id="104" dur="500" fill="hold"/>
                                        <p:tgtEl>
                                          <p:spTgt spid="145"/>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7" presetClass="entr" presetSubtype="8" fill="hold" nodeType="clickEffect">
                                  <p:childTnLst>
                                    <p:set>
                                      <p:cBhvr additive="base">
                                        <p:cTn id="108" dur="1" fill="hold">
                                          <p:stCondLst>
                                            <p:cond delay="0"/>
                                          </p:stCondLst>
                                        </p:cTn>
                                        <p:tgtEl>
                                          <p:spTgt spid="150"/>
                                        </p:tgtEl>
                                        <p:attrNameLst>
                                          <p:attrName>style.visibility</p:attrName>
                                        </p:attrNameLst>
                                      </p:cBhvr>
                                      <p:to>
                                        <p:strVal val="visible"/>
                                      </p:to>
                                    </p:set>
                                    <p:anim calcmode="lin" valueType="num">
                                      <p:cBhvr additive="base">
                                        <p:cTn id="109" dur="500" fill="hold"/>
                                        <p:tgtEl>
                                          <p:spTgt spid="150"/>
                                        </p:tgtEl>
                                        <p:attrNameLst>
                                          <p:attrName>ppt_x</p:attrName>
                                        </p:attrNameLst>
                                      </p:cBhvr>
                                      <p:tavLst>
                                        <p:tav tm="0">
                                          <p:val>
                                            <p:strVal val="#ppt_x-#ppt_w/2"/>
                                          </p:val>
                                        </p:tav>
                                        <p:tav tm="100000">
                                          <p:val>
                                            <p:strVal val="#ppt_x"/>
                                          </p:val>
                                        </p:tav>
                                      </p:tavLst>
                                    </p:anim>
                                    <p:anim calcmode="lin" valueType="num">
                                      <p:cBhvr additive="base">
                                        <p:cTn id="110" dur="500" fill="hold"/>
                                        <p:tgtEl>
                                          <p:spTgt spid="150"/>
                                        </p:tgtEl>
                                        <p:attrNameLst>
                                          <p:attrName>ppt_y</p:attrName>
                                        </p:attrNameLst>
                                      </p:cBhvr>
                                      <p:tavLst>
                                        <p:tav tm="0">
                                          <p:val>
                                            <p:strVal val="#ppt_y"/>
                                          </p:val>
                                        </p:tav>
                                        <p:tav tm="100000">
                                          <p:val>
                                            <p:strVal val="#ppt_y"/>
                                          </p:val>
                                        </p:tav>
                                      </p:tavLst>
                                    </p:anim>
                                    <p:anim calcmode="lin" valueType="num">
                                      <p:cBhvr additive="base">
                                        <p:cTn id="111" dur="500" fill="hold"/>
                                        <p:tgtEl>
                                          <p:spTgt spid="150"/>
                                        </p:tgtEl>
                                        <p:attrNameLst>
                                          <p:attrName>ppt_w</p:attrName>
                                        </p:attrNameLst>
                                      </p:cBhvr>
                                      <p:tavLst>
                                        <p:tav tm="0">
                                          <p:val>
                                            <p:fltVal val="0"/>
                                          </p:val>
                                        </p:tav>
                                        <p:tav tm="100000">
                                          <p:val>
                                            <p:strVal val="#ppt_w"/>
                                          </p:val>
                                        </p:tav>
                                      </p:tavLst>
                                    </p:anim>
                                    <p:anim calcmode="lin" valueType="num">
                                      <p:cBhvr additive="base">
                                        <p:cTn id="112" dur="500" fill="hold"/>
                                        <p:tgtEl>
                                          <p:spTgt spid="150"/>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grpId="0" nodeType="clickEffect">
                                  <p:childTnLst>
                                    <p:set>
                                      <p:cBhvr additive="base">
                                        <p:cTn id="116" dur="1" fill="hold">
                                          <p:stCondLst>
                                            <p:cond delay="0"/>
                                          </p:stCondLst>
                                        </p:cTn>
                                        <p:tgtEl>
                                          <p:spTgt spid="149"/>
                                        </p:tgtEl>
                                        <p:attrNameLst>
                                          <p:attrName>style.visibility</p:attrName>
                                        </p:attrNameLst>
                                      </p:cBhvr>
                                      <p:to>
                                        <p:strVal val="visible"/>
                                      </p:to>
                                    </p:set>
                                    <p:anim calcmode="lin" valueType="num">
                                      <p:cBhvr additive="base">
                                        <p:cTn id="117" dur="500" fill="hold"/>
                                        <p:tgtEl>
                                          <p:spTgt spid="149"/>
                                        </p:tgtEl>
                                        <p:attrNameLst>
                                          <p:attrName>ppt_x</p:attrName>
                                        </p:attrNameLst>
                                      </p:cBhvr>
                                      <p:tavLst>
                                        <p:tav tm="0">
                                          <p:val>
                                            <p:strVal val="1+#ppt_w/2"/>
                                          </p:val>
                                        </p:tav>
                                        <p:tav tm="100000">
                                          <p:val>
                                            <p:strVal val="#ppt_x"/>
                                          </p:val>
                                        </p:tav>
                                      </p:tavLst>
                                    </p:anim>
                                    <p:anim calcmode="lin" valueType="num">
                                      <p:cBhvr additive="base">
                                        <p:cTn id="118" dur="500" fill="hold"/>
                                        <p:tgtEl>
                                          <p:spTgt spid="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6" grpId="0" animBg="1"/>
      <p:bldP spid="127" grpId="0" animBg="1"/>
      <p:bldP spid="128" grpId="0" animBg="1"/>
      <p:bldP spid="129" grpId="0" animBg="1"/>
      <p:bldP spid="136" grpId="0" animBg="1"/>
      <p:bldP spid="137" grpId="0" animBg="1"/>
      <p:bldP spid="144" grpId="0" animBg="1"/>
      <p:bldP spid="149" grpId="0" animBg="1"/>
      <p:bldP spid="130" grpId="0" animBg="1"/>
      <p:bldP spid="1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8" name="标题 1"/>
          <p:cNvSpPr txBox="1">
            <a:spLocks/>
          </p:cNvSpPr>
          <p:nvPr/>
        </p:nvSpPr>
        <p:spPr>
          <a:xfrm>
            <a:off x="251520" y="134144"/>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endParaRPr lang="zh-CN" altLang="en-US" sz="2800" b="1" dirty="0">
              <a:solidFill>
                <a:schemeClr val="tx1"/>
              </a:solidFill>
            </a:endParaRPr>
          </a:p>
        </p:txBody>
      </p:sp>
      <p:sp>
        <p:nvSpPr>
          <p:cNvPr id="27" name="Rectangle 1"/>
          <p:cNvSpPr/>
          <p:nvPr/>
        </p:nvSpPr>
        <p:spPr>
          <a:xfrm>
            <a:off x="107504" y="908720"/>
            <a:ext cx="8820472" cy="1938992"/>
          </a:xfrm>
          <a:prstGeom prst="rect">
            <a:avLst/>
          </a:prstGeom>
        </p:spPr>
        <p:txBody>
          <a:bodyPr wrap="square">
            <a:spAutoFit/>
          </a:bodyPr>
          <a:lstStyle/>
          <a:p>
            <a:pPr marL="285750" indent="-285750" algn="just">
              <a:lnSpc>
                <a:spcPct val="120000"/>
              </a:lnSpc>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Doping:</a:t>
            </a:r>
            <a:r>
              <a:rPr lang="en-US" altLang="zh-CN" sz="2000" b="1" dirty="0" smtClean="0">
                <a:latin typeface="Times New Roman" pitchFamily="18" charset="0"/>
                <a:cs typeface="Times New Roman" pitchFamily="18" charset="0"/>
              </a:rPr>
              <a:t> a certain amount of different types of impurities are doped into intrinsic semiconductors, and the effective control of resistivity and minority carrier lifetime is realized by accurately controlling their quantity and spatial distribution, so as to artificially change the electrical properties of semiconductors, such as n-type semiconductors and p-type semiconductors.</a:t>
            </a:r>
            <a:endParaRPr lang="en-US" altLang="zh-CN" sz="2000" b="1" dirty="0">
              <a:solidFill>
                <a:srgbClr val="FF0000"/>
              </a:solidFill>
              <a:latin typeface="Times New Roman" pitchFamily="18" charset="0"/>
              <a:ea typeface="仿宋" pitchFamily="49" charset="-122"/>
              <a:cs typeface="Times New Roman" pitchFamily="18" charset="0"/>
            </a:endParaRPr>
          </a:p>
        </p:txBody>
      </p:sp>
      <p:grpSp>
        <p:nvGrpSpPr>
          <p:cNvPr id="3" name="组合 2"/>
          <p:cNvGrpSpPr/>
          <p:nvPr/>
        </p:nvGrpSpPr>
        <p:grpSpPr>
          <a:xfrm>
            <a:off x="0" y="3212976"/>
            <a:ext cx="4090864" cy="3459162"/>
            <a:chOff x="250825" y="3210198"/>
            <a:chExt cx="4306888" cy="3459162"/>
          </a:xfrm>
        </p:grpSpPr>
        <p:pic>
          <p:nvPicPr>
            <p:cNvPr id="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0825" y="3210198"/>
              <a:ext cx="2865438" cy="345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r="36621"/>
            <a:stretch>
              <a:fillRect/>
            </a:stretch>
          </p:blipFill>
          <p:spPr bwMode="auto">
            <a:xfrm>
              <a:off x="2833688" y="4005535"/>
              <a:ext cx="1724025" cy="137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0"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l="3078" r="4633"/>
          <a:stretch>
            <a:fillRect/>
          </a:stretch>
        </p:blipFill>
        <p:spPr bwMode="auto">
          <a:xfrm>
            <a:off x="4283968" y="3861048"/>
            <a:ext cx="4183984" cy="1584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ext Box 11"/>
          <p:cNvSpPr txBox="1">
            <a:spLocks noChangeArrowheads="1"/>
          </p:cNvSpPr>
          <p:nvPr/>
        </p:nvSpPr>
        <p:spPr bwMode="auto">
          <a:xfrm>
            <a:off x="467544" y="2780928"/>
            <a:ext cx="6005170" cy="400110"/>
          </a:xfrm>
          <a:prstGeom prst="rect">
            <a:avLst/>
          </a:prstGeom>
          <a:noFill/>
          <a:ln w="9525">
            <a:noFill/>
            <a:miter lim="800000"/>
            <a:headEnd/>
            <a:tailEnd/>
          </a:ln>
          <a:effectLst/>
        </p:spPr>
        <p:txBody>
          <a:bodyPr wrap="none">
            <a:spAutoFit/>
          </a:bodyPr>
          <a:lstStyle/>
          <a:p>
            <a:pPr algn="just">
              <a:defRPr/>
            </a:pPr>
            <a:r>
              <a:rPr lang="en-US" altLang="zh-CN" sz="2000" b="1" dirty="0" smtClean="0">
                <a:solidFill>
                  <a:srgbClr val="FF0000"/>
                </a:solidFill>
                <a:latin typeface="Times New Roman" pitchFamily="18" charset="0"/>
                <a:cs typeface="Times New Roman" pitchFamily="18" charset="0"/>
              </a:rPr>
              <a:t>Intrinsic semiconductor: no energy level in band gap </a:t>
            </a:r>
            <a:endParaRPr lang="zh-CN" altLang="en-US" sz="2000" b="1" dirty="0">
              <a:solidFill>
                <a:srgbClr val="FF0000"/>
              </a:solidFill>
              <a:latin typeface="Times New Roman" pitchFamily="18" charset="0"/>
              <a:ea typeface="宋体" pitchFamily="2" charset="-122"/>
              <a:cs typeface="Times New Roman" pitchFamily="18" charset="0"/>
            </a:endParaRPr>
          </a:p>
        </p:txBody>
      </p:sp>
      <p:sp>
        <p:nvSpPr>
          <p:cNvPr id="32" name="Text Box 4"/>
          <p:cNvSpPr txBox="1">
            <a:spLocks noChangeArrowheads="1"/>
          </p:cNvSpPr>
          <p:nvPr/>
        </p:nvSpPr>
        <p:spPr bwMode="auto">
          <a:xfrm>
            <a:off x="3059832" y="3356992"/>
            <a:ext cx="6201378" cy="369332"/>
          </a:xfrm>
          <a:prstGeom prst="rect">
            <a:avLst/>
          </a:prstGeom>
          <a:noFill/>
          <a:ln w="9525">
            <a:noFill/>
            <a:miter lim="800000"/>
            <a:headEnd/>
            <a:tailEnd/>
          </a:ln>
          <a:effectLst/>
        </p:spPr>
        <p:txBody>
          <a:bodyPr wrap="none">
            <a:spAutoFit/>
          </a:bodyPr>
          <a:lstStyle/>
          <a:p>
            <a:pPr algn="just">
              <a:defRPr/>
            </a:pPr>
            <a:r>
              <a:rPr lang="en-US" altLang="zh-CN" b="1" dirty="0" smtClean="0">
                <a:solidFill>
                  <a:srgbClr val="FF0000"/>
                </a:solidFill>
                <a:latin typeface="Times New Roman" pitchFamily="18" charset="0"/>
                <a:cs typeface="Times New Roman" pitchFamily="18" charset="0"/>
              </a:rPr>
              <a:t>Influence of impurities and defects on energy band structure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2" name="矩形 1"/>
          <p:cNvSpPr/>
          <p:nvPr/>
        </p:nvSpPr>
        <p:spPr>
          <a:xfrm>
            <a:off x="2843808" y="5661248"/>
            <a:ext cx="6300192" cy="923330"/>
          </a:xfrm>
          <a:prstGeom prst="rect">
            <a:avLst/>
          </a:prstGeom>
        </p:spPr>
        <p:txBody>
          <a:bodyPr wrap="square">
            <a:spAutoFit/>
          </a:bodyPr>
          <a:lstStyle/>
          <a:p>
            <a:r>
              <a:rPr lang="en-US" altLang="zh-CN" b="1" dirty="0" smtClean="0">
                <a:latin typeface="Times New Roman" pitchFamily="18" charset="0"/>
                <a:cs typeface="Times New Roman" pitchFamily="18" charset="0"/>
              </a:rPr>
              <a:t>Introducing </a:t>
            </a:r>
            <a:r>
              <a:rPr lang="en-US" altLang="zh-CN" b="1" dirty="0" smtClean="0">
                <a:solidFill>
                  <a:srgbClr val="FF0000"/>
                </a:solidFill>
                <a:latin typeface="Times New Roman" pitchFamily="18" charset="0"/>
                <a:cs typeface="Times New Roman" pitchFamily="18" charset="0"/>
              </a:rPr>
              <a:t>impurity</a:t>
            </a:r>
            <a:r>
              <a:rPr lang="en-US" altLang="zh-CN" b="1" dirty="0" smtClean="0">
                <a:latin typeface="Times New Roman" pitchFamily="18" charset="0"/>
                <a:cs typeface="Times New Roman" pitchFamily="18" charset="0"/>
              </a:rPr>
              <a:t> or </a:t>
            </a:r>
            <a:r>
              <a:rPr lang="en-US" altLang="zh-CN" b="1" dirty="0" smtClean="0">
                <a:solidFill>
                  <a:srgbClr val="FF0000"/>
                </a:solidFill>
                <a:latin typeface="Times New Roman" pitchFamily="18" charset="0"/>
                <a:cs typeface="Times New Roman" pitchFamily="18" charset="0"/>
              </a:rPr>
              <a:t>defect</a:t>
            </a:r>
            <a:r>
              <a:rPr lang="en-US" altLang="zh-CN" b="1" dirty="0" smtClean="0">
                <a:latin typeface="Times New Roman" pitchFamily="18" charset="0"/>
                <a:cs typeface="Times New Roman" pitchFamily="18" charset="0"/>
              </a:rPr>
              <a:t> energy levels into the band gap of a semiconductor: </a:t>
            </a:r>
          </a:p>
          <a:p>
            <a:r>
              <a:rPr lang="en-US" altLang="zh-CN" b="1" dirty="0" smtClean="0">
                <a:latin typeface="Times New Roman" pitchFamily="18" charset="0"/>
                <a:cs typeface="Times New Roman" pitchFamily="18" charset="0"/>
              </a:rPr>
              <a:t>Shallow level and deep level -- optical and electrical properties </a:t>
            </a:r>
            <a:endParaRPr lang="en-US" altLang="zh-CN" b="1" dirty="0">
              <a:latin typeface="Times New Roman" pitchFamily="18" charset="0"/>
              <a:cs typeface="Times New Roman" pitchFamily="18" charset="0"/>
            </a:endParaRPr>
          </a:p>
        </p:txBody>
      </p:sp>
      <p:sp>
        <p:nvSpPr>
          <p:cNvPr id="12" name="标题 1"/>
          <p:cNvSpPr txBox="1">
            <a:spLocks/>
          </p:cNvSpPr>
          <p:nvPr/>
        </p:nvSpPr>
        <p:spPr>
          <a:xfrm>
            <a:off x="323528"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435352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4" name="Text Box 3"/>
          <p:cNvSpPr txBox="1">
            <a:spLocks noChangeArrowheads="1"/>
          </p:cNvSpPr>
          <p:nvPr/>
        </p:nvSpPr>
        <p:spPr bwMode="auto">
          <a:xfrm>
            <a:off x="467544" y="936904"/>
            <a:ext cx="8280000" cy="2276072"/>
          </a:xfrm>
          <a:prstGeom prst="rect">
            <a:avLst/>
          </a:prstGeom>
          <a:noFill/>
          <a:ln w="9525">
            <a:noFill/>
            <a:miter lim="800000"/>
            <a:headEnd/>
            <a:tailEnd/>
          </a:ln>
          <a:effectLst/>
        </p:spPr>
        <p:txBody>
          <a:bodyPr>
            <a:spAutoFit/>
          </a:bodyPr>
          <a:lstStyle/>
          <a:p>
            <a:pPr marL="285750" indent="-285750" algn="just">
              <a:lnSpc>
                <a:spcPct val="120000"/>
              </a:lnSpc>
              <a:spcBef>
                <a:spcPct val="50000"/>
              </a:spcBef>
              <a:buFont typeface="Arial" pitchFamily="34" charset="0"/>
              <a:buChar char="•"/>
              <a:defRPr/>
            </a:pPr>
            <a:r>
              <a:rPr lang="en-US" altLang="zh-CN" sz="2000" b="1" dirty="0" smtClean="0">
                <a:latin typeface="Times New Roman" pitchFamily="18" charset="0"/>
                <a:cs typeface="Times New Roman" pitchFamily="18" charset="0"/>
              </a:rPr>
              <a:t>In pure single crystal silicon, a small amount of </a:t>
            </a:r>
            <a:r>
              <a:rPr lang="en-US" altLang="zh-CN" sz="2000" b="1" dirty="0" err="1" smtClean="0">
                <a:solidFill>
                  <a:srgbClr val="FF0000"/>
                </a:solidFill>
                <a:latin typeface="Times New Roman" pitchFamily="18" charset="0"/>
                <a:cs typeface="Times New Roman" pitchFamily="18" charset="0"/>
              </a:rPr>
              <a:t>pentavalent</a:t>
            </a:r>
            <a:r>
              <a:rPr lang="en-US" altLang="zh-CN" sz="2000" b="1" dirty="0" smtClean="0">
                <a:solidFill>
                  <a:srgbClr val="FF0000"/>
                </a:solidFill>
                <a:latin typeface="Times New Roman" pitchFamily="18" charset="0"/>
                <a:cs typeface="Times New Roman" pitchFamily="18" charset="0"/>
              </a:rPr>
              <a:t> impurity elements</a:t>
            </a:r>
            <a:r>
              <a:rPr lang="en-US" altLang="zh-CN" sz="2000" b="1" dirty="0" smtClean="0">
                <a:latin typeface="Times New Roman" pitchFamily="18" charset="0"/>
                <a:cs typeface="Times New Roman" pitchFamily="18" charset="0"/>
              </a:rPr>
              <a:t>, such as P, As and </a:t>
            </a:r>
            <a:r>
              <a:rPr lang="en-US" altLang="zh-CN" sz="2000" b="1" dirty="0" err="1" smtClean="0">
                <a:latin typeface="Times New Roman" pitchFamily="18" charset="0"/>
                <a:cs typeface="Times New Roman" pitchFamily="18" charset="0"/>
              </a:rPr>
              <a:t>Sb</a:t>
            </a:r>
            <a:r>
              <a:rPr lang="en-US" altLang="zh-CN" sz="2000" b="1" dirty="0" smtClean="0">
                <a:latin typeface="Times New Roman" pitchFamily="18" charset="0"/>
                <a:cs typeface="Times New Roman" pitchFamily="18" charset="0"/>
              </a:rPr>
              <a:t>, are added, so that some silicon atoms in the original lattice are replaced by </a:t>
            </a:r>
            <a:r>
              <a:rPr lang="en-US" altLang="zh-CN" sz="2000" b="1" dirty="0" err="1" smtClean="0">
                <a:latin typeface="Times New Roman" pitchFamily="18" charset="0"/>
                <a:cs typeface="Times New Roman" pitchFamily="18" charset="0"/>
              </a:rPr>
              <a:t>pentavalent</a:t>
            </a:r>
            <a:r>
              <a:rPr lang="en-US" altLang="zh-CN" sz="2000" b="1" dirty="0" smtClean="0">
                <a:latin typeface="Times New Roman" pitchFamily="18" charset="0"/>
                <a:cs typeface="Times New Roman" pitchFamily="18" charset="0"/>
              </a:rPr>
              <a:t> impurity atoms to form n-type semiconductors. P-type semiconductors are formed by adding </a:t>
            </a:r>
            <a:r>
              <a:rPr lang="en-US" altLang="zh-CN" sz="2000" b="1" dirty="0" smtClean="0">
                <a:solidFill>
                  <a:srgbClr val="FF0000"/>
                </a:solidFill>
                <a:latin typeface="Times New Roman" pitchFamily="18" charset="0"/>
                <a:cs typeface="Times New Roman" pitchFamily="18" charset="0"/>
              </a:rPr>
              <a:t>trivalent impurity elements </a:t>
            </a:r>
            <a:r>
              <a:rPr lang="en-US" altLang="zh-CN" sz="2000" b="1" dirty="0" smtClean="0">
                <a:latin typeface="Times New Roman" pitchFamily="18" charset="0"/>
                <a:cs typeface="Times New Roman" pitchFamily="18" charset="0"/>
              </a:rPr>
              <a:t>such as B, </a:t>
            </a:r>
            <a:r>
              <a:rPr lang="en-US" altLang="zh-CN" sz="2000" b="1" dirty="0" err="1" smtClean="0">
                <a:latin typeface="Times New Roman" pitchFamily="18" charset="0"/>
                <a:cs typeface="Times New Roman" pitchFamily="18" charset="0"/>
              </a:rPr>
              <a:t>Ga</a:t>
            </a:r>
            <a:r>
              <a:rPr lang="en-US" altLang="zh-CN" sz="2000" b="1" dirty="0" smtClean="0">
                <a:latin typeface="Times New Roman" pitchFamily="18" charset="0"/>
                <a:cs typeface="Times New Roman" pitchFamily="18" charset="0"/>
              </a:rPr>
              <a:t> and In into pure </a:t>
            </a:r>
            <a:r>
              <a:rPr lang="en-US" altLang="zh-CN" sz="2000" b="1" dirty="0" err="1" smtClean="0">
                <a:latin typeface="Times New Roman" pitchFamily="18" charset="0"/>
                <a:cs typeface="Times New Roman" pitchFamily="18" charset="0"/>
              </a:rPr>
              <a:t>monocrystalline</a:t>
            </a:r>
            <a:r>
              <a:rPr lang="en-US" altLang="zh-CN" sz="2000" b="1" dirty="0" smtClean="0">
                <a:latin typeface="Times New Roman" pitchFamily="18" charset="0"/>
                <a:cs typeface="Times New Roman" pitchFamily="18" charset="0"/>
              </a:rPr>
              <a:t> silicon. </a:t>
            </a:r>
            <a:endParaRPr lang="zh-CN" altLang="en-US" sz="2000" b="1" dirty="0">
              <a:latin typeface="Times New Roman" pitchFamily="18" charset="0"/>
              <a:ea typeface="仿宋" pitchFamily="49" charset="-122"/>
              <a:cs typeface="Times New Roman" pitchFamily="18" charset="0"/>
            </a:endParaRPr>
          </a:p>
        </p:txBody>
      </p:sp>
      <p:graphicFrame>
        <p:nvGraphicFramePr>
          <p:cNvPr id="9" name="Object 2"/>
          <p:cNvGraphicFramePr>
            <a:graphicFrameLocks noChangeAspect="1"/>
          </p:cNvGraphicFramePr>
          <p:nvPr>
            <p:extLst>
              <p:ext uri="{D42A27DB-BD31-4B8C-83A1-F6EECF244321}">
                <p14:modId xmlns:p14="http://schemas.microsoft.com/office/powerpoint/2010/main" xmlns="" val="2380604647"/>
              </p:ext>
            </p:extLst>
          </p:nvPr>
        </p:nvGraphicFramePr>
        <p:xfrm>
          <a:off x="430213" y="3128586"/>
          <a:ext cx="3493715" cy="3204471"/>
        </p:xfrm>
        <a:graphic>
          <a:graphicData uri="http://schemas.openxmlformats.org/presentationml/2006/ole">
            <p:oleObj spid="_x0000_s6272" name="VISIO" r:id="rId5" imgW="2019300" imgH="1851660" progId="">
              <p:embed/>
            </p:oleObj>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xmlns="" val="3403503443"/>
              </p:ext>
            </p:extLst>
          </p:nvPr>
        </p:nvGraphicFramePr>
        <p:xfrm>
          <a:off x="4860032" y="3356992"/>
          <a:ext cx="3384376" cy="3103415"/>
        </p:xfrm>
        <a:graphic>
          <a:graphicData uri="http://schemas.openxmlformats.org/presentationml/2006/ole">
            <p:oleObj spid="_x0000_s6273" name="VISIO" r:id="rId6" imgW="2019300" imgH="1851660" progId="">
              <p:embed/>
            </p:oleObj>
          </a:graphicData>
        </a:graphic>
      </p:graphicFrame>
      <p:sp>
        <p:nvSpPr>
          <p:cNvPr id="2" name="矩形 1"/>
          <p:cNvSpPr/>
          <p:nvPr/>
        </p:nvSpPr>
        <p:spPr>
          <a:xfrm>
            <a:off x="780958" y="6381328"/>
            <a:ext cx="3375924" cy="369332"/>
          </a:xfrm>
          <a:prstGeom prst="rect">
            <a:avLst/>
          </a:prstGeom>
        </p:spPr>
        <p:txBody>
          <a:bodyPr wrap="none">
            <a:spAutoFit/>
          </a:bodyPr>
          <a:lstStyle/>
          <a:p>
            <a:pPr algn="just">
              <a:defRPr/>
            </a:pPr>
            <a:r>
              <a:rPr lang="en-US" altLang="zh-CN" b="1" dirty="0" smtClean="0">
                <a:solidFill>
                  <a:srgbClr val="FF0000"/>
                </a:solidFill>
                <a:latin typeface="Times New Roman" pitchFamily="18" charset="0"/>
                <a:cs typeface="Times New Roman" pitchFamily="18" charset="0"/>
              </a:rPr>
              <a:t>N-type semiconductor structure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3" name="矩形 2"/>
          <p:cNvSpPr/>
          <p:nvPr/>
        </p:nvSpPr>
        <p:spPr>
          <a:xfrm>
            <a:off x="4995968" y="6381328"/>
            <a:ext cx="3350276" cy="369332"/>
          </a:xfrm>
          <a:prstGeom prst="rect">
            <a:avLst/>
          </a:prstGeom>
        </p:spPr>
        <p:txBody>
          <a:bodyPr wrap="none">
            <a:spAutoFit/>
          </a:bodyPr>
          <a:lstStyle/>
          <a:p>
            <a:pPr algn="just">
              <a:defRPr/>
            </a:pPr>
            <a:r>
              <a:rPr lang="en-US" altLang="zh-CN" b="1" dirty="0" smtClean="0">
                <a:solidFill>
                  <a:srgbClr val="FF0000"/>
                </a:solidFill>
                <a:latin typeface="Times New Roman" pitchFamily="18" charset="0"/>
                <a:cs typeface="Times New Roman" pitchFamily="18" charset="0"/>
              </a:rPr>
              <a:t>P-type semiconductor structure </a:t>
            </a:r>
            <a:endParaRPr lang="zh-CN" altLang="en-US" b="1" dirty="0">
              <a:solidFill>
                <a:srgbClr val="FF0000"/>
              </a:solidFill>
              <a:latin typeface="Times New Roman" pitchFamily="18" charset="0"/>
              <a:ea typeface="黑体" pitchFamily="49" charset="-122"/>
              <a:cs typeface="Times New Roman" pitchFamily="18" charset="0"/>
            </a:endParaRPr>
          </a:p>
        </p:txBody>
      </p:sp>
      <p:sp>
        <p:nvSpPr>
          <p:cNvPr id="10" name="标题 1"/>
          <p:cNvSpPr txBox="1">
            <a:spLocks/>
          </p:cNvSpPr>
          <p:nvPr/>
        </p:nvSpPr>
        <p:spPr>
          <a:xfrm>
            <a:off x="251520"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3171749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noChangeArrowheads="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8A78E667-A1EA-4C06-A2B2-28090049368A}" type="slidenum">
              <a:rPr lang="zh-CN" altLang="zh-CN"/>
              <a:pPr/>
              <a:t>2</a:t>
            </a:fld>
            <a:endParaRPr lang="zh-CN" altLang="zh-CN"/>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8" name="标题 1"/>
          <p:cNvSpPr txBox="1">
            <a:spLocks/>
          </p:cNvSpPr>
          <p:nvPr/>
        </p:nvSpPr>
        <p:spPr>
          <a:xfrm>
            <a:off x="323528" y="404664"/>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9" name="Text Box 2"/>
          <p:cNvSpPr txBox="1">
            <a:spLocks noChangeArrowheads="1"/>
          </p:cNvSpPr>
          <p:nvPr/>
        </p:nvSpPr>
        <p:spPr bwMode="auto">
          <a:xfrm>
            <a:off x="381298" y="1417590"/>
            <a:ext cx="8280000" cy="44596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lgn="just">
              <a:lnSpc>
                <a:spcPct val="120000"/>
              </a:lnSpc>
              <a:spcAft>
                <a:spcPts val="600"/>
              </a:spcAft>
              <a:buFont typeface="Arial" pitchFamily="34" charset="0"/>
              <a:buChar char="•"/>
            </a:pPr>
            <a:r>
              <a:rPr lang="en-US" altLang="zh-CN" sz="2400" b="1" dirty="0" smtClean="0">
                <a:solidFill>
                  <a:srgbClr val="FF0000"/>
                </a:solidFill>
                <a:latin typeface="Times New Roman" pitchFamily="18" charset="0"/>
                <a:ea typeface="仿宋" pitchFamily="49" charset="-122"/>
                <a:cs typeface="Times New Roman" pitchFamily="18" charset="0"/>
              </a:rPr>
              <a:t>Introduction</a:t>
            </a:r>
            <a:endParaRPr lang="en-US" altLang="zh-CN" sz="2400" b="1" dirty="0">
              <a:solidFill>
                <a:srgbClr val="FF0000"/>
              </a:solidFill>
              <a:latin typeface="Times New Roman" pitchFamily="18" charset="0"/>
              <a:ea typeface="仿宋" pitchFamily="49" charset="-122"/>
              <a:cs typeface="Times New Roman" pitchFamily="18" charset="0"/>
            </a:endParaRPr>
          </a:p>
          <a:p>
            <a:pPr marL="342900" indent="-342900" algn="just">
              <a:lnSpc>
                <a:spcPct val="120000"/>
              </a:lnSpc>
              <a:spcBef>
                <a:spcPts val="600"/>
              </a:spcBef>
              <a:buFont typeface="Arial" pitchFamily="34" charset="0"/>
              <a:buChar char="•"/>
            </a:pPr>
            <a:r>
              <a:rPr lang="en-US" altLang="zh-CN" sz="2000" b="1" dirty="0" smtClean="0">
                <a:latin typeface="Times New Roman" pitchFamily="18" charset="0"/>
                <a:ea typeface="仿宋" pitchFamily="49" charset="-122"/>
                <a:cs typeface="Times New Roman" pitchFamily="18" charset="0"/>
              </a:rPr>
              <a:t>Semiconductor </a:t>
            </a:r>
            <a:r>
              <a:rPr lang="en-US" altLang="zh-CN" sz="2000" b="1" dirty="0">
                <a:latin typeface="Times New Roman" pitchFamily="18" charset="0"/>
                <a:ea typeface="仿宋" pitchFamily="49" charset="-122"/>
                <a:cs typeface="Times New Roman" pitchFamily="18" charset="0"/>
              </a:rPr>
              <a:t>materials possess electrical, chemical, and physical properties that allow the unique functions of semiconductor devices and circuits. In this chapter, these properties are examined along with their basics of atoms, electrical classification of solids, and intrinsic and doped semiconductors</a:t>
            </a:r>
            <a:r>
              <a:rPr lang="en-US" altLang="zh-CN" sz="2000" b="1" dirty="0" smtClean="0">
                <a:latin typeface="Times New Roman" pitchFamily="18" charset="0"/>
                <a:ea typeface="仿宋" pitchFamily="49" charset="-122"/>
                <a:cs typeface="Times New Roman" pitchFamily="18" charset="0"/>
              </a:rPr>
              <a:t>.</a:t>
            </a:r>
            <a:endParaRPr lang="en-US" altLang="zh-CN" sz="2000" b="1" dirty="0">
              <a:latin typeface="Times New Roman" pitchFamily="18" charset="0"/>
              <a:ea typeface="仿宋" pitchFamily="49" charset="-122"/>
              <a:cs typeface="Times New Roman" pitchFamily="18" charset="0"/>
            </a:endParaRPr>
          </a:p>
          <a:p>
            <a:pPr marL="342900" indent="-342900" algn="just">
              <a:lnSpc>
                <a:spcPct val="120000"/>
              </a:lnSpc>
              <a:spcBef>
                <a:spcPts val="600"/>
              </a:spcBef>
              <a:buFont typeface="Arial" pitchFamily="34" charset="0"/>
              <a:buChar char="•"/>
            </a:pPr>
            <a:r>
              <a:rPr lang="en-US" altLang="zh-CN" sz="2000" b="1" dirty="0" smtClean="0">
                <a:latin typeface="Times New Roman" pitchFamily="18" charset="0"/>
                <a:ea typeface="仿宋" pitchFamily="49" charset="-122"/>
                <a:cs typeface="Times New Roman" pitchFamily="18" charset="0"/>
              </a:rPr>
              <a:t>The </a:t>
            </a:r>
            <a:r>
              <a:rPr lang="en-US" altLang="zh-CN" sz="2000" b="1" dirty="0">
                <a:latin typeface="Times New Roman" pitchFamily="18" charset="0"/>
                <a:ea typeface="仿宋" pitchFamily="49" charset="-122"/>
                <a:cs typeface="Times New Roman" pitchFamily="18" charset="0"/>
              </a:rPr>
              <a:t>fabrication of a semiconductor device requires the addition of various layers that perform specific functions in the devices. These materials have specific properties and must be added to the wafer through carefully selected and controlled physical and chemical processes</a:t>
            </a:r>
            <a:r>
              <a:rPr lang="en-US" altLang="zh-CN" sz="2000" b="1" dirty="0" smtClean="0">
                <a:latin typeface="Times New Roman" pitchFamily="18" charset="0"/>
                <a:ea typeface="仿宋" pitchFamily="49" charset="-122"/>
                <a:cs typeface="Times New Roman" pitchFamily="18" charset="0"/>
              </a:rPr>
              <a:t>.</a:t>
            </a:r>
            <a:endParaRPr lang="en-US" altLang="zh-CN" sz="2000" b="1" dirty="0">
              <a:latin typeface="Times New Roman" pitchFamily="18" charset="0"/>
              <a:ea typeface="仿宋" pitchFamily="49" charset="-122"/>
              <a:cs typeface="Times New Roman" pitchFamily="18" charset="0"/>
            </a:endParaRPr>
          </a:p>
        </p:txBody>
      </p:sp>
    </p:spTree>
    <p:extLst>
      <p:ext uri="{BB962C8B-B14F-4D97-AF65-F5344CB8AC3E}">
        <p14:creationId xmlns:p14="http://schemas.microsoft.com/office/powerpoint/2010/main" xmlns="" val="2854194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51520" y="27816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5" name="Rectangle 1"/>
          <p:cNvSpPr/>
          <p:nvPr/>
        </p:nvSpPr>
        <p:spPr>
          <a:xfrm>
            <a:off x="216024" y="1280466"/>
            <a:ext cx="8820472" cy="2364558"/>
          </a:xfrm>
          <a:prstGeom prst="rect">
            <a:avLst/>
          </a:prstGeom>
        </p:spPr>
        <p:txBody>
          <a:bodyPr wrap="square">
            <a:spAutoFit/>
          </a:bodyPr>
          <a:lstStyle/>
          <a:p>
            <a:pPr marL="285750" indent="-285750" algn="just">
              <a:lnSpc>
                <a:spcPct val="125000"/>
              </a:lnSpc>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Doped semiconductors</a:t>
            </a:r>
          </a:p>
          <a:p>
            <a:pPr marL="285750" indent="-285750" algn="just">
              <a:lnSpc>
                <a:spcPct val="125000"/>
              </a:lnSpc>
              <a:buFont typeface="Arial" pitchFamily="34" charset="0"/>
              <a:buChar char="•"/>
              <a:defRPr/>
            </a:pPr>
            <a:r>
              <a:rPr lang="en-US" altLang="zh-CN" sz="2000" b="1" dirty="0" smtClean="0">
                <a:latin typeface="Times New Roman" pitchFamily="18" charset="0"/>
                <a:cs typeface="Times New Roman" pitchFamily="18" charset="0"/>
              </a:rPr>
              <a:t>The doped material displays two unique properties that are the basis of solid-state electronics.</a:t>
            </a:r>
          </a:p>
          <a:p>
            <a:pPr marL="285750" indent="-285750" algn="just">
              <a:lnSpc>
                <a:spcPct val="125000"/>
              </a:lnSpc>
              <a:buFont typeface="Arial" pitchFamily="34" charset="0"/>
              <a:buChar char="•"/>
              <a:defRPr/>
            </a:pPr>
            <a:r>
              <a:rPr lang="en-US" altLang="zh-CN" sz="2000" b="1" dirty="0" smtClean="0">
                <a:latin typeface="Times New Roman" pitchFamily="18" charset="0"/>
                <a:cs typeface="Times New Roman" pitchFamily="18" charset="0"/>
              </a:rPr>
              <a:t>The two properties are</a:t>
            </a:r>
          </a:p>
          <a:p>
            <a:pPr marL="457200" indent="-457200" algn="just">
              <a:lnSpc>
                <a:spcPct val="125000"/>
              </a:lnSpc>
              <a:buFont typeface="+mj-ea"/>
              <a:buAutoNum type="circleNumDbPlain"/>
              <a:defRPr/>
            </a:pPr>
            <a:r>
              <a:rPr lang="en-US" altLang="zh-CN" sz="2000" b="1" dirty="0" smtClean="0">
                <a:latin typeface="Times New Roman" pitchFamily="18" charset="0"/>
                <a:cs typeface="Times New Roman" pitchFamily="18" charset="0"/>
              </a:rPr>
              <a:t>Precise resistivity control through doping</a:t>
            </a:r>
          </a:p>
          <a:p>
            <a:pPr marL="457200" indent="-457200" algn="just">
              <a:lnSpc>
                <a:spcPct val="125000"/>
              </a:lnSpc>
              <a:buFont typeface="+mj-ea"/>
              <a:buAutoNum type="circleNumDbPlain"/>
              <a:defRPr/>
            </a:pPr>
            <a:r>
              <a:rPr lang="en-US" altLang="zh-CN" sz="2000" b="1" dirty="0" smtClean="0">
                <a:latin typeface="Times New Roman" pitchFamily="18" charset="0"/>
                <a:cs typeface="Times New Roman" pitchFamily="18" charset="0"/>
              </a:rPr>
              <a:t>Electron and hole conduction </a:t>
            </a:r>
            <a:endParaRPr lang="en-US" altLang="zh-CN" sz="2000" b="1" dirty="0">
              <a:solidFill>
                <a:srgbClr val="FF0000"/>
              </a:solidFill>
              <a:latin typeface="Times New Roman" pitchFamily="18" charset="0"/>
              <a:ea typeface="仿宋" pitchFamily="49" charset="-122"/>
              <a:cs typeface="Times New Roman" pitchFamily="18" charset="0"/>
            </a:endParaRPr>
          </a:p>
        </p:txBody>
      </p:sp>
      <p:sp>
        <p:nvSpPr>
          <p:cNvPr id="6" name="Rectangle 1"/>
          <p:cNvSpPr/>
          <p:nvPr/>
        </p:nvSpPr>
        <p:spPr>
          <a:xfrm>
            <a:off x="216024" y="3704057"/>
            <a:ext cx="8820472" cy="2749279"/>
          </a:xfrm>
          <a:prstGeom prst="rect">
            <a:avLst/>
          </a:prstGeom>
        </p:spPr>
        <p:txBody>
          <a:bodyPr wrap="square">
            <a:spAutoFit/>
          </a:bodyPr>
          <a:lstStyle/>
          <a:p>
            <a:pPr marL="285750" indent="-285750" algn="just">
              <a:lnSpc>
                <a:spcPct val="125000"/>
              </a:lnSpc>
              <a:buFont typeface="Arial" pitchFamily="34" charset="0"/>
              <a:buChar char="•"/>
              <a:defRPr/>
            </a:pPr>
            <a:r>
              <a:rPr lang="en-US" altLang="zh-CN" sz="2000" b="1" dirty="0" smtClean="0">
                <a:latin typeface="Times New Roman" pitchFamily="18" charset="0"/>
                <a:cs typeface="Times New Roman" pitchFamily="18" charset="0"/>
              </a:rPr>
              <a:t>Resistivity of doped semiconductors</a:t>
            </a:r>
          </a:p>
          <a:p>
            <a:pPr marL="285750" indent="-285750" algn="just">
              <a:lnSpc>
                <a:spcPct val="125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The doping </a:t>
            </a:r>
            <a:r>
              <a:rPr lang="en-US" altLang="zh-CN" sz="2000" b="1" dirty="0" smtClean="0">
                <a:latin typeface="Times New Roman" pitchFamily="18" charset="0"/>
                <a:ea typeface="仿宋" pitchFamily="49" charset="-122"/>
                <a:cs typeface="Times New Roman" pitchFamily="18" charset="0"/>
              </a:rPr>
              <a:t>level is related </a:t>
            </a:r>
            <a:r>
              <a:rPr lang="en-US" altLang="zh-CN" sz="2000" b="1" dirty="0" smtClean="0">
                <a:latin typeface="Times New Roman" pitchFamily="18" charset="0"/>
                <a:ea typeface="仿宋" pitchFamily="49" charset="-122"/>
                <a:cs typeface="Times New Roman" pitchFamily="18" charset="0"/>
              </a:rPr>
              <a:t>to the resistivity of materials.</a:t>
            </a:r>
          </a:p>
          <a:p>
            <a:pPr marL="285750" indent="-285750" algn="just">
              <a:lnSpc>
                <a:spcPct val="125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The electrons and holes can in the materials are called </a:t>
            </a:r>
            <a:r>
              <a:rPr lang="en-US" altLang="zh-CN" sz="2000" b="1" dirty="0" smtClean="0">
                <a:solidFill>
                  <a:srgbClr val="FF0000"/>
                </a:solidFill>
                <a:latin typeface="Times New Roman" pitchFamily="18" charset="0"/>
                <a:ea typeface="仿宋" pitchFamily="49" charset="-122"/>
                <a:cs typeface="Times New Roman" pitchFamily="18" charset="0"/>
              </a:rPr>
              <a:t>carriers</a:t>
            </a:r>
            <a:r>
              <a:rPr lang="en-US" altLang="zh-CN" sz="2000" b="1" dirty="0" smtClean="0">
                <a:latin typeface="Times New Roman" pitchFamily="18" charset="0"/>
                <a:ea typeface="仿宋" pitchFamily="49" charset="-122"/>
                <a:cs typeface="Times New Roman" pitchFamily="18" charset="0"/>
              </a:rPr>
              <a:t>.</a:t>
            </a:r>
          </a:p>
          <a:p>
            <a:pPr marL="285750" indent="-285750" algn="just">
              <a:lnSpc>
                <a:spcPct val="125000"/>
              </a:lnSpc>
              <a:buFont typeface="Arial" pitchFamily="34" charset="0"/>
              <a:buChar char="•"/>
              <a:defRPr/>
            </a:pPr>
            <a:r>
              <a:rPr lang="en-US" altLang="zh-CN" sz="2000" b="1" dirty="0" smtClean="0">
                <a:solidFill>
                  <a:srgbClr val="FF0000"/>
                </a:solidFill>
                <a:latin typeface="Times New Roman" pitchFamily="18" charset="0"/>
                <a:ea typeface="仿宋" pitchFamily="49" charset="-122"/>
                <a:cs typeface="Times New Roman" pitchFamily="18" charset="0"/>
              </a:rPr>
              <a:t>Carrier Mobility: </a:t>
            </a:r>
          </a:p>
          <a:p>
            <a:pPr marL="285750" indent="-285750" algn="just">
              <a:lnSpc>
                <a:spcPct val="125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The speed of carrier movement is called the carrier mobility.</a:t>
            </a:r>
          </a:p>
          <a:p>
            <a:pPr marL="285750" indent="-285750" algn="just">
              <a:lnSpc>
                <a:spcPct val="125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Holes have a lower mobility than electrons</a:t>
            </a:r>
            <a:r>
              <a:rPr lang="en-US" altLang="zh-CN" sz="2000" b="1" dirty="0" smtClean="0">
                <a:latin typeface="Times New Roman" pitchFamily="18" charset="0"/>
                <a:ea typeface="仿宋" pitchFamily="49" charset="-122"/>
                <a:cs typeface="Times New Roman" pitchFamily="18" charset="0"/>
              </a:rPr>
              <a:t>. This factor is an important consideration in selecting a particular semiconducting material for a circuit.</a:t>
            </a:r>
            <a:endParaRPr lang="en-US" altLang="zh-CN" sz="2000" b="1" dirty="0">
              <a:latin typeface="Times New Roman" pitchFamily="18" charset="0"/>
              <a:ea typeface="仿宋"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35496" y="1550397"/>
            <a:ext cx="9028191" cy="5262979"/>
          </a:xfrm>
          <a:prstGeom prst="rect">
            <a:avLst/>
          </a:prstGeom>
        </p:spPr>
        <p:txBody>
          <a:bodyPr wrap="square">
            <a:spAutoFit/>
          </a:bodyPr>
          <a:lstStyle/>
          <a:p>
            <a:pPr marL="342900" indent="-342900" algn="just">
              <a:lnSpc>
                <a:spcPct val="120000"/>
              </a:lnSpc>
              <a:spcBef>
                <a:spcPct val="0"/>
              </a:spcBef>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First generation of Semiconductors: </a:t>
            </a:r>
            <a:r>
              <a:rPr lang="en-US" altLang="zh-CN" sz="2000" b="1" dirty="0" smtClean="0">
                <a:latin typeface="Times New Roman" pitchFamily="18" charset="0"/>
                <a:cs typeface="Times New Roman" pitchFamily="18" charset="0"/>
              </a:rPr>
              <a:t>element semiconductors (represented by Si and </a:t>
            </a: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with larger wafer size (8 ~ 12inch) and smaller characteristic </a:t>
            </a:r>
            <a:r>
              <a:rPr lang="en-US" altLang="zh-CN" sz="2000" b="1" dirty="0" err="1" smtClean="0">
                <a:latin typeface="Times New Roman" pitchFamily="18" charset="0"/>
                <a:cs typeface="Times New Roman" pitchFamily="18" charset="0"/>
              </a:rPr>
              <a:t>linewidth</a:t>
            </a:r>
            <a:r>
              <a:rPr lang="en-US" altLang="zh-CN" sz="2000" b="1" dirty="0" smtClean="0">
                <a:latin typeface="Times New Roman" pitchFamily="18" charset="0"/>
                <a:cs typeface="Times New Roman" pitchFamily="18" charset="0"/>
              </a:rPr>
              <a:t>. SOI, </a:t>
            </a:r>
            <a:r>
              <a:rPr lang="en-US" altLang="zh-CN" sz="2000" b="1" dirty="0" err="1" smtClean="0">
                <a:latin typeface="Times New Roman" pitchFamily="18" charset="0"/>
                <a:cs typeface="Times New Roman" pitchFamily="18" charset="0"/>
              </a:rPr>
              <a:t>GeSi</a:t>
            </a:r>
            <a:r>
              <a:rPr lang="en-US" altLang="zh-CN" sz="2000" b="1" dirty="0" smtClean="0">
                <a:latin typeface="Times New Roman" pitchFamily="18" charset="0"/>
                <a:cs typeface="Times New Roman" pitchFamily="18" charset="0"/>
              </a:rPr>
              <a:t>, strained silicon and high k gate media are used; </a:t>
            </a:r>
            <a:endParaRPr lang="zh-CN" altLang="en-US" sz="2000" b="1" dirty="0">
              <a:latin typeface="Times New Roman" pitchFamily="18" charset="0"/>
              <a:ea typeface="仿宋" pitchFamily="49" charset="-122"/>
              <a:cs typeface="Times New Roman" pitchFamily="18" charset="0"/>
            </a:endParaRPr>
          </a:p>
          <a:p>
            <a:pPr marL="342900" indent="-342900" algn="just">
              <a:lnSpc>
                <a:spcPct val="120000"/>
              </a:lnSpc>
              <a:spcBef>
                <a:spcPct val="0"/>
              </a:spcBef>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Second generation semiconductors:</a:t>
            </a:r>
            <a:r>
              <a:rPr lang="en-US" altLang="zh-CN" sz="2000" b="1" dirty="0" smtClean="0">
                <a:latin typeface="Times New Roman" pitchFamily="18" charset="0"/>
                <a:cs typeface="Times New Roman" pitchFamily="18" charset="0"/>
              </a:rPr>
              <a:t> Compound Semiconductors (represented by </a:t>
            </a:r>
            <a:r>
              <a:rPr lang="en-US" altLang="zh-CN" sz="2000" b="1" dirty="0" err="1" smtClean="0">
                <a:latin typeface="Times New Roman" pitchFamily="18" charset="0"/>
                <a:cs typeface="Times New Roman" pitchFamily="18" charset="0"/>
              </a:rPr>
              <a:t>GaAs</a:t>
            </a:r>
            <a:r>
              <a:rPr lang="en-US" altLang="zh-CN" sz="2000" b="1" dirty="0" smtClean="0">
                <a:latin typeface="Times New Roman" pitchFamily="18" charset="0"/>
                <a:cs typeface="Times New Roman" pitchFamily="18" charset="0"/>
              </a:rPr>
              <a:t> and </a:t>
            </a:r>
            <a:r>
              <a:rPr lang="en-US" altLang="zh-CN" sz="2000" b="1" dirty="0" err="1" smtClean="0">
                <a:latin typeface="Times New Roman" pitchFamily="18" charset="0"/>
                <a:cs typeface="Times New Roman" pitchFamily="18" charset="0"/>
              </a:rPr>
              <a:t>InP</a:t>
            </a:r>
            <a:r>
              <a:rPr lang="en-US" altLang="zh-CN" sz="2000" b="1" dirty="0" smtClean="0">
                <a:latin typeface="Times New Roman" pitchFamily="18" charset="0"/>
                <a:cs typeface="Times New Roman" pitchFamily="18" charset="0"/>
              </a:rPr>
              <a:t>), which can make ultra-high speed, low power consumption, low noise devices and circuits, optoelectronic devices and integration</a:t>
            </a:r>
            <a:r>
              <a:rPr lang="zh-CN" altLang="en-US" sz="2000" b="1" dirty="0" smtClean="0">
                <a:latin typeface="Times New Roman" pitchFamily="18" charset="0"/>
                <a:ea typeface="仿宋" pitchFamily="49" charset="-122"/>
                <a:cs typeface="Times New Roman" pitchFamily="18" charset="0"/>
              </a:rPr>
              <a:t>；</a:t>
            </a:r>
            <a:endParaRPr lang="en-US" altLang="zh-CN" sz="2000" b="1" dirty="0">
              <a:latin typeface="Times New Roman" pitchFamily="18" charset="0"/>
              <a:ea typeface="仿宋" pitchFamily="49" charset="-122"/>
              <a:cs typeface="Times New Roman" pitchFamily="18" charset="0"/>
            </a:endParaRPr>
          </a:p>
          <a:p>
            <a:pPr marL="342900" indent="-342900" algn="just">
              <a:lnSpc>
                <a:spcPct val="120000"/>
              </a:lnSpc>
              <a:spcBef>
                <a:spcPct val="0"/>
              </a:spcBef>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Third </a:t>
            </a:r>
            <a:r>
              <a:rPr lang="en-US" altLang="zh-CN" sz="2000" b="1" dirty="0" smtClean="0">
                <a:solidFill>
                  <a:srgbClr val="FF0000"/>
                </a:solidFill>
                <a:latin typeface="Times New Roman" pitchFamily="18" charset="0"/>
                <a:cs typeface="Times New Roman" pitchFamily="18" charset="0"/>
              </a:rPr>
              <a:t>generation of Semiconductors: </a:t>
            </a:r>
            <a:r>
              <a:rPr lang="en-US" altLang="zh-CN" sz="2000" b="1" dirty="0" smtClean="0">
                <a:latin typeface="Times New Roman" pitchFamily="18" charset="0"/>
                <a:cs typeface="Times New Roman" pitchFamily="18" charset="0"/>
              </a:rPr>
              <a:t>wide band gap semiconductors (represented by </a:t>
            </a:r>
            <a:r>
              <a:rPr lang="en-US" altLang="zh-CN" sz="2000" b="1" dirty="0" err="1" smtClean="0">
                <a:latin typeface="Times New Roman" pitchFamily="18" charset="0"/>
                <a:cs typeface="Times New Roman" pitchFamily="18" charset="0"/>
              </a:rPr>
              <a:t>GaN</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SiC</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ZnO</a:t>
            </a:r>
            <a:r>
              <a:rPr lang="en-US" altLang="zh-CN" sz="2000" b="1" dirty="0" smtClean="0">
                <a:latin typeface="Times New Roman" pitchFamily="18" charset="0"/>
                <a:cs typeface="Times New Roman" pitchFamily="18" charset="0"/>
              </a:rPr>
              <a:t>, diamond, etc.), which can make semiconductor microelectronic devices and circuits with high frequency, high power, high temperature resistance and radiation resistance;</a:t>
            </a:r>
            <a:endParaRPr lang="en-US" altLang="zh-CN" sz="2000" b="1" dirty="0" smtClean="0">
              <a:latin typeface="Times New Roman" pitchFamily="18" charset="0"/>
              <a:ea typeface="仿宋" pitchFamily="49" charset="-122"/>
              <a:cs typeface="Times New Roman" pitchFamily="18" charset="0"/>
            </a:endParaRPr>
          </a:p>
          <a:p>
            <a:pPr marL="342900" indent="-342900" algn="just">
              <a:lnSpc>
                <a:spcPct val="120000"/>
              </a:lnSpc>
              <a:spcBef>
                <a:spcPct val="0"/>
              </a:spcBef>
              <a:buFont typeface="Arial" pitchFamily="34" charset="0"/>
              <a:buChar char="•"/>
              <a:defRPr/>
            </a:pPr>
            <a:r>
              <a:rPr lang="en-US" altLang="zh-CN" sz="2000" b="1" dirty="0" smtClean="0">
                <a:solidFill>
                  <a:srgbClr val="FF0000"/>
                </a:solidFill>
                <a:latin typeface="Times New Roman" pitchFamily="18" charset="0"/>
                <a:cs typeface="Times New Roman" pitchFamily="18" charset="0"/>
              </a:rPr>
              <a:t>New semiconductors: </a:t>
            </a:r>
            <a:r>
              <a:rPr lang="en-US" altLang="zh-CN" sz="2000" b="1" dirty="0" smtClean="0">
                <a:latin typeface="Times New Roman" pitchFamily="18" charset="0"/>
                <a:cs typeface="Times New Roman" pitchFamily="18" charset="0"/>
              </a:rPr>
              <a:t>represented by diluted magnetic semiconductors and low dimensional semiconductors, they develop from three-dimensional bulk materials to thin films, two-dimensional </a:t>
            </a:r>
            <a:r>
              <a:rPr lang="en-US" altLang="zh-CN" sz="2000" b="1" dirty="0" err="1" smtClean="0">
                <a:latin typeface="Times New Roman" pitchFamily="18" charset="0"/>
                <a:cs typeface="Times New Roman" pitchFamily="18" charset="0"/>
              </a:rPr>
              <a:t>superlattice</a:t>
            </a:r>
            <a:r>
              <a:rPr lang="en-US" altLang="zh-CN" sz="2000" b="1" dirty="0" smtClean="0">
                <a:latin typeface="Times New Roman" pitchFamily="18" charset="0"/>
                <a:cs typeface="Times New Roman" pitchFamily="18" charset="0"/>
              </a:rPr>
              <a:t> quantum wells, one-dimensional quantum wires and zero dimensional quantum dots. </a:t>
            </a:r>
            <a:endParaRPr lang="zh-CN" altLang="en-US" sz="2000" b="1" dirty="0">
              <a:latin typeface="Times New Roman" pitchFamily="18" charset="0"/>
              <a:ea typeface="仿宋" pitchFamily="49" charset="-122"/>
              <a:cs typeface="Times New Roman" pitchFamily="18" charset="0"/>
            </a:endParaRPr>
          </a:p>
        </p:txBody>
      </p:sp>
      <p:sp>
        <p:nvSpPr>
          <p:cNvPr id="3" name="矩形 2"/>
          <p:cNvSpPr/>
          <p:nvPr/>
        </p:nvSpPr>
        <p:spPr>
          <a:xfrm>
            <a:off x="2067752" y="1002794"/>
            <a:ext cx="5023170" cy="553998"/>
          </a:xfrm>
          <a:prstGeom prst="rect">
            <a:avLst/>
          </a:prstGeom>
        </p:spPr>
        <p:txBody>
          <a:bodyPr wrap="none">
            <a:spAutoFit/>
          </a:bodyPr>
          <a:lstStyle/>
          <a:p>
            <a:pPr algn="just">
              <a:lnSpc>
                <a:spcPct val="120000"/>
              </a:lnSpc>
              <a:spcBef>
                <a:spcPct val="0"/>
              </a:spcBef>
              <a:defRPr/>
            </a:pPr>
            <a:r>
              <a:rPr lang="en-US" altLang="zh-CN" sz="2500" b="1" dirty="0">
                <a:solidFill>
                  <a:srgbClr val="FF0000"/>
                </a:solidFill>
                <a:latin typeface="Times New Roman" pitchFamily="18" charset="0"/>
                <a:ea typeface="仿宋" pitchFamily="49" charset="-122"/>
                <a:cs typeface="Times New Roman" pitchFamily="18" charset="0"/>
              </a:rPr>
              <a:t>History of semiconductor </a:t>
            </a:r>
            <a:r>
              <a:rPr lang="en-US" altLang="zh-CN" sz="2500" b="1" dirty="0" smtClean="0">
                <a:solidFill>
                  <a:srgbClr val="FF0000"/>
                </a:solidFill>
                <a:latin typeface="Times New Roman" pitchFamily="18" charset="0"/>
                <a:ea typeface="仿宋" pitchFamily="49" charset="-122"/>
                <a:cs typeface="Times New Roman" pitchFamily="18" charset="0"/>
              </a:rPr>
              <a:t>materials</a:t>
            </a:r>
            <a:endParaRPr lang="en-US" altLang="zh-CN" sz="2500" b="1" dirty="0">
              <a:solidFill>
                <a:srgbClr val="FF0000"/>
              </a:solidFill>
              <a:latin typeface="Times New Roman" pitchFamily="18" charset="0"/>
              <a:ea typeface="仿宋" pitchFamily="49" charset="-122"/>
              <a:cs typeface="Times New Roman" pitchFamily="18" charset="0"/>
            </a:endParaRPr>
          </a:p>
        </p:txBody>
      </p:sp>
      <p:sp>
        <p:nvSpPr>
          <p:cNvPr id="6" name="标题 1"/>
          <p:cNvSpPr txBox="1">
            <a:spLocks/>
          </p:cNvSpPr>
          <p:nvPr/>
        </p:nvSpPr>
        <p:spPr>
          <a:xfrm>
            <a:off x="323528" y="206152"/>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174756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179512" y="1196752"/>
            <a:ext cx="5616624" cy="5472267"/>
          </a:xfrm>
          <a:prstGeom prst="rect">
            <a:avLst/>
          </a:prstGeom>
        </p:spPr>
        <p:txBody>
          <a:bodyPr wrap="square">
            <a:spAutoFit/>
          </a:bodyPr>
          <a:lstStyle/>
          <a:p>
            <a:pPr marL="285750" indent="-285750" algn="just">
              <a:lnSpc>
                <a:spcPct val="120000"/>
              </a:lnSpc>
              <a:spcAft>
                <a:spcPts val="1200"/>
              </a:spcAft>
              <a:buFont typeface="Arial" pitchFamily="34" charset="0"/>
              <a:buChar char="•"/>
              <a:defRPr/>
            </a:pPr>
            <a:r>
              <a:rPr lang="en-US" altLang="zh-CN" sz="2300" b="1" dirty="0" smtClean="0">
                <a:solidFill>
                  <a:srgbClr val="FF0000"/>
                </a:solidFill>
                <a:latin typeface="Times New Roman" pitchFamily="18" charset="0"/>
                <a:ea typeface="仿宋" pitchFamily="49" charset="-122"/>
                <a:cs typeface="Times New Roman" pitchFamily="18" charset="0"/>
              </a:rPr>
              <a:t> </a:t>
            </a:r>
            <a:r>
              <a:rPr lang="en-US" altLang="zh-CN" sz="2300" b="1" dirty="0" err="1" smtClean="0">
                <a:solidFill>
                  <a:srgbClr val="FF0000"/>
                </a:solidFill>
                <a:latin typeface="Times New Roman" pitchFamily="18" charset="0"/>
                <a:ea typeface="仿宋" pitchFamily="49" charset="-122"/>
                <a:cs typeface="Times New Roman" pitchFamily="18" charset="0"/>
              </a:rPr>
              <a:t>Ge</a:t>
            </a:r>
            <a:endParaRPr lang="en-US" altLang="zh-CN" sz="2300" b="1" dirty="0">
              <a:solidFill>
                <a:srgbClr val="FF0000"/>
              </a:solidFill>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1871</a:t>
            </a:r>
            <a:r>
              <a:rPr lang="zh-CN" altLang="en-US" sz="2000" b="1" dirty="0" smtClean="0">
                <a:latin typeface="Times New Roman" pitchFamily="18" charset="0"/>
                <a:ea typeface="仿宋" pitchFamily="49" charset="-122"/>
                <a:cs typeface="Times New Roman" pitchFamily="18" charset="0"/>
              </a:rPr>
              <a:t>，</a:t>
            </a:r>
            <a:r>
              <a:rPr lang="en-US" altLang="zh-CN" sz="2000" b="1" dirty="0" smtClean="0">
                <a:latin typeface="Times New Roman" pitchFamily="18" charset="0"/>
                <a:cs typeface="Times New Roman" pitchFamily="18" charset="0"/>
              </a:rPr>
              <a:t>Russian scientist Mendeleev predicted that there was a "Silicon like" element between Si and </a:t>
            </a:r>
            <a:r>
              <a:rPr lang="en-US" altLang="zh-CN" sz="2000" b="1" dirty="0" err="1" smtClean="0">
                <a:latin typeface="Times New Roman" pitchFamily="18" charset="0"/>
                <a:cs typeface="Times New Roman" pitchFamily="18" charset="0"/>
              </a:rPr>
              <a:t>Sn</a:t>
            </a:r>
            <a:r>
              <a:rPr lang="en-US" altLang="zh-CN" sz="2000" b="1" dirty="0" smtClean="0">
                <a:latin typeface="Times New Roman" pitchFamily="18" charset="0"/>
                <a:cs typeface="Times New Roman" pitchFamily="18" charset="0"/>
              </a:rPr>
              <a:t> in the periodic table of elements. </a:t>
            </a:r>
            <a:endParaRPr lang="zh-CN" altLang="en-US" sz="2000"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1886</a:t>
            </a:r>
            <a:r>
              <a:rPr lang="en-US" altLang="zh-CN" sz="2000" b="1" dirty="0" smtClean="0">
                <a:latin typeface="Times New Roman" pitchFamily="18" charset="0"/>
                <a:cs typeface="Times New Roman" pitchFamily="18" charset="0"/>
              </a:rPr>
              <a:t>, German scientist Winkler first isolated </a:t>
            </a: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from silver sulfur germanium ore and named it </a:t>
            </a: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in memory of his motherland. </a:t>
            </a:r>
            <a:endParaRPr lang="zh-CN" altLang="en-US" sz="2000"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is an early model material for semiconductor research. In the 1950s, </a:t>
            </a: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was the main semiconductor material</a:t>
            </a:r>
          </a:p>
          <a:p>
            <a:pPr marL="285750" indent="-285750" algn="just">
              <a:lnSpc>
                <a:spcPct val="120000"/>
              </a:lnSpc>
              <a:buFont typeface="Arial" pitchFamily="34" charset="0"/>
              <a:buChar char="•"/>
              <a:defRPr/>
            </a:pP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has a narrow band gap, stable working temperature and limited resources. At present, </a:t>
            </a:r>
            <a:r>
              <a:rPr lang="en-US" altLang="zh-CN" sz="2000" b="1" dirty="0" err="1" smtClean="0">
                <a:latin typeface="Times New Roman" pitchFamily="18" charset="0"/>
                <a:cs typeface="Times New Roman" pitchFamily="18" charset="0"/>
              </a:rPr>
              <a:t>Ge</a:t>
            </a:r>
            <a:r>
              <a:rPr lang="en-US" altLang="zh-CN" sz="2000" b="1" dirty="0" smtClean="0">
                <a:latin typeface="Times New Roman" pitchFamily="18" charset="0"/>
                <a:cs typeface="Times New Roman" pitchFamily="18" charset="0"/>
              </a:rPr>
              <a:t> electronic devices account for less than 10% of the total, mainly turning to infrared optics.</a:t>
            </a:r>
            <a:endParaRPr lang="en-US" altLang="zh-CN" sz="2000" b="1" dirty="0">
              <a:latin typeface="Times New Roman" pitchFamily="18" charset="0"/>
              <a:ea typeface="仿宋" pitchFamily="49" charset="-122"/>
              <a:cs typeface="Times New Roman" pitchFamily="18" charset="0"/>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04000" y="1556792"/>
            <a:ext cx="3240000" cy="1902153"/>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xmlns="" val="0"/>
              </a:ext>
            </a:extLst>
          </a:blip>
          <a:srcRect l="7352" r="17154"/>
          <a:stretch/>
        </p:blipFill>
        <p:spPr>
          <a:xfrm>
            <a:off x="5904000" y="4005064"/>
            <a:ext cx="3240000" cy="2559666"/>
          </a:xfrm>
          <a:prstGeom prst="rect">
            <a:avLst/>
          </a:prstGeom>
        </p:spPr>
      </p:pic>
      <p:sp>
        <p:nvSpPr>
          <p:cNvPr id="9" name="标题 1"/>
          <p:cNvSpPr txBox="1">
            <a:spLocks/>
          </p:cNvSpPr>
          <p:nvPr/>
        </p:nvSpPr>
        <p:spPr>
          <a:xfrm>
            <a:off x="323528"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8" name="矩形 7"/>
          <p:cNvSpPr/>
          <p:nvPr/>
        </p:nvSpPr>
        <p:spPr>
          <a:xfrm>
            <a:off x="2519415" y="877564"/>
            <a:ext cx="4223977" cy="498598"/>
          </a:xfrm>
          <a:prstGeom prst="rect">
            <a:avLst/>
          </a:prstGeom>
        </p:spPr>
        <p:txBody>
          <a:bodyPr wrap="none">
            <a:spAutoFit/>
          </a:bodyPr>
          <a:lstStyle/>
          <a:p>
            <a:pPr algn="just">
              <a:lnSpc>
                <a:spcPct val="120000"/>
              </a:lnSpc>
              <a:spcBef>
                <a:spcPts val="600"/>
              </a:spcBef>
              <a:spcAft>
                <a:spcPts val="1200"/>
              </a:spcAft>
            </a:pPr>
            <a:r>
              <a:rPr lang="en-US" altLang="zh-CN" sz="2200" b="1" dirty="0" smtClean="0">
                <a:solidFill>
                  <a:srgbClr val="FF0000"/>
                </a:solidFill>
                <a:latin typeface="Times New Roman" pitchFamily="18" charset="0"/>
                <a:ea typeface="仿宋" pitchFamily="49" charset="-122"/>
                <a:cs typeface="Times New Roman" pitchFamily="18" charset="0"/>
              </a:rPr>
              <a:t>Element</a:t>
            </a:r>
            <a:r>
              <a:rPr lang="en-US" altLang="zh-CN" sz="2200" b="1" dirty="0" smtClean="0">
                <a:solidFill>
                  <a:srgbClr val="FF0000"/>
                </a:solidFill>
                <a:latin typeface="Times New Roman" pitchFamily="18" charset="0"/>
                <a:ea typeface="仿宋" pitchFamily="49" charset="-122"/>
                <a:cs typeface="Times New Roman" pitchFamily="18" charset="0"/>
              </a:rPr>
              <a:t> </a:t>
            </a:r>
            <a:r>
              <a:rPr lang="en-US" altLang="zh-CN" sz="2200" b="1" dirty="0" smtClean="0">
                <a:solidFill>
                  <a:srgbClr val="FF0000"/>
                </a:solidFill>
                <a:latin typeface="Times New Roman" pitchFamily="18" charset="0"/>
                <a:ea typeface="仿宋" pitchFamily="49" charset="-122"/>
                <a:cs typeface="Times New Roman" pitchFamily="18" charset="0"/>
              </a:rPr>
              <a:t>semiconductor </a:t>
            </a:r>
            <a:r>
              <a:rPr lang="en-US" altLang="zh-CN" sz="2200" b="1" dirty="0">
                <a:solidFill>
                  <a:srgbClr val="FF0000"/>
                </a:solidFill>
                <a:latin typeface="Times New Roman" pitchFamily="18" charset="0"/>
                <a:ea typeface="仿宋" pitchFamily="49" charset="-122"/>
                <a:cs typeface="Times New Roman" pitchFamily="18" charset="0"/>
              </a:rPr>
              <a:t>materials</a:t>
            </a:r>
            <a:endParaRPr lang="zh-CN" altLang="en-US" sz="2200" b="1" dirty="0">
              <a:solidFill>
                <a:srgbClr val="FF0000"/>
              </a:solidFill>
              <a:latin typeface="Times New Roman" pitchFamily="18" charset="0"/>
              <a:ea typeface="仿宋" pitchFamily="49" charset="-122"/>
              <a:cs typeface="Times New Roman" pitchFamily="18" charset="0"/>
            </a:endParaRPr>
          </a:p>
        </p:txBody>
      </p:sp>
    </p:spTree>
    <p:extLst>
      <p:ext uri="{BB962C8B-B14F-4D97-AF65-F5344CB8AC3E}">
        <p14:creationId xmlns:p14="http://schemas.microsoft.com/office/powerpoint/2010/main" xmlns="" val="620758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0" y="1330656"/>
            <a:ext cx="5868144" cy="5410712"/>
          </a:xfrm>
          <a:prstGeom prst="rect">
            <a:avLst/>
          </a:prstGeom>
        </p:spPr>
        <p:txBody>
          <a:bodyPr wrap="square">
            <a:spAutoFit/>
          </a:bodyPr>
          <a:lstStyle/>
          <a:p>
            <a:pPr marL="285750" indent="-285750" algn="just">
              <a:lnSpc>
                <a:spcPct val="120000"/>
              </a:lnSpc>
              <a:buFont typeface="Arial" pitchFamily="34" charset="0"/>
              <a:buChar char="•"/>
              <a:defRPr/>
            </a:pPr>
            <a:r>
              <a:rPr lang="en-US" altLang="zh-CN" b="1" dirty="0" smtClean="0">
                <a:solidFill>
                  <a:srgbClr val="FF0000"/>
                </a:solidFill>
                <a:latin typeface="Times New Roman" pitchFamily="18" charset="0"/>
                <a:ea typeface="仿宋" pitchFamily="49" charset="-122"/>
                <a:cs typeface="Times New Roman" pitchFamily="18" charset="0"/>
              </a:rPr>
              <a:t>Si</a:t>
            </a:r>
          </a:p>
          <a:p>
            <a:pPr marL="285750" indent="-285750" algn="just">
              <a:lnSpc>
                <a:spcPct val="120000"/>
              </a:lnSpc>
              <a:buFont typeface="Arial" pitchFamily="34" charset="0"/>
              <a:buChar char="•"/>
              <a:defRPr/>
            </a:pPr>
            <a:r>
              <a:rPr lang="en-US" altLang="zh-CN" b="1" dirty="0" smtClean="0">
                <a:latin typeface="Times New Roman" pitchFamily="18" charset="0"/>
                <a:ea typeface="仿宋" pitchFamily="49" charset="-122"/>
                <a:cs typeface="Times New Roman" pitchFamily="18" charset="0"/>
              </a:rPr>
              <a:t>Steel gray</a:t>
            </a:r>
            <a:r>
              <a:rPr lang="zh-CN" altLang="zh-CN"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ea typeface="仿宋" pitchFamily="49" charset="-122"/>
                <a:cs typeface="Times New Roman" pitchFamily="18" charset="0"/>
              </a:rPr>
              <a:t>density </a:t>
            </a:r>
            <a:r>
              <a:rPr lang="zh-CN" altLang="zh-CN" b="1" dirty="0" smtClean="0">
                <a:latin typeface="Times New Roman" pitchFamily="18" charset="0"/>
                <a:ea typeface="仿宋" pitchFamily="49" charset="-122"/>
                <a:cs typeface="Times New Roman" pitchFamily="18" charset="0"/>
              </a:rPr>
              <a:t>2</a:t>
            </a:r>
            <a:r>
              <a:rPr lang="zh-CN" altLang="zh-CN" b="1" dirty="0">
                <a:latin typeface="Times New Roman" pitchFamily="18" charset="0"/>
                <a:ea typeface="仿宋" pitchFamily="49" charset="-122"/>
                <a:cs typeface="Times New Roman" pitchFamily="18" charset="0"/>
              </a:rPr>
              <a:t>.4</a:t>
            </a:r>
            <a:r>
              <a:rPr lang="en-US" altLang="zh-CN" b="1" dirty="0">
                <a:latin typeface="Times New Roman" pitchFamily="18" charset="0"/>
                <a:ea typeface="仿宋" pitchFamily="49" charset="-122"/>
                <a:cs typeface="Times New Roman" pitchFamily="18" charset="0"/>
              </a:rPr>
              <a:t> </a:t>
            </a:r>
            <a:r>
              <a:rPr lang="zh-CN" altLang="zh-CN" b="1" dirty="0">
                <a:latin typeface="Times New Roman" pitchFamily="18" charset="0"/>
                <a:ea typeface="仿宋" pitchFamily="49" charset="-122"/>
                <a:cs typeface="Times New Roman" pitchFamily="18" charset="0"/>
              </a:rPr>
              <a:t>g／cm3</a:t>
            </a:r>
            <a:r>
              <a:rPr lang="zh-CN" altLang="zh-CN"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cs typeface="Times New Roman" pitchFamily="18" charset="0"/>
              </a:rPr>
              <a:t> melting point </a:t>
            </a:r>
            <a:r>
              <a:rPr lang="zh-CN" altLang="zh-CN" b="1" dirty="0" smtClean="0">
                <a:latin typeface="Times New Roman" pitchFamily="18" charset="0"/>
                <a:ea typeface="仿宋" pitchFamily="49" charset="-122"/>
                <a:cs typeface="Times New Roman" pitchFamily="18" charset="0"/>
              </a:rPr>
              <a:t>1420</a:t>
            </a:r>
            <a:r>
              <a:rPr lang="zh-CN" altLang="zh-CN" b="1" dirty="0">
                <a:latin typeface="Times New Roman" pitchFamily="18" charset="0"/>
                <a:ea typeface="仿宋" pitchFamily="49" charset="-122"/>
                <a:cs typeface="Times New Roman" pitchFamily="18" charset="0"/>
              </a:rPr>
              <a:t>℃</a:t>
            </a:r>
            <a:r>
              <a:rPr lang="zh-CN" altLang="zh-CN"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cs typeface="Times New Roman" pitchFamily="18" charset="0"/>
              </a:rPr>
              <a:t>boiling point </a:t>
            </a:r>
            <a:r>
              <a:rPr lang="zh-CN" altLang="zh-CN" b="1" dirty="0" smtClean="0">
                <a:latin typeface="Times New Roman" pitchFamily="18" charset="0"/>
                <a:ea typeface="仿宋" pitchFamily="49" charset="-122"/>
                <a:cs typeface="Times New Roman" pitchFamily="18" charset="0"/>
              </a:rPr>
              <a:t>2355℃</a:t>
            </a:r>
            <a:r>
              <a:rPr lang="en-US" altLang="zh-CN" b="1" dirty="0" smtClean="0">
                <a:latin typeface="Times New Roman" pitchFamily="18" charset="0"/>
                <a:ea typeface="仿宋" pitchFamily="49" charset="-122"/>
                <a:cs typeface="Times New Roman" pitchFamily="18" charset="0"/>
              </a:rPr>
              <a:t>. </a:t>
            </a:r>
            <a:r>
              <a:rPr lang="en-US" altLang="zh-CN" b="1" dirty="0" smtClean="0">
                <a:latin typeface="Times New Roman" pitchFamily="18" charset="0"/>
                <a:cs typeface="Times New Roman" pitchFamily="18" charset="0"/>
              </a:rPr>
              <a:t>Crystalline silicon is an atomic crystal, hard and shiny, with semiconductor properties</a:t>
            </a:r>
            <a:r>
              <a:rPr lang="zh-CN" altLang="en-US" b="1" dirty="0" smtClean="0">
                <a:latin typeface="Times New Roman" pitchFamily="18" charset="0"/>
                <a:ea typeface="仿宋" pitchFamily="49" charset="-122"/>
                <a:cs typeface="Times New Roman" pitchFamily="18" charset="0"/>
              </a:rPr>
              <a: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b="1" dirty="0" smtClean="0">
                <a:latin typeface="Times New Roman" pitchFamily="18" charset="0"/>
                <a:cs typeface="Times New Roman" pitchFamily="18" charset="0"/>
              </a:rPr>
              <a:t>Large band gap (1.12eV) and wide working temperature range</a:t>
            </a:r>
            <a:r>
              <a:rPr lang="zh-CN" altLang="en-US" b="1" dirty="0" smtClean="0">
                <a:latin typeface="Times New Roman" pitchFamily="18" charset="0"/>
                <a:ea typeface="仿宋" pitchFamily="49" charset="-122"/>
                <a:cs typeface="Times New Roman" pitchFamily="18" charset="0"/>
              </a:rPr>
              <a:t>；</a:t>
            </a:r>
            <a:endParaRPr lang="en-US" altLang="zh-CN"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b="1" dirty="0" smtClean="0">
                <a:latin typeface="Times New Roman" pitchFamily="18" charset="0"/>
                <a:ea typeface="仿宋" pitchFamily="49" charset="-122"/>
                <a:cs typeface="Times New Roman" pitchFamily="18" charset="0"/>
              </a:rPr>
              <a:t>1823, </a:t>
            </a:r>
            <a:r>
              <a:rPr lang="en-US" altLang="zh-CN" b="1" dirty="0" smtClean="0">
                <a:latin typeface="Times New Roman" pitchFamily="18" charset="0"/>
                <a:cs typeface="Times New Roman" pitchFamily="18" charset="0"/>
              </a:rPr>
              <a:t>Swedish chemist Berzelius J.J. reduced silicon </a:t>
            </a:r>
            <a:r>
              <a:rPr lang="en-US" altLang="zh-CN" b="1" dirty="0" err="1" smtClean="0">
                <a:latin typeface="Times New Roman" pitchFamily="18" charset="0"/>
                <a:cs typeface="Times New Roman" pitchFamily="18" charset="0"/>
              </a:rPr>
              <a:t>tetrafluoride</a:t>
            </a:r>
            <a:r>
              <a:rPr lang="en-US" altLang="zh-CN" b="1" dirty="0" smtClean="0">
                <a:latin typeface="Times New Roman" pitchFamily="18" charset="0"/>
                <a:cs typeface="Times New Roman" pitchFamily="18" charset="0"/>
              </a:rPr>
              <a:t> with K or </a:t>
            </a:r>
            <a:r>
              <a:rPr lang="en-US" altLang="zh-CN" b="1" dirty="0" err="1" smtClean="0">
                <a:latin typeface="Times New Roman" pitchFamily="18" charset="0"/>
                <a:cs typeface="Times New Roman" pitchFamily="18" charset="0"/>
              </a:rPr>
              <a:t>coheated</a:t>
            </a:r>
            <a:r>
              <a:rPr lang="en-US" altLang="zh-CN" b="1" dirty="0" smtClean="0">
                <a:latin typeface="Times New Roman" pitchFamily="18" charset="0"/>
                <a:cs typeface="Times New Roman" pitchFamily="18" charset="0"/>
              </a:rPr>
              <a:t> with metal K and potassium fluorosilicate to produce pure elemental silicon powder for the first time;</a:t>
            </a:r>
            <a:endParaRPr lang="zh-CN" altLang="en-US"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b="1" dirty="0" smtClean="0">
                <a:latin typeface="Times New Roman" pitchFamily="18" charset="0"/>
                <a:ea typeface="仿宋" pitchFamily="49" charset="-122"/>
                <a:cs typeface="Times New Roman" pitchFamily="18" charset="0"/>
              </a:rPr>
              <a:t>1854</a:t>
            </a:r>
            <a:r>
              <a:rPr lang="zh-CN" altLang="en-US"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cs typeface="Times New Roman" pitchFamily="18" charset="0"/>
              </a:rPr>
              <a:t> S.C. Deville produced crystalline silicon by electrolysis of mixed chloride molten salt;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b="1" dirty="0" smtClean="0">
                <a:latin typeface="Times New Roman" pitchFamily="18" charset="0"/>
                <a:cs typeface="Times New Roman" pitchFamily="18" charset="0"/>
              </a:rPr>
              <a:t>Silicon is widely distributed in nature. The earth's crust contains about 26.3%. In nature, there is no free silicon, mainly in the form of silica and silicate; </a:t>
            </a:r>
          </a:p>
        </p:txBody>
      </p:sp>
      <p:pic>
        <p:nvPicPr>
          <p:cNvPr id="3" name="图片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04000" y="4293096"/>
            <a:ext cx="3240000" cy="2369250"/>
          </a:xfrm>
          <a:prstGeom prst="rect">
            <a:avLst/>
          </a:prstGeom>
        </p:spPr>
      </p:pic>
      <p:pic>
        <p:nvPicPr>
          <p:cNvPr id="10" name="Picture 5" descr="硅单质"/>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56176" y="1484784"/>
            <a:ext cx="2568575" cy="242230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矩形 8"/>
          <p:cNvSpPr/>
          <p:nvPr/>
        </p:nvSpPr>
        <p:spPr>
          <a:xfrm>
            <a:off x="2519415" y="877564"/>
            <a:ext cx="4223977" cy="498598"/>
          </a:xfrm>
          <a:prstGeom prst="rect">
            <a:avLst/>
          </a:prstGeom>
        </p:spPr>
        <p:txBody>
          <a:bodyPr wrap="none">
            <a:spAutoFit/>
          </a:bodyPr>
          <a:lstStyle/>
          <a:p>
            <a:pPr algn="just">
              <a:lnSpc>
                <a:spcPct val="120000"/>
              </a:lnSpc>
              <a:spcBef>
                <a:spcPts val="600"/>
              </a:spcBef>
              <a:spcAft>
                <a:spcPts val="1200"/>
              </a:spcAft>
            </a:pPr>
            <a:r>
              <a:rPr lang="en-US" altLang="zh-CN" sz="2200" b="1" dirty="0" smtClean="0">
                <a:solidFill>
                  <a:srgbClr val="FF0000"/>
                </a:solidFill>
                <a:latin typeface="Times New Roman" pitchFamily="18" charset="0"/>
                <a:ea typeface="仿宋" pitchFamily="49" charset="-122"/>
                <a:cs typeface="Times New Roman" pitchFamily="18" charset="0"/>
              </a:rPr>
              <a:t>Element</a:t>
            </a:r>
            <a:r>
              <a:rPr lang="en-US" altLang="zh-CN" sz="2200" b="1" dirty="0" smtClean="0">
                <a:solidFill>
                  <a:srgbClr val="FF0000"/>
                </a:solidFill>
                <a:latin typeface="Times New Roman" pitchFamily="18" charset="0"/>
                <a:ea typeface="仿宋" pitchFamily="49" charset="-122"/>
                <a:cs typeface="Times New Roman" pitchFamily="18" charset="0"/>
              </a:rPr>
              <a:t> </a:t>
            </a:r>
            <a:r>
              <a:rPr lang="en-US" altLang="zh-CN" sz="2200" b="1" dirty="0" smtClean="0">
                <a:solidFill>
                  <a:srgbClr val="FF0000"/>
                </a:solidFill>
                <a:latin typeface="Times New Roman" pitchFamily="18" charset="0"/>
                <a:ea typeface="仿宋" pitchFamily="49" charset="-122"/>
                <a:cs typeface="Times New Roman" pitchFamily="18" charset="0"/>
              </a:rPr>
              <a:t>semiconductor </a:t>
            </a:r>
            <a:r>
              <a:rPr lang="en-US" altLang="zh-CN" sz="2200" b="1" dirty="0">
                <a:solidFill>
                  <a:srgbClr val="FF0000"/>
                </a:solidFill>
                <a:latin typeface="Times New Roman" pitchFamily="18" charset="0"/>
                <a:ea typeface="仿宋" pitchFamily="49" charset="-122"/>
                <a:cs typeface="Times New Roman" pitchFamily="18" charset="0"/>
              </a:rPr>
              <a:t>materials</a:t>
            </a:r>
            <a:endParaRPr lang="zh-CN" altLang="en-US" sz="2200" b="1" dirty="0">
              <a:solidFill>
                <a:srgbClr val="FF0000"/>
              </a:solidFill>
              <a:latin typeface="Times New Roman" pitchFamily="18" charset="0"/>
              <a:ea typeface="仿宋" pitchFamily="49" charset="-122"/>
              <a:cs typeface="Times New Roman" pitchFamily="18" charset="0"/>
            </a:endParaRPr>
          </a:p>
        </p:txBody>
      </p:sp>
      <p:sp>
        <p:nvSpPr>
          <p:cNvPr id="11" name="标题 1"/>
          <p:cNvSpPr txBox="1">
            <a:spLocks/>
          </p:cNvSpPr>
          <p:nvPr/>
        </p:nvSpPr>
        <p:spPr>
          <a:xfrm>
            <a:off x="251520" y="134144"/>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300037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18" name="组合 17"/>
          <p:cNvGrpSpPr/>
          <p:nvPr/>
        </p:nvGrpSpPr>
        <p:grpSpPr>
          <a:xfrm>
            <a:off x="251520" y="980728"/>
            <a:ext cx="8892480" cy="5688631"/>
            <a:chOff x="323528" y="1313075"/>
            <a:chExt cx="8892480" cy="4731663"/>
          </a:xfrm>
        </p:grpSpPr>
        <p:grpSp>
          <p:nvGrpSpPr>
            <p:cNvPr id="15" name="组合 14"/>
            <p:cNvGrpSpPr/>
            <p:nvPr/>
          </p:nvGrpSpPr>
          <p:grpSpPr>
            <a:xfrm>
              <a:off x="949298" y="2130922"/>
              <a:ext cx="7942262" cy="1458143"/>
              <a:chOff x="1201738" y="2953098"/>
              <a:chExt cx="7942262" cy="1458143"/>
            </a:xfrm>
          </p:grpSpPr>
          <p:sp>
            <p:nvSpPr>
              <p:cNvPr id="5" name="Text Box 4"/>
              <p:cNvSpPr txBox="1">
                <a:spLocks noChangeArrowheads="1"/>
              </p:cNvSpPr>
              <p:nvPr/>
            </p:nvSpPr>
            <p:spPr bwMode="auto">
              <a:xfrm>
                <a:off x="1219200" y="2953098"/>
                <a:ext cx="4114800" cy="477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500" b="1" dirty="0">
                    <a:latin typeface="Times New Roman" pitchFamily="18" charset="0"/>
                    <a:ea typeface="黑体" pitchFamily="49" charset="-122"/>
                  </a:rPr>
                  <a:t>①Si+2F</a:t>
                </a:r>
                <a:r>
                  <a:rPr kumimoji="1" lang="en-US" altLang="zh-CN" sz="2500" b="1" baseline="-25000" dirty="0">
                    <a:latin typeface="Times New Roman" pitchFamily="18" charset="0"/>
                    <a:ea typeface="黑体" pitchFamily="49" charset="-122"/>
                  </a:rPr>
                  <a:t>2</a:t>
                </a:r>
                <a:r>
                  <a:rPr kumimoji="1" lang="en-US" altLang="zh-CN" sz="2500" b="1" dirty="0">
                    <a:latin typeface="Times New Roman" pitchFamily="18" charset="0"/>
                    <a:ea typeface="黑体" pitchFamily="49" charset="-122"/>
                  </a:rPr>
                  <a:t>=SiF</a:t>
                </a:r>
                <a:r>
                  <a:rPr kumimoji="1" lang="en-US" altLang="zh-CN" sz="2500" b="1" baseline="-25000" dirty="0">
                    <a:latin typeface="Times New Roman" pitchFamily="18" charset="0"/>
                    <a:ea typeface="黑体" pitchFamily="49" charset="-122"/>
                  </a:rPr>
                  <a:t>4</a:t>
                </a:r>
              </a:p>
            </p:txBody>
          </p:sp>
          <p:sp>
            <p:nvSpPr>
              <p:cNvPr id="6" name="Text Box 5"/>
              <p:cNvSpPr txBox="1">
                <a:spLocks noChangeArrowheads="1"/>
              </p:cNvSpPr>
              <p:nvPr/>
            </p:nvSpPr>
            <p:spPr bwMode="auto">
              <a:xfrm>
                <a:off x="1219200" y="3455031"/>
                <a:ext cx="6629400" cy="477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500" b="1" dirty="0">
                    <a:latin typeface="Times New Roman" pitchFamily="18" charset="0"/>
                    <a:ea typeface="黑体" pitchFamily="49" charset="-122"/>
                  </a:rPr>
                  <a:t>②Si+4HF=SiF</a:t>
                </a:r>
                <a:r>
                  <a:rPr kumimoji="1" lang="en-US" altLang="zh-CN" sz="2500" b="1" baseline="-25000" dirty="0">
                    <a:latin typeface="Times New Roman" pitchFamily="18" charset="0"/>
                    <a:ea typeface="黑体" pitchFamily="49" charset="-122"/>
                  </a:rPr>
                  <a:t>4 </a:t>
                </a:r>
                <a:r>
                  <a:rPr kumimoji="1" lang="en-US" altLang="zh-CN" sz="2500" b="1" dirty="0">
                    <a:latin typeface="Times New Roman" pitchFamily="18" charset="0"/>
                    <a:ea typeface="黑体" pitchFamily="49" charset="-122"/>
                  </a:rPr>
                  <a:t>↑+2H</a:t>
                </a:r>
                <a:r>
                  <a:rPr kumimoji="1" lang="en-US" altLang="zh-CN" sz="2500" b="1" baseline="-25000" dirty="0">
                    <a:latin typeface="Times New Roman" pitchFamily="18" charset="0"/>
                    <a:ea typeface="黑体" pitchFamily="49" charset="-122"/>
                  </a:rPr>
                  <a:t>2</a:t>
                </a:r>
                <a:r>
                  <a:rPr kumimoji="1" lang="en-US" altLang="zh-CN" sz="2500" b="1" dirty="0">
                    <a:latin typeface="Times New Roman" pitchFamily="18" charset="0"/>
                    <a:ea typeface="黑体" pitchFamily="49" charset="-122"/>
                  </a:rPr>
                  <a:t>↑</a:t>
                </a:r>
              </a:p>
            </p:txBody>
          </p:sp>
          <p:sp>
            <p:nvSpPr>
              <p:cNvPr id="9" name="Text Box 6"/>
              <p:cNvSpPr txBox="1">
                <a:spLocks noChangeArrowheads="1"/>
              </p:cNvSpPr>
              <p:nvPr/>
            </p:nvSpPr>
            <p:spPr bwMode="auto">
              <a:xfrm>
                <a:off x="1201738" y="3934187"/>
                <a:ext cx="7942262" cy="477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en-US" altLang="zh-CN" sz="2500" b="1" dirty="0">
                    <a:latin typeface="Times New Roman" pitchFamily="18" charset="0"/>
                    <a:ea typeface="黑体" pitchFamily="49" charset="-122"/>
                  </a:rPr>
                  <a:t>③Si+ 2NaOH + H</a:t>
                </a:r>
                <a:r>
                  <a:rPr kumimoji="1" lang="en-US" altLang="zh-CN" sz="2500" b="1" baseline="-25000" dirty="0">
                    <a:latin typeface="Times New Roman" pitchFamily="18" charset="0"/>
                    <a:ea typeface="黑体" pitchFamily="49" charset="-122"/>
                  </a:rPr>
                  <a:t>2</a:t>
                </a:r>
                <a:r>
                  <a:rPr kumimoji="1" lang="en-US" altLang="zh-CN" sz="2500" b="1" dirty="0">
                    <a:latin typeface="Times New Roman" pitchFamily="18" charset="0"/>
                    <a:ea typeface="黑体" pitchFamily="49" charset="-122"/>
                  </a:rPr>
                  <a:t>O = Na</a:t>
                </a:r>
                <a:r>
                  <a:rPr kumimoji="1" lang="en-US" altLang="zh-CN" sz="2500" b="1" baseline="-25000" dirty="0">
                    <a:latin typeface="Times New Roman" pitchFamily="18" charset="0"/>
                    <a:ea typeface="黑体" pitchFamily="49" charset="-122"/>
                  </a:rPr>
                  <a:t>2</a:t>
                </a:r>
                <a:r>
                  <a:rPr kumimoji="1" lang="en-US" altLang="zh-CN" sz="2500" b="1" dirty="0">
                    <a:latin typeface="Times New Roman" pitchFamily="18" charset="0"/>
                    <a:ea typeface="黑体" pitchFamily="49" charset="-122"/>
                  </a:rPr>
                  <a:t>SiO</a:t>
                </a:r>
                <a:r>
                  <a:rPr kumimoji="1" lang="en-US" altLang="zh-CN" sz="2500" b="1" baseline="-25000" dirty="0">
                    <a:latin typeface="Times New Roman" pitchFamily="18" charset="0"/>
                    <a:ea typeface="黑体" pitchFamily="49" charset="-122"/>
                  </a:rPr>
                  <a:t>3 </a:t>
                </a:r>
                <a:r>
                  <a:rPr kumimoji="1" lang="en-US" altLang="zh-CN" sz="2500" b="1" dirty="0">
                    <a:latin typeface="Times New Roman" pitchFamily="18" charset="0"/>
                    <a:ea typeface="黑体" pitchFamily="49" charset="-122"/>
                  </a:rPr>
                  <a:t>+2H</a:t>
                </a:r>
                <a:r>
                  <a:rPr kumimoji="1" lang="en-US" altLang="zh-CN" sz="2500" b="1" baseline="-25000" dirty="0">
                    <a:latin typeface="Times New Roman" pitchFamily="18" charset="0"/>
                    <a:ea typeface="黑体" pitchFamily="49" charset="-122"/>
                  </a:rPr>
                  <a:t>2</a:t>
                </a:r>
                <a:r>
                  <a:rPr kumimoji="1" lang="en-US" altLang="zh-CN" sz="2500" b="1" dirty="0">
                    <a:latin typeface="Times New Roman" pitchFamily="18" charset="0"/>
                    <a:ea typeface="黑体" pitchFamily="49" charset="-122"/>
                  </a:rPr>
                  <a:t>↑</a:t>
                </a:r>
              </a:p>
            </p:txBody>
          </p:sp>
        </p:grpSp>
        <p:grpSp>
          <p:nvGrpSpPr>
            <p:cNvPr id="16" name="组合 15"/>
            <p:cNvGrpSpPr/>
            <p:nvPr/>
          </p:nvGrpSpPr>
          <p:grpSpPr>
            <a:xfrm>
              <a:off x="395536" y="3488233"/>
              <a:ext cx="7929562" cy="999250"/>
              <a:chOff x="395536" y="4390248"/>
              <a:chExt cx="7929562" cy="999250"/>
            </a:xfrm>
          </p:grpSpPr>
          <p:grpSp>
            <p:nvGrpSpPr>
              <p:cNvPr id="13" name="组合 12"/>
              <p:cNvGrpSpPr/>
              <p:nvPr/>
            </p:nvGrpSpPr>
            <p:grpSpPr>
              <a:xfrm>
                <a:off x="4572000" y="4390248"/>
                <a:ext cx="3753098" cy="999250"/>
                <a:chOff x="4341043" y="4207636"/>
                <a:chExt cx="3753098" cy="999250"/>
              </a:xfrm>
            </p:grpSpPr>
            <p:sp>
              <p:nvSpPr>
                <p:cNvPr id="11" name="Rectangle 8"/>
                <p:cNvSpPr>
                  <a:spLocks noChangeArrowheads="1"/>
                </p:cNvSpPr>
                <p:nvPr/>
              </p:nvSpPr>
              <p:spPr bwMode="auto">
                <a:xfrm>
                  <a:off x="4341043" y="4381386"/>
                  <a:ext cx="3753098"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spcBef>
                      <a:spcPct val="50000"/>
                    </a:spcBef>
                    <a:buClr>
                      <a:schemeClr val="hlink"/>
                    </a:buClr>
                    <a:buSzPct val="70000"/>
                    <a:buFont typeface="Wingdings" pitchFamily="2" charset="2"/>
                    <a:buNone/>
                  </a:pPr>
                  <a:r>
                    <a:rPr lang="en-US" altLang="zh-CN" sz="2500" b="1" dirty="0">
                      <a:latin typeface="Times New Roman" pitchFamily="18" charset="0"/>
                    </a:rPr>
                    <a:t>  Si +  O</a:t>
                  </a:r>
                  <a:r>
                    <a:rPr lang="en-US" altLang="zh-CN" sz="2500" b="1" baseline="-25000" dirty="0">
                      <a:latin typeface="Times New Roman" pitchFamily="18" charset="0"/>
                    </a:rPr>
                    <a:t>2      </a:t>
                  </a:r>
                  <a:r>
                    <a:rPr lang="en-US" altLang="zh-CN" sz="2500" b="1" dirty="0">
                      <a:latin typeface="Times New Roman" pitchFamily="18" charset="0"/>
                    </a:rPr>
                    <a:t>      </a:t>
                  </a:r>
                  <a:r>
                    <a:rPr lang="en-US" altLang="zh-CN" sz="2500" b="1" dirty="0" smtClean="0">
                      <a:latin typeface="Times New Roman" pitchFamily="18" charset="0"/>
                    </a:rPr>
                    <a:t> </a:t>
                  </a:r>
                  <a:r>
                    <a:rPr lang="en-US" altLang="zh-CN" sz="2500" b="1" dirty="0">
                      <a:latin typeface="Times New Roman" pitchFamily="18" charset="0"/>
                    </a:rPr>
                    <a:t>SiO</a:t>
                  </a:r>
                  <a:r>
                    <a:rPr lang="en-US" altLang="zh-CN" sz="2500" b="1" baseline="-25000" dirty="0">
                      <a:latin typeface="Times New Roman" pitchFamily="18" charset="0"/>
                    </a:rPr>
                    <a:t>2</a:t>
                  </a:r>
                  <a:endParaRPr lang="en-US" altLang="zh-CN" sz="2500" b="1" dirty="0">
                    <a:latin typeface="Times New Roman" pitchFamily="18" charset="0"/>
                  </a:endParaRPr>
                </a:p>
              </p:txBody>
            </p:sp>
            <p:pic>
              <p:nvPicPr>
                <p:cNvPr id="12"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9195" y="4207636"/>
                  <a:ext cx="649292" cy="699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矩形 1"/>
              <p:cNvSpPr/>
              <p:nvPr/>
            </p:nvSpPr>
            <p:spPr>
              <a:xfrm>
                <a:off x="395536" y="4533263"/>
                <a:ext cx="4572000" cy="496867"/>
              </a:xfrm>
              <a:prstGeom prst="rect">
                <a:avLst/>
              </a:prstGeom>
            </p:spPr>
            <p:txBody>
              <a:bodyPr>
                <a:spAutoFit/>
              </a:bodyPr>
              <a:lstStyle/>
              <a:p>
                <a:pPr marL="457200" indent="-457200" algn="just">
                  <a:lnSpc>
                    <a:spcPct val="120000"/>
                  </a:lnSpc>
                  <a:buFont typeface="+mj-lt"/>
                  <a:buAutoNum type="arabicPeriod" startAt="2"/>
                  <a:defRPr/>
                </a:pPr>
                <a:r>
                  <a:rPr lang="en-US" altLang="zh-CN" sz="2400" b="1" dirty="0" smtClean="0">
                    <a:latin typeface="Times New Roman" pitchFamily="18" charset="0"/>
                    <a:cs typeface="Times New Roman" pitchFamily="18" charset="0"/>
                  </a:rPr>
                  <a:t>Active at high temperature </a:t>
                </a:r>
                <a:endParaRPr lang="en-US" altLang="zh-CN" sz="2200" b="1" dirty="0">
                  <a:latin typeface="Times New Roman" pitchFamily="18" charset="0"/>
                  <a:ea typeface="仿宋" pitchFamily="49" charset="-122"/>
                  <a:cs typeface="Times New Roman" pitchFamily="18" charset="0"/>
                </a:endParaRPr>
              </a:p>
            </p:txBody>
          </p:sp>
        </p:grpSp>
        <p:sp>
          <p:nvSpPr>
            <p:cNvPr id="14" name="矩形 13"/>
            <p:cNvSpPr/>
            <p:nvPr/>
          </p:nvSpPr>
          <p:spPr>
            <a:xfrm>
              <a:off x="323528" y="1313075"/>
              <a:ext cx="8568032" cy="814083"/>
            </a:xfrm>
            <a:prstGeom prst="rect">
              <a:avLst/>
            </a:prstGeom>
          </p:spPr>
          <p:txBody>
            <a:bodyPr wrap="square">
              <a:spAutoFit/>
            </a:bodyPr>
            <a:lstStyle/>
            <a:p>
              <a:pPr marL="457200" indent="-457200" algn="just">
                <a:lnSpc>
                  <a:spcPct val="120000"/>
                </a:lnSpc>
                <a:buFont typeface="+mj-lt"/>
                <a:buAutoNum type="arabicPeriod"/>
                <a:defRPr/>
              </a:pPr>
              <a:r>
                <a:rPr lang="en-US" altLang="zh-CN" sz="2400" b="1" dirty="0" smtClean="0">
                  <a:latin typeface="Times New Roman" pitchFamily="18" charset="0"/>
                  <a:cs typeface="Times New Roman" pitchFamily="18" charset="0"/>
                </a:rPr>
                <a:t>Stable </a:t>
              </a:r>
              <a:r>
                <a:rPr lang="en-US" altLang="zh-CN" sz="2400" b="1" dirty="0" smtClean="0">
                  <a:latin typeface="Times New Roman" pitchFamily="18" charset="0"/>
                  <a:cs typeface="Times New Roman" pitchFamily="18" charset="0"/>
                </a:rPr>
                <a:t>chemical properties at room temperature and only reacts with strong alkali, hydrogen fluoride and fluorine gas</a:t>
              </a:r>
              <a:endParaRPr lang="zh-CN" altLang="en-US" sz="2200" b="1" dirty="0">
                <a:latin typeface="Times New Roman" pitchFamily="18" charset="0"/>
                <a:ea typeface="仿宋" pitchFamily="49" charset="-122"/>
                <a:cs typeface="Times New Roman" pitchFamily="18" charset="0"/>
              </a:endParaRPr>
            </a:p>
          </p:txBody>
        </p:sp>
        <p:sp>
          <p:nvSpPr>
            <p:cNvPr id="17" name="矩形 16"/>
            <p:cNvSpPr/>
            <p:nvPr/>
          </p:nvSpPr>
          <p:spPr>
            <a:xfrm>
              <a:off x="611560" y="4109371"/>
              <a:ext cx="8604448" cy="1935367"/>
            </a:xfrm>
            <a:prstGeom prst="rect">
              <a:avLst/>
            </a:prstGeom>
          </p:spPr>
          <p:txBody>
            <a:bodyPr wrap="square">
              <a:spAutoFit/>
            </a:bodyPr>
            <a:lstStyle/>
            <a:p>
              <a:pPr algn="just">
                <a:lnSpc>
                  <a:spcPct val="120000"/>
                </a:lnSpc>
                <a:defRPr/>
              </a:pPr>
              <a:r>
                <a:rPr lang="en-US" altLang="zh-CN" sz="2500" b="1" dirty="0" smtClean="0">
                  <a:solidFill>
                    <a:srgbClr val="FF0000"/>
                  </a:solidFill>
                  <a:latin typeface="Times New Roman" pitchFamily="18" charset="0"/>
                  <a:ea typeface="仿宋" pitchFamily="49" charset="-122"/>
                  <a:cs typeface="Times New Roman" pitchFamily="18" charset="0"/>
                </a:rPr>
                <a:t>Application of SiO</a:t>
              </a:r>
              <a:r>
                <a:rPr lang="en-US" altLang="zh-CN" sz="1200" b="1" dirty="0" smtClean="0">
                  <a:solidFill>
                    <a:srgbClr val="FF0000"/>
                  </a:solidFill>
                  <a:latin typeface="Times New Roman" pitchFamily="18" charset="0"/>
                  <a:ea typeface="仿宋" pitchFamily="49" charset="-122"/>
                  <a:cs typeface="Times New Roman" pitchFamily="18" charset="0"/>
                </a:rPr>
                <a:t>2</a:t>
              </a:r>
              <a:r>
                <a:rPr lang="en-US" altLang="zh-CN" sz="2500" b="1" dirty="0" smtClean="0">
                  <a:solidFill>
                    <a:srgbClr val="FF0000"/>
                  </a:solidFill>
                  <a:latin typeface="Times New Roman" pitchFamily="18" charset="0"/>
                  <a:ea typeface="仿宋" pitchFamily="49" charset="-122"/>
                  <a:cs typeface="Times New Roman" pitchFamily="18" charset="0"/>
                </a:rPr>
                <a:t> in semiconductor devices</a:t>
              </a:r>
              <a:endParaRPr lang="zh-CN" altLang="en-US" sz="2500" b="1" dirty="0" smtClean="0">
                <a:solidFill>
                  <a:srgbClr val="FF0000"/>
                </a:solidFill>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defRPr/>
              </a:pPr>
              <a:r>
                <a:rPr lang="en-US" altLang="zh-CN" sz="2400" b="1" dirty="0" smtClean="0">
                  <a:latin typeface="Times New Roman" pitchFamily="18" charset="0"/>
                  <a:cs typeface="Times New Roman" pitchFamily="18" charset="0"/>
                </a:rPr>
                <a:t>Masking the diffusion of impurities</a:t>
              </a:r>
              <a:r>
                <a:rPr lang="zh-CN" altLang="en-US" sz="2400" b="1" dirty="0" smtClean="0">
                  <a:latin typeface="Times New Roman" pitchFamily="18" charset="0"/>
                  <a:ea typeface="仿宋" pitchFamily="49" charset="-122"/>
                  <a:cs typeface="Times New Roman" pitchFamily="18" charset="0"/>
                </a:rPr>
                <a:t>；</a:t>
              </a:r>
              <a:endParaRPr lang="en-US" altLang="zh-CN" sz="2400" b="1" dirty="0" smtClean="0">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defRPr/>
              </a:pPr>
              <a:r>
                <a:rPr lang="en-US" altLang="zh-CN" sz="2400" b="1" dirty="0" smtClean="0">
                  <a:latin typeface="Times New Roman" pitchFamily="18" charset="0"/>
                  <a:cs typeface="Times New Roman" pitchFamily="18" charset="0"/>
                </a:rPr>
                <a:t>Surface protection and </a:t>
              </a:r>
              <a:r>
                <a:rPr lang="en-US" altLang="zh-CN" sz="2400" b="1" dirty="0" err="1" smtClean="0">
                  <a:latin typeface="Times New Roman" pitchFamily="18" charset="0"/>
                  <a:cs typeface="Times New Roman" pitchFamily="18" charset="0"/>
                </a:rPr>
                <a:t>passivation</a:t>
              </a:r>
              <a:r>
                <a:rPr lang="en-US" altLang="zh-CN" sz="2400" b="1" dirty="0" smtClean="0">
                  <a:latin typeface="Times New Roman" pitchFamily="18" charset="0"/>
                  <a:cs typeface="Times New Roman" pitchFamily="18" charset="0"/>
                </a:rPr>
                <a:t> of devices</a:t>
              </a:r>
              <a:r>
                <a:rPr lang="zh-CN" altLang="en-US" sz="2400" b="1" dirty="0" smtClean="0">
                  <a:latin typeface="Times New Roman" pitchFamily="18" charset="0"/>
                  <a:ea typeface="仿宋" pitchFamily="49" charset="-122"/>
                  <a:cs typeface="Times New Roman" pitchFamily="18" charset="0"/>
                </a:rPr>
                <a:t>；</a:t>
              </a:r>
            </a:p>
            <a:p>
              <a:pPr marL="342900" indent="-342900" algn="just">
                <a:lnSpc>
                  <a:spcPct val="120000"/>
                </a:lnSpc>
                <a:buFont typeface="Arial" pitchFamily="34" charset="0"/>
                <a:buChar char="•"/>
                <a:defRPr/>
              </a:pPr>
              <a:r>
                <a:rPr lang="en-US" altLang="zh-CN" sz="2400" b="1" dirty="0" smtClean="0">
                  <a:latin typeface="Times New Roman" pitchFamily="18" charset="0"/>
                  <a:cs typeface="Times New Roman" pitchFamily="18" charset="0"/>
                </a:rPr>
                <a:t>Insulating isolation layer for devices</a:t>
              </a:r>
              <a:r>
                <a:rPr lang="zh-CN" altLang="en-US" sz="2400" b="1" dirty="0" smtClean="0">
                  <a:latin typeface="Times New Roman" pitchFamily="18" charset="0"/>
                  <a:ea typeface="仿宋" pitchFamily="49" charset="-122"/>
                  <a:cs typeface="Times New Roman" pitchFamily="18" charset="0"/>
                </a:rPr>
                <a:t>；</a:t>
              </a:r>
            </a:p>
            <a:p>
              <a:pPr marL="342900" indent="-342900" algn="just">
                <a:lnSpc>
                  <a:spcPct val="120000"/>
                </a:lnSpc>
                <a:buFont typeface="Arial" pitchFamily="34" charset="0"/>
                <a:buChar char="•"/>
                <a:defRPr/>
              </a:pPr>
              <a:r>
                <a:rPr lang="en-US" altLang="zh-CN" sz="2400" b="1" dirty="0" smtClean="0">
                  <a:latin typeface="Times New Roman" pitchFamily="18" charset="0"/>
                  <a:cs typeface="Times New Roman" pitchFamily="18" charset="0"/>
                </a:rPr>
                <a:t>Insulating gate materials used as MOS devices, etc</a:t>
              </a:r>
              <a:r>
                <a:rPr lang="zh-CN" altLang="en-US"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sp>
        <p:nvSpPr>
          <p:cNvPr id="19" name="标题 1"/>
          <p:cNvSpPr txBox="1">
            <a:spLocks/>
          </p:cNvSpPr>
          <p:nvPr/>
        </p:nvSpPr>
        <p:spPr>
          <a:xfrm>
            <a:off x="323528"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1481800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0" y="1114889"/>
            <a:ext cx="4716016" cy="5743111"/>
          </a:xfrm>
          <a:prstGeom prst="rect">
            <a:avLst/>
          </a:prstGeom>
        </p:spPr>
        <p:txBody>
          <a:bodyPr wrap="square">
            <a:spAutoFit/>
          </a:bodyPr>
          <a:lstStyle/>
          <a:p>
            <a:pPr marL="285750" indent="-285750" algn="just">
              <a:lnSpc>
                <a:spcPct val="120000"/>
              </a:lnSpc>
              <a:buFont typeface="Arial" pitchFamily="34" charset="0"/>
              <a:buChar char="•"/>
              <a:defRPr/>
            </a:pPr>
            <a:r>
              <a:rPr lang="en-US" altLang="zh-CN" b="1" dirty="0" smtClean="0">
                <a:solidFill>
                  <a:srgbClr val="FF0000"/>
                </a:solidFill>
                <a:latin typeface="Times New Roman" pitchFamily="18" charset="0"/>
                <a:cs typeface="Times New Roman" pitchFamily="18" charset="0"/>
              </a:rPr>
              <a:t>Compound semiconductor:</a:t>
            </a:r>
            <a:r>
              <a:rPr lang="en-US" altLang="zh-CN" b="1" dirty="0" smtClean="0">
                <a:latin typeface="Times New Roman" pitchFamily="18" charset="0"/>
                <a:cs typeface="Times New Roman" pitchFamily="18" charset="0"/>
              </a:rPr>
              <a:t> crystalline inorganic compound semiconductor, that is, the compound formed by two or more elements with a determined atomic ratio, and has certain semiconductor properties such as band gap width and energy band structure.</a:t>
            </a:r>
          </a:p>
          <a:p>
            <a:pPr marL="285750" indent="-285750" algn="just">
              <a:lnSpc>
                <a:spcPct val="120000"/>
              </a:lnSpc>
              <a:buFont typeface="Arial" pitchFamily="34" charset="0"/>
              <a:buChar char="•"/>
              <a:defRPr/>
            </a:pPr>
            <a:r>
              <a:rPr lang="en-US" altLang="zh-CN" b="1" dirty="0" smtClean="0">
                <a:latin typeface="Times New Roman" pitchFamily="18" charset="0"/>
                <a:cs typeface="Times New Roman" pitchFamily="18" charset="0"/>
              </a:rPr>
              <a:t>Compound semiconductors include crystalline inorganic compounds and their solid solutions, amorphous inorganic compounds, organic compounds and oxide semiconductors</a:t>
            </a:r>
          </a:p>
          <a:p>
            <a:pPr marL="285750" indent="-285750" algn="just">
              <a:lnSpc>
                <a:spcPct val="120000"/>
              </a:lnSpc>
              <a:buFont typeface="Arial" pitchFamily="34" charset="0"/>
              <a:buChar char="•"/>
              <a:defRPr/>
            </a:pPr>
            <a:r>
              <a:rPr lang="en-US" altLang="zh-CN" b="1" dirty="0" smtClean="0">
                <a:latin typeface="Times New Roman" pitchFamily="18" charset="0"/>
                <a:cs typeface="Times New Roman" pitchFamily="18" charset="0"/>
              </a:rPr>
              <a:t>Compound semiconductors can be divided into binary compound semiconductors, such as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and </a:t>
            </a:r>
            <a:r>
              <a:rPr lang="en-US" altLang="zh-CN" b="1" dirty="0" err="1" smtClean="0">
                <a:latin typeface="Times New Roman" pitchFamily="18" charset="0"/>
                <a:cs typeface="Times New Roman" pitchFamily="18" charset="0"/>
              </a:rPr>
              <a:t>InSb</a:t>
            </a:r>
            <a:r>
              <a:rPr lang="en-US" altLang="zh-CN" b="1" dirty="0" smtClean="0">
                <a:latin typeface="Times New Roman" pitchFamily="18" charset="0"/>
                <a:cs typeface="Times New Roman" pitchFamily="18" charset="0"/>
              </a:rPr>
              <a:t>; Ternary compound semiconductors, such as </a:t>
            </a:r>
            <a:r>
              <a:rPr lang="en-US" altLang="zh-CN" b="1" dirty="0" err="1" smtClean="0">
                <a:latin typeface="Times New Roman" pitchFamily="18" charset="0"/>
                <a:cs typeface="Times New Roman" pitchFamily="18" charset="0"/>
              </a:rPr>
              <a:t>InGaAs</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GaAsP</a:t>
            </a:r>
            <a:endParaRPr lang="zh-CN" altLang="en-US" b="1" dirty="0">
              <a:latin typeface="Times New Roman" pitchFamily="18" charset="0"/>
              <a:ea typeface="仿宋" pitchFamily="49" charset="-122"/>
              <a:cs typeface="Times New Roman" pitchFamily="18" charset="0"/>
            </a:endParaRPr>
          </a:p>
        </p:txBody>
      </p:sp>
      <p:graphicFrame>
        <p:nvGraphicFramePr>
          <p:cNvPr id="6" name="Group 3"/>
          <p:cNvGraphicFramePr>
            <a:graphicFrameLocks noGrp="1"/>
          </p:cNvGraphicFramePr>
          <p:nvPr>
            <p:extLst>
              <p:ext uri="{D42A27DB-BD31-4B8C-83A1-F6EECF244321}">
                <p14:modId xmlns:p14="http://schemas.microsoft.com/office/powerpoint/2010/main" xmlns="" val="1615237627"/>
              </p:ext>
            </p:extLst>
          </p:nvPr>
        </p:nvGraphicFramePr>
        <p:xfrm>
          <a:off x="4860032" y="2420889"/>
          <a:ext cx="4283968" cy="2686736"/>
        </p:xfrm>
        <a:graphic>
          <a:graphicData uri="http://schemas.openxmlformats.org/drawingml/2006/table">
            <a:tbl>
              <a:tblPr/>
              <a:tblGrid>
                <a:gridCol w="1117694"/>
                <a:gridCol w="1189058"/>
                <a:gridCol w="862165"/>
                <a:gridCol w="1115051"/>
              </a:tblGrid>
              <a:tr h="315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500" b="1" dirty="0" smtClean="0">
                          <a:latin typeface="Times New Roman" pitchFamily="18" charset="0"/>
                          <a:cs typeface="Times New Roman" pitchFamily="18" charset="0"/>
                        </a:rPr>
                        <a:t>Compound</a:t>
                      </a:r>
                      <a:endParaRPr kumimoji="0" lang="zh-CN" altLang="en-US" sz="15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500" b="1" kern="1200" dirty="0" smtClean="0">
                          <a:solidFill>
                            <a:schemeClr val="tx1"/>
                          </a:solidFill>
                          <a:latin typeface="Times New Roman" pitchFamily="18" charset="0"/>
                          <a:ea typeface="+mn-ea"/>
                          <a:cs typeface="Times New Roman" pitchFamily="18" charset="0"/>
                        </a:rPr>
                        <a:t>Structure</a:t>
                      </a:r>
                      <a:endParaRPr lang="zh-CN" altLang="en-US" sz="15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5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Eg</a:t>
                      </a:r>
                      <a:endParaRPr kumimoji="0" lang="zh-CN" altLang="en-US" sz="15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500" b="1" kern="1200" dirty="0" smtClean="0">
                          <a:solidFill>
                            <a:schemeClr val="tx1"/>
                          </a:solidFill>
                          <a:latin typeface="Times New Roman" pitchFamily="18" charset="0"/>
                          <a:ea typeface="+mn-ea"/>
                          <a:cs typeface="Times New Roman" pitchFamily="18" charset="0"/>
                        </a:rPr>
                        <a:t>Transition</a:t>
                      </a:r>
                      <a:endParaRPr lang="zh-CN" altLang="en-US" sz="15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01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GaAs</a:t>
                      </a:r>
                      <a:endParaRPr lang="en-US" altLang="zh-CN" sz="1600" b="1" kern="1200" dirty="0" smtClean="0">
                        <a:solidFill>
                          <a:schemeClr val="tx1"/>
                        </a:solidFill>
                        <a:latin typeface="Times New Roman" pitchFamily="18" charset="0"/>
                        <a:ea typeface="+mn-ea"/>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zincblende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direct</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0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GaP</a:t>
                      </a:r>
                      <a:endParaRPr lang="en-US" altLang="zh-CN" sz="1600" b="1" kern="1200" dirty="0" smtClean="0">
                        <a:solidFill>
                          <a:schemeClr val="tx1"/>
                        </a:solidFill>
                        <a:latin typeface="Times New Roman" pitchFamily="18" charset="0"/>
                        <a:ea typeface="+mn-ea"/>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zincblende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2.27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indirect</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0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GaN</a:t>
                      </a:r>
                      <a:endParaRPr lang="en-US" altLang="zh-CN" sz="1600" b="1" kern="1200" dirty="0" smtClean="0">
                        <a:solidFill>
                          <a:schemeClr val="tx1"/>
                        </a:solidFill>
                        <a:latin typeface="Times New Roman" pitchFamily="18" charset="0"/>
                        <a:ea typeface="+mn-ea"/>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Wurtzite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indirect</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InAs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zincblende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0.35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direct</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1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InP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zincblende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direct</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0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smtClean="0">
                          <a:solidFill>
                            <a:schemeClr val="tx1"/>
                          </a:solidFill>
                          <a:latin typeface="Times New Roman" pitchFamily="18" charset="0"/>
                          <a:ea typeface="+mn-ea"/>
                          <a:cs typeface="Times New Roman" pitchFamily="18" charset="0"/>
                        </a:rPr>
                        <a:t>InN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Wurtzite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2.05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lang="zh-CN" altLang="zh-CN" sz="1600" b="1" kern="120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0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AlN</a:t>
                      </a:r>
                      <a:endParaRPr lang="en-US" altLang="zh-CN" sz="1600" b="1" kern="1200" dirty="0" smtClean="0">
                        <a:solidFill>
                          <a:schemeClr val="tx1"/>
                        </a:solidFill>
                        <a:latin typeface="Times New Roman" pitchFamily="18" charset="0"/>
                        <a:ea typeface="+mn-ea"/>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err="1" smtClean="0">
                          <a:solidFill>
                            <a:schemeClr val="tx1"/>
                          </a:solidFill>
                          <a:latin typeface="Times New Roman" pitchFamily="18" charset="0"/>
                          <a:ea typeface="+mn-ea"/>
                          <a:cs typeface="Times New Roman" pitchFamily="18" charset="0"/>
                        </a:rPr>
                        <a:t>Wurtzite</a:t>
                      </a:r>
                      <a:endParaRPr lang="zh-CN" altLang="en-US"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sz="1600" b="1" kern="1200" dirty="0" smtClean="0">
                          <a:solidFill>
                            <a:schemeClr val="tx1"/>
                          </a:solidFill>
                          <a:latin typeface="Times New Roman" pitchFamily="18" charset="0"/>
                          <a:ea typeface="+mn-ea"/>
                          <a:cs typeface="Times New Roman" pitchFamily="18" charset="0"/>
                        </a:rPr>
                        <a:t>6.24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lang="zh-CN" altLang="zh-CN" sz="1600" b="1" kern="1200" dirty="0" smtClean="0">
                        <a:solidFill>
                          <a:schemeClr val="tx1"/>
                        </a:solidFill>
                        <a:latin typeface="Times New Roman" pitchFamily="18"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矩形 2"/>
          <p:cNvSpPr/>
          <p:nvPr/>
        </p:nvSpPr>
        <p:spPr>
          <a:xfrm>
            <a:off x="4785114" y="1916832"/>
            <a:ext cx="4412426" cy="369332"/>
          </a:xfrm>
          <a:prstGeom prst="rect">
            <a:avLst/>
          </a:prstGeom>
        </p:spPr>
        <p:txBody>
          <a:bodyPr wrap="none">
            <a:spAutoFit/>
          </a:bodyPr>
          <a:lstStyle/>
          <a:p>
            <a:r>
              <a:rPr lang="en-US" altLang="zh-CN" b="1" dirty="0">
                <a:solidFill>
                  <a:srgbClr val="FF0000"/>
                </a:solidFill>
                <a:latin typeface="Times New Roman" pitchFamily="18" charset="0"/>
                <a:ea typeface="仿宋" pitchFamily="49" charset="-122"/>
                <a:cs typeface="Times New Roman" pitchFamily="18" charset="0"/>
              </a:rPr>
              <a:t> </a:t>
            </a:r>
            <a:r>
              <a:rPr lang="en-US" altLang="zh-CN" b="1" dirty="0" smtClean="0">
                <a:solidFill>
                  <a:srgbClr val="FF0000"/>
                </a:solidFill>
                <a:latin typeface="Times New Roman" pitchFamily="18" charset="0"/>
                <a:ea typeface="仿宋" pitchFamily="49" charset="-122"/>
                <a:cs typeface="Times New Roman" pitchFamily="18" charset="0"/>
              </a:rPr>
              <a:t>Common III-V compound semiconductors</a:t>
            </a:r>
            <a:endParaRPr lang="zh-CN" altLang="en-US" b="1" dirty="0">
              <a:solidFill>
                <a:srgbClr val="FF0000"/>
              </a:solidFill>
              <a:latin typeface="Times New Roman" pitchFamily="18" charset="0"/>
              <a:ea typeface="仿宋" pitchFamily="49" charset="-122"/>
              <a:cs typeface="Times New Roman" pitchFamily="18" charset="0"/>
            </a:endParaRPr>
          </a:p>
        </p:txBody>
      </p:sp>
      <p:sp>
        <p:nvSpPr>
          <p:cNvPr id="9"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3322363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4" name="矩形 3"/>
          <p:cNvSpPr/>
          <p:nvPr/>
        </p:nvSpPr>
        <p:spPr>
          <a:xfrm>
            <a:off x="323528" y="1114889"/>
            <a:ext cx="4608512" cy="5743111"/>
          </a:xfrm>
          <a:prstGeom prst="rect">
            <a:avLst/>
          </a:prstGeom>
        </p:spPr>
        <p:txBody>
          <a:bodyPr wrap="square">
            <a:spAutoFit/>
          </a:bodyPr>
          <a:lstStyle/>
          <a:p>
            <a:pPr marL="285750" indent="-285750" algn="just">
              <a:lnSpc>
                <a:spcPct val="120000"/>
              </a:lnSpc>
              <a:buFont typeface="Arial" pitchFamily="34" charset="0"/>
              <a:buChar char="•"/>
            </a:pPr>
            <a:r>
              <a:rPr lang="en-US" altLang="zh-CN" b="1" dirty="0" err="1" smtClean="0">
                <a:solidFill>
                  <a:srgbClr val="FF0000"/>
                </a:solidFill>
                <a:latin typeface="Times New Roman" pitchFamily="18" charset="0"/>
                <a:ea typeface="仿宋" pitchFamily="49" charset="-122"/>
                <a:cs typeface="Times New Roman" pitchFamily="18" charset="0"/>
              </a:rPr>
              <a:t>GaN</a:t>
            </a:r>
            <a:r>
              <a:rPr lang="zh-CN" altLang="en-US"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cs typeface="Times New Roman" pitchFamily="18" charset="0"/>
              </a:rPr>
              <a:t>hexagonal </a:t>
            </a:r>
            <a:r>
              <a:rPr lang="en-US" altLang="zh-CN" b="1" dirty="0" err="1" smtClean="0">
                <a:latin typeface="Times New Roman" pitchFamily="18" charset="0"/>
                <a:cs typeface="Times New Roman" pitchFamily="18" charset="0"/>
              </a:rPr>
              <a:t>wurtzite</a:t>
            </a:r>
            <a:r>
              <a:rPr lang="en-US" altLang="zh-CN" b="1" dirty="0" smtClean="0">
                <a:latin typeface="Times New Roman" pitchFamily="18" charset="0"/>
                <a:cs typeface="Times New Roman" pitchFamily="18" charset="0"/>
              </a:rPr>
              <a:t> structure</a:t>
            </a:r>
            <a:r>
              <a:rPr lang="zh-CN" altLang="en-US" b="1" dirty="0" smtClean="0">
                <a:latin typeface="Times New Roman" pitchFamily="18" charset="0"/>
                <a:ea typeface="仿宋" pitchFamily="49" charset="-122"/>
                <a:cs typeface="Times New Roman" pitchFamily="18" charset="0"/>
              </a:rPr>
              <a: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smtClean="0">
                <a:latin typeface="Times New Roman" pitchFamily="18" charset="0"/>
                <a:cs typeface="Times New Roman" pitchFamily="18" charset="0"/>
              </a:rPr>
              <a:t>Strong atomic bond, high thermal conductivity, high hardness, good chemical stability (hardly corroded by any acid), strong radiation resistance, etc;</a:t>
            </a:r>
            <a:r>
              <a:rPr lang="zh-CN" altLang="en-US" b="1" dirty="0" smtClean="0">
                <a:latin typeface="Times New Roman" pitchFamily="18" charset="0"/>
                <a:ea typeface="仿宋" pitchFamily="49" charset="-122"/>
                <a:cs typeface="Times New Roman" pitchFamily="18" charset="0"/>
              </a:rPr>
              <a: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smtClean="0">
                <a:latin typeface="Times New Roman" pitchFamily="18" charset="0"/>
                <a:cs typeface="Times New Roman" pitchFamily="18" charset="0"/>
              </a:rPr>
              <a:t>The research and application of </a:t>
            </a:r>
            <a:r>
              <a:rPr lang="en-US" altLang="zh-CN" b="1" dirty="0" err="1" smtClean="0">
                <a:latin typeface="Times New Roman" pitchFamily="18" charset="0"/>
                <a:cs typeface="Times New Roman" pitchFamily="18" charset="0"/>
              </a:rPr>
              <a:t>GaN</a:t>
            </a:r>
            <a:r>
              <a:rPr lang="en-US" altLang="zh-CN" b="1" dirty="0" smtClean="0">
                <a:latin typeface="Times New Roman" pitchFamily="18" charset="0"/>
                <a:cs typeface="Times New Roman" pitchFamily="18" charset="0"/>
              </a:rPr>
              <a:t> is the frontier and hotspot of semiconductor research in the world. It is a new semiconductor material for the development of microelectronic devices and optoelectronic devices</a:t>
            </a:r>
            <a:r>
              <a:rPr lang="zh-CN" altLang="en-US" b="1" dirty="0" smtClean="0">
                <a:latin typeface="Times New Roman" pitchFamily="18" charset="0"/>
                <a:ea typeface="仿宋" pitchFamily="49" charset="-122"/>
                <a:cs typeface="Times New Roman" pitchFamily="18" charset="0"/>
              </a:rPr>
              <a:t>；</a:t>
            </a:r>
            <a:endParaRPr lang="en-US" altLang="zh-CN" b="1" dirty="0" smtClean="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err="1" smtClean="0">
                <a:latin typeface="Times New Roman" pitchFamily="18" charset="0"/>
                <a:cs typeface="Times New Roman" pitchFamily="18" charset="0"/>
              </a:rPr>
              <a:t>GaN</a:t>
            </a:r>
            <a:r>
              <a:rPr lang="en-US" altLang="zh-CN" b="1" dirty="0" smtClean="0">
                <a:latin typeface="Times New Roman" pitchFamily="18" charset="0"/>
                <a:cs typeface="Times New Roman" pitchFamily="18" charset="0"/>
              </a:rPr>
              <a:t> is a wide band gap (2.3 ~ 6.2eV) compound semiconductor material and can cover the spectral range of red, yellow, green, blue, </a:t>
            </a:r>
            <a:r>
              <a:rPr lang="en-US" altLang="zh-CN" b="1" dirty="0" smtClean="0">
                <a:latin typeface="Times New Roman" pitchFamily="18" charset="0"/>
                <a:cs typeface="Times New Roman" pitchFamily="18" charset="0"/>
              </a:rPr>
              <a:t>violet </a:t>
            </a:r>
            <a:r>
              <a:rPr lang="en-US" altLang="zh-CN" b="1" dirty="0" smtClean="0">
                <a:latin typeface="Times New Roman" pitchFamily="18" charset="0"/>
                <a:cs typeface="Times New Roman" pitchFamily="18" charset="0"/>
              </a:rPr>
              <a:t>and ultraviolet, which can not be achieved by any other semiconductor material so far. </a:t>
            </a:r>
            <a:endParaRPr lang="en-US" altLang="zh-CN" b="1" dirty="0" smtClean="0">
              <a:latin typeface="Times New Roman" pitchFamily="18" charset="0"/>
              <a:ea typeface="仿宋" pitchFamily="49" charset="-122"/>
              <a:cs typeface="Times New Roman" pitchFamily="18" charset="0"/>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364088" y="1412776"/>
            <a:ext cx="3240000" cy="2818800"/>
          </a:xfrm>
          <a:prstGeom prst="rect">
            <a:avLst/>
          </a:prstGeom>
        </p:spPr>
      </p:pic>
      <p:sp>
        <p:nvSpPr>
          <p:cNvPr id="3" name="矩形 2"/>
          <p:cNvSpPr/>
          <p:nvPr/>
        </p:nvSpPr>
        <p:spPr>
          <a:xfrm>
            <a:off x="4860032" y="4338970"/>
            <a:ext cx="3888432" cy="1421928"/>
          </a:xfrm>
          <a:prstGeom prst="rect">
            <a:avLst/>
          </a:prstGeom>
        </p:spPr>
        <p:txBody>
          <a:bodyPr wrap="square">
            <a:spAutoFit/>
          </a:bodyPr>
          <a:lstStyle/>
          <a:p>
            <a:pPr marL="285750" indent="-285750" algn="just">
              <a:lnSpc>
                <a:spcPct val="120000"/>
              </a:lnSpc>
              <a:buFont typeface="Arial" pitchFamily="34" charset="0"/>
              <a:buChar char="•"/>
            </a:pPr>
            <a:r>
              <a:rPr lang="en-US" altLang="zh-CN" b="1" dirty="0" smtClean="0">
                <a:latin typeface="Times New Roman" pitchFamily="18" charset="0"/>
                <a:ea typeface="仿宋" pitchFamily="49" charset="-122"/>
                <a:cs typeface="Times New Roman" pitchFamily="18" charset="0"/>
              </a:rPr>
              <a:t>2014</a:t>
            </a:r>
            <a:r>
              <a:rPr lang="zh-CN" altLang="en-US" b="1" dirty="0" smtClean="0">
                <a:latin typeface="Times New Roman" pitchFamily="18" charset="0"/>
                <a:ea typeface="仿宋" pitchFamily="49" charset="-122"/>
                <a:cs typeface="Times New Roman" pitchFamily="18" charset="0"/>
              </a:rPr>
              <a:t>，</a:t>
            </a:r>
            <a:r>
              <a:rPr lang="en-US" altLang="zh-CN" b="1" dirty="0" smtClean="0">
                <a:latin typeface="Times New Roman" pitchFamily="18" charset="0"/>
                <a:ea typeface="仿宋" pitchFamily="49" charset="-122"/>
                <a:cs typeface="Times New Roman" pitchFamily="18" charset="0"/>
              </a:rPr>
              <a:t> Yoshiro </a:t>
            </a:r>
            <a:r>
              <a:rPr lang="en-US" altLang="zh-CN" b="1" dirty="0" err="1" smtClean="0">
                <a:latin typeface="Times New Roman" pitchFamily="18" charset="0"/>
                <a:ea typeface="仿宋" pitchFamily="49" charset="-122"/>
                <a:cs typeface="Times New Roman" pitchFamily="18" charset="0"/>
              </a:rPr>
              <a:t>akazaki</a:t>
            </a:r>
            <a:r>
              <a:rPr lang="en-US" altLang="zh-CN" b="1" dirty="0" smtClean="0">
                <a:latin typeface="Times New Roman" pitchFamily="18" charset="0"/>
                <a:ea typeface="仿宋" pitchFamily="49" charset="-122"/>
                <a:cs typeface="Times New Roman" pitchFamily="18" charset="0"/>
              </a:rPr>
              <a:t> of Japan and </a:t>
            </a:r>
            <a:r>
              <a:rPr lang="en-US" altLang="zh-CN" b="1" dirty="0" err="1" smtClean="0">
                <a:latin typeface="Times New Roman" pitchFamily="18" charset="0"/>
                <a:ea typeface="仿宋" pitchFamily="49" charset="-122"/>
                <a:cs typeface="Times New Roman" pitchFamily="18" charset="0"/>
              </a:rPr>
              <a:t>Takeji</a:t>
            </a:r>
            <a:r>
              <a:rPr lang="en-US" altLang="zh-CN" b="1" dirty="0" smtClean="0">
                <a:latin typeface="Times New Roman" pitchFamily="18" charset="0"/>
                <a:ea typeface="仿宋" pitchFamily="49" charset="-122"/>
                <a:cs typeface="Times New Roman" pitchFamily="18" charset="0"/>
              </a:rPr>
              <a:t> Nakamura of Amano won the Nobel Prize in physics for the invention of </a:t>
            </a:r>
            <a:r>
              <a:rPr lang="en-US" altLang="zh-CN" b="1" dirty="0" err="1" smtClean="0">
                <a:latin typeface="Times New Roman" pitchFamily="18" charset="0"/>
                <a:ea typeface="仿宋" pitchFamily="49" charset="-122"/>
                <a:cs typeface="Times New Roman" pitchFamily="18" charset="0"/>
              </a:rPr>
              <a:t>GaN</a:t>
            </a:r>
            <a:r>
              <a:rPr lang="en-US" altLang="zh-CN" b="1" dirty="0" smtClean="0">
                <a:latin typeface="Times New Roman" pitchFamily="18" charset="0"/>
                <a:ea typeface="仿宋" pitchFamily="49" charset="-122"/>
                <a:cs typeface="Times New Roman" pitchFamily="18" charset="0"/>
              </a:rPr>
              <a:t> Blue LED.</a:t>
            </a:r>
            <a:endParaRPr lang="zh-CN" altLang="en-US" b="1" dirty="0">
              <a:latin typeface="Times New Roman" pitchFamily="18" charset="0"/>
              <a:ea typeface="仿宋" pitchFamily="49" charset="-122"/>
              <a:cs typeface="Times New Roman" pitchFamily="18" charset="0"/>
            </a:endParaRPr>
          </a:p>
        </p:txBody>
      </p:sp>
      <p:sp>
        <p:nvSpPr>
          <p:cNvPr id="9"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417241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7" name="Group 3"/>
          <p:cNvGraphicFramePr>
            <a:graphicFrameLocks noGrp="1"/>
          </p:cNvGraphicFramePr>
          <p:nvPr>
            <p:ph idx="1"/>
            <p:extLst>
              <p:ext uri="{D42A27DB-BD31-4B8C-83A1-F6EECF244321}">
                <p14:modId xmlns:p14="http://schemas.microsoft.com/office/powerpoint/2010/main" xmlns="" val="4061696937"/>
              </p:ext>
            </p:extLst>
          </p:nvPr>
        </p:nvGraphicFramePr>
        <p:xfrm>
          <a:off x="497135" y="1686902"/>
          <a:ext cx="8221216" cy="4790064"/>
        </p:xfrm>
        <a:graphic>
          <a:graphicData uri="http://schemas.openxmlformats.org/drawingml/2006/table">
            <a:tbl>
              <a:tblPr>
                <a:tableStyleId>{3C2FFA5D-87B4-456A-9821-1D502468CF0F}</a:tableStyleId>
              </a:tblPr>
              <a:tblGrid>
                <a:gridCol w="1872208"/>
                <a:gridCol w="1152128"/>
                <a:gridCol w="1080120"/>
                <a:gridCol w="1080120"/>
                <a:gridCol w="1008112"/>
                <a:gridCol w="1008112"/>
                <a:gridCol w="1020416"/>
              </a:tblGrid>
              <a:tr h="5143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Characteristics</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Unit</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Semiconductor </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435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Si</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err="1" smtClean="0">
                          <a:ln>
                            <a:noFill/>
                          </a:ln>
                          <a:effectLst/>
                          <a:latin typeface="Times New Roman" pitchFamily="18" charset="0"/>
                          <a:ea typeface="仿宋" pitchFamily="49" charset="-122"/>
                          <a:cs typeface="Times New Roman" pitchFamily="18" charset="0"/>
                        </a:rPr>
                        <a:t>GaAs</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err="1" smtClean="0">
                          <a:ln>
                            <a:noFill/>
                          </a:ln>
                          <a:effectLst/>
                          <a:latin typeface="Times New Roman" pitchFamily="18" charset="0"/>
                          <a:ea typeface="仿宋" pitchFamily="49" charset="-122"/>
                          <a:cs typeface="Times New Roman" pitchFamily="18" charset="0"/>
                        </a:rPr>
                        <a:t>InP</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err="1" smtClean="0">
                          <a:ln>
                            <a:noFill/>
                          </a:ln>
                          <a:effectLst/>
                          <a:latin typeface="Times New Roman" pitchFamily="18" charset="0"/>
                          <a:ea typeface="仿宋" pitchFamily="49" charset="-122"/>
                          <a:cs typeface="Times New Roman" pitchFamily="18" charset="0"/>
                        </a:rPr>
                        <a:t>SiC</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err="1" smtClean="0">
                          <a:ln>
                            <a:noFill/>
                          </a:ln>
                          <a:effectLst/>
                          <a:latin typeface="Times New Roman" pitchFamily="18" charset="0"/>
                          <a:ea typeface="仿宋" pitchFamily="49" charset="-122"/>
                          <a:cs typeface="Times New Roman" pitchFamily="18" charset="0"/>
                        </a:rPr>
                        <a:t>GaN</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err="1" smtClean="0">
                          <a:ln>
                            <a:noFill/>
                          </a:ln>
                          <a:effectLst/>
                          <a:latin typeface="Times New Roman" pitchFamily="18" charset="0"/>
                          <a:ea typeface="仿宋" pitchFamily="49" charset="-122"/>
                          <a:cs typeface="Times New Roman" pitchFamily="18" charset="0"/>
                        </a:rPr>
                        <a:t>Eg</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eV</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1.1</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1.42</a:t>
                      </a:r>
                      <a:endParaRPr kumimoji="0" lang="en-US" altLang="zh-CN"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1.35</a:t>
                      </a:r>
                      <a:endParaRPr kumimoji="0" lang="en-US" altLang="zh-CN"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2.3</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3.44</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300K e</a:t>
                      </a:r>
                      <a:r>
                        <a:rPr lang="en-US" altLang="zh-CN" b="1" dirty="0" smtClean="0">
                          <a:latin typeface="Times New Roman" pitchFamily="18" charset="0"/>
                          <a:cs typeface="Times New Roman" pitchFamily="18" charset="0"/>
                        </a:rPr>
                        <a:t>lectron mobility </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Cm</a:t>
                      </a:r>
                      <a:r>
                        <a:rPr kumimoji="0" lang="en-US" altLang="zh-CN" sz="1800" b="1" u="none" strike="noStrike" cap="none" normalizeH="0" baseline="30000" smtClean="0">
                          <a:ln>
                            <a:noFill/>
                          </a:ln>
                          <a:effectLst/>
                          <a:latin typeface="Times New Roman" pitchFamily="18" charset="0"/>
                          <a:ea typeface="仿宋" pitchFamily="49" charset="-122"/>
                          <a:cs typeface="Times New Roman" pitchFamily="18" charset="0"/>
                        </a:rPr>
                        <a:t>2</a:t>
                      </a: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/vs</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1500</a:t>
                      </a:r>
                      <a:endParaRPr kumimoji="0" lang="en-US" altLang="zh-CN"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8500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5400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700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1000~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2000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b="1" dirty="0" smtClean="0">
                          <a:latin typeface="Times New Roman" pitchFamily="18" charset="0"/>
                          <a:cs typeface="Times New Roman" pitchFamily="18" charset="0"/>
                        </a:rPr>
                        <a:t>Saturation voltage </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10</a:t>
                      </a:r>
                      <a:r>
                        <a:rPr kumimoji="0" lang="en-US" altLang="zh-CN" sz="1800" b="1" u="none" strike="noStrike" cap="none" normalizeH="0" baseline="30000" smtClean="0">
                          <a:ln>
                            <a:noFill/>
                          </a:ln>
                          <a:effectLst/>
                          <a:latin typeface="Times New Roman" pitchFamily="18" charset="0"/>
                          <a:ea typeface="仿宋" pitchFamily="49" charset="-122"/>
                          <a:cs typeface="Times New Roman" pitchFamily="18" charset="0"/>
                        </a:rPr>
                        <a:t>7</a:t>
                      </a: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cm/s</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1.3</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2.0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1.3</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Critical collapse field effect</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MV/cm</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0.3</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0.4</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0.5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3.0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3.0</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b="1" dirty="0" smtClean="0">
                          <a:latin typeface="Times New Roman" pitchFamily="18" charset="0"/>
                          <a:cs typeface="Times New Roman" pitchFamily="18" charset="0"/>
                        </a:rPr>
                        <a:t>Thermal conduction</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V/cm*k</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0.5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0.7</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4.5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&gt;1.5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lang="en-US" altLang="zh-CN" b="1" dirty="0" smtClean="0">
                          <a:latin typeface="Times New Roman" pitchFamily="18" charset="0"/>
                          <a:cs typeface="Times New Roman" pitchFamily="18" charset="0"/>
                        </a:rPr>
                        <a:t>Dielectric constant </a:t>
                      </a:r>
                      <a:endParaRPr kumimoji="0" lang="zh-CN" altLang="en-US"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l-GR" altLang="zh-CN" sz="1800" b="1" u="none" strike="noStrike" cap="none" normalizeH="0" baseline="0" smtClean="0">
                          <a:ln>
                            <a:noFill/>
                          </a:ln>
                          <a:effectLst/>
                          <a:latin typeface="Times New Roman" pitchFamily="18" charset="0"/>
                          <a:ea typeface="仿宋" pitchFamily="49" charset="-122"/>
                          <a:cs typeface="Times New Roman" pitchFamily="18" charset="0"/>
                        </a:rPr>
                        <a:t>ε</a:t>
                      </a:r>
                      <a:endParaRPr kumimoji="0" lang="el-GR"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11.8</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12.8</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smtClean="0">
                          <a:ln>
                            <a:noFill/>
                          </a:ln>
                          <a:effectLst/>
                          <a:latin typeface="Times New Roman" pitchFamily="18" charset="0"/>
                          <a:ea typeface="仿宋" pitchFamily="49" charset="-122"/>
                          <a:cs typeface="Times New Roman" pitchFamily="18" charset="0"/>
                        </a:rPr>
                        <a:t>12.5</a:t>
                      </a:r>
                      <a:endParaRPr kumimoji="0" lang="en-US" altLang="zh-CN" sz="1800" b="1" i="0" u="none" strike="noStrike" cap="none" normalizeH="0" baseline="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10.0</a:t>
                      </a:r>
                      <a:endParaRPr kumimoji="0" lang="en-US" altLang="zh-CN"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1" u="none" strike="noStrike" cap="none" normalizeH="0" baseline="0" dirty="0" smtClean="0">
                          <a:ln>
                            <a:noFill/>
                          </a:ln>
                          <a:effectLst/>
                          <a:latin typeface="Times New Roman" pitchFamily="18" charset="0"/>
                          <a:ea typeface="仿宋" pitchFamily="49" charset="-122"/>
                          <a:cs typeface="Times New Roman" pitchFamily="18" charset="0"/>
                        </a:rPr>
                        <a:t>9.0</a:t>
                      </a:r>
                      <a:endParaRPr kumimoji="0" lang="en-US" altLang="zh-CN" sz="1800" b="1" i="0" u="none" strike="noStrike" cap="none" normalizeH="0" baseline="0" dirty="0" smtClean="0">
                        <a:ln>
                          <a:noFill/>
                        </a:ln>
                        <a:solidFill>
                          <a:schemeClr val="tx1"/>
                        </a:solidFill>
                        <a:effectLst/>
                        <a:latin typeface="Times New Roman" pitchFamily="18" charset="0"/>
                        <a:ea typeface="仿宋" pitchFamily="49" charset="-122"/>
                        <a:cs typeface="Times New Roman" pitchFamily="18" charset="0"/>
                      </a:endParaRPr>
                    </a:p>
                  </a:txBody>
                  <a:tcPr marL="90000" marR="90000" marT="46800" marB="46800" anchor="ctr" horzOverflow="overflow"/>
                </a:tc>
              </a:tr>
            </a:tbl>
          </a:graphicData>
        </a:graphic>
      </p:graphicFrame>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5" name="标题 1"/>
          <p:cNvSpPr txBox="1">
            <a:spLocks/>
          </p:cNvSpPr>
          <p:nvPr/>
        </p:nvSpPr>
        <p:spPr>
          <a:xfrm>
            <a:off x="251520" y="134144"/>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a:t>
            </a:r>
            <a:endParaRPr lang="zh-CN" altLang="en-US" sz="2800" b="1" dirty="0">
              <a:solidFill>
                <a:schemeClr val="tx1"/>
              </a:solidFill>
            </a:endParaRPr>
          </a:p>
        </p:txBody>
      </p:sp>
      <p:sp>
        <p:nvSpPr>
          <p:cNvPr id="2" name="矩形 1"/>
          <p:cNvSpPr/>
          <p:nvPr/>
        </p:nvSpPr>
        <p:spPr>
          <a:xfrm>
            <a:off x="1547664" y="1156682"/>
            <a:ext cx="6337376" cy="400110"/>
          </a:xfrm>
          <a:prstGeom prst="rect">
            <a:avLst/>
          </a:prstGeom>
        </p:spPr>
        <p:txBody>
          <a:bodyPr wrap="none">
            <a:spAutoFit/>
          </a:bodyPr>
          <a:lstStyle/>
          <a:p>
            <a:r>
              <a:rPr lang="en-US" altLang="zh-CN" sz="2000" b="1" dirty="0" smtClean="0">
                <a:solidFill>
                  <a:srgbClr val="FF0000"/>
                </a:solidFill>
                <a:latin typeface="Times New Roman" pitchFamily="18" charset="0"/>
                <a:cs typeface="Times New Roman" pitchFamily="18" charset="0"/>
              </a:rPr>
              <a:t>Comparison of </a:t>
            </a:r>
            <a:r>
              <a:rPr lang="en-US" altLang="zh-CN" sz="2000" b="1" dirty="0" err="1" smtClean="0">
                <a:solidFill>
                  <a:srgbClr val="FF0000"/>
                </a:solidFill>
                <a:latin typeface="Times New Roman" pitchFamily="18" charset="0"/>
                <a:cs typeface="Times New Roman" pitchFamily="18" charset="0"/>
              </a:rPr>
              <a:t>GaN</a:t>
            </a:r>
            <a:r>
              <a:rPr lang="en-US" altLang="zh-CN" sz="2000" b="1" dirty="0" smtClean="0">
                <a:solidFill>
                  <a:srgbClr val="FF0000"/>
                </a:solidFill>
                <a:latin typeface="Times New Roman" pitchFamily="18" charset="0"/>
                <a:cs typeface="Times New Roman" pitchFamily="18" charset="0"/>
              </a:rPr>
              <a:t> with other semiconductor materials</a:t>
            </a:r>
            <a:endParaRPr lang="zh-CN" altLang="en-US" sz="2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27130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1016" y="1700808"/>
            <a:ext cx="9145016" cy="5078313"/>
          </a:xfrm>
          <a:prstGeom prst="rect">
            <a:avLst/>
          </a:prstGeom>
        </p:spPr>
        <p:txBody>
          <a:bodyPr wrap="square">
            <a:spAutoFit/>
          </a:bodyPr>
          <a:lstStyle/>
          <a:p>
            <a:pPr marL="285750" indent="-285750" algn="just">
              <a:buFont typeface="Arial" pitchFamily="34" charset="0"/>
              <a:buChar char="•"/>
            </a:pPr>
            <a:r>
              <a:rPr lang="en-US" altLang="zh-CN" b="1" dirty="0" smtClean="0">
                <a:solidFill>
                  <a:srgbClr val="FF0000"/>
                </a:solidFill>
                <a:latin typeface="Times New Roman" pitchFamily="18" charset="0"/>
                <a:cs typeface="Times New Roman" pitchFamily="18" charset="0"/>
              </a:rPr>
              <a:t>Semiconductor lighting</a:t>
            </a:r>
            <a:r>
              <a:rPr lang="en-US" altLang="zh-CN" b="1" dirty="0" smtClean="0">
                <a:latin typeface="Times New Roman" pitchFamily="18" charset="0"/>
                <a:cs typeface="Times New Roman" pitchFamily="18" charset="0"/>
              </a:rPr>
              <a:t>: a new type of high-efficiency, energy-saving and environmental protection light source, which will replace most of the traditional light sources currently used. It is known as the revolution of lighting light sources in the 21st century. The development of </a:t>
            </a:r>
            <a:r>
              <a:rPr lang="en-US" altLang="zh-CN" b="1" dirty="0" err="1" smtClean="0">
                <a:latin typeface="Times New Roman" pitchFamily="18" charset="0"/>
                <a:cs typeface="Times New Roman" pitchFamily="18" charset="0"/>
              </a:rPr>
              <a:t>GaN</a:t>
            </a:r>
            <a:r>
              <a:rPr lang="en-US" altLang="zh-CN" b="1" dirty="0" smtClean="0">
                <a:latin typeface="Times New Roman" pitchFamily="18" charset="0"/>
                <a:cs typeface="Times New Roman" pitchFamily="18" charset="0"/>
              </a:rPr>
              <a:t> based high-efficiency and high brightness light-emitting diodes is the core technology and foundation to realize semiconductor lighting.</a:t>
            </a:r>
          </a:p>
          <a:p>
            <a:pPr marL="285750" indent="-285750" algn="just">
              <a:buFont typeface="Arial" pitchFamily="34" charset="0"/>
              <a:buChar char="•"/>
            </a:pPr>
            <a:r>
              <a:rPr lang="en-US" altLang="zh-CN" b="1" dirty="0" smtClean="0">
                <a:solidFill>
                  <a:srgbClr val="FF0000"/>
                </a:solidFill>
                <a:latin typeface="Times New Roman" pitchFamily="18" charset="0"/>
                <a:cs typeface="Times New Roman" pitchFamily="18" charset="0"/>
              </a:rPr>
              <a:t>Improve the optical storage density: </a:t>
            </a:r>
            <a:r>
              <a:rPr lang="en-US" altLang="zh-CN" b="1" dirty="0" smtClean="0">
                <a:latin typeface="Times New Roman" pitchFamily="18" charset="0"/>
                <a:cs typeface="Times New Roman" pitchFamily="18" charset="0"/>
              </a:rPr>
              <a:t>the optical storage density is inversely proportional to the square of the semiconductor laser wavelength as a read-write device. Therefore, the wide band gap semiconductor technology will also become the mainstream technology of optical storage and processing.</a:t>
            </a:r>
          </a:p>
          <a:p>
            <a:pPr marL="285750" indent="-285750" algn="just">
              <a:buFont typeface="Arial" pitchFamily="34" charset="0"/>
              <a:buChar char="•"/>
            </a:pPr>
            <a:r>
              <a:rPr lang="en-US" altLang="zh-CN" b="1" dirty="0" smtClean="0">
                <a:solidFill>
                  <a:srgbClr val="FF0000"/>
                </a:solidFill>
                <a:latin typeface="Times New Roman" pitchFamily="18" charset="0"/>
                <a:cs typeface="Times New Roman" pitchFamily="18" charset="0"/>
              </a:rPr>
              <a:t>Improve the performance of military systems and equipment: </a:t>
            </a:r>
            <a:r>
              <a:rPr lang="en-US" altLang="zh-CN" b="1" dirty="0" smtClean="0">
                <a:latin typeface="Times New Roman" pitchFamily="18" charset="0"/>
                <a:cs typeface="Times New Roman" pitchFamily="18" charset="0"/>
              </a:rPr>
              <a:t>high temperature, high frequency and high power microwave devices are urgently needed electronic devices in military fields such as radar and communication. If the output power density of the currently used microwave power tube is increased by an order of magnitude, the working temperature of the microwave devices will be increased to 300 ℃, which will not only greatly improve the performance of military systems and equipment such as radar</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 communication </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electronic countermeasures and intelligent weapons</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but also solve a series of problems of aerospace and aviation electronic equipment and civil mobile communication system. </a:t>
            </a:r>
            <a:endParaRPr lang="en-US" altLang="zh-CN" b="1" dirty="0">
              <a:latin typeface="Times New Roman" pitchFamily="18" charset="0"/>
              <a:ea typeface="仿宋" pitchFamily="49" charset="-122"/>
              <a:cs typeface="Times New Roman" pitchFamily="18" charset="0"/>
            </a:endParaRPr>
          </a:p>
        </p:txBody>
      </p:sp>
      <p:sp>
        <p:nvSpPr>
          <p:cNvPr id="3" name="矩形 2"/>
          <p:cNvSpPr/>
          <p:nvPr/>
        </p:nvSpPr>
        <p:spPr>
          <a:xfrm>
            <a:off x="3266600" y="1124744"/>
            <a:ext cx="2537874" cy="498598"/>
          </a:xfrm>
          <a:prstGeom prst="rect">
            <a:avLst/>
          </a:prstGeom>
        </p:spPr>
        <p:txBody>
          <a:bodyPr wrap="none">
            <a:spAutoFit/>
          </a:bodyPr>
          <a:lstStyle/>
          <a:p>
            <a:pPr algn="just">
              <a:lnSpc>
                <a:spcPct val="120000"/>
              </a:lnSpc>
            </a:pPr>
            <a:r>
              <a:rPr lang="en-US" altLang="zh-CN" sz="2200" b="1" dirty="0" smtClean="0">
                <a:solidFill>
                  <a:srgbClr val="FF0000"/>
                </a:solidFill>
                <a:latin typeface="Times New Roman" pitchFamily="18" charset="0"/>
                <a:ea typeface="仿宋" pitchFamily="49" charset="-122"/>
                <a:cs typeface="Times New Roman" pitchFamily="18" charset="0"/>
              </a:rPr>
              <a:t>Application of </a:t>
            </a:r>
            <a:r>
              <a:rPr lang="en-US" altLang="zh-CN" sz="2200" b="1" dirty="0" err="1" smtClean="0">
                <a:solidFill>
                  <a:srgbClr val="FF0000"/>
                </a:solidFill>
                <a:latin typeface="Times New Roman" pitchFamily="18" charset="0"/>
                <a:ea typeface="仿宋" pitchFamily="49" charset="-122"/>
                <a:cs typeface="Times New Roman" pitchFamily="18" charset="0"/>
              </a:rPr>
              <a:t>GaN</a:t>
            </a:r>
            <a:endParaRPr lang="zh-CN" altLang="en-US" sz="2200" b="1" dirty="0">
              <a:solidFill>
                <a:srgbClr val="FF0000"/>
              </a:solidFill>
              <a:latin typeface="Times New Roman" pitchFamily="18" charset="0"/>
              <a:ea typeface="仿宋" pitchFamily="49" charset="-122"/>
              <a:cs typeface="Times New Roman" pitchFamily="18" charset="0"/>
            </a:endParaRPr>
          </a:p>
        </p:txBody>
      </p:sp>
      <p:sp>
        <p:nvSpPr>
          <p:cNvPr id="6"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4172416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395536" y="1891624"/>
            <a:ext cx="8424936" cy="3994940"/>
          </a:xfrm>
          <a:prstGeom prst="rect">
            <a:avLst/>
          </a:prstGeom>
        </p:spPr>
        <p:txBody>
          <a:bodyPr wrap="square">
            <a:spAutoFit/>
          </a:bodyPr>
          <a:lstStyle/>
          <a:p>
            <a:pPr marL="285750" indent="-285750" algn="just">
              <a:lnSpc>
                <a:spcPct val="120000"/>
              </a:lnSpc>
              <a:spcAft>
                <a:spcPts val="1200"/>
              </a:spcAft>
              <a:buFont typeface="Arial" pitchFamily="34" charset="0"/>
              <a:buChar char="•"/>
              <a:defRPr/>
            </a:pPr>
            <a:r>
              <a:rPr lang="en-US" altLang="zh-CN" sz="2300" b="1" dirty="0" smtClean="0">
                <a:solidFill>
                  <a:srgbClr val="FF0000"/>
                </a:solidFill>
                <a:latin typeface="Times New Roman" pitchFamily="18" charset="0"/>
                <a:ea typeface="仿宋" pitchFamily="49" charset="-122"/>
                <a:cs typeface="Times New Roman" pitchFamily="18" charset="0"/>
              </a:rPr>
              <a:t> </a:t>
            </a:r>
            <a:r>
              <a:rPr lang="en-US" altLang="zh-CN" sz="2300" b="1" dirty="0" smtClean="0">
                <a:solidFill>
                  <a:srgbClr val="FF0000"/>
                </a:solidFill>
                <a:latin typeface="Times New Roman" pitchFamily="18" charset="0"/>
                <a:ea typeface="仿宋" pitchFamily="49" charset="-122"/>
                <a:cs typeface="Times New Roman" pitchFamily="18" charset="0"/>
              </a:rPr>
              <a:t>Diamond semiconductors</a:t>
            </a:r>
            <a:endParaRPr lang="en-US" altLang="zh-CN" sz="2300" b="1" dirty="0">
              <a:solidFill>
                <a:srgbClr val="FF0000"/>
              </a:solidFill>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ea typeface="仿宋" pitchFamily="49" charset="-122"/>
                <a:cs typeface="Times New Roman" pitchFamily="18" charset="0"/>
              </a:rPr>
              <a:t>Moore’s law cannot go indefinitely into the future. A limitation is heat dissipation.</a:t>
            </a:r>
            <a:endParaRPr lang="zh-CN" altLang="en-US" sz="2000"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cs typeface="Times New Roman" pitchFamily="18" charset="0"/>
              </a:rPr>
              <a:t>Diamond is a crystal material that dissipates heat much faster than silicon. </a:t>
            </a:r>
            <a:endParaRPr lang="zh-CN" altLang="en-US" sz="2000"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cs typeface="Times New Roman" pitchFamily="18" charset="0"/>
              </a:rPr>
              <a:t>Diamond as a semiconductor wafer has faced barriers of cost. There is new research into making less-costly synthetic diamonds using vapor-deposition techniques.</a:t>
            </a:r>
            <a:endParaRPr lang="en-US" altLang="zh-CN" sz="2000" b="1" dirty="0" smtClean="0">
              <a:latin typeface="Times New Roman" pitchFamily="18" charset="0"/>
              <a:cs typeface="Times New Roman" pitchFamily="18" charset="0"/>
            </a:endParaRPr>
          </a:p>
          <a:p>
            <a:pPr marL="285750" indent="-285750" algn="just">
              <a:lnSpc>
                <a:spcPct val="120000"/>
              </a:lnSpc>
              <a:buFont typeface="Arial" pitchFamily="34" charset="0"/>
              <a:buChar char="•"/>
              <a:defRPr/>
            </a:pPr>
            <a:r>
              <a:rPr lang="en-US" altLang="zh-CN" sz="2000" b="1" dirty="0" smtClean="0">
                <a:latin typeface="Times New Roman" pitchFamily="18" charset="0"/>
                <a:cs typeface="Times New Roman" pitchFamily="18" charset="0"/>
              </a:rPr>
              <a:t>This material is being explored and may find its way into fabrication areas of the future.</a:t>
            </a:r>
            <a:endParaRPr lang="en-US" altLang="zh-CN" sz="2000" b="1" dirty="0">
              <a:latin typeface="Times New Roman" pitchFamily="18" charset="0"/>
              <a:ea typeface="仿宋" pitchFamily="49" charset="-122"/>
              <a:cs typeface="Times New Roman" pitchFamily="18" charset="0"/>
            </a:endParaRPr>
          </a:p>
        </p:txBody>
      </p:sp>
      <p:sp>
        <p:nvSpPr>
          <p:cNvPr id="9" name="标题 1"/>
          <p:cNvSpPr txBox="1">
            <a:spLocks/>
          </p:cNvSpPr>
          <p:nvPr/>
        </p:nvSpPr>
        <p:spPr>
          <a:xfrm>
            <a:off x="323528"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8" name="矩形 7"/>
          <p:cNvSpPr/>
          <p:nvPr/>
        </p:nvSpPr>
        <p:spPr>
          <a:xfrm>
            <a:off x="2519415" y="1130202"/>
            <a:ext cx="4223977" cy="498598"/>
          </a:xfrm>
          <a:prstGeom prst="rect">
            <a:avLst/>
          </a:prstGeom>
        </p:spPr>
        <p:txBody>
          <a:bodyPr wrap="none">
            <a:spAutoFit/>
          </a:bodyPr>
          <a:lstStyle/>
          <a:p>
            <a:pPr algn="just">
              <a:lnSpc>
                <a:spcPct val="120000"/>
              </a:lnSpc>
              <a:spcBef>
                <a:spcPts val="600"/>
              </a:spcBef>
              <a:spcAft>
                <a:spcPts val="1200"/>
              </a:spcAft>
            </a:pPr>
            <a:r>
              <a:rPr lang="en-US" altLang="zh-CN" sz="2200" b="1" dirty="0" smtClean="0">
                <a:solidFill>
                  <a:srgbClr val="FF0000"/>
                </a:solidFill>
                <a:latin typeface="Times New Roman" pitchFamily="18" charset="0"/>
                <a:ea typeface="仿宋" pitchFamily="49" charset="-122"/>
                <a:cs typeface="Times New Roman" pitchFamily="18" charset="0"/>
              </a:rPr>
              <a:t>Element</a:t>
            </a:r>
            <a:r>
              <a:rPr lang="en-US" altLang="zh-CN" sz="2200" b="1" dirty="0" smtClean="0">
                <a:solidFill>
                  <a:srgbClr val="FF0000"/>
                </a:solidFill>
                <a:latin typeface="Times New Roman" pitchFamily="18" charset="0"/>
                <a:ea typeface="仿宋" pitchFamily="49" charset="-122"/>
                <a:cs typeface="Times New Roman" pitchFamily="18" charset="0"/>
              </a:rPr>
              <a:t> </a:t>
            </a:r>
            <a:r>
              <a:rPr lang="en-US" altLang="zh-CN" sz="2200" b="1" dirty="0" smtClean="0">
                <a:solidFill>
                  <a:srgbClr val="FF0000"/>
                </a:solidFill>
                <a:latin typeface="Times New Roman" pitchFamily="18" charset="0"/>
                <a:ea typeface="仿宋" pitchFamily="49" charset="-122"/>
                <a:cs typeface="Times New Roman" pitchFamily="18" charset="0"/>
              </a:rPr>
              <a:t>semiconductor </a:t>
            </a:r>
            <a:r>
              <a:rPr lang="en-US" altLang="zh-CN" sz="2200" b="1" dirty="0">
                <a:solidFill>
                  <a:srgbClr val="FF0000"/>
                </a:solidFill>
                <a:latin typeface="Times New Roman" pitchFamily="18" charset="0"/>
                <a:ea typeface="仿宋" pitchFamily="49" charset="-122"/>
                <a:cs typeface="Times New Roman" pitchFamily="18" charset="0"/>
              </a:rPr>
              <a:t>materials</a:t>
            </a:r>
            <a:endParaRPr lang="zh-CN" altLang="en-US" sz="2200" b="1" dirty="0">
              <a:solidFill>
                <a:srgbClr val="FF0000"/>
              </a:solidFill>
              <a:latin typeface="Times New Roman" pitchFamily="18" charset="0"/>
              <a:ea typeface="仿宋" pitchFamily="49" charset="-122"/>
              <a:cs typeface="Times New Roman" pitchFamily="18" charset="0"/>
            </a:endParaRPr>
          </a:p>
        </p:txBody>
      </p:sp>
    </p:spTree>
    <p:extLst>
      <p:ext uri="{BB962C8B-B14F-4D97-AF65-F5344CB8AC3E}">
        <p14:creationId xmlns:p14="http://schemas.microsoft.com/office/powerpoint/2010/main" xmlns="" val="620758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pic>
        <p:nvPicPr>
          <p:cNvPr id="11" name="Picture 1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7544" y="1124744"/>
            <a:ext cx="2298865" cy="202450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 Box 18"/>
          <p:cNvSpPr txBox="1">
            <a:spLocks noChangeArrowheads="1"/>
          </p:cNvSpPr>
          <p:nvPr/>
        </p:nvSpPr>
        <p:spPr bwMode="auto">
          <a:xfrm>
            <a:off x="2833854" y="1169239"/>
            <a:ext cx="4860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en-US" altLang="zh-CN" sz="2000" b="1" dirty="0">
                <a:solidFill>
                  <a:srgbClr val="FF0000"/>
                </a:solidFill>
                <a:latin typeface="Times New Roman" pitchFamily="18" charset="0"/>
                <a:ea typeface="仿宋" pitchFamily="49" charset="-122"/>
                <a:cs typeface="Times New Roman" pitchFamily="18" charset="0"/>
              </a:rPr>
              <a:t>Dalton Model </a:t>
            </a:r>
            <a:r>
              <a:rPr lang="en-US" altLang="zh-CN" sz="2000" b="1" dirty="0" smtClean="0">
                <a:solidFill>
                  <a:srgbClr val="FF0000"/>
                </a:solidFill>
                <a:latin typeface="Times New Roman" pitchFamily="18" charset="0"/>
                <a:ea typeface="仿宋" pitchFamily="49" charset="-122"/>
                <a:cs typeface="Times New Roman" pitchFamily="18" charset="0"/>
              </a:rPr>
              <a:t>(1803</a:t>
            </a:r>
            <a:r>
              <a:rPr lang="zh-CN" altLang="en-US" sz="2000" b="1" dirty="0" smtClean="0">
                <a:solidFill>
                  <a:srgbClr val="FF0000"/>
                </a:solidFill>
                <a:latin typeface="Times New Roman" pitchFamily="18" charset="0"/>
                <a:ea typeface="仿宋" pitchFamily="49" charset="-122"/>
                <a:cs typeface="Times New Roman" pitchFamily="18" charset="0"/>
              </a:rPr>
              <a:t>）</a:t>
            </a:r>
            <a:endParaRPr lang="zh-CN" altLang="en-US" sz="2000" b="1" dirty="0">
              <a:latin typeface="Times New Roman" pitchFamily="18" charset="0"/>
              <a:ea typeface="仿宋" pitchFamily="49" charset="-122"/>
              <a:cs typeface="Times New Roman" pitchFamily="18" charset="0"/>
            </a:endParaRPr>
          </a:p>
        </p:txBody>
      </p:sp>
      <p:pic>
        <p:nvPicPr>
          <p:cNvPr id="14" name="Picture 2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43608" y="1960446"/>
            <a:ext cx="2554295" cy="2025745"/>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Box 24"/>
          <p:cNvSpPr txBox="1">
            <a:spLocks noChangeArrowheads="1"/>
          </p:cNvSpPr>
          <p:nvPr/>
        </p:nvSpPr>
        <p:spPr bwMode="auto">
          <a:xfrm>
            <a:off x="3563888" y="2132856"/>
            <a:ext cx="467952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altLang="zh-CN" sz="2000" b="1" dirty="0">
                <a:solidFill>
                  <a:srgbClr val="FF0000"/>
                </a:solidFill>
                <a:latin typeface="Times New Roman" pitchFamily="18" charset="0"/>
                <a:ea typeface="仿宋" pitchFamily="49" charset="-122"/>
                <a:cs typeface="Times New Roman" pitchFamily="18" charset="0"/>
              </a:rPr>
              <a:t>Thomson model (1904</a:t>
            </a:r>
            <a:r>
              <a:rPr lang="en-US" altLang="zh-CN" sz="2000" b="1" dirty="0" smtClean="0">
                <a:solidFill>
                  <a:srgbClr val="FF0000"/>
                </a:solidFill>
                <a:latin typeface="Times New Roman" pitchFamily="18" charset="0"/>
                <a:ea typeface="仿宋" pitchFamily="49" charset="-122"/>
                <a:cs typeface="Times New Roman" pitchFamily="18" charset="0"/>
              </a:rPr>
              <a:t>)</a:t>
            </a:r>
            <a:endParaRPr lang="en-US" altLang="zh-CN" sz="2000" b="1" dirty="0" smtClean="0">
              <a:latin typeface="Times New Roman" pitchFamily="18" charset="0"/>
              <a:ea typeface="仿宋" pitchFamily="49" charset="-122"/>
              <a:cs typeface="Times New Roman" pitchFamily="18" charset="0"/>
            </a:endParaRPr>
          </a:p>
          <a:p>
            <a:pPr algn="just"/>
            <a:endParaRPr lang="zh-CN" altLang="en-US" sz="2000" b="1" dirty="0" smtClean="0">
              <a:latin typeface="Times New Roman" pitchFamily="18" charset="0"/>
              <a:ea typeface="仿宋" pitchFamily="49" charset="-122"/>
              <a:cs typeface="Times New Roman" pitchFamily="18" charset="0"/>
            </a:endParaRPr>
          </a:p>
        </p:txBody>
      </p:sp>
      <p:pic>
        <p:nvPicPr>
          <p:cNvPr id="17" name="Picture 25" descr="ZXXKCOM200810221611475025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91680" y="2780928"/>
            <a:ext cx="2403619" cy="202450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 Box 26"/>
          <p:cNvSpPr txBox="1">
            <a:spLocks noChangeArrowheads="1"/>
          </p:cNvSpPr>
          <p:nvPr/>
        </p:nvSpPr>
        <p:spPr bwMode="auto">
          <a:xfrm>
            <a:off x="4283968" y="3068960"/>
            <a:ext cx="450015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en-US" altLang="zh-CN" sz="2000" b="1" dirty="0">
                <a:solidFill>
                  <a:srgbClr val="FF0000"/>
                </a:solidFill>
                <a:latin typeface="Times New Roman" pitchFamily="18" charset="0"/>
                <a:ea typeface="仿宋" pitchFamily="49" charset="-122"/>
                <a:cs typeface="Times New Roman" pitchFamily="18" charset="0"/>
              </a:rPr>
              <a:t>Rutherford Model (1911</a:t>
            </a:r>
            <a:r>
              <a:rPr lang="en-US" altLang="zh-CN" sz="2000" b="1" dirty="0" smtClean="0">
                <a:solidFill>
                  <a:srgbClr val="FF0000"/>
                </a:solidFill>
                <a:latin typeface="Times New Roman" pitchFamily="18" charset="0"/>
                <a:ea typeface="仿宋" pitchFamily="49" charset="-122"/>
                <a:cs typeface="Times New Roman" pitchFamily="18" charset="0"/>
              </a:rPr>
              <a:t>)</a:t>
            </a:r>
          </a:p>
          <a:p>
            <a:pPr algn="just"/>
            <a:endParaRPr lang="en-US" altLang="zh-CN" sz="2000" b="1" dirty="0" smtClean="0">
              <a:latin typeface="Times New Roman" pitchFamily="18" charset="0"/>
              <a:ea typeface="仿宋" pitchFamily="49" charset="-122"/>
              <a:cs typeface="Times New Roman" pitchFamily="18" charset="0"/>
            </a:endParaRPr>
          </a:p>
          <a:p>
            <a:pPr algn="just"/>
            <a:endParaRPr lang="zh-CN" altLang="en-US" sz="2000" b="1" dirty="0">
              <a:solidFill>
                <a:srgbClr val="FF0000"/>
              </a:solidFill>
              <a:latin typeface="Times New Roman" pitchFamily="18" charset="0"/>
              <a:ea typeface="仿宋" pitchFamily="49" charset="-122"/>
              <a:cs typeface="Times New Roman" pitchFamily="18" charset="0"/>
            </a:endParaRPr>
          </a:p>
        </p:txBody>
      </p:sp>
      <p:pic>
        <p:nvPicPr>
          <p:cNvPr id="20" name="Picture 27" descr="2005627229673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21484" y="3429000"/>
            <a:ext cx="2446669" cy="2026981"/>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 Box 28"/>
          <p:cNvSpPr txBox="1">
            <a:spLocks noChangeArrowheads="1"/>
          </p:cNvSpPr>
          <p:nvPr/>
        </p:nvSpPr>
        <p:spPr bwMode="auto">
          <a:xfrm>
            <a:off x="5364088" y="3933056"/>
            <a:ext cx="413996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altLang="zh-CN" sz="2000" b="1" dirty="0">
                <a:solidFill>
                  <a:srgbClr val="FF0000"/>
                </a:solidFill>
                <a:latin typeface="Times New Roman" pitchFamily="18" charset="0"/>
                <a:ea typeface="仿宋" pitchFamily="49" charset="-122"/>
                <a:cs typeface="Times New Roman" pitchFamily="18" charset="0"/>
              </a:rPr>
              <a:t>Bohr Model (1913</a:t>
            </a:r>
            <a:r>
              <a:rPr lang="en-US" altLang="zh-CN" sz="2000" b="1" dirty="0" smtClean="0">
                <a:solidFill>
                  <a:srgbClr val="FF0000"/>
                </a:solidFill>
                <a:latin typeface="Times New Roman" pitchFamily="18" charset="0"/>
                <a:ea typeface="仿宋" pitchFamily="49" charset="-122"/>
                <a:cs typeface="Times New Roman" pitchFamily="18" charset="0"/>
              </a:rPr>
              <a:t>)</a:t>
            </a:r>
          </a:p>
          <a:p>
            <a:pPr algn="just"/>
            <a:endParaRPr lang="en-US" altLang="zh-CN" sz="2000" b="1" dirty="0" smtClean="0">
              <a:latin typeface="Times New Roman" pitchFamily="18" charset="0"/>
              <a:ea typeface="仿宋" pitchFamily="49" charset="-122"/>
              <a:cs typeface="Times New Roman" pitchFamily="18" charset="0"/>
            </a:endParaRPr>
          </a:p>
          <a:p>
            <a:pPr algn="just"/>
            <a:endParaRPr lang="en-US" altLang="zh-CN" sz="2000" b="1" dirty="0" smtClean="0">
              <a:latin typeface="Times New Roman" pitchFamily="18" charset="0"/>
              <a:ea typeface="仿宋" pitchFamily="49" charset="-122"/>
              <a:cs typeface="Times New Roman" pitchFamily="18" charset="0"/>
            </a:endParaRPr>
          </a:p>
          <a:p>
            <a:pPr algn="just"/>
            <a:endParaRPr lang="zh-CN" altLang="en-US" sz="2000" b="1" dirty="0">
              <a:solidFill>
                <a:srgbClr val="FF0000"/>
              </a:solidFill>
              <a:latin typeface="Times New Roman" pitchFamily="18" charset="0"/>
              <a:ea typeface="仿宋" pitchFamily="49" charset="-122"/>
              <a:cs typeface="Times New Roman" pitchFamily="18" charset="0"/>
            </a:endParaRPr>
          </a:p>
        </p:txBody>
      </p:sp>
      <p:sp>
        <p:nvSpPr>
          <p:cNvPr id="23" name="Text Box 30"/>
          <p:cNvSpPr txBox="1">
            <a:spLocks noChangeArrowheads="1"/>
          </p:cNvSpPr>
          <p:nvPr/>
        </p:nvSpPr>
        <p:spPr bwMode="auto">
          <a:xfrm>
            <a:off x="5364088" y="5013176"/>
            <a:ext cx="3600409"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altLang="zh-CN" sz="2000" b="1" dirty="0">
                <a:solidFill>
                  <a:srgbClr val="FF0000"/>
                </a:solidFill>
                <a:latin typeface="Times New Roman" pitchFamily="18" charset="0"/>
                <a:ea typeface="仿宋" pitchFamily="49" charset="-122"/>
                <a:cs typeface="Times New Roman" pitchFamily="18" charset="0"/>
              </a:rPr>
              <a:t>Electronic Cloud </a:t>
            </a:r>
            <a:r>
              <a:rPr lang="en-US" altLang="zh-CN" sz="2000" b="1" dirty="0" smtClean="0">
                <a:solidFill>
                  <a:srgbClr val="FF0000"/>
                </a:solidFill>
                <a:latin typeface="Times New Roman" pitchFamily="18" charset="0"/>
                <a:ea typeface="仿宋" pitchFamily="49" charset="-122"/>
                <a:cs typeface="Times New Roman" pitchFamily="18" charset="0"/>
              </a:rPr>
              <a:t>Model </a:t>
            </a:r>
            <a:r>
              <a:rPr lang="en-US" altLang="zh-CN" sz="2000" b="1" dirty="0">
                <a:solidFill>
                  <a:srgbClr val="FF0000"/>
                </a:solidFill>
                <a:latin typeface="Times New Roman" pitchFamily="18" charset="0"/>
                <a:ea typeface="仿宋" pitchFamily="49" charset="-122"/>
                <a:cs typeface="Times New Roman" pitchFamily="18" charset="0"/>
              </a:rPr>
              <a:t>(1935</a:t>
            </a:r>
            <a:r>
              <a:rPr lang="en-US" altLang="zh-CN" sz="2000" b="1" dirty="0" smtClean="0">
                <a:solidFill>
                  <a:srgbClr val="FF0000"/>
                </a:solidFill>
                <a:latin typeface="Times New Roman" pitchFamily="18" charset="0"/>
                <a:ea typeface="仿宋" pitchFamily="49" charset="-122"/>
                <a:cs typeface="Times New Roman" pitchFamily="18" charset="0"/>
              </a:rPr>
              <a:t>)</a:t>
            </a:r>
            <a:endParaRPr lang="en-US" altLang="zh-CN" sz="2000" b="1" dirty="0" smtClean="0">
              <a:latin typeface="Times New Roman" pitchFamily="18" charset="0"/>
              <a:ea typeface="仿宋" pitchFamily="49" charset="-122"/>
              <a:cs typeface="Times New Roman" pitchFamily="18" charset="0"/>
            </a:endParaRPr>
          </a:p>
          <a:p>
            <a:pPr algn="just"/>
            <a:endParaRPr lang="zh-CN" altLang="en-US" sz="2000" b="1" dirty="0">
              <a:latin typeface="Times New Roman" pitchFamily="18" charset="0"/>
              <a:ea typeface="仿宋" pitchFamily="49" charset="-122"/>
              <a:cs typeface="Times New Roman" pitchFamily="18" charset="0"/>
            </a:endParaRPr>
          </a:p>
          <a:p>
            <a:pPr algn="just"/>
            <a:endParaRPr lang="zh-CN" altLang="en-US" sz="2000" b="1" dirty="0">
              <a:solidFill>
                <a:srgbClr val="FF0000"/>
              </a:solidFill>
              <a:latin typeface="Times New Roman" pitchFamily="18" charset="0"/>
              <a:ea typeface="仿宋" pitchFamily="49" charset="-122"/>
              <a:cs typeface="Times New Roman" pitchFamily="18" charset="0"/>
            </a:endParaRPr>
          </a:p>
        </p:txBody>
      </p:sp>
      <p:pic>
        <p:nvPicPr>
          <p:cNvPr id="24" name="Picture 32" descr="01300000345140126221888201516_s"/>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71800" y="4303401"/>
            <a:ext cx="2582995" cy="21357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79512" y="6021288"/>
            <a:ext cx="2576988" cy="509820"/>
          </a:xfrm>
          <a:prstGeom prst="rect">
            <a:avLst/>
          </a:prstGeom>
        </p:spPr>
        <p:txBody>
          <a:bodyPr wrap="none">
            <a:spAutoFit/>
          </a:bodyPr>
          <a:lstStyle/>
          <a:p>
            <a:pPr algn="just">
              <a:lnSpc>
                <a:spcPct val="120000"/>
              </a:lnSpc>
              <a:spcBef>
                <a:spcPts val="600"/>
              </a:spcBef>
              <a:spcAft>
                <a:spcPts val="1200"/>
              </a:spcAft>
            </a:pPr>
            <a:r>
              <a:rPr lang="en-US" altLang="zh-CN" sz="2500" b="1" dirty="0">
                <a:solidFill>
                  <a:srgbClr val="FF0000"/>
                </a:solidFill>
                <a:latin typeface="Times New Roman" pitchFamily="18" charset="0"/>
                <a:ea typeface="仿宋" pitchFamily="49" charset="-122"/>
                <a:cs typeface="Times New Roman" pitchFamily="18" charset="0"/>
              </a:rPr>
              <a:t>Atomic Structure</a:t>
            </a:r>
            <a:endParaRPr lang="en-US" altLang="zh-CN" sz="2500" b="1" dirty="0">
              <a:solidFill>
                <a:srgbClr val="FF0000"/>
              </a:solidFill>
              <a:latin typeface="仿宋" pitchFamily="49" charset="-122"/>
              <a:ea typeface="仿宋" pitchFamily="49" charset="-122"/>
            </a:endParaRPr>
          </a:p>
        </p:txBody>
      </p:sp>
      <p:sp>
        <p:nvSpPr>
          <p:cNvPr id="16"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112853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5" grpId="1"/>
      <p:bldP spid="18" grpId="0"/>
      <p:bldP spid="18" grpId="1"/>
      <p:bldP spid="21" grpId="0"/>
      <p:bldP spid="21" grpId="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445224"/>
          </a:xfrm>
        </p:spPr>
        <p:txBody>
          <a:bodyPr>
            <a:normAutofit fontScale="92500"/>
          </a:bodyPr>
          <a:lstStyle/>
          <a:p>
            <a:pPr>
              <a:spcAft>
                <a:spcPts val="1200"/>
              </a:spcAft>
            </a:pPr>
            <a:r>
              <a:rPr lang="en-US" altLang="zh-CN" b="1" dirty="0" smtClean="0">
                <a:solidFill>
                  <a:srgbClr val="FF0000"/>
                </a:solidFill>
                <a:latin typeface="Times New Roman" pitchFamily="18" charset="0"/>
                <a:cs typeface="Times New Roman" pitchFamily="18" charset="0"/>
              </a:rPr>
              <a:t>Engineered substrates </a:t>
            </a:r>
          </a:p>
          <a:p>
            <a:pPr algn="just"/>
            <a:r>
              <a:rPr lang="en-US" altLang="zh-CN" b="1" dirty="0" smtClean="0">
                <a:latin typeface="Times New Roman" pitchFamily="18" charset="0"/>
                <a:cs typeface="Times New Roman" pitchFamily="18" charset="0"/>
              </a:rPr>
              <a:t>A bulk wafer was the traditional substrate for fabricating microchips for many years. Electrical performance now often demands new substrates, such as </a:t>
            </a:r>
            <a:r>
              <a:rPr lang="en-US" altLang="zh-CN" b="1" dirty="0" smtClean="0">
                <a:solidFill>
                  <a:srgbClr val="FF0000"/>
                </a:solidFill>
                <a:latin typeface="Times New Roman" pitchFamily="18" charset="0"/>
                <a:cs typeface="Times New Roman" pitchFamily="18" charset="0"/>
              </a:rPr>
              <a:t>silicon on an insulator (SOI) </a:t>
            </a:r>
            <a:r>
              <a:rPr lang="en-US" altLang="zh-CN" b="1" dirty="0" smtClean="0">
                <a:latin typeface="Times New Roman" pitchFamily="18" charset="0"/>
                <a:cs typeface="Times New Roman" pitchFamily="18" charset="0"/>
              </a:rPr>
              <a:t>such as sapphire, and </a:t>
            </a:r>
            <a:r>
              <a:rPr lang="en-US" altLang="zh-CN" b="1" dirty="0" smtClean="0">
                <a:solidFill>
                  <a:srgbClr val="FF0000"/>
                </a:solidFill>
                <a:latin typeface="Times New Roman" pitchFamily="18" charset="0"/>
                <a:cs typeface="Times New Roman" pitchFamily="18" charset="0"/>
              </a:rPr>
              <a:t>silicon on diamond (SOD)</a:t>
            </a:r>
            <a:r>
              <a:rPr lang="en-US" altLang="zh-CN" b="1" dirty="0" smtClean="0">
                <a:latin typeface="Times New Roman" pitchFamily="18" charset="0"/>
                <a:cs typeface="Times New Roman" pitchFamily="18" charset="0"/>
              </a:rPr>
              <a:t>. Diamond dissipates heat better than silicon. </a:t>
            </a:r>
            <a:r>
              <a:rPr lang="en-US" altLang="zh-CN" b="1" dirty="0" smtClean="0">
                <a:solidFill>
                  <a:srgbClr val="FF0000"/>
                </a:solidFill>
                <a:latin typeface="Times New Roman" pitchFamily="18" charset="0"/>
                <a:cs typeface="Times New Roman" pitchFamily="18" charset="0"/>
              </a:rPr>
              <a:t>Another structure is a layer of strained silicon atoms deposited on a wafer of silicon germanium.  </a:t>
            </a:r>
            <a:r>
              <a:rPr lang="en-US" altLang="zh-CN" b="1" dirty="0" smtClean="0">
                <a:latin typeface="Times New Roman" pitchFamily="18" charset="0"/>
                <a:cs typeface="Times New Roman" pitchFamily="18" charset="0"/>
              </a:rPr>
              <a:t>Strained silicon occurs when silicon atoms are deposited on an Si/</a:t>
            </a:r>
            <a:r>
              <a:rPr lang="en-US" altLang="zh-CN" b="1" dirty="0" err="1" smtClean="0">
                <a:latin typeface="Times New Roman" pitchFamily="18" charset="0"/>
                <a:cs typeface="Times New Roman" pitchFamily="18" charset="0"/>
              </a:rPr>
              <a:t>Ge</a:t>
            </a:r>
            <a:r>
              <a:rPr lang="en-US" altLang="zh-CN" b="1" dirty="0" smtClean="0">
                <a:latin typeface="Times New Roman" pitchFamily="18" charset="0"/>
                <a:cs typeface="Times New Roman" pitchFamily="18" charset="0"/>
              </a:rPr>
              <a:t> layer previously deposited on an insulator. Si/</a:t>
            </a:r>
            <a:r>
              <a:rPr lang="en-US" altLang="zh-CN" b="1" dirty="0" err="1" smtClean="0">
                <a:latin typeface="Times New Roman" pitchFamily="18" charset="0"/>
                <a:cs typeface="Times New Roman" pitchFamily="18" charset="0"/>
              </a:rPr>
              <a:t>Ge</a:t>
            </a:r>
            <a:r>
              <a:rPr lang="en-US" altLang="zh-CN" b="1" dirty="0" smtClean="0">
                <a:latin typeface="Times New Roman" pitchFamily="18" charset="0"/>
                <a:cs typeface="Times New Roman" pitchFamily="18" charset="0"/>
              </a:rPr>
              <a:t> atoms are more widely spaced than normal silicon. During the deposition, the silicon atoms stretch to align to the Si/</a:t>
            </a:r>
            <a:r>
              <a:rPr lang="en-US" altLang="zh-CN" b="1" dirty="0" err="1" smtClean="0">
                <a:latin typeface="Times New Roman" pitchFamily="18" charset="0"/>
                <a:cs typeface="Times New Roman" pitchFamily="18" charset="0"/>
              </a:rPr>
              <a:t>Ge</a:t>
            </a:r>
            <a:r>
              <a:rPr lang="en-US" altLang="zh-CN" b="1" dirty="0" smtClean="0">
                <a:latin typeface="Times New Roman" pitchFamily="18" charset="0"/>
                <a:cs typeface="Times New Roman" pitchFamily="18" charset="0"/>
              </a:rPr>
              <a:t> atoms, staining the silicon layer. The electrical effect is to lower the silicon resistance, allowing electrons to move up to 70 percent faster. This structure brings performance benefits to MOS transistors.</a:t>
            </a:r>
            <a:endParaRPr lang="zh-CN" altLang="en-US" b="1" dirty="0">
              <a:latin typeface="Times New Roman" pitchFamily="18" charset="0"/>
              <a:cs typeface="Times New Roman" pitchFamily="18" charset="0"/>
            </a:endParaRPr>
          </a:p>
        </p:txBody>
      </p:sp>
      <p:sp>
        <p:nvSpPr>
          <p:cNvPr id="4"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0" y="1620029"/>
            <a:ext cx="8964488" cy="5049331"/>
          </a:xfrm>
          <a:prstGeom prst="rect">
            <a:avLst/>
          </a:prstGeom>
        </p:spPr>
        <p:txBody>
          <a:bodyPr wrap="square">
            <a:spAutoFit/>
          </a:bodyPr>
          <a:lstStyle/>
          <a:p>
            <a:pPr marL="285750" indent="-285750" algn="just">
              <a:lnSpc>
                <a:spcPct val="120000"/>
              </a:lnSpc>
              <a:buFont typeface="Arial" pitchFamily="34" charset="0"/>
              <a:buChar char="•"/>
            </a:pPr>
            <a:r>
              <a:rPr lang="en-US" altLang="zh-CN" b="1" dirty="0" smtClean="0">
                <a:solidFill>
                  <a:srgbClr val="FF0000"/>
                </a:solidFill>
                <a:latin typeface="Times New Roman" pitchFamily="18" charset="0"/>
                <a:ea typeface="仿宋" pitchFamily="49" charset="-122"/>
                <a:cs typeface="Times New Roman" pitchFamily="18" charset="0"/>
              </a:rPr>
              <a:t>III-V</a:t>
            </a:r>
            <a:r>
              <a:rPr lang="en-US" altLang="zh-CN" b="1" dirty="0" smtClean="0">
                <a:latin typeface="Times New Roman" pitchFamily="18" charset="0"/>
                <a:cs typeface="Times New Roman" pitchFamily="18" charset="0"/>
              </a:rPr>
              <a:t> </a:t>
            </a:r>
            <a:r>
              <a:rPr lang="en-US" altLang="zh-CN" b="1" dirty="0" err="1" smtClean="0">
                <a:solidFill>
                  <a:srgbClr val="FF0000"/>
                </a:solidFill>
                <a:latin typeface="Times New Roman" pitchFamily="18" charset="0"/>
                <a:cs typeface="Times New Roman" pitchFamily="18" charset="0"/>
              </a:rPr>
              <a:t>superlattices</a:t>
            </a:r>
            <a:r>
              <a:rPr lang="en-US" altLang="zh-CN" b="1" dirty="0" smtClean="0">
                <a:solidFill>
                  <a:srgbClr val="FF0000"/>
                </a:solidFill>
                <a:latin typeface="Times New Roman" pitchFamily="18" charset="0"/>
                <a:cs typeface="Times New Roman" pitchFamily="18" charset="0"/>
              </a:rPr>
              <a:t> and quantum well materials: </a:t>
            </a:r>
            <a:r>
              <a:rPr lang="en-US" altLang="zh-CN" b="1" dirty="0" err="1" smtClean="0">
                <a:latin typeface="Times New Roman" pitchFamily="18" charset="0"/>
                <a:cs typeface="Times New Roman" pitchFamily="18" charset="0"/>
              </a:rPr>
              <a:t>GaAlAs</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GaInAs</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AlGaInP</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GaInAs</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InP</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AlInAs</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InP</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InGaAsP</a:t>
            </a:r>
            <a:r>
              <a:rPr lang="en-US" altLang="zh-CN" b="1" dirty="0" smtClean="0">
                <a:latin typeface="Times New Roman" pitchFamily="18" charset="0"/>
                <a:cs typeface="Times New Roman" pitchFamily="18" charset="0"/>
              </a:rPr>
              <a:t> / </a:t>
            </a:r>
            <a:r>
              <a:rPr lang="en-US" altLang="zh-CN" b="1" dirty="0" err="1" smtClean="0">
                <a:latin typeface="Times New Roman" pitchFamily="18" charset="0"/>
                <a:cs typeface="Times New Roman" pitchFamily="18" charset="0"/>
              </a:rPr>
              <a:t>InP</a:t>
            </a:r>
            <a:r>
              <a:rPr lang="en-US" altLang="zh-CN" b="1" dirty="0" smtClean="0">
                <a:latin typeface="Times New Roman" pitchFamily="18" charset="0"/>
                <a:cs typeface="Times New Roman" pitchFamily="18" charset="0"/>
              </a:rPr>
              <a:t> and other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and </a:t>
            </a:r>
            <a:r>
              <a:rPr lang="en-US" altLang="zh-CN" b="1" dirty="0" err="1" smtClean="0">
                <a:latin typeface="Times New Roman" pitchFamily="18" charset="0"/>
                <a:cs typeface="Times New Roman" pitchFamily="18" charset="0"/>
              </a:rPr>
              <a:t>InP</a:t>
            </a:r>
            <a:r>
              <a:rPr lang="en-US" altLang="zh-CN" b="1" dirty="0" smtClean="0">
                <a:latin typeface="Times New Roman" pitchFamily="18" charset="0"/>
                <a:cs typeface="Times New Roman" pitchFamily="18" charset="0"/>
              </a:rPr>
              <a:t> based lattice matching and strain compensation material systems have developed quite mature, and have been successfully used to manufacture ultra-high speed and ultra-high frequency microelectronic devices and monolithic integrated circuits.</a:t>
            </a:r>
            <a:endParaRPr lang="zh-CN" altLang="en-US" b="1" dirty="0">
              <a:latin typeface="Times New Roman" pitchFamily="18" charset="0"/>
              <a:ea typeface="仿宋" pitchFamily="49" charset="-122"/>
              <a:cs typeface="Times New Roman" pitchFamily="18" charset="0"/>
            </a:endParaRPr>
          </a:p>
          <a:p>
            <a:pPr marL="285750" indent="-285750" algn="just">
              <a:lnSpc>
                <a:spcPct val="120000"/>
              </a:lnSpc>
              <a:buFont typeface="Arial" pitchFamily="34" charset="0"/>
              <a:buChar char="•"/>
            </a:pPr>
            <a:r>
              <a:rPr lang="en-US" altLang="zh-CN" b="1" dirty="0" smtClean="0">
                <a:solidFill>
                  <a:srgbClr val="FF0000"/>
                </a:solidFill>
                <a:latin typeface="Times New Roman" pitchFamily="18" charset="0"/>
                <a:cs typeface="Times New Roman" pitchFamily="18" charset="0"/>
              </a:rPr>
              <a:t>Silicon based strained </a:t>
            </a:r>
            <a:r>
              <a:rPr lang="en-US" altLang="zh-CN" b="1" dirty="0" err="1" smtClean="0">
                <a:solidFill>
                  <a:srgbClr val="FF0000"/>
                </a:solidFill>
                <a:latin typeface="Times New Roman" pitchFamily="18" charset="0"/>
                <a:cs typeface="Times New Roman" pitchFamily="18" charset="0"/>
              </a:rPr>
              <a:t>heterostructure</a:t>
            </a:r>
            <a:r>
              <a:rPr lang="en-US" altLang="zh-CN" b="1" dirty="0" smtClean="0">
                <a:solidFill>
                  <a:srgbClr val="FF0000"/>
                </a:solidFill>
                <a:latin typeface="Times New Roman" pitchFamily="18" charset="0"/>
                <a:cs typeface="Times New Roman" pitchFamily="18" charset="0"/>
              </a:rPr>
              <a:t> materials:</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GeSi</a:t>
            </a:r>
            <a:r>
              <a:rPr lang="en-US" altLang="zh-CN" b="1" dirty="0" smtClean="0">
                <a:latin typeface="Times New Roman" pitchFamily="18" charset="0"/>
                <a:cs typeface="Times New Roman" pitchFamily="18" charset="0"/>
              </a:rPr>
              <a:t> / Si strained layer </a:t>
            </a:r>
            <a:r>
              <a:rPr lang="en-US" altLang="zh-CN" b="1" dirty="0" err="1" smtClean="0">
                <a:latin typeface="Times New Roman" pitchFamily="18" charset="0"/>
                <a:cs typeface="Times New Roman" pitchFamily="18" charset="0"/>
              </a:rPr>
              <a:t>superlattice</a:t>
            </a:r>
            <a:r>
              <a:rPr lang="en-US" altLang="zh-CN" b="1" dirty="0" smtClean="0">
                <a:latin typeface="Times New Roman" pitchFamily="18" charset="0"/>
                <a:cs typeface="Times New Roman" pitchFamily="18" charset="0"/>
              </a:rPr>
              <a:t> material has become the mainstream of silicon-based material research because of its important application prospect in the new generation of mobile communication. The maximum cut-off frequency of Si / </a:t>
            </a:r>
            <a:r>
              <a:rPr lang="en-US" altLang="zh-CN" b="1" dirty="0" err="1" smtClean="0">
                <a:latin typeface="Times New Roman" pitchFamily="18" charset="0"/>
                <a:cs typeface="Times New Roman" pitchFamily="18" charset="0"/>
              </a:rPr>
              <a:t>GeSi</a:t>
            </a:r>
            <a:r>
              <a:rPr lang="en-US" altLang="zh-CN" b="1" dirty="0" smtClean="0">
                <a:latin typeface="Times New Roman" pitchFamily="18" charset="0"/>
                <a:cs typeface="Times New Roman" pitchFamily="18" charset="0"/>
              </a:rPr>
              <a:t> MOSFET has reached 200 GHz and the noise is 0.9dB at 10GHz. Its performance is comparable to that of </a:t>
            </a:r>
            <a:r>
              <a:rPr lang="en-US" altLang="zh-CN" b="1" dirty="0" err="1" smtClean="0">
                <a:latin typeface="Times New Roman" pitchFamily="18" charset="0"/>
                <a:cs typeface="Times New Roman" pitchFamily="18" charset="0"/>
              </a:rPr>
              <a:t>GaAs</a:t>
            </a:r>
            <a:r>
              <a:rPr lang="en-US" altLang="zh-CN" b="1" dirty="0" smtClean="0">
                <a:latin typeface="Times New Roman" pitchFamily="18" charset="0"/>
                <a:cs typeface="Times New Roman" pitchFamily="18" charset="0"/>
              </a:rPr>
              <a:t> devices.</a:t>
            </a:r>
          </a:p>
          <a:p>
            <a:pPr marL="285750" indent="-285750" algn="just">
              <a:lnSpc>
                <a:spcPct val="120000"/>
              </a:lnSpc>
              <a:buFont typeface="Arial" pitchFamily="34" charset="0"/>
              <a:buChar char="•"/>
            </a:pPr>
            <a:r>
              <a:rPr lang="en-US" altLang="zh-CN" b="1" dirty="0" smtClean="0">
                <a:solidFill>
                  <a:srgbClr val="FF0000"/>
                </a:solidFill>
                <a:latin typeface="Times New Roman" pitchFamily="18" charset="0"/>
                <a:cs typeface="Times New Roman" pitchFamily="18" charset="0"/>
              </a:rPr>
              <a:t>One dimensional quantum wire and zero dimensional quantum dot materials:</a:t>
            </a:r>
            <a:r>
              <a:rPr lang="en-US" altLang="zh-CN" b="1" dirty="0" smtClean="0">
                <a:latin typeface="Times New Roman" pitchFamily="18" charset="0"/>
                <a:cs typeface="Times New Roman" pitchFamily="18" charset="0"/>
              </a:rPr>
              <a:t> low dimensional semiconductor materials based on quantum size effect, quantum interference effect, quantum tunneling effect and nonlinear optical effect are a new type of artificial semiconductor materials (implemented through energy band engineering) and the basis of a new generation of quantum devices.</a:t>
            </a:r>
            <a:endParaRPr lang="zh-CN" altLang="en-US" b="1" dirty="0">
              <a:latin typeface="Times New Roman" pitchFamily="18" charset="0"/>
              <a:ea typeface="仿宋" pitchFamily="49" charset="-122"/>
              <a:cs typeface="Times New Roman" pitchFamily="18" charset="0"/>
            </a:endParaRPr>
          </a:p>
        </p:txBody>
      </p:sp>
      <p:sp>
        <p:nvSpPr>
          <p:cNvPr id="3" name="矩形 2"/>
          <p:cNvSpPr/>
          <p:nvPr/>
        </p:nvSpPr>
        <p:spPr>
          <a:xfrm>
            <a:off x="3059832" y="1043062"/>
            <a:ext cx="3009157" cy="513730"/>
          </a:xfrm>
          <a:prstGeom prst="rect">
            <a:avLst/>
          </a:prstGeom>
        </p:spPr>
        <p:txBody>
          <a:bodyPr wrap="none">
            <a:spAutoFit/>
          </a:bodyPr>
          <a:lstStyle/>
          <a:p>
            <a:pPr algn="just">
              <a:lnSpc>
                <a:spcPct val="120000"/>
              </a:lnSpc>
            </a:pPr>
            <a:r>
              <a:rPr lang="en-US" altLang="zh-CN" sz="2500" b="1" dirty="0" smtClean="0">
                <a:solidFill>
                  <a:srgbClr val="FF0000"/>
                </a:solidFill>
                <a:latin typeface="Times New Roman" pitchFamily="18" charset="0"/>
                <a:ea typeface="仿宋" pitchFamily="49" charset="-122"/>
                <a:cs typeface="Times New Roman" pitchFamily="18" charset="0"/>
              </a:rPr>
              <a:t>New semiconductors</a:t>
            </a:r>
            <a:endParaRPr lang="en-US" altLang="zh-CN" sz="2500" b="1" dirty="0">
              <a:solidFill>
                <a:srgbClr val="FF0000"/>
              </a:solidFill>
              <a:latin typeface="Times New Roman" pitchFamily="18" charset="0"/>
              <a:ea typeface="仿宋" pitchFamily="49" charset="-122"/>
              <a:cs typeface="Times New Roman" pitchFamily="18" charset="0"/>
            </a:endParaRPr>
          </a:p>
        </p:txBody>
      </p:sp>
      <p:sp>
        <p:nvSpPr>
          <p:cNvPr id="6"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4172416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4" name="Group 458"/>
          <p:cNvGrpSpPr>
            <a:grpSpLocks/>
          </p:cNvGrpSpPr>
          <p:nvPr/>
        </p:nvGrpSpPr>
        <p:grpSpPr bwMode="auto">
          <a:xfrm>
            <a:off x="1115616" y="1484784"/>
            <a:ext cx="7072170" cy="5040560"/>
            <a:chOff x="612" y="572"/>
            <a:chExt cx="3175" cy="2949"/>
          </a:xfrm>
        </p:grpSpPr>
        <p:pic>
          <p:nvPicPr>
            <p:cNvPr id="5" name="Picture 459"/>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2" y="572"/>
              <a:ext cx="1582" cy="1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460"/>
            <p:cNvPicPr preferRelativeResize="0">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90" y="572"/>
              <a:ext cx="1491" cy="1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461"/>
            <p:cNvPicPr preferRelativeResize="0">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2" y="2069"/>
              <a:ext cx="1588" cy="1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462"/>
            <p:cNvPicPr preferRelativeResize="0">
              <a:picLocks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336" y="2115"/>
              <a:ext cx="1451" cy="1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 name="矩形 1"/>
          <p:cNvSpPr/>
          <p:nvPr/>
        </p:nvSpPr>
        <p:spPr>
          <a:xfrm>
            <a:off x="4189377" y="974964"/>
            <a:ext cx="825867" cy="513730"/>
          </a:xfrm>
          <a:prstGeom prst="rect">
            <a:avLst/>
          </a:prstGeom>
        </p:spPr>
        <p:txBody>
          <a:bodyPr wrap="none">
            <a:spAutoFit/>
          </a:bodyPr>
          <a:lstStyle/>
          <a:p>
            <a:pPr algn="just">
              <a:lnSpc>
                <a:spcPct val="120000"/>
              </a:lnSpc>
            </a:pPr>
            <a:r>
              <a:rPr lang="en-US" altLang="zh-CN" sz="2500" b="1" dirty="0" err="1" smtClean="0">
                <a:solidFill>
                  <a:srgbClr val="FF0000"/>
                </a:solidFill>
                <a:latin typeface="Times New Roman" pitchFamily="18" charset="0"/>
                <a:ea typeface="仿宋" pitchFamily="49" charset="-122"/>
                <a:cs typeface="Times New Roman" pitchFamily="18" charset="0"/>
              </a:rPr>
              <a:t>ZnO</a:t>
            </a:r>
            <a:endParaRPr lang="zh-CN" altLang="en-US" sz="2500" b="1" dirty="0">
              <a:solidFill>
                <a:srgbClr val="FF0000"/>
              </a:solidFill>
              <a:latin typeface="Times New Roman" pitchFamily="18" charset="0"/>
              <a:ea typeface="仿宋" pitchFamily="49" charset="-122"/>
              <a:cs typeface="Times New Roman" pitchFamily="18" charset="0"/>
            </a:endParaRPr>
          </a:p>
        </p:txBody>
      </p:sp>
      <p:sp>
        <p:nvSpPr>
          <p:cNvPr id="11"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4172416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pic>
        <p:nvPicPr>
          <p:cNvPr id="11" name="Picture 469"/>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0237" y="1844477"/>
            <a:ext cx="7344171" cy="4608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矩形 1"/>
          <p:cNvSpPr/>
          <p:nvPr/>
        </p:nvSpPr>
        <p:spPr>
          <a:xfrm>
            <a:off x="4188015" y="1196752"/>
            <a:ext cx="839332" cy="477054"/>
          </a:xfrm>
          <a:prstGeom prst="rect">
            <a:avLst/>
          </a:prstGeom>
        </p:spPr>
        <p:txBody>
          <a:bodyPr wrap="none">
            <a:spAutoFit/>
          </a:bodyPr>
          <a:lstStyle/>
          <a:p>
            <a:pPr algn="just"/>
            <a:r>
              <a:rPr lang="en-US" altLang="zh-CN" sz="2500" b="1" dirty="0" smtClean="0">
                <a:solidFill>
                  <a:srgbClr val="FF0000"/>
                </a:solidFill>
                <a:latin typeface="Times New Roman" pitchFamily="18" charset="0"/>
                <a:ea typeface="仿宋" pitchFamily="49" charset="-122"/>
                <a:cs typeface="Times New Roman" pitchFamily="18" charset="0"/>
              </a:rPr>
              <a:t>TiO</a:t>
            </a:r>
            <a:r>
              <a:rPr lang="en-US" altLang="zh-CN" sz="2500" b="1" baseline="-25000" dirty="0" smtClean="0">
                <a:solidFill>
                  <a:srgbClr val="FF0000"/>
                </a:solidFill>
                <a:latin typeface="Times New Roman" pitchFamily="18" charset="0"/>
                <a:ea typeface="仿宋" pitchFamily="49" charset="-122"/>
                <a:cs typeface="Times New Roman" pitchFamily="18" charset="0"/>
              </a:rPr>
              <a:t>2</a:t>
            </a:r>
            <a:endParaRPr lang="en-US" altLang="zh-CN" sz="2500" b="1" baseline="-25000" dirty="0">
              <a:solidFill>
                <a:srgbClr val="FF0000"/>
              </a:solidFill>
              <a:latin typeface="Times New Roman" pitchFamily="18" charset="0"/>
              <a:ea typeface="仿宋" pitchFamily="49" charset="-122"/>
              <a:cs typeface="Times New Roman" pitchFamily="18" charset="0"/>
            </a:endParaRPr>
          </a:p>
        </p:txBody>
      </p:sp>
      <p:sp>
        <p:nvSpPr>
          <p:cNvPr id="6"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671080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420888"/>
            <a:ext cx="7200000" cy="40660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6" name="矩形 5"/>
          <p:cNvSpPr/>
          <p:nvPr/>
        </p:nvSpPr>
        <p:spPr>
          <a:xfrm>
            <a:off x="251520" y="1508591"/>
            <a:ext cx="8280000" cy="1200329"/>
          </a:xfrm>
          <a:prstGeom prst="rect">
            <a:avLst/>
          </a:prstGeom>
        </p:spPr>
        <p:txBody>
          <a:bodyPr>
            <a:spAutoFit/>
          </a:bodyPr>
          <a:lstStyle/>
          <a:p>
            <a:pPr marL="342900" indent="-342900" algn="just">
              <a:lnSpc>
                <a:spcPct val="120000"/>
              </a:lnSpc>
              <a:buFont typeface="Arial" pitchFamily="34" charset="0"/>
              <a:buChar char="•"/>
            </a:pPr>
            <a:r>
              <a:rPr lang="en-US" altLang="zh-CN" sz="2000" b="1" dirty="0">
                <a:latin typeface="Times New Roman" pitchFamily="18" charset="0"/>
                <a:ea typeface="仿宋" pitchFamily="49" charset="-122"/>
                <a:cs typeface="Times New Roman" pitchFamily="18" charset="0"/>
              </a:rPr>
              <a:t>All matter in the universe exists in three basic states: solid, liquid, or gas. There is an additional fourth state that is not widely understood, known as plasma. </a:t>
            </a:r>
            <a:endParaRPr lang="zh-CN" altLang="en-US" sz="2000" b="1" dirty="0">
              <a:latin typeface="Times New Roman" pitchFamily="18" charset="0"/>
              <a:ea typeface="仿宋" pitchFamily="49" charset="-122"/>
              <a:cs typeface="Times New Roman" pitchFamily="18" charset="0"/>
            </a:endParaRPr>
          </a:p>
        </p:txBody>
      </p:sp>
      <p:sp>
        <p:nvSpPr>
          <p:cNvPr id="7" name="矩形 6"/>
          <p:cNvSpPr/>
          <p:nvPr/>
        </p:nvSpPr>
        <p:spPr>
          <a:xfrm>
            <a:off x="251520" y="1095127"/>
            <a:ext cx="3096344" cy="461665"/>
          </a:xfrm>
          <a:prstGeom prst="rect">
            <a:avLst/>
          </a:prstGeom>
        </p:spPr>
        <p:txBody>
          <a:bodyPr wrap="square">
            <a:spAutoFit/>
          </a:bodyPr>
          <a:lstStyle/>
          <a:p>
            <a:pPr>
              <a:buFont typeface="Arial" pitchFamily="34" charset="0"/>
              <a:buChar char="•"/>
            </a:pPr>
            <a:r>
              <a:rPr lang="en-US" altLang="zh-CN" sz="2400" b="1" dirty="0" smtClean="0">
                <a:solidFill>
                  <a:srgbClr val="FF0000"/>
                </a:solidFill>
                <a:latin typeface="Times New Roman" pitchFamily="18" charset="0"/>
                <a:cs typeface="Times New Roman" pitchFamily="18" charset="0"/>
              </a:rPr>
              <a:t> State of Matter</a:t>
            </a:r>
            <a:endParaRPr lang="zh-CN" altLang="en-US" sz="2400" b="1" dirty="0">
              <a:solidFill>
                <a:srgbClr val="FF0000"/>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517883"/>
            <a:ext cx="8280000" cy="830997"/>
          </a:xfrm>
          <a:prstGeom prst="rect">
            <a:avLst/>
          </a:prstGeom>
        </p:spPr>
        <p:txBody>
          <a:bodyPr wrap="square">
            <a:spAutoFit/>
          </a:bodyPr>
          <a:lstStyle/>
          <a:p>
            <a:pPr marL="342900" indent="-342900" algn="just">
              <a:lnSpc>
                <a:spcPct val="120000"/>
              </a:lnSpc>
              <a:buFont typeface="Arial" pitchFamily="34" charset="0"/>
              <a:buChar char="•"/>
            </a:pPr>
            <a:r>
              <a:rPr lang="en-US" altLang="zh-CN" sz="2000" b="1" dirty="0">
                <a:solidFill>
                  <a:srgbClr val="FF0000"/>
                </a:solidFill>
                <a:latin typeface="Times New Roman" pitchFamily="18" charset="0"/>
                <a:ea typeface="仿宋" pitchFamily="49" charset="-122"/>
                <a:cs typeface="Times New Roman" pitchFamily="18" charset="0"/>
              </a:rPr>
              <a:t>Plasma</a:t>
            </a:r>
            <a:r>
              <a:rPr lang="zh-CN" altLang="en-US" sz="2000" b="1" dirty="0">
                <a:solidFill>
                  <a:srgbClr val="FF0000"/>
                </a:solidFill>
                <a:latin typeface="Times New Roman" pitchFamily="18" charset="0"/>
                <a:ea typeface="仿宋" pitchFamily="49" charset="-122"/>
                <a:cs typeface="Times New Roman" pitchFamily="18" charset="0"/>
              </a:rPr>
              <a:t>：</a:t>
            </a:r>
            <a:r>
              <a:rPr lang="en-US" altLang="zh-CN" sz="2000" b="1" dirty="0">
                <a:latin typeface="Times New Roman" pitchFamily="18" charset="0"/>
                <a:ea typeface="仿宋" pitchFamily="49" charset="-122"/>
                <a:cs typeface="Times New Roman" pitchFamily="18" charset="0"/>
              </a:rPr>
              <a:t>A physical system consisting of neutrals, molecules, atoms, excited particles, ions, electrons and electromagnetic radiation.</a:t>
            </a:r>
          </a:p>
        </p:txBody>
      </p:sp>
      <p:sp>
        <p:nvSpPr>
          <p:cNvPr id="5"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6" name="矩形 5"/>
          <p:cNvSpPr/>
          <p:nvPr/>
        </p:nvSpPr>
        <p:spPr>
          <a:xfrm>
            <a:off x="251520" y="1095127"/>
            <a:ext cx="3096344" cy="461665"/>
          </a:xfrm>
          <a:prstGeom prst="rect">
            <a:avLst/>
          </a:prstGeom>
        </p:spPr>
        <p:txBody>
          <a:bodyPr wrap="square">
            <a:spAutoFit/>
          </a:bodyPr>
          <a:lstStyle/>
          <a:p>
            <a:pPr>
              <a:buFont typeface="Arial" pitchFamily="34" charset="0"/>
              <a:buChar char="•"/>
            </a:pPr>
            <a:r>
              <a:rPr lang="en-US" altLang="zh-CN" sz="2400" b="1" dirty="0" smtClean="0">
                <a:solidFill>
                  <a:srgbClr val="FF0000"/>
                </a:solidFill>
                <a:latin typeface="Times New Roman" pitchFamily="18" charset="0"/>
                <a:cs typeface="Times New Roman" pitchFamily="18" charset="0"/>
              </a:rPr>
              <a:t> State of Matter</a:t>
            </a:r>
            <a:endParaRPr lang="zh-CN" altLang="en-US" sz="2400" b="1" dirty="0">
              <a:solidFill>
                <a:srgbClr val="FF0000"/>
              </a:solidFill>
              <a:latin typeface="Times New Roman" pitchFamily="18" charset="0"/>
              <a:cs typeface="Times New Roman" pitchFamily="18" charset="0"/>
            </a:endParaRPr>
          </a:p>
        </p:txBody>
      </p:sp>
      <p:grpSp>
        <p:nvGrpSpPr>
          <p:cNvPr id="7" name="组合 6"/>
          <p:cNvGrpSpPr/>
          <p:nvPr/>
        </p:nvGrpSpPr>
        <p:grpSpPr>
          <a:xfrm>
            <a:off x="611560" y="2530673"/>
            <a:ext cx="8001000" cy="4066679"/>
            <a:chOff x="762000" y="2356569"/>
            <a:chExt cx="8001000" cy="4066679"/>
          </a:xfrm>
        </p:grpSpPr>
        <p:grpSp>
          <p:nvGrpSpPr>
            <p:cNvPr id="8" name="Group 5"/>
            <p:cNvGrpSpPr>
              <a:grpSpLocks/>
            </p:cNvGrpSpPr>
            <p:nvPr/>
          </p:nvGrpSpPr>
          <p:grpSpPr bwMode="auto">
            <a:xfrm>
              <a:off x="914400" y="2356569"/>
              <a:ext cx="1143000" cy="2720975"/>
              <a:chOff x="576" y="1262"/>
              <a:chExt cx="720" cy="1714"/>
            </a:xfrm>
          </p:grpSpPr>
          <p:grpSp>
            <p:nvGrpSpPr>
              <p:cNvPr id="83" name="Group 6"/>
              <p:cNvGrpSpPr>
                <a:grpSpLocks/>
              </p:cNvGrpSpPr>
              <p:nvPr/>
            </p:nvGrpSpPr>
            <p:grpSpPr bwMode="auto">
              <a:xfrm>
                <a:off x="576" y="2544"/>
                <a:ext cx="720" cy="432"/>
                <a:chOff x="1056" y="2763"/>
                <a:chExt cx="990" cy="741"/>
              </a:xfrm>
            </p:grpSpPr>
            <p:sp>
              <p:nvSpPr>
                <p:cNvPr id="85" name="Oval 7"/>
                <p:cNvSpPr>
                  <a:spLocks noChangeArrowheads="1"/>
                </p:cNvSpPr>
                <p:nvPr/>
              </p:nvSpPr>
              <p:spPr bwMode="auto">
                <a:xfrm>
                  <a:off x="1056" y="2976"/>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86" name="Oval 8"/>
                <p:cNvSpPr>
                  <a:spLocks noChangeArrowheads="1"/>
                </p:cNvSpPr>
                <p:nvPr/>
              </p:nvSpPr>
              <p:spPr bwMode="auto">
                <a:xfrm>
                  <a:off x="1056" y="3120"/>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87" name="Oval 9"/>
                <p:cNvSpPr>
                  <a:spLocks noChangeArrowheads="1"/>
                </p:cNvSpPr>
                <p:nvPr/>
              </p:nvSpPr>
              <p:spPr bwMode="auto">
                <a:xfrm>
                  <a:off x="1056" y="3264"/>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88" name="Oval 10"/>
                <p:cNvSpPr>
                  <a:spLocks noChangeArrowheads="1"/>
                </p:cNvSpPr>
                <p:nvPr/>
              </p:nvSpPr>
              <p:spPr bwMode="auto">
                <a:xfrm>
                  <a:off x="1056" y="3408"/>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89" name="Oval 11"/>
                <p:cNvSpPr>
                  <a:spLocks noChangeArrowheads="1"/>
                </p:cNvSpPr>
                <p:nvPr/>
              </p:nvSpPr>
              <p:spPr bwMode="auto">
                <a:xfrm>
                  <a:off x="1248" y="2976"/>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0" name="Oval 12"/>
                <p:cNvSpPr>
                  <a:spLocks noChangeArrowheads="1"/>
                </p:cNvSpPr>
                <p:nvPr/>
              </p:nvSpPr>
              <p:spPr bwMode="auto">
                <a:xfrm>
                  <a:off x="1248" y="3120"/>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1" name="Oval 13"/>
                <p:cNvSpPr>
                  <a:spLocks noChangeArrowheads="1"/>
                </p:cNvSpPr>
                <p:nvPr/>
              </p:nvSpPr>
              <p:spPr bwMode="auto">
                <a:xfrm>
                  <a:off x="1248" y="3264"/>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2" name="Oval 14"/>
                <p:cNvSpPr>
                  <a:spLocks noChangeArrowheads="1"/>
                </p:cNvSpPr>
                <p:nvPr/>
              </p:nvSpPr>
              <p:spPr bwMode="auto">
                <a:xfrm>
                  <a:off x="1248" y="3408"/>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3" name="Oval 15"/>
                <p:cNvSpPr>
                  <a:spLocks noChangeArrowheads="1"/>
                </p:cNvSpPr>
                <p:nvPr/>
              </p:nvSpPr>
              <p:spPr bwMode="auto">
                <a:xfrm>
                  <a:off x="1440" y="2976"/>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4" name="Oval 16"/>
                <p:cNvSpPr>
                  <a:spLocks noChangeArrowheads="1"/>
                </p:cNvSpPr>
                <p:nvPr/>
              </p:nvSpPr>
              <p:spPr bwMode="auto">
                <a:xfrm>
                  <a:off x="1440" y="3120"/>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5" name="Oval 17"/>
                <p:cNvSpPr>
                  <a:spLocks noChangeArrowheads="1"/>
                </p:cNvSpPr>
                <p:nvPr/>
              </p:nvSpPr>
              <p:spPr bwMode="auto">
                <a:xfrm>
                  <a:off x="1440" y="3264"/>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6" name="Oval 18"/>
                <p:cNvSpPr>
                  <a:spLocks noChangeArrowheads="1"/>
                </p:cNvSpPr>
                <p:nvPr/>
              </p:nvSpPr>
              <p:spPr bwMode="auto">
                <a:xfrm>
                  <a:off x="1440" y="3408"/>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7" name="Oval 19"/>
                <p:cNvSpPr>
                  <a:spLocks noChangeArrowheads="1"/>
                </p:cNvSpPr>
                <p:nvPr/>
              </p:nvSpPr>
              <p:spPr bwMode="auto">
                <a:xfrm>
                  <a:off x="1632" y="2976"/>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8" name="Oval 20"/>
                <p:cNvSpPr>
                  <a:spLocks noChangeArrowheads="1"/>
                </p:cNvSpPr>
                <p:nvPr/>
              </p:nvSpPr>
              <p:spPr bwMode="auto">
                <a:xfrm>
                  <a:off x="1632" y="3120"/>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99" name="Oval 21"/>
                <p:cNvSpPr>
                  <a:spLocks noChangeArrowheads="1"/>
                </p:cNvSpPr>
                <p:nvPr/>
              </p:nvSpPr>
              <p:spPr bwMode="auto">
                <a:xfrm>
                  <a:off x="1632" y="3264"/>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0" name="Oval 22"/>
                <p:cNvSpPr>
                  <a:spLocks noChangeArrowheads="1"/>
                </p:cNvSpPr>
                <p:nvPr/>
              </p:nvSpPr>
              <p:spPr bwMode="auto">
                <a:xfrm>
                  <a:off x="1632" y="3408"/>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1" name="Oval 23"/>
                <p:cNvSpPr>
                  <a:spLocks noChangeArrowheads="1"/>
                </p:cNvSpPr>
                <p:nvPr/>
              </p:nvSpPr>
              <p:spPr bwMode="auto">
                <a:xfrm>
                  <a:off x="1182" y="2871"/>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2" name="Oval 24"/>
                <p:cNvSpPr>
                  <a:spLocks noChangeArrowheads="1"/>
                </p:cNvSpPr>
                <p:nvPr/>
              </p:nvSpPr>
              <p:spPr bwMode="auto">
                <a:xfrm>
                  <a:off x="1374" y="2871"/>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3" name="Oval 25"/>
                <p:cNvSpPr>
                  <a:spLocks noChangeArrowheads="1"/>
                </p:cNvSpPr>
                <p:nvPr/>
              </p:nvSpPr>
              <p:spPr bwMode="auto">
                <a:xfrm>
                  <a:off x="1566" y="2871"/>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4" name="Oval 26"/>
                <p:cNvSpPr>
                  <a:spLocks noChangeArrowheads="1"/>
                </p:cNvSpPr>
                <p:nvPr/>
              </p:nvSpPr>
              <p:spPr bwMode="auto">
                <a:xfrm>
                  <a:off x="1758" y="2871"/>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5" name="Oval 27"/>
                <p:cNvSpPr>
                  <a:spLocks noChangeArrowheads="1"/>
                </p:cNvSpPr>
                <p:nvPr/>
              </p:nvSpPr>
              <p:spPr bwMode="auto">
                <a:xfrm>
                  <a:off x="1323" y="2763"/>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6" name="Oval 28"/>
                <p:cNvSpPr>
                  <a:spLocks noChangeArrowheads="1"/>
                </p:cNvSpPr>
                <p:nvPr/>
              </p:nvSpPr>
              <p:spPr bwMode="auto">
                <a:xfrm>
                  <a:off x="1515" y="2763"/>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7" name="Oval 29"/>
                <p:cNvSpPr>
                  <a:spLocks noChangeArrowheads="1"/>
                </p:cNvSpPr>
                <p:nvPr/>
              </p:nvSpPr>
              <p:spPr bwMode="auto">
                <a:xfrm>
                  <a:off x="1707" y="2763"/>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8" name="Oval 30"/>
                <p:cNvSpPr>
                  <a:spLocks noChangeArrowheads="1"/>
                </p:cNvSpPr>
                <p:nvPr/>
              </p:nvSpPr>
              <p:spPr bwMode="auto">
                <a:xfrm>
                  <a:off x="1899" y="2763"/>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09" name="Oval 31"/>
                <p:cNvSpPr>
                  <a:spLocks noChangeArrowheads="1"/>
                </p:cNvSpPr>
                <p:nvPr/>
              </p:nvSpPr>
              <p:spPr bwMode="auto">
                <a:xfrm>
                  <a:off x="1767" y="3021"/>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10" name="Oval 32"/>
                <p:cNvSpPr>
                  <a:spLocks noChangeArrowheads="1"/>
                </p:cNvSpPr>
                <p:nvPr/>
              </p:nvSpPr>
              <p:spPr bwMode="auto">
                <a:xfrm>
                  <a:off x="1767" y="3165"/>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11" name="Oval 33"/>
                <p:cNvSpPr>
                  <a:spLocks noChangeArrowheads="1"/>
                </p:cNvSpPr>
                <p:nvPr/>
              </p:nvSpPr>
              <p:spPr bwMode="auto">
                <a:xfrm>
                  <a:off x="1767" y="3309"/>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12" name="Oval 34"/>
                <p:cNvSpPr>
                  <a:spLocks noChangeArrowheads="1"/>
                </p:cNvSpPr>
                <p:nvPr/>
              </p:nvSpPr>
              <p:spPr bwMode="auto">
                <a:xfrm>
                  <a:off x="1902" y="2910"/>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13" name="Oval 35"/>
                <p:cNvSpPr>
                  <a:spLocks noChangeArrowheads="1"/>
                </p:cNvSpPr>
                <p:nvPr/>
              </p:nvSpPr>
              <p:spPr bwMode="auto">
                <a:xfrm>
                  <a:off x="1902" y="3054"/>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114" name="Oval 36"/>
                <p:cNvSpPr>
                  <a:spLocks noChangeArrowheads="1"/>
                </p:cNvSpPr>
                <p:nvPr/>
              </p:nvSpPr>
              <p:spPr bwMode="auto">
                <a:xfrm>
                  <a:off x="1902" y="3198"/>
                  <a:ext cx="144" cy="9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grpSp>
          <p:sp>
            <p:nvSpPr>
              <p:cNvPr id="84" name="Text Box 37"/>
              <p:cNvSpPr txBox="1">
                <a:spLocks noChangeArrowheads="1"/>
              </p:cNvSpPr>
              <p:nvPr/>
            </p:nvSpPr>
            <p:spPr bwMode="auto">
              <a:xfrm>
                <a:off x="576" y="1262"/>
                <a:ext cx="672" cy="494"/>
              </a:xfrm>
              <a:prstGeom prst="rect">
                <a:avLst/>
              </a:prstGeom>
              <a:gradFill rotWithShape="0">
                <a:gsLst>
                  <a:gs pos="0">
                    <a:schemeClr val="accent1"/>
                  </a:gs>
                  <a:gs pos="100000">
                    <a:schemeClr val="accent1">
                      <a:gamma/>
                      <a:shade val="46275"/>
                      <a:invGamma/>
                    </a:schemeClr>
                  </a:gs>
                </a:gsLst>
                <a:path path="shape">
                  <a:fillToRect l="50000" t="50000" r="50000" b="50000"/>
                </a:path>
              </a:gradFill>
              <a:ln w="12700" cap="sq">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buClr>
                    <a:schemeClr val="tx2"/>
                  </a:buClr>
                  <a:buSzPct val="75000"/>
                  <a:buFont typeface="Wingdings" pitchFamily="2" charset="2"/>
                  <a:buNone/>
                </a:pPr>
                <a:r>
                  <a:rPr kumimoji="1" lang="en-US" altLang="zh-CN" dirty="0" err="1" smtClean="0">
                    <a:solidFill>
                      <a:srgbClr val="FFFF00"/>
                    </a:solidFill>
                    <a:latin typeface="华文新魏" pitchFamily="2" charset="-122"/>
                    <a:ea typeface="华文新魏" pitchFamily="2" charset="-122"/>
                  </a:rPr>
                  <a:t>Soild</a:t>
                </a:r>
                <a:endParaRPr kumimoji="1" lang="zh-CN" altLang="en-US" dirty="0">
                  <a:solidFill>
                    <a:srgbClr val="FFFF00"/>
                  </a:solidFill>
                  <a:latin typeface="华文新魏" pitchFamily="2" charset="-122"/>
                  <a:ea typeface="华文新魏" pitchFamily="2" charset="-122"/>
                </a:endParaRPr>
              </a:p>
              <a:p>
                <a:pPr algn="ctr">
                  <a:spcBef>
                    <a:spcPct val="50000"/>
                  </a:spcBef>
                  <a:buClr>
                    <a:schemeClr val="tx2"/>
                  </a:buClr>
                  <a:buSzPct val="75000"/>
                  <a:buFont typeface="Wingdings" pitchFamily="2" charset="2"/>
                  <a:buNone/>
                </a:pPr>
                <a:r>
                  <a:rPr kumimoji="1" lang="zh-CN" altLang="en-US" dirty="0" smtClean="0">
                    <a:solidFill>
                      <a:srgbClr val="FFFF00"/>
                    </a:solidFill>
                    <a:latin typeface="华文彩云" pitchFamily="2" charset="-122"/>
                    <a:ea typeface="华文彩云" pitchFamily="2" charset="-122"/>
                  </a:rPr>
                  <a:t>冰</a:t>
                </a:r>
                <a:endParaRPr kumimoji="1" lang="zh-CN" altLang="en-US" dirty="0">
                  <a:solidFill>
                    <a:srgbClr val="FFFF00"/>
                  </a:solidFill>
                  <a:latin typeface="华文彩云" pitchFamily="2" charset="-122"/>
                  <a:ea typeface="华文彩云" pitchFamily="2" charset="-122"/>
                </a:endParaRPr>
              </a:p>
            </p:txBody>
          </p:sp>
        </p:grpSp>
        <p:grpSp>
          <p:nvGrpSpPr>
            <p:cNvPr id="9" name="Group 38"/>
            <p:cNvGrpSpPr>
              <a:grpSpLocks/>
            </p:cNvGrpSpPr>
            <p:nvPr/>
          </p:nvGrpSpPr>
          <p:grpSpPr bwMode="auto">
            <a:xfrm>
              <a:off x="2895600" y="2356569"/>
              <a:ext cx="1143000" cy="2757488"/>
              <a:chOff x="1824" y="1262"/>
              <a:chExt cx="720" cy="1737"/>
            </a:xfrm>
          </p:grpSpPr>
          <p:grpSp>
            <p:nvGrpSpPr>
              <p:cNvPr id="55" name="Group 39"/>
              <p:cNvGrpSpPr>
                <a:grpSpLocks/>
              </p:cNvGrpSpPr>
              <p:nvPr/>
            </p:nvGrpSpPr>
            <p:grpSpPr bwMode="auto">
              <a:xfrm>
                <a:off x="1920" y="2496"/>
                <a:ext cx="624" cy="503"/>
                <a:chOff x="2016" y="3264"/>
                <a:chExt cx="624" cy="503"/>
              </a:xfrm>
            </p:grpSpPr>
            <p:sp>
              <p:nvSpPr>
                <p:cNvPr id="57" name="Oval 40"/>
                <p:cNvSpPr>
                  <a:spLocks noChangeArrowheads="1"/>
                </p:cNvSpPr>
                <p:nvPr/>
              </p:nvSpPr>
              <p:spPr bwMode="auto">
                <a:xfrm>
                  <a:off x="2016" y="3382"/>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8" name="Oval 41"/>
                <p:cNvSpPr>
                  <a:spLocks noChangeArrowheads="1"/>
                </p:cNvSpPr>
                <p:nvPr/>
              </p:nvSpPr>
              <p:spPr bwMode="auto">
                <a:xfrm>
                  <a:off x="2025" y="352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9" name="Oval 42"/>
                <p:cNvSpPr>
                  <a:spLocks noChangeArrowheads="1"/>
                </p:cNvSpPr>
                <p:nvPr/>
              </p:nvSpPr>
              <p:spPr bwMode="auto">
                <a:xfrm>
                  <a:off x="2115" y="3586"/>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0" name="Oval 43"/>
                <p:cNvSpPr>
                  <a:spLocks noChangeArrowheads="1"/>
                </p:cNvSpPr>
                <p:nvPr/>
              </p:nvSpPr>
              <p:spPr bwMode="auto">
                <a:xfrm>
                  <a:off x="2016" y="360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1" name="Oval 44"/>
                <p:cNvSpPr>
                  <a:spLocks noChangeArrowheads="1"/>
                </p:cNvSpPr>
                <p:nvPr/>
              </p:nvSpPr>
              <p:spPr bwMode="auto">
                <a:xfrm>
                  <a:off x="2129" y="3427"/>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2" name="Oval 45"/>
                <p:cNvSpPr>
                  <a:spLocks noChangeArrowheads="1"/>
                </p:cNvSpPr>
                <p:nvPr/>
              </p:nvSpPr>
              <p:spPr bwMode="auto">
                <a:xfrm>
                  <a:off x="2165" y="3520"/>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3" name="Oval 46"/>
                <p:cNvSpPr>
                  <a:spLocks noChangeArrowheads="1"/>
                </p:cNvSpPr>
                <p:nvPr/>
              </p:nvSpPr>
              <p:spPr bwMode="auto">
                <a:xfrm>
                  <a:off x="2230" y="3600"/>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4" name="Oval 47"/>
                <p:cNvSpPr>
                  <a:spLocks noChangeArrowheads="1"/>
                </p:cNvSpPr>
                <p:nvPr/>
              </p:nvSpPr>
              <p:spPr bwMode="auto">
                <a:xfrm>
                  <a:off x="2133" y="3657"/>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5" name="Oval 48"/>
                <p:cNvSpPr>
                  <a:spLocks noChangeArrowheads="1"/>
                </p:cNvSpPr>
                <p:nvPr/>
              </p:nvSpPr>
              <p:spPr bwMode="auto">
                <a:xfrm>
                  <a:off x="2295" y="341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6" name="Oval 49"/>
                <p:cNvSpPr>
                  <a:spLocks noChangeArrowheads="1"/>
                </p:cNvSpPr>
                <p:nvPr/>
              </p:nvSpPr>
              <p:spPr bwMode="auto">
                <a:xfrm>
                  <a:off x="2295" y="3529"/>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7" name="Oval 50"/>
                <p:cNvSpPr>
                  <a:spLocks noChangeArrowheads="1"/>
                </p:cNvSpPr>
                <p:nvPr/>
              </p:nvSpPr>
              <p:spPr bwMode="auto">
                <a:xfrm>
                  <a:off x="2349" y="36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8" name="Oval 51"/>
                <p:cNvSpPr>
                  <a:spLocks noChangeArrowheads="1"/>
                </p:cNvSpPr>
                <p:nvPr/>
              </p:nvSpPr>
              <p:spPr bwMode="auto">
                <a:xfrm>
                  <a:off x="2268" y="367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69" name="Oval 52"/>
                <p:cNvSpPr>
                  <a:spLocks noChangeArrowheads="1"/>
                </p:cNvSpPr>
                <p:nvPr/>
              </p:nvSpPr>
              <p:spPr bwMode="auto">
                <a:xfrm>
                  <a:off x="2435" y="340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0" name="Oval 53"/>
                <p:cNvSpPr>
                  <a:spLocks noChangeArrowheads="1"/>
                </p:cNvSpPr>
                <p:nvPr/>
              </p:nvSpPr>
              <p:spPr bwMode="auto">
                <a:xfrm>
                  <a:off x="2408" y="3511"/>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1" name="Oval 54"/>
                <p:cNvSpPr>
                  <a:spLocks noChangeArrowheads="1"/>
                </p:cNvSpPr>
                <p:nvPr/>
              </p:nvSpPr>
              <p:spPr bwMode="auto">
                <a:xfrm>
                  <a:off x="2453" y="3577"/>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2" name="Oval 55"/>
                <p:cNvSpPr>
                  <a:spLocks noChangeArrowheads="1"/>
                </p:cNvSpPr>
                <p:nvPr/>
              </p:nvSpPr>
              <p:spPr bwMode="auto">
                <a:xfrm>
                  <a:off x="2408" y="365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3" name="Oval 56"/>
                <p:cNvSpPr>
                  <a:spLocks noChangeArrowheads="1"/>
                </p:cNvSpPr>
                <p:nvPr/>
              </p:nvSpPr>
              <p:spPr bwMode="auto">
                <a:xfrm>
                  <a:off x="2063" y="3294"/>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4" name="Oval 57"/>
                <p:cNvSpPr>
                  <a:spLocks noChangeArrowheads="1"/>
                </p:cNvSpPr>
                <p:nvPr/>
              </p:nvSpPr>
              <p:spPr bwMode="auto">
                <a:xfrm>
                  <a:off x="2202" y="334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5" name="Oval 58"/>
                <p:cNvSpPr>
                  <a:spLocks noChangeArrowheads="1"/>
                </p:cNvSpPr>
                <p:nvPr/>
              </p:nvSpPr>
              <p:spPr bwMode="auto">
                <a:xfrm>
                  <a:off x="2351" y="3286"/>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6" name="Oval 59"/>
                <p:cNvSpPr>
                  <a:spLocks noChangeArrowheads="1"/>
                </p:cNvSpPr>
                <p:nvPr/>
              </p:nvSpPr>
              <p:spPr bwMode="auto">
                <a:xfrm>
                  <a:off x="2527" y="3321"/>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7" name="Oval 60"/>
                <p:cNvSpPr>
                  <a:spLocks noChangeArrowheads="1"/>
                </p:cNvSpPr>
                <p:nvPr/>
              </p:nvSpPr>
              <p:spPr bwMode="auto">
                <a:xfrm>
                  <a:off x="2533" y="3426"/>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8" name="Oval 61"/>
                <p:cNvSpPr>
                  <a:spLocks noChangeArrowheads="1"/>
                </p:cNvSpPr>
                <p:nvPr/>
              </p:nvSpPr>
              <p:spPr bwMode="auto">
                <a:xfrm>
                  <a:off x="2533" y="3519"/>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79" name="Oval 62"/>
                <p:cNvSpPr>
                  <a:spLocks noChangeArrowheads="1"/>
                </p:cNvSpPr>
                <p:nvPr/>
              </p:nvSpPr>
              <p:spPr bwMode="auto">
                <a:xfrm>
                  <a:off x="2515" y="3603"/>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80" name="Line 63"/>
                <p:cNvSpPr>
                  <a:spLocks noChangeShapeType="1"/>
                </p:cNvSpPr>
                <p:nvPr/>
              </p:nvSpPr>
              <p:spPr bwMode="auto">
                <a:xfrm>
                  <a:off x="2016" y="3264"/>
                  <a:ext cx="0" cy="384"/>
                </a:xfrm>
                <a:prstGeom prst="line">
                  <a:avLst/>
                </a:prstGeom>
                <a:noFill/>
                <a:ln w="28575"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a:solidFill>
                      <a:srgbClr val="FFFF00"/>
                    </a:solidFill>
                  </a:endParaRPr>
                </a:p>
              </p:txBody>
            </p:sp>
            <p:sp>
              <p:nvSpPr>
                <p:cNvPr id="81" name="Line 64"/>
                <p:cNvSpPr>
                  <a:spLocks noChangeShapeType="1"/>
                </p:cNvSpPr>
                <p:nvPr/>
              </p:nvSpPr>
              <p:spPr bwMode="auto">
                <a:xfrm>
                  <a:off x="2640" y="3264"/>
                  <a:ext cx="0" cy="384"/>
                </a:xfrm>
                <a:prstGeom prst="line">
                  <a:avLst/>
                </a:prstGeom>
                <a:noFill/>
                <a:ln w="28575" cap="sq">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a:solidFill>
                      <a:srgbClr val="FFFF00"/>
                    </a:solidFill>
                  </a:endParaRPr>
                </a:p>
              </p:txBody>
            </p:sp>
            <p:sp>
              <p:nvSpPr>
                <p:cNvPr id="82" name="Freeform 65"/>
                <p:cNvSpPr>
                  <a:spLocks/>
                </p:cNvSpPr>
                <p:nvPr/>
              </p:nvSpPr>
              <p:spPr bwMode="auto">
                <a:xfrm>
                  <a:off x="2016" y="3648"/>
                  <a:ext cx="624" cy="119"/>
                </a:xfrm>
                <a:custGeom>
                  <a:avLst/>
                  <a:gdLst>
                    <a:gd name="T0" fmla="*/ 0 w 624"/>
                    <a:gd name="T1" fmla="*/ 0 h 119"/>
                    <a:gd name="T2" fmla="*/ 78 w 624"/>
                    <a:gd name="T3" fmla="*/ 64 h 119"/>
                    <a:gd name="T4" fmla="*/ 315 w 624"/>
                    <a:gd name="T5" fmla="*/ 119 h 119"/>
                    <a:gd name="T6" fmla="*/ 535 w 624"/>
                    <a:gd name="T7" fmla="*/ 64 h 119"/>
                    <a:gd name="T8" fmla="*/ 624 w 624"/>
                    <a:gd name="T9" fmla="*/ 0 h 119"/>
                  </a:gdLst>
                  <a:ahLst/>
                  <a:cxnLst>
                    <a:cxn ang="0">
                      <a:pos x="T0" y="T1"/>
                    </a:cxn>
                    <a:cxn ang="0">
                      <a:pos x="T2" y="T3"/>
                    </a:cxn>
                    <a:cxn ang="0">
                      <a:pos x="T4" y="T5"/>
                    </a:cxn>
                    <a:cxn ang="0">
                      <a:pos x="T6" y="T7"/>
                    </a:cxn>
                    <a:cxn ang="0">
                      <a:pos x="T8" y="T9"/>
                    </a:cxn>
                  </a:cxnLst>
                  <a:rect l="0" t="0" r="r" b="b"/>
                  <a:pathLst>
                    <a:path w="624" h="119">
                      <a:moveTo>
                        <a:pt x="0" y="0"/>
                      </a:moveTo>
                      <a:cubicBezTo>
                        <a:pt x="13" y="11"/>
                        <a:pt x="26" y="44"/>
                        <a:pt x="78" y="64"/>
                      </a:cubicBezTo>
                      <a:cubicBezTo>
                        <a:pt x="130" y="84"/>
                        <a:pt x="239" y="119"/>
                        <a:pt x="315" y="119"/>
                      </a:cubicBezTo>
                      <a:cubicBezTo>
                        <a:pt x="391" y="119"/>
                        <a:pt x="484" y="84"/>
                        <a:pt x="535" y="64"/>
                      </a:cubicBezTo>
                      <a:cubicBezTo>
                        <a:pt x="586" y="44"/>
                        <a:pt x="606" y="13"/>
                        <a:pt x="624" y="0"/>
                      </a:cubicBezTo>
                    </a:path>
                  </a:pathLst>
                </a:custGeom>
                <a:noFill/>
                <a:ln w="28575" cap="sq" cmpd="sng">
                  <a:solidFill>
                    <a:schemeClr val="folHlink"/>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a:solidFill>
                      <a:srgbClr val="FFFF00"/>
                    </a:solidFill>
                  </a:endParaRPr>
                </a:p>
              </p:txBody>
            </p:sp>
          </p:grpSp>
          <p:sp>
            <p:nvSpPr>
              <p:cNvPr id="56" name="Text Box 66"/>
              <p:cNvSpPr txBox="1">
                <a:spLocks noChangeArrowheads="1"/>
              </p:cNvSpPr>
              <p:nvPr/>
            </p:nvSpPr>
            <p:spPr bwMode="auto">
              <a:xfrm>
                <a:off x="1824" y="1262"/>
                <a:ext cx="672" cy="494"/>
              </a:xfrm>
              <a:prstGeom prst="rect">
                <a:avLst/>
              </a:prstGeom>
              <a:gradFill rotWithShape="0">
                <a:gsLst>
                  <a:gs pos="0">
                    <a:schemeClr val="folHlink"/>
                  </a:gs>
                  <a:gs pos="100000">
                    <a:schemeClr val="folHlink">
                      <a:gamma/>
                      <a:shade val="46275"/>
                      <a:invGamma/>
                    </a:schemeClr>
                  </a:gs>
                </a:gsLst>
                <a:path path="shape">
                  <a:fillToRect l="50000" t="50000" r="50000" b="50000"/>
                </a:path>
              </a:gradFill>
              <a:ln w="12700" cap="sq">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buClr>
                    <a:schemeClr val="tx2"/>
                  </a:buClr>
                  <a:buSzPct val="75000"/>
                  <a:buFont typeface="Wingdings" pitchFamily="2" charset="2"/>
                  <a:buNone/>
                </a:pPr>
                <a:r>
                  <a:rPr kumimoji="1" lang="en-US" altLang="zh-CN" dirty="0" smtClean="0">
                    <a:solidFill>
                      <a:srgbClr val="FFFF00"/>
                    </a:solidFill>
                    <a:latin typeface="华文新魏" pitchFamily="2" charset="-122"/>
                    <a:ea typeface="华文新魏" pitchFamily="2" charset="-122"/>
                  </a:rPr>
                  <a:t>Liquid</a:t>
                </a:r>
                <a:endParaRPr kumimoji="1" lang="zh-CN" altLang="en-US" dirty="0">
                  <a:solidFill>
                    <a:srgbClr val="FFFF00"/>
                  </a:solidFill>
                  <a:latin typeface="华文新魏" pitchFamily="2" charset="-122"/>
                  <a:ea typeface="华文新魏" pitchFamily="2" charset="-122"/>
                </a:endParaRPr>
              </a:p>
              <a:p>
                <a:pPr algn="ctr">
                  <a:spcBef>
                    <a:spcPct val="50000"/>
                  </a:spcBef>
                  <a:buClr>
                    <a:schemeClr val="tx2"/>
                  </a:buClr>
                  <a:buSzPct val="75000"/>
                  <a:buFont typeface="Wingdings" pitchFamily="2" charset="2"/>
                  <a:buNone/>
                </a:pPr>
                <a:r>
                  <a:rPr kumimoji="1" lang="zh-CN" altLang="en-US" dirty="0" smtClean="0">
                    <a:solidFill>
                      <a:srgbClr val="FFFF00"/>
                    </a:solidFill>
                    <a:latin typeface="华文彩云" pitchFamily="2" charset="-122"/>
                    <a:ea typeface="华文彩云" pitchFamily="2" charset="-122"/>
                  </a:rPr>
                  <a:t>水</a:t>
                </a:r>
                <a:endParaRPr kumimoji="1" lang="zh-CN" altLang="en-US" dirty="0">
                  <a:solidFill>
                    <a:srgbClr val="FFFF00"/>
                  </a:solidFill>
                  <a:latin typeface="华文彩云" pitchFamily="2" charset="-122"/>
                  <a:ea typeface="华文彩云" pitchFamily="2" charset="-122"/>
                </a:endParaRPr>
              </a:p>
            </p:txBody>
          </p:sp>
        </p:grpSp>
        <p:grpSp>
          <p:nvGrpSpPr>
            <p:cNvPr id="10" name="Group 67"/>
            <p:cNvGrpSpPr>
              <a:grpSpLocks/>
            </p:cNvGrpSpPr>
            <p:nvPr/>
          </p:nvGrpSpPr>
          <p:grpSpPr bwMode="auto">
            <a:xfrm>
              <a:off x="4724400" y="2356569"/>
              <a:ext cx="1600200" cy="2797175"/>
              <a:chOff x="2976" y="1262"/>
              <a:chExt cx="1008" cy="1762"/>
            </a:xfrm>
          </p:grpSpPr>
          <p:grpSp>
            <p:nvGrpSpPr>
              <p:cNvPr id="43" name="Group 68"/>
              <p:cNvGrpSpPr>
                <a:grpSpLocks/>
              </p:cNvGrpSpPr>
              <p:nvPr/>
            </p:nvGrpSpPr>
            <p:grpSpPr bwMode="auto">
              <a:xfrm>
                <a:off x="2976" y="2496"/>
                <a:ext cx="1008" cy="528"/>
                <a:chOff x="2928" y="3264"/>
                <a:chExt cx="1008" cy="528"/>
              </a:xfrm>
            </p:grpSpPr>
            <p:sp>
              <p:nvSpPr>
                <p:cNvPr id="45" name="Oval 69"/>
                <p:cNvSpPr>
                  <a:spLocks noChangeArrowheads="1"/>
                </p:cNvSpPr>
                <p:nvPr/>
              </p:nvSpPr>
              <p:spPr bwMode="auto">
                <a:xfrm>
                  <a:off x="2928" y="3264"/>
                  <a:ext cx="1008" cy="528"/>
                </a:xfrm>
                <a:prstGeom prst="ellipse">
                  <a:avLst/>
                </a:prstGeom>
                <a:solidFill>
                  <a:srgbClr val="CCFF99"/>
                </a:solidFill>
                <a:ln w="12700" cap="sq">
                  <a:solidFill>
                    <a:srgbClr val="0066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6" name="Oval 70"/>
                <p:cNvSpPr>
                  <a:spLocks noChangeArrowheads="1"/>
                </p:cNvSpPr>
                <p:nvPr/>
              </p:nvSpPr>
              <p:spPr bwMode="auto">
                <a:xfrm>
                  <a:off x="3216" y="3552"/>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7" name="Oval 71"/>
                <p:cNvSpPr>
                  <a:spLocks noChangeArrowheads="1"/>
                </p:cNvSpPr>
                <p:nvPr/>
              </p:nvSpPr>
              <p:spPr bwMode="auto">
                <a:xfrm>
                  <a:off x="3164" y="3688"/>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8" name="Oval 72"/>
                <p:cNvSpPr>
                  <a:spLocks noChangeArrowheads="1"/>
                </p:cNvSpPr>
                <p:nvPr/>
              </p:nvSpPr>
              <p:spPr bwMode="auto">
                <a:xfrm>
                  <a:off x="3648"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9" name="Oval 73"/>
                <p:cNvSpPr>
                  <a:spLocks noChangeArrowheads="1"/>
                </p:cNvSpPr>
                <p:nvPr/>
              </p:nvSpPr>
              <p:spPr bwMode="auto">
                <a:xfrm>
                  <a:off x="3552" y="336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0" name="Oval 74"/>
                <p:cNvSpPr>
                  <a:spLocks noChangeArrowheads="1"/>
                </p:cNvSpPr>
                <p:nvPr/>
              </p:nvSpPr>
              <p:spPr bwMode="auto">
                <a:xfrm>
                  <a:off x="2976"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1" name="Oval 75"/>
                <p:cNvSpPr>
                  <a:spLocks noChangeArrowheads="1"/>
                </p:cNvSpPr>
                <p:nvPr/>
              </p:nvSpPr>
              <p:spPr bwMode="auto">
                <a:xfrm>
                  <a:off x="3456"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2" name="Oval 76"/>
                <p:cNvSpPr>
                  <a:spLocks noChangeArrowheads="1"/>
                </p:cNvSpPr>
                <p:nvPr/>
              </p:nvSpPr>
              <p:spPr bwMode="auto">
                <a:xfrm>
                  <a:off x="3443" y="368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3" name="Oval 77"/>
                <p:cNvSpPr>
                  <a:spLocks noChangeArrowheads="1"/>
                </p:cNvSpPr>
                <p:nvPr/>
              </p:nvSpPr>
              <p:spPr bwMode="auto">
                <a:xfrm>
                  <a:off x="3312" y="3360"/>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54" name="Oval 78"/>
                <p:cNvSpPr>
                  <a:spLocks noChangeArrowheads="1"/>
                </p:cNvSpPr>
                <p:nvPr/>
              </p:nvSpPr>
              <p:spPr bwMode="auto">
                <a:xfrm>
                  <a:off x="3648" y="364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grpSp>
          <p:sp>
            <p:nvSpPr>
              <p:cNvPr id="44" name="Text Box 79"/>
              <p:cNvSpPr txBox="1">
                <a:spLocks noChangeArrowheads="1"/>
              </p:cNvSpPr>
              <p:nvPr/>
            </p:nvSpPr>
            <p:spPr bwMode="auto">
              <a:xfrm>
                <a:off x="3072" y="1262"/>
                <a:ext cx="672" cy="494"/>
              </a:xfrm>
              <a:prstGeom prst="rect">
                <a:avLst/>
              </a:prstGeom>
              <a:gradFill rotWithShape="0">
                <a:gsLst>
                  <a:gs pos="0">
                    <a:srgbClr val="660033"/>
                  </a:gs>
                  <a:gs pos="100000">
                    <a:srgbClr val="660033">
                      <a:gamma/>
                      <a:shade val="46275"/>
                      <a:invGamma/>
                    </a:srgbClr>
                  </a:gs>
                </a:gsLst>
                <a:path path="shape">
                  <a:fillToRect l="50000" t="50000" r="50000" b="50000"/>
                </a:path>
              </a:gradFill>
              <a:ln w="12700" cap="sq">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buClr>
                    <a:schemeClr val="tx2"/>
                  </a:buClr>
                  <a:buSzPct val="75000"/>
                  <a:buFont typeface="Wingdings" pitchFamily="2" charset="2"/>
                  <a:buNone/>
                </a:pPr>
                <a:r>
                  <a:rPr kumimoji="1" lang="en-US" altLang="zh-CN" dirty="0" smtClean="0">
                    <a:solidFill>
                      <a:srgbClr val="FFFF00"/>
                    </a:solidFill>
                    <a:latin typeface="华文新魏" pitchFamily="2" charset="-122"/>
                    <a:ea typeface="华文新魏" pitchFamily="2" charset="-122"/>
                  </a:rPr>
                  <a:t>Gas</a:t>
                </a:r>
                <a:endParaRPr kumimoji="1" lang="zh-CN" altLang="en-US" dirty="0">
                  <a:solidFill>
                    <a:srgbClr val="FFFF00"/>
                  </a:solidFill>
                  <a:latin typeface="华文新魏" pitchFamily="2" charset="-122"/>
                  <a:ea typeface="华文新魏" pitchFamily="2" charset="-122"/>
                </a:endParaRPr>
              </a:p>
              <a:p>
                <a:pPr algn="ctr">
                  <a:spcBef>
                    <a:spcPct val="50000"/>
                  </a:spcBef>
                  <a:buClr>
                    <a:schemeClr val="tx2"/>
                  </a:buClr>
                  <a:buSzPct val="75000"/>
                  <a:buFont typeface="Wingdings" pitchFamily="2" charset="2"/>
                  <a:buNone/>
                </a:pPr>
                <a:r>
                  <a:rPr kumimoji="1" lang="zh-CN" altLang="en-US" dirty="0">
                    <a:solidFill>
                      <a:srgbClr val="FFFF00"/>
                    </a:solidFill>
                    <a:latin typeface="华文新魏" pitchFamily="2" charset="-122"/>
                    <a:ea typeface="华文新魏" pitchFamily="2" charset="-122"/>
                  </a:rPr>
                  <a:t> </a:t>
                </a:r>
                <a:r>
                  <a:rPr kumimoji="1" lang="zh-CN" altLang="en-US" dirty="0">
                    <a:solidFill>
                      <a:srgbClr val="FFFF00"/>
                    </a:solidFill>
                    <a:latin typeface="华文彩云" pitchFamily="2" charset="-122"/>
                    <a:ea typeface="华文彩云" pitchFamily="2" charset="-122"/>
                  </a:rPr>
                  <a:t>水汽</a:t>
                </a:r>
              </a:p>
            </p:txBody>
          </p:sp>
        </p:grpSp>
        <p:grpSp>
          <p:nvGrpSpPr>
            <p:cNvPr id="11" name="Group 80"/>
            <p:cNvGrpSpPr>
              <a:grpSpLocks/>
            </p:cNvGrpSpPr>
            <p:nvPr/>
          </p:nvGrpSpPr>
          <p:grpSpPr bwMode="auto">
            <a:xfrm>
              <a:off x="6629400" y="2356570"/>
              <a:ext cx="1752600" cy="2797175"/>
              <a:chOff x="4176" y="1262"/>
              <a:chExt cx="1104" cy="1762"/>
            </a:xfrm>
          </p:grpSpPr>
          <p:grpSp>
            <p:nvGrpSpPr>
              <p:cNvPr id="21" name="Group 81"/>
              <p:cNvGrpSpPr>
                <a:grpSpLocks/>
              </p:cNvGrpSpPr>
              <p:nvPr/>
            </p:nvGrpSpPr>
            <p:grpSpPr bwMode="auto">
              <a:xfrm>
                <a:off x="4272" y="2496"/>
                <a:ext cx="1008" cy="528"/>
                <a:chOff x="4272" y="3264"/>
                <a:chExt cx="1008" cy="528"/>
              </a:xfrm>
            </p:grpSpPr>
            <p:grpSp>
              <p:nvGrpSpPr>
                <p:cNvPr id="23" name="Group 82"/>
                <p:cNvGrpSpPr>
                  <a:grpSpLocks/>
                </p:cNvGrpSpPr>
                <p:nvPr/>
              </p:nvGrpSpPr>
              <p:grpSpPr bwMode="auto">
                <a:xfrm>
                  <a:off x="4272" y="3264"/>
                  <a:ext cx="1008" cy="528"/>
                  <a:chOff x="2928" y="3264"/>
                  <a:chExt cx="1008" cy="528"/>
                </a:xfrm>
              </p:grpSpPr>
              <p:sp>
                <p:nvSpPr>
                  <p:cNvPr id="33" name="Oval 83"/>
                  <p:cNvSpPr>
                    <a:spLocks noChangeArrowheads="1"/>
                  </p:cNvSpPr>
                  <p:nvPr/>
                </p:nvSpPr>
                <p:spPr bwMode="auto">
                  <a:xfrm>
                    <a:off x="2928" y="3264"/>
                    <a:ext cx="1008" cy="528"/>
                  </a:xfrm>
                  <a:prstGeom prst="ellipse">
                    <a:avLst/>
                  </a:prstGeom>
                  <a:solidFill>
                    <a:srgbClr val="CCFF99"/>
                  </a:solidFill>
                  <a:ln w="12700" cap="sq">
                    <a:solidFill>
                      <a:srgbClr val="006666"/>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4" name="Oval 84"/>
                  <p:cNvSpPr>
                    <a:spLocks noChangeArrowheads="1"/>
                  </p:cNvSpPr>
                  <p:nvPr/>
                </p:nvSpPr>
                <p:spPr bwMode="auto">
                  <a:xfrm>
                    <a:off x="3216" y="3552"/>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5" name="Oval 85"/>
                  <p:cNvSpPr>
                    <a:spLocks noChangeArrowheads="1"/>
                  </p:cNvSpPr>
                  <p:nvPr/>
                </p:nvSpPr>
                <p:spPr bwMode="auto">
                  <a:xfrm>
                    <a:off x="3164" y="3688"/>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6" name="Oval 86"/>
                  <p:cNvSpPr>
                    <a:spLocks noChangeArrowheads="1"/>
                  </p:cNvSpPr>
                  <p:nvPr/>
                </p:nvSpPr>
                <p:spPr bwMode="auto">
                  <a:xfrm>
                    <a:off x="3648"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7" name="Oval 87"/>
                  <p:cNvSpPr>
                    <a:spLocks noChangeArrowheads="1"/>
                  </p:cNvSpPr>
                  <p:nvPr/>
                </p:nvSpPr>
                <p:spPr bwMode="auto">
                  <a:xfrm>
                    <a:off x="3552" y="3360"/>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8" name="Oval 88"/>
                  <p:cNvSpPr>
                    <a:spLocks noChangeArrowheads="1"/>
                  </p:cNvSpPr>
                  <p:nvPr/>
                </p:nvSpPr>
                <p:spPr bwMode="auto">
                  <a:xfrm>
                    <a:off x="2976"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9" name="Oval 89"/>
                  <p:cNvSpPr>
                    <a:spLocks noChangeArrowheads="1"/>
                  </p:cNvSpPr>
                  <p:nvPr/>
                </p:nvSpPr>
                <p:spPr bwMode="auto">
                  <a:xfrm>
                    <a:off x="3456" y="3504"/>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0" name="Oval 90"/>
                  <p:cNvSpPr>
                    <a:spLocks noChangeArrowheads="1"/>
                  </p:cNvSpPr>
                  <p:nvPr/>
                </p:nvSpPr>
                <p:spPr bwMode="auto">
                  <a:xfrm>
                    <a:off x="3443" y="368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1" name="Oval 91"/>
                  <p:cNvSpPr>
                    <a:spLocks noChangeArrowheads="1"/>
                  </p:cNvSpPr>
                  <p:nvPr/>
                </p:nvSpPr>
                <p:spPr bwMode="auto">
                  <a:xfrm>
                    <a:off x="3312" y="3360"/>
                    <a:ext cx="104"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42" name="Oval 92"/>
                  <p:cNvSpPr>
                    <a:spLocks noChangeArrowheads="1"/>
                  </p:cNvSpPr>
                  <p:nvPr/>
                </p:nvSpPr>
                <p:spPr bwMode="auto">
                  <a:xfrm>
                    <a:off x="3648" y="3648"/>
                    <a:ext cx="105" cy="56"/>
                  </a:xfrm>
                  <a:prstGeom prst="ellipse">
                    <a:avLst/>
                  </a:prstGeom>
                  <a:gradFill rotWithShape="0">
                    <a:gsLst>
                      <a:gs pos="0">
                        <a:schemeClr val="folHlink"/>
                      </a:gs>
                      <a:gs pos="100000">
                        <a:schemeClr val="folHlink">
                          <a:gamma/>
                          <a:shade val="46275"/>
                          <a:invGamma/>
                        </a:schemeClr>
                      </a:gs>
                    </a:gsLst>
                    <a:path path="shape">
                      <a:fillToRect l="50000" t="50000" r="50000" b="50000"/>
                    </a:path>
                  </a:gradFill>
                  <a:ln w="12700" cap="sq">
                    <a:solidFill>
                      <a:srgbClr val="33CC33"/>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grpSp>
            <p:sp>
              <p:nvSpPr>
                <p:cNvPr id="24" name="Oval 93"/>
                <p:cNvSpPr>
                  <a:spLocks noChangeArrowheads="1"/>
                </p:cNvSpPr>
                <p:nvPr/>
              </p:nvSpPr>
              <p:spPr bwMode="auto">
                <a:xfrm>
                  <a:off x="4416" y="3408"/>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5" name="Oval 94"/>
                <p:cNvSpPr>
                  <a:spLocks noChangeArrowheads="1"/>
                </p:cNvSpPr>
                <p:nvPr/>
              </p:nvSpPr>
              <p:spPr bwMode="auto">
                <a:xfrm>
                  <a:off x="4464" y="3600"/>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6" name="Oval 95"/>
                <p:cNvSpPr>
                  <a:spLocks noChangeArrowheads="1"/>
                </p:cNvSpPr>
                <p:nvPr/>
              </p:nvSpPr>
              <p:spPr bwMode="auto">
                <a:xfrm>
                  <a:off x="4638" y="3504"/>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7" name="Oval 96"/>
                <p:cNvSpPr>
                  <a:spLocks noChangeArrowheads="1"/>
                </p:cNvSpPr>
                <p:nvPr/>
              </p:nvSpPr>
              <p:spPr bwMode="auto">
                <a:xfrm>
                  <a:off x="4764" y="3333"/>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8" name="Oval 97"/>
                <p:cNvSpPr>
                  <a:spLocks noChangeArrowheads="1"/>
                </p:cNvSpPr>
                <p:nvPr/>
              </p:nvSpPr>
              <p:spPr bwMode="auto">
                <a:xfrm>
                  <a:off x="4953" y="3456"/>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9" name="Oval 98"/>
                <p:cNvSpPr>
                  <a:spLocks noChangeArrowheads="1"/>
                </p:cNvSpPr>
                <p:nvPr/>
              </p:nvSpPr>
              <p:spPr bwMode="auto">
                <a:xfrm>
                  <a:off x="4896" y="3648"/>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0" name="Oval 99"/>
                <p:cNvSpPr>
                  <a:spLocks noChangeArrowheads="1"/>
                </p:cNvSpPr>
                <p:nvPr/>
              </p:nvSpPr>
              <p:spPr bwMode="auto">
                <a:xfrm>
                  <a:off x="4704" y="3648"/>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1" name="Oval 100"/>
                <p:cNvSpPr>
                  <a:spLocks noChangeArrowheads="1"/>
                </p:cNvSpPr>
                <p:nvPr/>
              </p:nvSpPr>
              <p:spPr bwMode="auto">
                <a:xfrm>
                  <a:off x="5184" y="3552"/>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32" name="Oval 101"/>
                <p:cNvSpPr>
                  <a:spLocks noChangeArrowheads="1"/>
                </p:cNvSpPr>
                <p:nvPr/>
              </p:nvSpPr>
              <p:spPr bwMode="auto">
                <a:xfrm>
                  <a:off x="5049" y="3360"/>
                  <a:ext cx="48" cy="48"/>
                </a:xfrm>
                <a:prstGeom prst="ellipse">
                  <a:avLst/>
                </a:prstGeom>
                <a:solidFill>
                  <a:schemeClr val="hlink"/>
                </a:solidFill>
                <a:ln>
                  <a:noFill/>
                </a:ln>
                <a:effectLst/>
                <a:extLst>
                  <a:ext uri="{91240B29-F687-4F45-9708-019B960494DF}">
                    <a14:hiddenLine xmlns:a14="http://schemas.microsoft.com/office/drawing/2010/main" xmlns="" w="12700"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grpSp>
          <p:sp>
            <p:nvSpPr>
              <p:cNvPr id="22" name="Text Box 102"/>
              <p:cNvSpPr txBox="1">
                <a:spLocks noChangeArrowheads="1"/>
              </p:cNvSpPr>
              <p:nvPr/>
            </p:nvSpPr>
            <p:spPr bwMode="auto">
              <a:xfrm>
                <a:off x="4176" y="1262"/>
                <a:ext cx="1104" cy="494"/>
              </a:xfrm>
              <a:prstGeom prst="rect">
                <a:avLst/>
              </a:prstGeom>
              <a:gradFill rotWithShape="0">
                <a:gsLst>
                  <a:gs pos="0">
                    <a:schemeClr val="hlink"/>
                  </a:gs>
                  <a:gs pos="100000">
                    <a:schemeClr val="hlink">
                      <a:gamma/>
                      <a:shade val="46275"/>
                      <a:invGamma/>
                    </a:schemeClr>
                  </a:gs>
                </a:gsLst>
                <a:path path="shape">
                  <a:fillToRect l="50000" t="50000" r="50000" b="50000"/>
                </a:path>
              </a:gradFill>
              <a:ln w="12700" cap="sq">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buClr>
                    <a:schemeClr val="tx2"/>
                  </a:buClr>
                  <a:buSzPct val="75000"/>
                  <a:buFont typeface="Wingdings" pitchFamily="2" charset="2"/>
                  <a:buNone/>
                </a:pPr>
                <a:r>
                  <a:rPr kumimoji="1" lang="en-US" altLang="zh-CN" dirty="0" smtClean="0">
                    <a:solidFill>
                      <a:srgbClr val="FFFF00"/>
                    </a:solidFill>
                    <a:latin typeface="华文新魏" pitchFamily="2" charset="-122"/>
                    <a:ea typeface="华文新魏" pitchFamily="2" charset="-122"/>
                  </a:rPr>
                  <a:t>Plasma</a:t>
                </a:r>
                <a:endParaRPr kumimoji="1" lang="zh-CN" altLang="en-US" dirty="0">
                  <a:solidFill>
                    <a:srgbClr val="FFFF00"/>
                  </a:solidFill>
                  <a:latin typeface="华文新魏" pitchFamily="2" charset="-122"/>
                  <a:ea typeface="华文新魏" pitchFamily="2" charset="-122"/>
                </a:endParaRPr>
              </a:p>
              <a:p>
                <a:pPr algn="ctr">
                  <a:spcBef>
                    <a:spcPct val="50000"/>
                  </a:spcBef>
                  <a:buClr>
                    <a:schemeClr val="tx2"/>
                  </a:buClr>
                  <a:buSzPct val="75000"/>
                  <a:buFont typeface="Wingdings" pitchFamily="2" charset="2"/>
                  <a:buNone/>
                </a:pPr>
                <a:r>
                  <a:rPr kumimoji="1" lang="zh-CN" altLang="en-US" dirty="0">
                    <a:solidFill>
                      <a:srgbClr val="FFFF00"/>
                    </a:solidFill>
                    <a:latin typeface="华文新魏" pitchFamily="2" charset="-122"/>
                    <a:ea typeface="华文新魏" pitchFamily="2" charset="-122"/>
                  </a:rPr>
                  <a:t> </a:t>
                </a:r>
                <a:r>
                  <a:rPr kumimoji="1" lang="zh-CN" altLang="en-US" dirty="0">
                    <a:solidFill>
                      <a:srgbClr val="FFFF00"/>
                    </a:solidFill>
                    <a:latin typeface="华文彩云" pitchFamily="2" charset="-122"/>
                    <a:ea typeface="华文彩云" pitchFamily="2" charset="-122"/>
                  </a:rPr>
                  <a:t>电离气体</a:t>
                </a:r>
              </a:p>
            </p:txBody>
          </p:sp>
        </p:grpSp>
        <p:grpSp>
          <p:nvGrpSpPr>
            <p:cNvPr id="12" name="Group 103"/>
            <p:cNvGrpSpPr>
              <a:grpSpLocks/>
            </p:cNvGrpSpPr>
            <p:nvPr/>
          </p:nvGrpSpPr>
          <p:grpSpPr bwMode="auto">
            <a:xfrm>
              <a:off x="762000" y="5661248"/>
              <a:ext cx="8001000" cy="762000"/>
              <a:chOff x="864" y="3360"/>
              <a:chExt cx="4416" cy="480"/>
            </a:xfrm>
          </p:grpSpPr>
          <p:sp>
            <p:nvSpPr>
              <p:cNvPr id="19" name="AutoShape 104"/>
              <p:cNvSpPr>
                <a:spLocks noChangeArrowheads="1"/>
              </p:cNvSpPr>
              <p:nvPr/>
            </p:nvSpPr>
            <p:spPr bwMode="auto">
              <a:xfrm>
                <a:off x="864" y="3360"/>
                <a:ext cx="4416" cy="4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hlink"/>
                  </a:gs>
                </a:gsLst>
                <a:lin ang="0" scaled="1"/>
              </a:gradFill>
              <a:ln>
                <a:noFill/>
              </a:ln>
              <a:effectLst/>
              <a:extLst>
                <a:ext uri="{91240B29-F687-4F45-9708-019B960494DF}">
                  <a14:hiddenLine xmlns:a14="http://schemas.microsoft.com/office/drawing/2010/main" xmlns="" w="12700" cap="sq">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just"/>
                <a:endParaRPr lang="zh-CN" altLang="en-US">
                  <a:solidFill>
                    <a:srgbClr val="FF0000"/>
                  </a:solidFill>
                </a:endParaRPr>
              </a:p>
            </p:txBody>
          </p:sp>
          <p:sp>
            <p:nvSpPr>
              <p:cNvPr id="20" name="Text Box 105"/>
              <p:cNvSpPr txBox="1">
                <a:spLocks noChangeArrowheads="1"/>
              </p:cNvSpPr>
              <p:nvPr/>
            </p:nvSpPr>
            <p:spPr bwMode="auto">
              <a:xfrm>
                <a:off x="4176" y="3471"/>
                <a:ext cx="86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buClr>
                    <a:schemeClr val="tx2"/>
                  </a:buClr>
                  <a:buSzPct val="75000"/>
                  <a:buFont typeface="Wingdings" pitchFamily="2" charset="2"/>
                  <a:buNone/>
                </a:pPr>
                <a:r>
                  <a:rPr kumimoji="1" lang="en-US" altLang="zh-CN" b="1" dirty="0" smtClean="0">
                    <a:solidFill>
                      <a:srgbClr val="FF0000"/>
                    </a:solidFill>
                    <a:latin typeface="Times New Roman" pitchFamily="18" charset="0"/>
                    <a:ea typeface="华文新魏" pitchFamily="2" charset="-122"/>
                  </a:rPr>
                  <a:t>temperature</a:t>
                </a:r>
                <a:endParaRPr kumimoji="1" lang="zh-CN" altLang="en-US" b="1" dirty="0">
                  <a:solidFill>
                    <a:srgbClr val="FF0000"/>
                  </a:solidFill>
                  <a:latin typeface="Times New Roman" pitchFamily="18" charset="0"/>
                  <a:ea typeface="华文新魏" pitchFamily="2" charset="-122"/>
                </a:endParaRPr>
              </a:p>
            </p:txBody>
          </p:sp>
        </p:grpSp>
        <p:sp>
          <p:nvSpPr>
            <p:cNvPr id="13" name="Text Box 106"/>
            <p:cNvSpPr txBox="1">
              <a:spLocks noChangeArrowheads="1"/>
            </p:cNvSpPr>
            <p:nvPr/>
          </p:nvSpPr>
          <p:spPr bwMode="auto">
            <a:xfrm>
              <a:off x="1981200" y="5382344"/>
              <a:ext cx="914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buClr>
                  <a:schemeClr val="tx2"/>
                </a:buClr>
                <a:buSzPct val="75000"/>
                <a:buFont typeface="Wingdings" pitchFamily="2" charset="2"/>
                <a:buNone/>
              </a:pPr>
              <a:r>
                <a:rPr kumimoji="1" lang="en-US" altLang="zh-CN">
                  <a:solidFill>
                    <a:srgbClr val="FF0000"/>
                  </a:solidFill>
                  <a:latin typeface="Times New Roman" pitchFamily="18" charset="0"/>
                  <a:ea typeface="黑体" pitchFamily="49" charset="-122"/>
                </a:rPr>
                <a:t>0</a:t>
              </a:r>
              <a:r>
                <a:rPr kumimoji="1" lang="en-US" altLang="zh-CN" baseline="30000">
                  <a:solidFill>
                    <a:srgbClr val="FF0000"/>
                  </a:solidFill>
                  <a:latin typeface="Times New Roman" pitchFamily="18" charset="0"/>
                  <a:ea typeface="黑体" pitchFamily="49" charset="-122"/>
                </a:rPr>
                <a:t>0</a:t>
              </a:r>
              <a:r>
                <a:rPr kumimoji="1" lang="en-US" altLang="zh-CN">
                  <a:solidFill>
                    <a:srgbClr val="FF0000"/>
                  </a:solidFill>
                  <a:latin typeface="Times New Roman" pitchFamily="18" charset="0"/>
                  <a:ea typeface="黑体" pitchFamily="49" charset="-122"/>
                </a:rPr>
                <a:t>C</a:t>
              </a:r>
            </a:p>
          </p:txBody>
        </p:sp>
        <p:sp>
          <p:nvSpPr>
            <p:cNvPr id="14" name="Text Box 107"/>
            <p:cNvSpPr txBox="1">
              <a:spLocks noChangeArrowheads="1"/>
            </p:cNvSpPr>
            <p:nvPr/>
          </p:nvSpPr>
          <p:spPr bwMode="auto">
            <a:xfrm>
              <a:off x="3810000" y="5382344"/>
              <a:ext cx="1219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buClr>
                  <a:schemeClr val="tx2"/>
                </a:buClr>
                <a:buSzPct val="75000"/>
                <a:buFont typeface="Wingdings" pitchFamily="2" charset="2"/>
                <a:buNone/>
              </a:pPr>
              <a:r>
                <a:rPr kumimoji="1" lang="en-US" altLang="zh-CN">
                  <a:solidFill>
                    <a:srgbClr val="FF0000"/>
                  </a:solidFill>
                  <a:latin typeface="Times New Roman" pitchFamily="18" charset="0"/>
                  <a:ea typeface="黑体" pitchFamily="49" charset="-122"/>
                </a:rPr>
                <a:t>100</a:t>
              </a:r>
              <a:r>
                <a:rPr kumimoji="1" lang="en-US" altLang="zh-CN" baseline="30000">
                  <a:solidFill>
                    <a:srgbClr val="FF0000"/>
                  </a:solidFill>
                  <a:latin typeface="Times New Roman" pitchFamily="18" charset="0"/>
                  <a:ea typeface="黑体" pitchFamily="49" charset="-122"/>
                </a:rPr>
                <a:t>0</a:t>
              </a:r>
              <a:r>
                <a:rPr kumimoji="1" lang="en-US" altLang="zh-CN">
                  <a:solidFill>
                    <a:srgbClr val="FF0000"/>
                  </a:solidFill>
                  <a:latin typeface="Times New Roman" pitchFamily="18" charset="0"/>
                  <a:ea typeface="黑体" pitchFamily="49" charset="-122"/>
                </a:rPr>
                <a:t>C</a:t>
              </a:r>
            </a:p>
          </p:txBody>
        </p:sp>
        <p:sp>
          <p:nvSpPr>
            <p:cNvPr id="15" name="Text Box 108"/>
            <p:cNvSpPr txBox="1">
              <a:spLocks noChangeArrowheads="1"/>
            </p:cNvSpPr>
            <p:nvPr/>
          </p:nvSpPr>
          <p:spPr bwMode="auto">
            <a:xfrm>
              <a:off x="5867400" y="5382344"/>
              <a:ext cx="1905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buClr>
                  <a:schemeClr val="tx2"/>
                </a:buClr>
                <a:buSzPct val="75000"/>
                <a:buFont typeface="Wingdings" pitchFamily="2" charset="2"/>
                <a:buNone/>
              </a:pPr>
              <a:r>
                <a:rPr kumimoji="1" lang="en-US" altLang="zh-CN">
                  <a:solidFill>
                    <a:srgbClr val="FF0000"/>
                  </a:solidFill>
                  <a:latin typeface="Times New Roman" pitchFamily="18" charset="0"/>
                  <a:ea typeface="黑体" pitchFamily="49" charset="-122"/>
                </a:rPr>
                <a:t>10000</a:t>
              </a:r>
              <a:r>
                <a:rPr kumimoji="1" lang="en-US" altLang="zh-CN" baseline="30000">
                  <a:solidFill>
                    <a:srgbClr val="FF0000"/>
                  </a:solidFill>
                  <a:latin typeface="Times New Roman" pitchFamily="18" charset="0"/>
                  <a:ea typeface="黑体" pitchFamily="49" charset="-122"/>
                </a:rPr>
                <a:t>0</a:t>
              </a:r>
              <a:r>
                <a:rPr kumimoji="1" lang="en-US" altLang="zh-CN">
                  <a:solidFill>
                    <a:srgbClr val="FF0000"/>
                  </a:solidFill>
                  <a:latin typeface="Times New Roman" pitchFamily="18" charset="0"/>
                  <a:ea typeface="黑体" pitchFamily="49" charset="-122"/>
                </a:rPr>
                <a:t>C</a:t>
              </a:r>
            </a:p>
          </p:txBody>
        </p:sp>
        <p:sp>
          <p:nvSpPr>
            <p:cNvPr id="16" name="AutoShape 109"/>
            <p:cNvSpPr>
              <a:spLocks noChangeArrowheads="1"/>
            </p:cNvSpPr>
            <p:nvPr/>
          </p:nvSpPr>
          <p:spPr bwMode="auto">
            <a:xfrm>
              <a:off x="1633538" y="3448769"/>
              <a:ext cx="1828800" cy="457200"/>
            </a:xfrm>
            <a:prstGeom prst="curvedUpArrow">
              <a:avLst>
                <a:gd name="adj1" fmla="val 80000"/>
                <a:gd name="adj2" fmla="val 160000"/>
                <a:gd name="adj3" fmla="val 33333"/>
              </a:avLst>
            </a:prstGeom>
            <a:gradFill rotWithShape="0">
              <a:gsLst>
                <a:gs pos="0">
                  <a:schemeClr val="accent1"/>
                </a:gs>
                <a:gs pos="100000">
                  <a:srgbClr val="CCFF99"/>
                </a:gs>
              </a:gsLst>
              <a:lin ang="5400000" scaled="1"/>
            </a:gra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AutoShape 110"/>
            <p:cNvSpPr>
              <a:spLocks noChangeArrowheads="1"/>
            </p:cNvSpPr>
            <p:nvPr/>
          </p:nvSpPr>
          <p:spPr bwMode="auto">
            <a:xfrm>
              <a:off x="3581400" y="3444007"/>
              <a:ext cx="1828800" cy="457200"/>
            </a:xfrm>
            <a:prstGeom prst="curvedUpArrow">
              <a:avLst>
                <a:gd name="adj1" fmla="val 80000"/>
                <a:gd name="adj2" fmla="val 160000"/>
                <a:gd name="adj3" fmla="val 33333"/>
              </a:avLst>
            </a:prstGeom>
            <a:gradFill rotWithShape="0">
              <a:gsLst>
                <a:gs pos="0">
                  <a:schemeClr val="folHlink"/>
                </a:gs>
                <a:gs pos="100000">
                  <a:srgbClr val="660033"/>
                </a:gs>
              </a:gsLst>
              <a:lin ang="0" scaled="1"/>
            </a:gra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AutoShape 111"/>
            <p:cNvSpPr>
              <a:spLocks noChangeArrowheads="1"/>
            </p:cNvSpPr>
            <p:nvPr/>
          </p:nvSpPr>
          <p:spPr bwMode="auto">
            <a:xfrm>
              <a:off x="5562600" y="3444007"/>
              <a:ext cx="1981200" cy="457200"/>
            </a:xfrm>
            <a:prstGeom prst="curvedUpArrow">
              <a:avLst>
                <a:gd name="adj1" fmla="val 86667"/>
                <a:gd name="adj2" fmla="val 173333"/>
                <a:gd name="adj3" fmla="val 33333"/>
              </a:avLst>
            </a:prstGeom>
            <a:gradFill rotWithShape="0">
              <a:gsLst>
                <a:gs pos="0">
                  <a:srgbClr val="660033"/>
                </a:gs>
                <a:gs pos="100000">
                  <a:schemeClr val="hlink"/>
                </a:gs>
              </a:gsLst>
              <a:lin ang="0" scaled="1"/>
            </a:gra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96456" y="188640"/>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
        <p:nvSpPr>
          <p:cNvPr id="5" name="矩形 4"/>
          <p:cNvSpPr/>
          <p:nvPr/>
        </p:nvSpPr>
        <p:spPr>
          <a:xfrm>
            <a:off x="107504" y="980728"/>
            <a:ext cx="8892480" cy="5965929"/>
          </a:xfrm>
          <a:prstGeom prst="rect">
            <a:avLst/>
          </a:prstGeom>
        </p:spPr>
        <p:txBody>
          <a:bodyPr wrap="square">
            <a:spAutoFit/>
          </a:bodyPr>
          <a:lstStyle/>
          <a:p>
            <a:pPr marL="342900" indent="-342900" algn="just">
              <a:lnSpc>
                <a:spcPct val="120000"/>
              </a:lnSpc>
              <a:buFont typeface="Arial" pitchFamily="34" charset="0"/>
              <a:buChar char="•"/>
            </a:pPr>
            <a:r>
              <a:rPr lang="en-US" altLang="zh-CN" sz="2000" b="1" dirty="0" smtClean="0">
                <a:solidFill>
                  <a:srgbClr val="FF0000"/>
                </a:solidFill>
                <a:latin typeface="Times New Roman" pitchFamily="18" charset="0"/>
                <a:cs typeface="Times New Roman" pitchFamily="18" charset="0"/>
              </a:rPr>
              <a:t>Temperature:</a:t>
            </a:r>
            <a:r>
              <a:rPr lang="en-US" altLang="zh-CN" sz="2000" b="1" dirty="0" smtClean="0">
                <a:latin typeface="Times New Roman" pitchFamily="18" charset="0"/>
                <a:cs typeface="Times New Roman" pitchFamily="18" charset="0"/>
              </a:rPr>
              <a:t> a measure of whether one substance is hot or cold relative to another.</a:t>
            </a:r>
          </a:p>
          <a:p>
            <a:pPr marL="342900" indent="-342900" algn="just">
              <a:lnSpc>
                <a:spcPct val="120000"/>
              </a:lnSpc>
              <a:buFont typeface="Arial" pitchFamily="34" charset="0"/>
              <a:buChar char="•"/>
            </a:pPr>
            <a:r>
              <a:rPr lang="en-US" altLang="zh-CN" sz="2000" b="1" dirty="0" smtClean="0">
                <a:latin typeface="Times New Roman" pitchFamily="18" charset="0"/>
                <a:cs typeface="Times New Roman" pitchFamily="18" charset="0"/>
              </a:rPr>
              <a:t>Silicon wafer manufacturing needs to deal with many situations at high temperature, such as heating to affect the chemical reaction or annealing the silicon single crystal structure to rearrange the atoms.</a:t>
            </a:r>
          </a:p>
          <a:p>
            <a:pPr marL="342900" indent="-342900" algn="just">
              <a:lnSpc>
                <a:spcPct val="120000"/>
              </a:lnSpc>
              <a:buFont typeface="Arial" pitchFamily="34" charset="0"/>
              <a:buChar char="•"/>
            </a:pPr>
            <a:r>
              <a:rPr lang="en-US" altLang="zh-CN" sz="2000" b="1" dirty="0" smtClean="0">
                <a:solidFill>
                  <a:srgbClr val="FF0000"/>
                </a:solidFill>
                <a:latin typeface="Times New Roman" pitchFamily="18" charset="0"/>
                <a:ea typeface="仿宋" pitchFamily="49" charset="-122"/>
                <a:cs typeface="Times New Roman" pitchFamily="18" charset="0"/>
                <a:sym typeface="Symbol" pitchFamily="18" charset="2"/>
              </a:rPr>
              <a:t></a:t>
            </a:r>
            <a:r>
              <a:rPr lang="en-US" altLang="zh-CN" sz="2000" b="1" dirty="0">
                <a:solidFill>
                  <a:srgbClr val="FF0000"/>
                </a:solidFill>
                <a:latin typeface="Times New Roman" pitchFamily="18" charset="0"/>
                <a:ea typeface="仿宋" pitchFamily="49" charset="-122"/>
                <a:cs typeface="Times New Roman" pitchFamily="18" charset="0"/>
              </a:rPr>
              <a:t>F </a:t>
            </a:r>
            <a:r>
              <a:rPr lang="en-US" altLang="zh-CN" sz="2000" b="1" dirty="0" smtClean="0">
                <a:solidFill>
                  <a:srgbClr val="FF0000"/>
                </a:solidFill>
                <a:latin typeface="Times New Roman" pitchFamily="18" charset="0"/>
                <a:ea typeface="仿宋" pitchFamily="49" charset="-122"/>
                <a:cs typeface="Times New Roman" pitchFamily="18" charset="0"/>
              </a:rPr>
              <a:t>:</a:t>
            </a:r>
            <a:r>
              <a:rPr lang="en-US" altLang="zh-CN" sz="2000" b="1" dirty="0" smtClean="0">
                <a:latin typeface="Times New Roman" pitchFamily="18" charset="0"/>
                <a:cs typeface="Times New Roman" pitchFamily="18" charset="0"/>
              </a:rPr>
              <a:t> developed by the German physicist Gabriel Fahrenheit with salt and aqueous solution. He set the freezing point of the salt solution at zero degrees Fahrenheit. </a:t>
            </a:r>
            <a:endParaRPr lang="zh-CN" altLang="en-US" sz="2000" b="1" dirty="0">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pPr>
            <a:r>
              <a:rPr lang="en-US" altLang="zh-CN" sz="2000" b="1" dirty="0" smtClean="0">
                <a:latin typeface="Times New Roman" pitchFamily="18" charset="0"/>
                <a:cs typeface="Times New Roman" pitchFamily="18" charset="0"/>
              </a:rPr>
              <a:t>Generally, the freezing point temperature of pure water is more useful. In the Fahrenheit scale, the freezing point temperature of water is 32°F, the boiling point temperature is 212°F, and the difference between the two points is 180°F</a:t>
            </a:r>
            <a:r>
              <a:rPr lang="en-US" altLang="zh-CN" sz="2000" dirty="0" smtClean="0"/>
              <a:t>.</a:t>
            </a:r>
            <a:endParaRPr lang="zh-CN" altLang="en-US" sz="2000" b="1" dirty="0">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pPr>
            <a:r>
              <a:rPr lang="en-US" altLang="zh-CN" sz="2000" b="1" dirty="0" smtClean="0">
                <a:solidFill>
                  <a:srgbClr val="FF0000"/>
                </a:solidFill>
                <a:latin typeface="Times New Roman" pitchFamily="18" charset="0"/>
                <a:ea typeface="仿宋" pitchFamily="49" charset="-122"/>
                <a:cs typeface="Times New Roman" pitchFamily="18" charset="0"/>
                <a:sym typeface="Symbol" pitchFamily="18" charset="2"/>
              </a:rPr>
              <a:t></a:t>
            </a:r>
            <a:r>
              <a:rPr lang="en-US" altLang="zh-CN" sz="2000" b="1" dirty="0" smtClean="0">
                <a:solidFill>
                  <a:srgbClr val="FF0000"/>
                </a:solidFill>
                <a:latin typeface="Times New Roman" pitchFamily="18" charset="0"/>
                <a:ea typeface="仿宋" pitchFamily="49" charset="-122"/>
                <a:cs typeface="Times New Roman" pitchFamily="18" charset="0"/>
              </a:rPr>
              <a:t>C</a:t>
            </a:r>
            <a:r>
              <a:rPr lang="zh-CN" altLang="en-US" sz="2000" b="1" dirty="0" smtClean="0">
                <a:solidFill>
                  <a:srgbClr val="FF0000"/>
                </a:solidFill>
                <a:latin typeface="Times New Roman" pitchFamily="18" charset="0"/>
                <a:ea typeface="仿宋" pitchFamily="49" charset="-122"/>
                <a:cs typeface="Times New Roman" pitchFamily="18" charset="0"/>
              </a:rPr>
              <a:t>：</a:t>
            </a:r>
            <a:r>
              <a:rPr lang="en-US" altLang="zh-CN" sz="2000" dirty="0" smtClean="0"/>
              <a:t> </a:t>
            </a:r>
            <a:r>
              <a:rPr lang="en-US" altLang="zh-CN" sz="2000" b="1" dirty="0" smtClean="0">
                <a:latin typeface="Times New Roman" pitchFamily="18" charset="0"/>
                <a:cs typeface="Times New Roman" pitchFamily="18" charset="0"/>
              </a:rPr>
              <a:t>it is more commonly used in scientific research. Set the freezing point of pure water to 0 °C and the boiling point to 100 °C. </a:t>
            </a:r>
            <a:endParaRPr lang="en-US" altLang="zh-CN" sz="2000" b="1" dirty="0">
              <a:latin typeface="Times New Roman" pitchFamily="18" charset="0"/>
              <a:ea typeface="仿宋" pitchFamily="49" charset="-122"/>
              <a:cs typeface="Times New Roman" pitchFamily="18" charset="0"/>
            </a:endParaRPr>
          </a:p>
          <a:p>
            <a:pPr marL="342900" indent="-342900" algn="just">
              <a:lnSpc>
                <a:spcPct val="120000"/>
              </a:lnSpc>
              <a:buFont typeface="Arial" pitchFamily="34" charset="0"/>
              <a:buChar char="•"/>
            </a:pPr>
            <a:r>
              <a:rPr lang="en-US" altLang="zh-CN" sz="2000" b="1" dirty="0" smtClean="0">
                <a:solidFill>
                  <a:srgbClr val="FF0000"/>
                </a:solidFill>
                <a:latin typeface="Times New Roman" pitchFamily="18" charset="0"/>
                <a:ea typeface="仿宋" pitchFamily="49" charset="-122"/>
                <a:cs typeface="Times New Roman" pitchFamily="18" charset="0"/>
              </a:rPr>
              <a:t>K</a:t>
            </a:r>
            <a:r>
              <a:rPr lang="zh-CN" altLang="en-US" sz="2000" b="1" dirty="0" smtClean="0">
                <a:solidFill>
                  <a:srgbClr val="FF0000"/>
                </a:solidFill>
                <a:latin typeface="Times New Roman" pitchFamily="18" charset="0"/>
                <a:ea typeface="仿宋" pitchFamily="49" charset="-122"/>
                <a:cs typeface="Times New Roman" pitchFamily="18" charset="0"/>
              </a:rPr>
              <a:t>：</a:t>
            </a:r>
            <a:r>
              <a:rPr lang="en-US" altLang="zh-CN" sz="2000" dirty="0" smtClean="0"/>
              <a:t> </a:t>
            </a:r>
            <a:r>
              <a:rPr lang="en-US" altLang="zh-CN" sz="2000" b="1" dirty="0" smtClean="0">
                <a:latin typeface="Times New Roman" pitchFamily="18" charset="0"/>
                <a:cs typeface="Times New Roman" pitchFamily="18" charset="0"/>
              </a:rPr>
              <a:t>it uses the same scale factor as the Celsius scale but is based on absolute zero. Absolute zero is the theoretical temperature at which all atoms stop moving, which is - 273 ° C. </a:t>
            </a:r>
            <a:endParaRPr lang="zh-CN" altLang="en-US" sz="2000" b="1" dirty="0">
              <a:latin typeface="Times New Roman" pitchFamily="18" charset="0"/>
              <a:ea typeface="仿宋" pitchFamily="49" charset="-122"/>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28800"/>
            <a:ext cx="8435280" cy="4876800"/>
          </a:xfrm>
        </p:spPr>
        <p:txBody>
          <a:bodyPr>
            <a:normAutofit lnSpcReduction="10000"/>
          </a:bodyPr>
          <a:lstStyle/>
          <a:p>
            <a:pPr algn="just">
              <a:lnSpc>
                <a:spcPct val="135000"/>
              </a:lnSpc>
            </a:pPr>
            <a:r>
              <a:rPr lang="en-US" altLang="zh-CN" sz="2000" b="1" dirty="0" smtClean="0">
                <a:solidFill>
                  <a:srgbClr val="FF0000"/>
                </a:solidFill>
                <a:latin typeface="Times New Roman" pitchFamily="18" charset="0"/>
                <a:cs typeface="Times New Roman" pitchFamily="18" charset="0"/>
              </a:rPr>
              <a:t>Density</a:t>
            </a:r>
            <a:r>
              <a:rPr lang="en-US" altLang="zh-CN" sz="2000" b="1" dirty="0" smtClean="0">
                <a:latin typeface="Times New Roman" pitchFamily="18" charset="0"/>
                <a:cs typeface="Times New Roman" pitchFamily="18" charset="0"/>
              </a:rPr>
              <a:t> is expressed as the weight in grams, per cubic centimeter of the material.</a:t>
            </a:r>
          </a:p>
          <a:p>
            <a:pPr algn="just">
              <a:lnSpc>
                <a:spcPct val="135000"/>
              </a:lnSpc>
            </a:pPr>
            <a:r>
              <a:rPr lang="en-US" altLang="zh-CN" sz="2000" b="1" dirty="0" smtClean="0">
                <a:solidFill>
                  <a:srgbClr val="FF0000"/>
                </a:solidFill>
                <a:latin typeface="Times New Roman" pitchFamily="18" charset="0"/>
                <a:cs typeface="Times New Roman" pitchFamily="18" charset="0"/>
              </a:rPr>
              <a:t>Specific gravity: </a:t>
            </a:r>
            <a:r>
              <a:rPr lang="en-US" altLang="zh-CN" sz="2000" b="1" dirty="0" smtClean="0">
                <a:latin typeface="Times New Roman" pitchFamily="18" charset="0"/>
                <a:cs typeface="Times New Roman" pitchFamily="18" charset="0"/>
              </a:rPr>
              <a:t>a term used to reference the density of liquids and gases at 4℃. It is the ratio of the density of a substance compared to that of water. Gasoline has a specific gravity of 0.75, which means it is 75 percent as dense as water.</a:t>
            </a:r>
          </a:p>
          <a:p>
            <a:pPr algn="just">
              <a:lnSpc>
                <a:spcPct val="135000"/>
              </a:lnSpc>
            </a:pPr>
            <a:r>
              <a:rPr lang="en-US" altLang="zh-CN" sz="2000" b="1" dirty="0" smtClean="0">
                <a:solidFill>
                  <a:srgbClr val="FF0000"/>
                </a:solidFill>
                <a:latin typeface="Times New Roman" pitchFamily="18" charset="0"/>
                <a:cs typeface="Times New Roman" pitchFamily="18" charset="0"/>
              </a:rPr>
              <a:t>Vapor density: </a:t>
            </a:r>
            <a:r>
              <a:rPr lang="en-US" altLang="zh-CN" sz="2000" b="1" dirty="0" smtClean="0">
                <a:latin typeface="Times New Roman" pitchFamily="18" charset="0"/>
                <a:cs typeface="Times New Roman" pitchFamily="18" charset="0"/>
              </a:rPr>
              <a:t>a density  measurement of gases under certain conductions of temperature and pressure. The reference is air, with one 1cm3 having an assigned density of 1.</a:t>
            </a:r>
          </a:p>
          <a:p>
            <a:pPr algn="just">
              <a:lnSpc>
                <a:spcPct val="135000"/>
              </a:lnSpc>
            </a:pPr>
            <a:r>
              <a:rPr lang="en-US" altLang="zh-CN" sz="2000" b="1" dirty="0" smtClean="0">
                <a:latin typeface="Times New Roman" pitchFamily="18" charset="0"/>
                <a:cs typeface="Times New Roman" pitchFamily="18" charset="0"/>
              </a:rPr>
              <a:t>Pressures are expressed in pounds per square </a:t>
            </a:r>
            <a:r>
              <a:rPr lang="en-US" altLang="zh-CN" sz="2000" b="1" dirty="0" smtClean="0">
                <a:latin typeface="Times New Roman" pitchFamily="18" charset="0"/>
                <a:cs typeface="Times New Roman" pitchFamily="18" charset="0"/>
              </a:rPr>
              <a:t>inch of area, in atmospheres or in </a:t>
            </a:r>
            <a:r>
              <a:rPr lang="en-US" altLang="zh-CN" sz="2000" b="1" dirty="0" err="1" smtClean="0">
                <a:latin typeface="Times New Roman" pitchFamily="18" charset="0"/>
                <a:cs typeface="Times New Roman" pitchFamily="18" charset="0"/>
              </a:rPr>
              <a:t>torrs</a:t>
            </a:r>
            <a:r>
              <a:rPr lang="en-US" altLang="zh-CN" sz="2000" b="1" dirty="0" smtClean="0">
                <a:latin typeface="Times New Roman" pitchFamily="18" charset="0"/>
                <a:cs typeface="Times New Roman" pitchFamily="18" charset="0"/>
              </a:rPr>
              <a:t>.</a:t>
            </a:r>
            <a:endParaRPr lang="en-US" altLang="zh-CN" sz="2000" b="1" dirty="0" smtClean="0">
              <a:latin typeface="Times New Roman" pitchFamily="18" charset="0"/>
              <a:cs typeface="Times New Roman" pitchFamily="18" charset="0"/>
            </a:endParaRPr>
          </a:p>
          <a:p>
            <a:pPr algn="just">
              <a:lnSpc>
                <a:spcPct val="135000"/>
              </a:lnSpc>
            </a:pPr>
            <a:r>
              <a:rPr lang="en-US" altLang="zh-CN" sz="2000" b="1" dirty="0" smtClean="0">
                <a:solidFill>
                  <a:srgbClr val="FF0000"/>
                </a:solidFill>
                <a:latin typeface="Times New Roman" pitchFamily="18" charset="0"/>
                <a:cs typeface="Times New Roman" pitchFamily="18" charset="0"/>
              </a:rPr>
              <a:t>Vacuum: </a:t>
            </a:r>
            <a:r>
              <a:rPr lang="en-US" altLang="zh-CN" sz="2000" b="1" dirty="0" smtClean="0">
                <a:latin typeface="Times New Roman" pitchFamily="18" charset="0"/>
                <a:cs typeface="Times New Roman" pitchFamily="18" charset="0"/>
              </a:rPr>
              <a:t>a term and condition encountered in semiconductor processing.</a:t>
            </a:r>
            <a:endParaRPr lang="zh-CN" altLang="en-US" sz="2000" b="1" dirty="0">
              <a:latin typeface="Times New Roman" pitchFamily="18" charset="0"/>
              <a:cs typeface="Times New Roman" pitchFamily="18" charset="0"/>
            </a:endParaRPr>
          </a:p>
        </p:txBody>
      </p:sp>
      <p:sp>
        <p:nvSpPr>
          <p:cNvPr id="4" name="标题 1"/>
          <p:cNvSpPr txBox="1">
            <a:spLocks/>
          </p:cNvSpPr>
          <p:nvPr/>
        </p:nvSpPr>
        <p:spPr>
          <a:xfrm>
            <a:off x="323528" y="494184"/>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15616" y="1736141"/>
            <a:ext cx="8712968" cy="5121859"/>
            <a:chOff x="1547664" y="1403485"/>
            <a:chExt cx="8712968" cy="5121859"/>
          </a:xfrm>
        </p:grpSpPr>
        <p:sp>
          <p:nvSpPr>
            <p:cNvPr id="5" name="矩形 4"/>
            <p:cNvSpPr/>
            <p:nvPr/>
          </p:nvSpPr>
          <p:spPr>
            <a:xfrm>
              <a:off x="2888526" y="1403485"/>
              <a:ext cx="5121162" cy="1569660"/>
            </a:xfrm>
            <a:prstGeom prst="rect">
              <a:avLst/>
            </a:prstGeom>
          </p:spPr>
          <p:txBody>
            <a:bodyPr wrap="square">
              <a:spAutoFit/>
            </a:bodyPr>
            <a:lstStyle/>
            <a:p>
              <a:pPr algn="just">
                <a:lnSpc>
                  <a:spcPct val="120000"/>
                </a:lnSpc>
              </a:pPr>
              <a:r>
                <a:rPr lang="en-US" altLang="zh-CN" sz="2000" b="1" dirty="0" smtClean="0">
                  <a:latin typeface="Times New Roman" pitchFamily="18" charset="0"/>
                  <a:ea typeface="仿宋" pitchFamily="49" charset="-122"/>
                  <a:cs typeface="Times New Roman" pitchFamily="18" charset="0"/>
                </a:rPr>
                <a:t>Organic acids</a:t>
              </a:r>
              <a:r>
                <a:rPr lang="zh-CN" altLang="en-US" sz="2000" b="1" dirty="0" smtClean="0">
                  <a:latin typeface="Times New Roman" pitchFamily="18" charset="0"/>
                  <a:ea typeface="仿宋" pitchFamily="49" charset="-122"/>
                  <a:cs typeface="Times New Roman" pitchFamily="18" charset="0"/>
                </a:rPr>
                <a:t>：</a:t>
              </a:r>
              <a:r>
                <a:rPr lang="en-US" altLang="zh-CN" sz="2000" b="1" dirty="0" smtClean="0">
                  <a:latin typeface="Times New Roman" pitchFamily="18" charset="0"/>
                  <a:ea typeface="仿宋" pitchFamily="49" charset="-122"/>
                  <a:cs typeface="Times New Roman" pitchFamily="18" charset="0"/>
                </a:rPr>
                <a:t>R</a:t>
              </a:r>
              <a:r>
                <a:rPr lang="en-US" altLang="zh-CN" sz="2000" b="1" dirty="0" smtClean="0">
                  <a:latin typeface="Times New Roman" pitchFamily="18" charset="0"/>
                  <a:cs typeface="Times New Roman" pitchFamily="18" charset="0"/>
                </a:rPr>
                <a:t>COOH</a:t>
              </a:r>
              <a:r>
                <a:rPr lang="zh-CN" altLang="en-US" sz="2000" b="1" dirty="0" smtClean="0">
                  <a:latin typeface="Times New Roman" pitchFamily="18" charset="0"/>
                  <a:cs typeface="Times New Roman" pitchFamily="18" charset="0"/>
                </a:rPr>
                <a:t>（</a:t>
              </a:r>
              <a:r>
                <a:rPr lang="zh-CN" altLang="en-US" sz="2000" b="1" dirty="0" smtClean="0">
                  <a:latin typeface="Times New Roman" pitchFamily="18" charset="0"/>
                  <a:ea typeface="仿宋" pitchFamily="49" charset="-122"/>
                  <a:cs typeface="Times New Roman" pitchFamily="18" charset="0"/>
                </a:rPr>
                <a:t>羧酸</a:t>
              </a:r>
              <a:r>
                <a:rPr lang="zh-CN" altLang="en-US" sz="2000" b="1" dirty="0" smtClean="0">
                  <a:latin typeface="Times New Roman" pitchFamily="18" charset="0"/>
                  <a:cs typeface="Times New Roman" pitchFamily="18" charset="0"/>
                </a:rPr>
                <a:t>）</a:t>
              </a:r>
              <a:endParaRPr lang="en-US" altLang="zh-CN" sz="2000" b="1" dirty="0" smtClean="0">
                <a:latin typeface="Times New Roman" pitchFamily="18" charset="0"/>
                <a:ea typeface="仿宋" pitchFamily="49" charset="-122"/>
                <a:cs typeface="Times New Roman" pitchFamily="18" charset="0"/>
              </a:endParaRPr>
            </a:p>
            <a:p>
              <a:pPr algn="just">
                <a:lnSpc>
                  <a:spcPct val="120000"/>
                </a:lnSpc>
              </a:pPr>
              <a:endParaRPr lang="en-US" altLang="zh-CN" sz="2000" b="1" dirty="0" smtClean="0">
                <a:latin typeface="Times New Roman" pitchFamily="18" charset="0"/>
                <a:ea typeface="仿宋" pitchFamily="49" charset="-122"/>
                <a:cs typeface="Times New Roman" pitchFamily="18" charset="0"/>
              </a:endParaRPr>
            </a:p>
            <a:p>
              <a:pPr algn="just">
                <a:lnSpc>
                  <a:spcPct val="120000"/>
                </a:lnSpc>
              </a:pPr>
              <a:endParaRPr lang="en-US" altLang="zh-CN" sz="2000" b="1" dirty="0" smtClean="0">
                <a:latin typeface="Times New Roman" pitchFamily="18" charset="0"/>
                <a:ea typeface="仿宋" pitchFamily="49" charset="-122"/>
                <a:cs typeface="Times New Roman" pitchFamily="18" charset="0"/>
              </a:endParaRPr>
            </a:p>
            <a:p>
              <a:pPr algn="just">
                <a:lnSpc>
                  <a:spcPct val="120000"/>
                </a:lnSpc>
              </a:pPr>
              <a:r>
                <a:rPr lang="en-US" altLang="zh-CN" sz="2000" b="1" dirty="0" smtClean="0">
                  <a:latin typeface="Times New Roman" pitchFamily="18" charset="0"/>
                  <a:ea typeface="仿宋" pitchFamily="49" charset="-122"/>
                  <a:cs typeface="Times New Roman" pitchFamily="18" charset="0"/>
                </a:rPr>
                <a:t>Inorganic acids</a:t>
              </a:r>
              <a:r>
                <a:rPr lang="zh-CN" altLang="en-US" sz="2000" b="1" dirty="0" smtClean="0">
                  <a:latin typeface="Times New Roman" pitchFamily="18" charset="0"/>
                  <a:ea typeface="仿宋" pitchFamily="49" charset="-122"/>
                  <a:cs typeface="Times New Roman" pitchFamily="18" charset="0"/>
                </a:rPr>
                <a:t>：</a:t>
              </a:r>
              <a:endParaRPr lang="zh-CN" altLang="zh-CN" sz="2000" b="1" dirty="0">
                <a:latin typeface="Times New Roman" pitchFamily="18" charset="0"/>
                <a:ea typeface="仿宋" pitchFamily="49" charset="-122"/>
                <a:cs typeface="Times New Roman" pitchFamily="18" charset="0"/>
              </a:endParaRPr>
            </a:p>
          </p:txBody>
        </p:sp>
        <p:sp>
          <p:nvSpPr>
            <p:cNvPr id="6" name="矩形 5"/>
            <p:cNvSpPr/>
            <p:nvPr/>
          </p:nvSpPr>
          <p:spPr>
            <a:xfrm>
              <a:off x="1763688" y="1916832"/>
              <a:ext cx="797013" cy="429413"/>
            </a:xfrm>
            <a:prstGeom prst="rect">
              <a:avLst/>
            </a:prstGeom>
          </p:spPr>
          <p:txBody>
            <a:bodyPr wrap="none">
              <a:spAutoFit/>
            </a:bodyPr>
            <a:lstStyle/>
            <a:p>
              <a:pPr algn="just">
                <a:lnSpc>
                  <a:spcPct val="120000"/>
                </a:lnSpc>
              </a:pPr>
              <a:r>
                <a:rPr lang="en-US" altLang="zh-CN" sz="2000" b="1" dirty="0" smtClean="0">
                  <a:latin typeface="Times New Roman" pitchFamily="18" charset="0"/>
                  <a:ea typeface="仿宋" pitchFamily="49" charset="-122"/>
                  <a:cs typeface="Times New Roman" pitchFamily="18" charset="0"/>
                </a:rPr>
                <a:t>Acids</a:t>
              </a:r>
              <a:endParaRPr lang="en-US" altLang="zh-CN" sz="2000" b="1" dirty="0">
                <a:latin typeface="Times New Roman" pitchFamily="18" charset="0"/>
                <a:ea typeface="仿宋" pitchFamily="49" charset="-122"/>
                <a:cs typeface="Times New Roman" pitchFamily="18" charset="0"/>
              </a:endParaRPr>
            </a:p>
          </p:txBody>
        </p:sp>
        <p:sp>
          <p:nvSpPr>
            <p:cNvPr id="7" name="矩形 6"/>
            <p:cNvSpPr/>
            <p:nvPr/>
          </p:nvSpPr>
          <p:spPr>
            <a:xfrm>
              <a:off x="2880320" y="3491717"/>
              <a:ext cx="6156176" cy="1200329"/>
            </a:xfrm>
            <a:prstGeom prst="rect">
              <a:avLst/>
            </a:prstGeom>
          </p:spPr>
          <p:txBody>
            <a:bodyPr wrap="square">
              <a:spAutoFit/>
            </a:bodyPr>
            <a:lstStyle/>
            <a:p>
              <a:pPr marL="0" lvl="1" algn="just">
                <a:lnSpc>
                  <a:spcPct val="120000"/>
                </a:lnSpc>
              </a:pPr>
              <a:r>
                <a:rPr lang="en-US" altLang="zh-CN" sz="2000" b="1" dirty="0" smtClean="0">
                  <a:latin typeface="Times New Roman" pitchFamily="18" charset="0"/>
                  <a:ea typeface="仿宋" pitchFamily="49" charset="-122"/>
                  <a:cs typeface="Times New Roman" pitchFamily="18" charset="0"/>
                </a:rPr>
                <a:t>organic alkalis </a:t>
              </a:r>
              <a:r>
                <a:rPr lang="zh-CN" altLang="en-US" sz="2000" b="1" dirty="0" smtClean="0">
                  <a:latin typeface="Times New Roman" pitchFamily="18" charset="0"/>
                  <a:ea typeface="仿宋" pitchFamily="49" charset="-122"/>
                  <a:cs typeface="Times New Roman" pitchFamily="18" charset="0"/>
                </a:rPr>
                <a:t>：</a:t>
              </a:r>
              <a:r>
                <a:rPr lang="en-US" altLang="zh-CN" sz="2000" b="1" dirty="0" smtClean="0">
                  <a:latin typeface="Times New Roman" pitchFamily="18" charset="0"/>
                  <a:ea typeface="仿宋" pitchFamily="49" charset="-122"/>
                  <a:cs typeface="Times New Roman" pitchFamily="18" charset="0"/>
                </a:rPr>
                <a:t>TMAH</a:t>
              </a:r>
              <a:r>
                <a:rPr lang="zh-CN" altLang="en-US" sz="2000" b="1" dirty="0" smtClean="0">
                  <a:latin typeface="Times New Roman" pitchFamily="18" charset="0"/>
                  <a:ea typeface="仿宋" pitchFamily="49" charset="-122"/>
                  <a:cs typeface="Times New Roman" pitchFamily="18" charset="0"/>
                </a:rPr>
                <a:t> （</a:t>
              </a:r>
              <a:r>
                <a:rPr lang="zh-CN" altLang="en-US" b="1" dirty="0" smtClean="0">
                  <a:latin typeface="Times New Roman" pitchFamily="18" charset="0"/>
                  <a:ea typeface="仿宋" pitchFamily="49" charset="-122"/>
                  <a:cs typeface="Times New Roman" pitchFamily="18" charset="0"/>
                </a:rPr>
                <a:t>氢氧化四甲基铵）</a:t>
              </a:r>
              <a:endParaRPr lang="zh-CN" altLang="en-US" b="1" dirty="0">
                <a:latin typeface="Times New Roman" pitchFamily="18" charset="0"/>
                <a:ea typeface="仿宋" pitchFamily="49" charset="-122"/>
                <a:cs typeface="Times New Roman" pitchFamily="18" charset="0"/>
              </a:endParaRPr>
            </a:p>
            <a:p>
              <a:pPr algn="just">
                <a:lnSpc>
                  <a:spcPct val="120000"/>
                </a:lnSpc>
              </a:pPr>
              <a:endParaRPr lang="en-US" altLang="zh-CN" sz="2000" b="1" dirty="0" smtClean="0">
                <a:latin typeface="Times New Roman" pitchFamily="18" charset="0"/>
                <a:ea typeface="仿宋" pitchFamily="49" charset="-122"/>
                <a:cs typeface="Times New Roman" pitchFamily="18" charset="0"/>
              </a:endParaRPr>
            </a:p>
            <a:p>
              <a:pPr marL="0" lvl="1" algn="just">
                <a:lnSpc>
                  <a:spcPct val="120000"/>
                </a:lnSpc>
              </a:pPr>
              <a:r>
                <a:rPr lang="en-US" altLang="zh-CN" sz="2000" b="1" dirty="0" smtClean="0">
                  <a:latin typeface="Times New Roman" pitchFamily="18" charset="0"/>
                  <a:ea typeface="仿宋" pitchFamily="49" charset="-122"/>
                  <a:cs typeface="Times New Roman" pitchFamily="18" charset="0"/>
                </a:rPr>
                <a:t>Inorganic alkalis </a:t>
              </a:r>
              <a:r>
                <a:rPr lang="zh-CN" altLang="en-US" sz="2000" b="1" dirty="0" smtClean="0">
                  <a:latin typeface="Times New Roman" pitchFamily="18" charset="0"/>
                  <a:ea typeface="仿宋" pitchFamily="49" charset="-122"/>
                  <a:cs typeface="Times New Roman" pitchFamily="18" charset="0"/>
                </a:rPr>
                <a:t>：</a:t>
              </a:r>
              <a:endParaRPr lang="en-US" altLang="zh-CN" sz="2000" b="1" dirty="0" smtClean="0">
                <a:latin typeface="Times New Roman" pitchFamily="18" charset="0"/>
                <a:ea typeface="仿宋" pitchFamily="49" charset="-122"/>
                <a:cs typeface="Times New Roman" pitchFamily="18" charset="0"/>
              </a:endParaRPr>
            </a:p>
          </p:txBody>
        </p:sp>
        <p:sp>
          <p:nvSpPr>
            <p:cNvPr id="8" name="矩形 7"/>
            <p:cNvSpPr/>
            <p:nvPr/>
          </p:nvSpPr>
          <p:spPr>
            <a:xfrm>
              <a:off x="1679657" y="3861048"/>
              <a:ext cx="952505" cy="429092"/>
            </a:xfrm>
            <a:prstGeom prst="rect">
              <a:avLst/>
            </a:prstGeom>
          </p:spPr>
          <p:txBody>
            <a:bodyPr wrap="none">
              <a:spAutoFit/>
            </a:bodyPr>
            <a:lstStyle/>
            <a:p>
              <a:pPr algn="just">
                <a:lnSpc>
                  <a:spcPct val="120000"/>
                </a:lnSpc>
              </a:pPr>
              <a:r>
                <a:rPr lang="en-US" altLang="zh-CN" sz="2000" b="1" dirty="0" smtClean="0">
                  <a:latin typeface="Times New Roman" pitchFamily="18" charset="0"/>
                  <a:ea typeface="仿宋" pitchFamily="49" charset="-122"/>
                  <a:cs typeface="Times New Roman" pitchFamily="18" charset="0"/>
                </a:rPr>
                <a:t>Alkalis</a:t>
              </a:r>
              <a:endParaRPr lang="zh-CN" altLang="en-US" sz="2000" b="1" dirty="0">
                <a:latin typeface="Times New Roman" pitchFamily="18" charset="0"/>
                <a:ea typeface="仿宋" pitchFamily="49" charset="-122"/>
                <a:cs typeface="Times New Roman" pitchFamily="18" charset="0"/>
              </a:endParaRPr>
            </a:p>
          </p:txBody>
        </p:sp>
        <p:sp>
          <p:nvSpPr>
            <p:cNvPr id="9" name="左大括号 8"/>
            <p:cNvSpPr/>
            <p:nvPr/>
          </p:nvSpPr>
          <p:spPr>
            <a:xfrm>
              <a:off x="2565780" y="3675279"/>
              <a:ext cx="328280" cy="82455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0" name="左大括号 9"/>
            <p:cNvSpPr/>
            <p:nvPr/>
          </p:nvSpPr>
          <p:spPr>
            <a:xfrm>
              <a:off x="2565780" y="1619509"/>
              <a:ext cx="328280" cy="109492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1" name="矩形 10"/>
            <p:cNvSpPr/>
            <p:nvPr/>
          </p:nvSpPr>
          <p:spPr>
            <a:xfrm>
              <a:off x="5220072" y="1844824"/>
              <a:ext cx="4720822" cy="1754326"/>
            </a:xfrm>
            <a:prstGeom prst="rect">
              <a:avLst/>
            </a:prstGeom>
          </p:spPr>
          <p:txBody>
            <a:bodyPr wrap="square">
              <a:spAutoFit/>
            </a:bodyPr>
            <a:lstStyle/>
            <a:p>
              <a:pPr algn="just">
                <a:lnSpc>
                  <a:spcPct val="120000"/>
                </a:lnSpc>
              </a:pPr>
              <a:r>
                <a:rPr lang="en-US" altLang="zh-CN" b="1" dirty="0" smtClean="0">
                  <a:latin typeface="Times New Roman" pitchFamily="18" charset="0"/>
                  <a:ea typeface="仿宋" pitchFamily="49" charset="-122"/>
                  <a:cs typeface="Times New Roman" pitchFamily="18" charset="0"/>
                </a:rPr>
                <a:t>H</a:t>
              </a:r>
              <a:r>
                <a:rPr lang="en-US" altLang="zh-CN" b="1" baseline="-25000" dirty="0" smtClean="0">
                  <a:latin typeface="Times New Roman" pitchFamily="18" charset="0"/>
                  <a:ea typeface="仿宋" pitchFamily="49" charset="-122"/>
                  <a:cs typeface="Times New Roman" pitchFamily="18" charset="0"/>
                </a:rPr>
                <a:t>2</a:t>
              </a:r>
              <a:r>
                <a:rPr lang="en-US" altLang="zh-CN" b="1" dirty="0" smtClean="0">
                  <a:latin typeface="Times New Roman" pitchFamily="18" charset="0"/>
                  <a:ea typeface="仿宋" pitchFamily="49" charset="-122"/>
                  <a:cs typeface="Times New Roman" pitchFamily="18" charset="0"/>
                </a:rPr>
                <a:t>SO</a:t>
              </a:r>
              <a:r>
                <a:rPr lang="en-US" altLang="zh-CN" b="1" baseline="-25000" dirty="0" smtClean="0">
                  <a:latin typeface="Times New Roman" pitchFamily="18" charset="0"/>
                  <a:ea typeface="仿宋" pitchFamily="49" charset="-122"/>
                  <a:cs typeface="Times New Roman" pitchFamily="18" charset="0"/>
                </a:rPr>
                <a:t>4</a:t>
              </a:r>
              <a:endParaRPr lang="zh-CN" altLang="en-US" b="1" dirty="0">
                <a:latin typeface="Times New Roman" pitchFamily="18" charset="0"/>
                <a:ea typeface="仿宋" pitchFamily="49" charset="-122"/>
                <a:cs typeface="Times New Roman" pitchFamily="18" charset="0"/>
              </a:endParaRPr>
            </a:p>
            <a:p>
              <a:pPr algn="just">
                <a:lnSpc>
                  <a:spcPct val="120000"/>
                </a:lnSpc>
              </a:pPr>
              <a:r>
                <a:rPr lang="en-US" altLang="zh-CN" b="1" dirty="0" smtClean="0">
                  <a:latin typeface="Times New Roman" pitchFamily="18" charset="0"/>
                  <a:ea typeface="仿宋" pitchFamily="49" charset="-122"/>
                  <a:cs typeface="Times New Roman" pitchFamily="18" charset="0"/>
                </a:rPr>
                <a:t>H</a:t>
              </a:r>
              <a:r>
                <a:rPr lang="en-US" altLang="zh-CN" b="1" baseline="-25000" dirty="0" smtClean="0">
                  <a:latin typeface="Times New Roman" pitchFamily="18" charset="0"/>
                  <a:ea typeface="仿宋" pitchFamily="49" charset="-122"/>
                  <a:cs typeface="Times New Roman" pitchFamily="18" charset="0"/>
                </a:rPr>
                <a:t>3</a:t>
              </a:r>
              <a:r>
                <a:rPr lang="en-US" altLang="zh-CN" b="1" dirty="0" smtClean="0">
                  <a:latin typeface="Times New Roman" pitchFamily="18" charset="0"/>
                  <a:ea typeface="仿宋" pitchFamily="49" charset="-122"/>
                  <a:cs typeface="Times New Roman" pitchFamily="18" charset="0"/>
                </a:rPr>
                <a:t>PO</a:t>
              </a:r>
              <a:r>
                <a:rPr lang="en-US" altLang="zh-CN" b="1" baseline="-25000" dirty="0" smtClean="0">
                  <a:latin typeface="Times New Roman" pitchFamily="18" charset="0"/>
                  <a:ea typeface="仿宋" pitchFamily="49" charset="-122"/>
                  <a:cs typeface="Times New Roman" pitchFamily="18" charset="0"/>
                </a:rPr>
                <a:t>4</a:t>
              </a:r>
              <a:endParaRPr lang="en-US" altLang="zh-CN" b="1" dirty="0" smtClean="0">
                <a:latin typeface="Times New Roman" pitchFamily="18" charset="0"/>
                <a:ea typeface="仿宋" pitchFamily="49" charset="-122"/>
                <a:cs typeface="Times New Roman" pitchFamily="18" charset="0"/>
              </a:endParaRPr>
            </a:p>
            <a:p>
              <a:pPr algn="just">
                <a:lnSpc>
                  <a:spcPct val="120000"/>
                </a:lnSpc>
              </a:pPr>
              <a:r>
                <a:rPr lang="en-US" altLang="zh-CN" b="1" dirty="0" smtClean="0">
                  <a:latin typeface="Times New Roman" pitchFamily="18" charset="0"/>
                  <a:ea typeface="仿宋" pitchFamily="49" charset="-122"/>
                  <a:cs typeface="Times New Roman" pitchFamily="18" charset="0"/>
                </a:rPr>
                <a:t>HNO</a:t>
              </a:r>
              <a:r>
                <a:rPr lang="en-US" altLang="zh-CN" b="1" baseline="-25000" dirty="0" smtClean="0">
                  <a:latin typeface="Times New Roman" pitchFamily="18" charset="0"/>
                  <a:ea typeface="仿宋" pitchFamily="49" charset="-122"/>
                  <a:cs typeface="Times New Roman" pitchFamily="18" charset="0"/>
                </a:rPr>
                <a:t>3</a:t>
              </a:r>
              <a:endParaRPr lang="en-US" altLang="zh-CN" b="1" dirty="0">
                <a:latin typeface="Times New Roman" pitchFamily="18" charset="0"/>
                <a:ea typeface="仿宋" pitchFamily="49" charset="-122"/>
                <a:cs typeface="Times New Roman" pitchFamily="18" charset="0"/>
              </a:endParaRPr>
            </a:p>
            <a:p>
              <a:pPr algn="just">
                <a:lnSpc>
                  <a:spcPct val="120000"/>
                </a:lnSpc>
              </a:pPr>
              <a:r>
                <a:rPr lang="en-US" altLang="zh-CN" b="1" dirty="0" err="1" smtClean="0">
                  <a:latin typeface="Times New Roman" pitchFamily="18" charset="0"/>
                  <a:ea typeface="仿宋" pitchFamily="49" charset="-122"/>
                  <a:cs typeface="Times New Roman" pitchFamily="18" charset="0"/>
                </a:rPr>
                <a:t>HCl</a:t>
              </a:r>
              <a:endParaRPr lang="en-US" altLang="zh-CN" b="1" dirty="0" smtClean="0">
                <a:latin typeface="Times New Roman" pitchFamily="18" charset="0"/>
                <a:ea typeface="仿宋" pitchFamily="49" charset="-122"/>
                <a:cs typeface="Times New Roman" pitchFamily="18" charset="0"/>
              </a:endParaRPr>
            </a:p>
            <a:p>
              <a:pPr algn="just">
                <a:lnSpc>
                  <a:spcPct val="120000"/>
                </a:lnSpc>
              </a:pPr>
              <a:r>
                <a:rPr lang="en-US" altLang="zh-CN" b="1" dirty="0" smtClean="0">
                  <a:latin typeface="Times New Roman" pitchFamily="18" charset="0"/>
                  <a:ea typeface="仿宋" pitchFamily="49" charset="-122"/>
                  <a:cs typeface="Times New Roman" pitchFamily="18" charset="0"/>
                </a:rPr>
                <a:t>HF</a:t>
              </a:r>
              <a:endParaRPr lang="zh-CN" altLang="zh-CN" b="1" dirty="0">
                <a:latin typeface="Times New Roman" pitchFamily="18" charset="0"/>
                <a:ea typeface="仿宋" pitchFamily="49" charset="-122"/>
                <a:cs typeface="Times New Roman" pitchFamily="18" charset="0"/>
              </a:endParaRPr>
            </a:p>
          </p:txBody>
        </p:sp>
        <p:sp>
          <p:nvSpPr>
            <p:cNvPr id="12" name="左大括号 11"/>
            <p:cNvSpPr/>
            <p:nvPr/>
          </p:nvSpPr>
          <p:spPr>
            <a:xfrm>
              <a:off x="4788024" y="2060848"/>
              <a:ext cx="328280" cy="134662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矩形 12"/>
            <p:cNvSpPr/>
            <p:nvPr/>
          </p:nvSpPr>
          <p:spPr>
            <a:xfrm>
              <a:off x="5508104" y="3861048"/>
              <a:ext cx="4752528" cy="1034129"/>
            </a:xfrm>
            <a:prstGeom prst="rect">
              <a:avLst/>
            </a:prstGeom>
          </p:spPr>
          <p:txBody>
            <a:bodyPr wrap="square">
              <a:spAutoFit/>
            </a:bodyPr>
            <a:lstStyle/>
            <a:p>
              <a:pPr marL="0" lvl="1" algn="just">
                <a:lnSpc>
                  <a:spcPct val="120000"/>
                </a:lnSpc>
              </a:pPr>
              <a:r>
                <a:rPr lang="en-US" altLang="zh-CN" b="1" dirty="0" err="1" smtClean="0">
                  <a:latin typeface="Times New Roman" pitchFamily="18" charset="0"/>
                  <a:ea typeface="仿宋" pitchFamily="49" charset="-122"/>
                  <a:cs typeface="Times New Roman" pitchFamily="18" charset="0"/>
                </a:rPr>
                <a:t>NaOH</a:t>
              </a:r>
              <a:endParaRPr lang="en-US" altLang="zh-CN" b="1" dirty="0" smtClean="0">
                <a:latin typeface="Times New Roman" pitchFamily="18" charset="0"/>
                <a:ea typeface="仿宋" pitchFamily="49" charset="-122"/>
                <a:cs typeface="Times New Roman" pitchFamily="18" charset="0"/>
              </a:endParaRPr>
            </a:p>
            <a:p>
              <a:pPr marL="0" lvl="1" algn="just">
                <a:lnSpc>
                  <a:spcPct val="120000"/>
                </a:lnSpc>
              </a:pPr>
              <a:r>
                <a:rPr lang="en-US" altLang="zh-CN" b="1" dirty="0" smtClean="0">
                  <a:latin typeface="Times New Roman" pitchFamily="18" charset="0"/>
                  <a:ea typeface="仿宋" pitchFamily="49" charset="-122"/>
                  <a:cs typeface="Times New Roman" pitchFamily="18" charset="0"/>
                </a:rPr>
                <a:t>KOH</a:t>
              </a:r>
              <a:endParaRPr lang="zh-CN" altLang="en-US" b="1" dirty="0">
                <a:latin typeface="Times New Roman" pitchFamily="18" charset="0"/>
                <a:ea typeface="仿宋" pitchFamily="49" charset="-122"/>
                <a:cs typeface="Times New Roman" pitchFamily="18" charset="0"/>
              </a:endParaRPr>
            </a:p>
            <a:p>
              <a:pPr>
                <a:buFontTx/>
                <a:buNone/>
              </a:pPr>
              <a:r>
                <a:rPr lang="en-US" altLang="zh-CN" b="1" dirty="0" smtClean="0">
                  <a:latin typeface="Times New Roman" pitchFamily="18" charset="0"/>
                  <a:ea typeface="仿宋" pitchFamily="49" charset="-122"/>
                  <a:cs typeface="Times New Roman" pitchFamily="18" charset="0"/>
                </a:rPr>
                <a:t>NH</a:t>
              </a:r>
              <a:r>
                <a:rPr lang="en-US" altLang="zh-CN" b="1" baseline="-25000" dirty="0" smtClean="0">
                  <a:latin typeface="Times New Roman" pitchFamily="18" charset="0"/>
                  <a:ea typeface="仿宋" pitchFamily="49" charset="-122"/>
                  <a:cs typeface="Times New Roman" pitchFamily="18" charset="0"/>
                </a:rPr>
                <a:t>4</a:t>
              </a:r>
              <a:r>
                <a:rPr lang="en-US" altLang="zh-CN" b="1" dirty="0" smtClean="0">
                  <a:latin typeface="Times New Roman" pitchFamily="18" charset="0"/>
                  <a:ea typeface="仿宋" pitchFamily="49" charset="-122"/>
                  <a:cs typeface="Times New Roman" pitchFamily="18" charset="0"/>
                </a:rPr>
                <a:t>OH</a:t>
              </a:r>
              <a:endParaRPr lang="zh-CN" altLang="zh-CN" b="1" dirty="0">
                <a:latin typeface="Times New Roman" pitchFamily="18" charset="0"/>
                <a:ea typeface="仿宋" pitchFamily="49" charset="-122"/>
                <a:cs typeface="Times New Roman" pitchFamily="18" charset="0"/>
              </a:endParaRPr>
            </a:p>
          </p:txBody>
        </p:sp>
        <p:sp>
          <p:nvSpPr>
            <p:cNvPr id="14" name="左大括号 13"/>
            <p:cNvSpPr/>
            <p:nvPr/>
          </p:nvSpPr>
          <p:spPr>
            <a:xfrm>
              <a:off x="5004048" y="4077072"/>
              <a:ext cx="328280" cy="77056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nvGrpSpPr>
            <p:cNvPr id="15" name="组合 33"/>
            <p:cNvGrpSpPr/>
            <p:nvPr/>
          </p:nvGrpSpPr>
          <p:grpSpPr>
            <a:xfrm>
              <a:off x="1547664" y="4955684"/>
              <a:ext cx="6912768" cy="1569660"/>
              <a:chOff x="1547664" y="4748951"/>
              <a:chExt cx="6912768" cy="1569660"/>
            </a:xfrm>
          </p:grpSpPr>
          <p:sp>
            <p:nvSpPr>
              <p:cNvPr id="16" name="矩形 12"/>
              <p:cNvSpPr/>
              <p:nvPr/>
            </p:nvSpPr>
            <p:spPr>
              <a:xfrm>
                <a:off x="2922003" y="4748951"/>
                <a:ext cx="5538429" cy="1569660"/>
              </a:xfrm>
              <a:prstGeom prst="rect">
                <a:avLst/>
              </a:prstGeom>
            </p:spPr>
            <p:txBody>
              <a:bodyPr wrap="square">
                <a:spAutoFit/>
              </a:bodyPr>
              <a:lstStyle/>
              <a:p>
                <a:pPr algn="just">
                  <a:lnSpc>
                    <a:spcPct val="120000"/>
                  </a:lnSpc>
                </a:pPr>
                <a:r>
                  <a:rPr lang="zh-CN" altLang="zh-CN" sz="2000" b="1" dirty="0" smtClean="0">
                    <a:solidFill>
                      <a:srgbClr val="FF0000"/>
                    </a:solidFill>
                    <a:latin typeface="Times New Roman" pitchFamily="18" charset="0"/>
                    <a:ea typeface="仿宋" pitchFamily="49" charset="-122"/>
                    <a:cs typeface="Times New Roman" pitchFamily="18" charset="0"/>
                  </a:rPr>
                  <a:t>DI water</a:t>
                </a:r>
                <a:endParaRPr lang="en-US" altLang="zh-CN" sz="2000" b="1" dirty="0">
                  <a:solidFill>
                    <a:srgbClr val="FF0000"/>
                  </a:solidFill>
                  <a:latin typeface="Times New Roman" pitchFamily="18" charset="0"/>
                  <a:ea typeface="仿宋" pitchFamily="49" charset="-122"/>
                  <a:cs typeface="Times New Roman" pitchFamily="18" charset="0"/>
                </a:endParaRPr>
              </a:p>
              <a:p>
                <a:pPr algn="just">
                  <a:lnSpc>
                    <a:spcPct val="120000"/>
                  </a:lnSpc>
                </a:pPr>
                <a:r>
                  <a:rPr lang="en-US" altLang="zh-CN" sz="2000" b="1" dirty="0" smtClean="0">
                    <a:latin typeface="Times New Roman" pitchFamily="18" charset="0"/>
                    <a:ea typeface="仿宋" pitchFamily="49" charset="-122"/>
                    <a:cs typeface="Times New Roman" pitchFamily="18" charset="0"/>
                  </a:rPr>
                  <a:t>C</a:t>
                </a:r>
                <a:r>
                  <a:rPr lang="en-US" altLang="zh-CN" sz="2000" b="1" baseline="-25000" dirty="0" smtClean="0">
                    <a:latin typeface="Times New Roman" pitchFamily="18" charset="0"/>
                    <a:ea typeface="仿宋" pitchFamily="49" charset="-122"/>
                    <a:cs typeface="Times New Roman" pitchFamily="18" charset="0"/>
                  </a:rPr>
                  <a:t>3</a:t>
                </a:r>
                <a:r>
                  <a:rPr lang="en-US" altLang="zh-CN" sz="2000" b="1" dirty="0" smtClean="0">
                    <a:latin typeface="Times New Roman" pitchFamily="18" charset="0"/>
                    <a:ea typeface="仿宋" pitchFamily="49" charset="-122"/>
                    <a:cs typeface="Times New Roman" pitchFamily="18" charset="0"/>
                  </a:rPr>
                  <a:t>H</a:t>
                </a:r>
                <a:r>
                  <a:rPr lang="en-US" altLang="zh-CN" sz="2000" b="1" baseline="-25000" dirty="0" smtClean="0">
                    <a:latin typeface="Times New Roman" pitchFamily="18" charset="0"/>
                    <a:ea typeface="仿宋" pitchFamily="49" charset="-122"/>
                    <a:cs typeface="Times New Roman" pitchFamily="18" charset="0"/>
                  </a:rPr>
                  <a:t>8</a:t>
                </a:r>
                <a:r>
                  <a:rPr lang="en-US" altLang="zh-CN" sz="2000" b="1" dirty="0" smtClean="0">
                    <a:latin typeface="Times New Roman" pitchFamily="18" charset="0"/>
                    <a:ea typeface="仿宋" pitchFamily="49" charset="-122"/>
                    <a:cs typeface="Times New Roman" pitchFamily="18" charset="0"/>
                  </a:rPr>
                  <a:t>O</a:t>
                </a:r>
                <a:r>
                  <a:rPr lang="zh-CN" altLang="en-US" sz="2000" b="1" dirty="0" smtClean="0">
                    <a:latin typeface="Times New Roman" pitchFamily="18" charset="0"/>
                    <a:ea typeface="仿宋" pitchFamily="49" charset="-122"/>
                    <a:cs typeface="Times New Roman" pitchFamily="18" charset="0"/>
                  </a:rPr>
                  <a:t>（</a:t>
                </a:r>
                <a:r>
                  <a:rPr lang="zh-CN" altLang="zh-CN" sz="2000" b="1" dirty="0" smtClean="0">
                    <a:latin typeface="Times New Roman" pitchFamily="18" charset="0"/>
                    <a:ea typeface="仿宋" pitchFamily="49" charset="-122"/>
                    <a:cs typeface="Times New Roman" pitchFamily="18" charset="0"/>
                  </a:rPr>
                  <a:t>异丙醇</a:t>
                </a:r>
                <a:r>
                  <a:rPr lang="zh-CN" altLang="en-US" sz="2000" b="1" dirty="0" smtClean="0">
                    <a:latin typeface="Times New Roman" pitchFamily="18" charset="0"/>
                    <a:ea typeface="仿宋" pitchFamily="49" charset="-122"/>
                    <a:cs typeface="Times New Roman" pitchFamily="18" charset="0"/>
                  </a:rPr>
                  <a:t>）</a:t>
                </a:r>
                <a:endParaRPr lang="en-US" altLang="zh-CN" sz="2000" b="1" dirty="0">
                  <a:latin typeface="Times New Roman" pitchFamily="18" charset="0"/>
                  <a:ea typeface="仿宋" pitchFamily="49" charset="-122"/>
                  <a:cs typeface="Times New Roman" pitchFamily="18" charset="0"/>
                </a:endParaRPr>
              </a:p>
              <a:p>
                <a:pPr algn="just">
                  <a:lnSpc>
                    <a:spcPct val="120000"/>
                  </a:lnSpc>
                </a:pPr>
                <a:r>
                  <a:rPr lang="en-US" altLang="zh-CN" sz="2000" b="1" dirty="0" smtClean="0">
                    <a:latin typeface="Times New Roman" pitchFamily="18" charset="0"/>
                    <a:cs typeface="Times New Roman" pitchFamily="18" charset="0"/>
                  </a:rPr>
                  <a:t>C</a:t>
                </a:r>
                <a:r>
                  <a:rPr lang="en-US" altLang="zh-CN" sz="2000" b="1" baseline="-25000" dirty="0" smtClean="0">
                    <a:latin typeface="Times New Roman" pitchFamily="18" charset="0"/>
                    <a:cs typeface="Times New Roman" pitchFamily="18" charset="0"/>
                  </a:rPr>
                  <a:t>2</a:t>
                </a:r>
                <a:r>
                  <a:rPr lang="en-US" altLang="zh-CN" sz="2000" b="1" dirty="0" smtClean="0">
                    <a:latin typeface="Times New Roman" pitchFamily="18" charset="0"/>
                    <a:cs typeface="Times New Roman" pitchFamily="18" charset="0"/>
                  </a:rPr>
                  <a:t>HCl</a:t>
                </a:r>
                <a:r>
                  <a:rPr lang="en-US" altLang="zh-CN" sz="2000" b="1" baseline="-25000" dirty="0" smtClean="0">
                    <a:latin typeface="Times New Roman" pitchFamily="18" charset="0"/>
                    <a:cs typeface="Times New Roman" pitchFamily="18" charset="0"/>
                  </a:rPr>
                  <a:t>3</a:t>
                </a:r>
                <a:r>
                  <a:rPr lang="zh-CN" altLang="en-US" sz="2000" b="1" dirty="0" smtClean="0">
                    <a:latin typeface="Times New Roman" pitchFamily="18" charset="0"/>
                    <a:ea typeface="仿宋" pitchFamily="49" charset="-122"/>
                    <a:cs typeface="Times New Roman" pitchFamily="18" charset="0"/>
                  </a:rPr>
                  <a:t>（</a:t>
                </a:r>
                <a:r>
                  <a:rPr lang="zh-CN" altLang="zh-CN" sz="2000" b="1" dirty="0" smtClean="0">
                    <a:latin typeface="Times New Roman" pitchFamily="18" charset="0"/>
                    <a:ea typeface="仿宋" pitchFamily="49" charset="-122"/>
                    <a:cs typeface="Times New Roman" pitchFamily="18" charset="0"/>
                  </a:rPr>
                  <a:t>三氯乙烯</a:t>
                </a:r>
                <a:r>
                  <a:rPr lang="zh-CN" altLang="en-US" sz="2000" b="1" dirty="0" smtClean="0">
                    <a:latin typeface="Times New Roman" pitchFamily="18" charset="0"/>
                    <a:ea typeface="仿宋" pitchFamily="49" charset="-122"/>
                    <a:cs typeface="Times New Roman" pitchFamily="18" charset="0"/>
                  </a:rPr>
                  <a:t>）</a:t>
                </a:r>
                <a:endParaRPr lang="en-US" altLang="zh-CN" sz="2000" b="1" dirty="0" smtClean="0">
                  <a:latin typeface="Times New Roman" pitchFamily="18" charset="0"/>
                  <a:ea typeface="仿宋" pitchFamily="49" charset="-122"/>
                  <a:cs typeface="Times New Roman" pitchFamily="18" charset="0"/>
                </a:endParaRPr>
              </a:p>
              <a:p>
                <a:pPr algn="just">
                  <a:lnSpc>
                    <a:spcPct val="120000"/>
                  </a:lnSpc>
                </a:pPr>
                <a:r>
                  <a:rPr lang="en-US" altLang="zh-CN" sz="2000" b="1" dirty="0" smtClean="0">
                    <a:latin typeface="Times New Roman" pitchFamily="18" charset="0"/>
                    <a:ea typeface="仿宋" pitchFamily="49" charset="-122"/>
                    <a:cs typeface="Times New Roman" pitchFamily="18" charset="0"/>
                  </a:rPr>
                  <a:t>CH</a:t>
                </a:r>
                <a:r>
                  <a:rPr lang="en-US" altLang="zh-CN" sz="2000" b="1" baseline="-25000" dirty="0" smtClean="0">
                    <a:latin typeface="Times New Roman" pitchFamily="18" charset="0"/>
                    <a:ea typeface="仿宋" pitchFamily="49" charset="-122"/>
                    <a:cs typeface="Times New Roman" pitchFamily="18" charset="0"/>
                  </a:rPr>
                  <a:t>3</a:t>
                </a:r>
                <a:r>
                  <a:rPr lang="en-US" altLang="zh-CN" sz="2000" b="1" dirty="0" smtClean="0">
                    <a:latin typeface="Times New Roman" pitchFamily="18" charset="0"/>
                    <a:ea typeface="仿宋" pitchFamily="49" charset="-122"/>
                    <a:cs typeface="Times New Roman" pitchFamily="18" charset="0"/>
                  </a:rPr>
                  <a:t>COCH</a:t>
                </a:r>
                <a:r>
                  <a:rPr lang="en-US" altLang="zh-CN" sz="2000" b="1" baseline="-25000" dirty="0" smtClean="0">
                    <a:latin typeface="Times New Roman" pitchFamily="18" charset="0"/>
                    <a:ea typeface="仿宋" pitchFamily="49" charset="-122"/>
                    <a:cs typeface="Times New Roman" pitchFamily="18" charset="0"/>
                  </a:rPr>
                  <a:t>3</a:t>
                </a:r>
                <a:r>
                  <a:rPr lang="zh-CN" altLang="en-US" sz="2000" b="1" dirty="0" smtClean="0">
                    <a:latin typeface="Times New Roman" pitchFamily="18" charset="0"/>
                    <a:ea typeface="仿宋" pitchFamily="49" charset="-122"/>
                    <a:cs typeface="Times New Roman" pitchFamily="18" charset="0"/>
                  </a:rPr>
                  <a:t>（丙酮）</a:t>
                </a:r>
                <a:endParaRPr lang="zh-CN" altLang="en-US" sz="2000" b="1" dirty="0">
                  <a:latin typeface="Times New Roman" pitchFamily="18" charset="0"/>
                  <a:ea typeface="仿宋" pitchFamily="49" charset="-122"/>
                  <a:cs typeface="Times New Roman" pitchFamily="18" charset="0"/>
                </a:endParaRPr>
              </a:p>
            </p:txBody>
          </p:sp>
          <p:sp>
            <p:nvSpPr>
              <p:cNvPr id="17" name="矩形 16"/>
              <p:cNvSpPr/>
              <p:nvPr/>
            </p:nvSpPr>
            <p:spPr>
              <a:xfrm>
                <a:off x="1547664" y="5310499"/>
                <a:ext cx="1005403" cy="369332"/>
              </a:xfrm>
              <a:prstGeom prst="rect">
                <a:avLst/>
              </a:prstGeom>
            </p:spPr>
            <p:txBody>
              <a:bodyPr wrap="none">
                <a:spAutoFit/>
              </a:bodyPr>
              <a:lstStyle/>
              <a:p>
                <a:r>
                  <a:rPr lang="en-US" altLang="zh-CN" b="1" dirty="0" smtClean="0">
                    <a:latin typeface="Times New Roman" pitchFamily="18" charset="0"/>
                    <a:cs typeface="Times New Roman" pitchFamily="18" charset="0"/>
                  </a:rPr>
                  <a:t>Solvents</a:t>
                </a:r>
                <a:endParaRPr lang="zh-CN" altLang="en-US" b="1" dirty="0">
                  <a:latin typeface="Times New Roman" pitchFamily="18" charset="0"/>
                  <a:cs typeface="Times New Roman" pitchFamily="18" charset="0"/>
                </a:endParaRPr>
              </a:p>
            </p:txBody>
          </p:sp>
          <p:sp>
            <p:nvSpPr>
              <p:cNvPr id="18" name="左大括号 17"/>
              <p:cNvSpPr/>
              <p:nvPr/>
            </p:nvSpPr>
            <p:spPr>
              <a:xfrm>
                <a:off x="2565780" y="4980714"/>
                <a:ext cx="328280" cy="11125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9" name="矩形 18"/>
              <p:cNvSpPr/>
              <p:nvPr/>
            </p:nvSpPr>
            <p:spPr>
              <a:xfrm>
                <a:off x="5580112" y="5349115"/>
                <a:ext cx="1893467" cy="369332"/>
              </a:xfrm>
              <a:prstGeom prst="rect">
                <a:avLst/>
              </a:prstGeom>
            </p:spPr>
            <p:txBody>
              <a:bodyPr wrap="none">
                <a:spAutoFit/>
              </a:bodyPr>
              <a:lstStyle/>
              <a:p>
                <a:pPr>
                  <a:lnSpc>
                    <a:spcPct val="90000"/>
                  </a:lnSpc>
                  <a:buFontTx/>
                  <a:buNone/>
                </a:pPr>
                <a:r>
                  <a:rPr lang="en-US" altLang="zh-CN" sz="2000" b="1" dirty="0" smtClean="0">
                    <a:latin typeface="Times New Roman" pitchFamily="18" charset="0"/>
                    <a:cs typeface="Times New Roman" pitchFamily="18" charset="0"/>
                  </a:rPr>
                  <a:t>Cleaning agent </a:t>
                </a:r>
                <a:endParaRPr lang="zh-CN" altLang="en-US" sz="2000" b="1" dirty="0">
                  <a:latin typeface="Times New Roman" pitchFamily="18" charset="0"/>
                  <a:ea typeface="仿宋" pitchFamily="49" charset="-122"/>
                  <a:cs typeface="Times New Roman" pitchFamily="18" charset="0"/>
                </a:endParaRPr>
              </a:p>
            </p:txBody>
          </p:sp>
        </p:grpSp>
      </p:grpSp>
      <p:sp>
        <p:nvSpPr>
          <p:cNvPr id="20" name="矩形 19"/>
          <p:cNvSpPr/>
          <p:nvPr/>
        </p:nvSpPr>
        <p:spPr>
          <a:xfrm>
            <a:off x="727257" y="1095127"/>
            <a:ext cx="5644943"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Types and main uses of chemical reagents</a:t>
            </a:r>
            <a:endParaRPr lang="zh-CN" altLang="en-US" sz="2400" b="1" dirty="0">
              <a:solidFill>
                <a:srgbClr val="FF0000"/>
              </a:solidFill>
              <a:latin typeface="Times New Roman" pitchFamily="18" charset="0"/>
              <a:cs typeface="Times New Roman" pitchFamily="18" charset="0"/>
            </a:endParaRPr>
          </a:p>
        </p:txBody>
      </p:sp>
      <p:sp>
        <p:nvSpPr>
          <p:cNvPr id="21" name="标题 1"/>
          <p:cNvSpPr txBox="1">
            <a:spLocks/>
          </p:cNvSpPr>
          <p:nvPr/>
        </p:nvSpPr>
        <p:spPr>
          <a:xfrm>
            <a:off x="395536"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pic>
        <p:nvPicPr>
          <p:cNvPr id="5"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xmlns="" val="0"/>
              </a:ext>
            </a:extLst>
          </a:blip>
          <a:srcRect l="2381" r="3527"/>
          <a:stretch/>
        </p:blipFill>
        <p:spPr bwMode="auto">
          <a:xfrm>
            <a:off x="457200" y="2535495"/>
            <a:ext cx="8229600" cy="4133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矩形 5"/>
          <p:cNvSpPr/>
          <p:nvPr/>
        </p:nvSpPr>
        <p:spPr>
          <a:xfrm>
            <a:off x="0" y="1052736"/>
            <a:ext cx="8964488" cy="1421928"/>
          </a:xfrm>
          <a:prstGeom prst="rect">
            <a:avLst/>
          </a:prstGeom>
        </p:spPr>
        <p:txBody>
          <a:bodyPr wrap="square">
            <a:spAutoFit/>
          </a:bodyPr>
          <a:lstStyle/>
          <a:p>
            <a:pPr marL="342900" indent="-342900" algn="just">
              <a:lnSpc>
                <a:spcPct val="120000"/>
              </a:lnSpc>
              <a:buFont typeface="Arial" pitchFamily="34" charset="0"/>
              <a:buChar char="•"/>
            </a:pPr>
            <a:r>
              <a:rPr lang="en-US" altLang="zh-CN" sz="2300" b="1" dirty="0" smtClean="0">
                <a:solidFill>
                  <a:srgbClr val="FF0000"/>
                </a:solidFill>
                <a:latin typeface="Times New Roman" pitchFamily="18" charset="0"/>
                <a:ea typeface="仿宋" pitchFamily="49" charset="-122"/>
                <a:cs typeface="Times New Roman" pitchFamily="18" charset="0"/>
              </a:rPr>
              <a:t>Hydrogen </a:t>
            </a:r>
            <a:r>
              <a:rPr lang="en-US" altLang="zh-CN" sz="2300" b="1" dirty="0">
                <a:solidFill>
                  <a:srgbClr val="FF0000"/>
                </a:solidFill>
                <a:latin typeface="Times New Roman" pitchFamily="18" charset="0"/>
                <a:ea typeface="仿宋" pitchFamily="49" charset="-122"/>
                <a:cs typeface="Times New Roman" pitchFamily="18" charset="0"/>
              </a:rPr>
              <a:t>ion </a:t>
            </a:r>
            <a:r>
              <a:rPr lang="en-US" altLang="zh-CN" sz="2300" b="1" dirty="0" smtClean="0">
                <a:solidFill>
                  <a:srgbClr val="FF0000"/>
                </a:solidFill>
                <a:latin typeface="Times New Roman" pitchFamily="18" charset="0"/>
                <a:ea typeface="仿宋" pitchFamily="49" charset="-122"/>
                <a:cs typeface="Times New Roman" pitchFamily="18" charset="0"/>
              </a:rPr>
              <a:t>concentration</a:t>
            </a:r>
            <a:r>
              <a:rPr lang="zh-CN" altLang="en-US" sz="2300" b="1" dirty="0" smtClean="0">
                <a:solidFill>
                  <a:srgbClr val="FF0000"/>
                </a:solidFill>
                <a:latin typeface="仿宋" pitchFamily="49" charset="-122"/>
                <a:ea typeface="仿宋" pitchFamily="49" charset="-122"/>
                <a:cs typeface="Times New Roman" pitchFamily="18" charset="0"/>
              </a:rPr>
              <a:t>：</a:t>
            </a:r>
            <a:r>
              <a:rPr lang="en-US" altLang="zh-CN" sz="2400" dirty="0" smtClean="0"/>
              <a:t> </a:t>
            </a:r>
            <a:r>
              <a:rPr lang="en-US" altLang="zh-CN" sz="2400" b="1" dirty="0" smtClean="0">
                <a:latin typeface="Times New Roman" pitchFamily="18" charset="0"/>
                <a:cs typeface="Times New Roman" pitchFamily="18" charset="0"/>
              </a:rPr>
              <a:t>the ratio between the total number of hydrogen ions and the total amount of substances in the solution, which is generally referred to as “pH” .</a:t>
            </a:r>
            <a:endParaRPr lang="zh-CN" altLang="en-US" sz="2300" b="1" dirty="0">
              <a:latin typeface="Times New Roman" pitchFamily="18" charset="0"/>
              <a:ea typeface="仿宋" pitchFamily="49"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2" name="矩形 1"/>
          <p:cNvSpPr/>
          <p:nvPr/>
        </p:nvSpPr>
        <p:spPr>
          <a:xfrm>
            <a:off x="2195736" y="836712"/>
            <a:ext cx="4662045" cy="400110"/>
          </a:xfrm>
          <a:prstGeom prst="rect">
            <a:avLst/>
          </a:prstGeom>
        </p:spPr>
        <p:txBody>
          <a:bodyPr wrap="none">
            <a:spAutoFit/>
          </a:bodyPr>
          <a:lstStyle/>
          <a:p>
            <a:pPr algn="just"/>
            <a:r>
              <a:rPr lang="en-US" altLang="zh-CN" sz="2000" b="1" dirty="0">
                <a:solidFill>
                  <a:srgbClr val="FF0000"/>
                </a:solidFill>
                <a:latin typeface="Times New Roman" pitchFamily="18" charset="0"/>
                <a:cs typeface="Times New Roman" pitchFamily="18" charset="0"/>
              </a:rPr>
              <a:t>Atomic structure diagram (carbon atom)</a:t>
            </a:r>
            <a:endParaRPr lang="zh-CN" altLang="en-US" sz="2000" b="1" dirty="0">
              <a:solidFill>
                <a:srgbClr val="FF0000"/>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197" y="1340768"/>
            <a:ext cx="7920000" cy="5201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标题 1"/>
          <p:cNvSpPr txBox="1">
            <a:spLocks/>
          </p:cNvSpPr>
          <p:nvPr/>
        </p:nvSpPr>
        <p:spPr>
          <a:xfrm>
            <a:off x="323528" y="116632"/>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25788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6" name="矩形 5"/>
          <p:cNvSpPr/>
          <p:nvPr/>
        </p:nvSpPr>
        <p:spPr>
          <a:xfrm>
            <a:off x="2483768" y="1052736"/>
            <a:ext cx="5040560"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814624534"/>
              </p:ext>
            </p:extLst>
          </p:nvPr>
        </p:nvGraphicFramePr>
        <p:xfrm>
          <a:off x="107504" y="1700808"/>
          <a:ext cx="8916988" cy="4772025"/>
        </p:xfrm>
        <a:graphic>
          <a:graphicData uri="http://schemas.openxmlformats.org/presentationml/2006/ole">
            <p:oleObj spid="_x0000_s7233" name="Picture" r:id="rId5" imgW="6686550" imgH="3581400" progId="Word.Picture.8">
              <p:embed/>
            </p:oleObj>
          </a:graphicData>
        </a:graphic>
      </p:graphicFrame>
      <p:sp>
        <p:nvSpPr>
          <p:cNvPr id="9"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402559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17" name="组合 16"/>
          <p:cNvGrpSpPr/>
          <p:nvPr/>
        </p:nvGrpSpPr>
        <p:grpSpPr>
          <a:xfrm>
            <a:off x="1087860" y="1550997"/>
            <a:ext cx="6772324" cy="4614307"/>
            <a:chOff x="1087860" y="1550997"/>
            <a:chExt cx="6772324" cy="4614307"/>
          </a:xfrm>
        </p:grpSpPr>
        <p:sp>
          <p:nvSpPr>
            <p:cNvPr id="10" name="矩形 9"/>
            <p:cNvSpPr>
              <a:spLocks noChangeArrowheads="1"/>
            </p:cNvSpPr>
            <p:nvPr/>
          </p:nvSpPr>
          <p:spPr bwMode="auto">
            <a:xfrm>
              <a:off x="1691680" y="1773238"/>
              <a:ext cx="5616922" cy="4047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609600" indent="-609600" algn="just">
                <a:spcBef>
                  <a:spcPts val="600"/>
                </a:spcBef>
                <a:buFont typeface="Wingdings" pitchFamily="2" charset="2"/>
                <a:buNone/>
              </a:pPr>
              <a:r>
                <a:rPr lang="en-US" altLang="zh-CN" sz="2200" b="1" dirty="0">
                  <a:solidFill>
                    <a:srgbClr val="FF0000"/>
                  </a:solidFill>
                  <a:latin typeface="Times New Roman" pitchFamily="18" charset="0"/>
                  <a:ea typeface="仿宋" pitchFamily="49" charset="-122"/>
                  <a:cs typeface="Times New Roman" pitchFamily="18" charset="0"/>
                </a:rPr>
                <a:t>I A </a:t>
              </a:r>
              <a:r>
                <a:rPr lang="zh-CN" altLang="en-US" sz="2200" b="1" dirty="0" smtClean="0">
                  <a:latin typeface="Times New Roman" pitchFamily="18" charset="0"/>
                  <a:ea typeface="仿宋" pitchFamily="49" charset="-122"/>
                  <a:cs typeface="Times New Roman" pitchFamily="18" charset="0"/>
                </a:rPr>
                <a:t>：</a:t>
              </a:r>
              <a:endParaRPr lang="en-US" altLang="zh-CN" sz="2200" b="1" dirty="0">
                <a:latin typeface="Times New Roman" pitchFamily="18" charset="0"/>
                <a:ea typeface="仿宋" pitchFamily="49" charset="-122"/>
                <a:cs typeface="Times New Roman" pitchFamily="18" charset="0"/>
              </a:endParaRPr>
            </a:p>
            <a:p>
              <a:pPr marL="609600" indent="-609600" algn="just">
                <a:spcBef>
                  <a:spcPts val="600"/>
                </a:spcBef>
                <a:buFont typeface="Wingdings" pitchFamily="2" charset="2"/>
                <a:buNone/>
              </a:pPr>
              <a:r>
                <a:rPr lang="en-US" altLang="zh-CN" sz="2200" b="1" dirty="0" smtClean="0">
                  <a:latin typeface="Times New Roman" pitchFamily="18" charset="0"/>
                  <a:ea typeface="仿宋" pitchFamily="49" charset="-122"/>
                  <a:cs typeface="Times New Roman" pitchFamily="18" charset="0"/>
                </a:rPr>
                <a:t>        One</a:t>
              </a:r>
              <a:r>
                <a:rPr lang="en-US" altLang="zh-CN" sz="2000" b="1" dirty="0" smtClean="0">
                  <a:latin typeface="Times New Roman" pitchFamily="18" charset="0"/>
                  <a:cs typeface="Times New Roman" pitchFamily="18" charset="0"/>
                </a:rPr>
                <a:t> valence electrons</a:t>
              </a:r>
              <a:endParaRPr lang="zh-CN" altLang="en-US" sz="2200" b="1" dirty="0" smtClean="0">
                <a:latin typeface="Times New Roman" pitchFamily="18" charset="0"/>
                <a:ea typeface="仿宋" pitchFamily="49" charset="-122"/>
                <a:cs typeface="Times New Roman" pitchFamily="18" charset="0"/>
              </a:endParaRPr>
            </a:p>
            <a:p>
              <a:pPr marL="609600" indent="-609600" algn="just">
                <a:spcBef>
                  <a:spcPts val="600"/>
                </a:spcBef>
                <a:buFont typeface="Wingdings" pitchFamily="2" charset="2"/>
                <a:buNone/>
              </a:pPr>
              <a:r>
                <a:rPr lang="zh-CN" altLang="en-US" sz="2200" b="1" dirty="0" smtClean="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Unstable</a:t>
              </a:r>
              <a:endParaRPr lang="zh-CN" altLang="en-US" sz="2000" b="1" dirty="0" smtClean="0">
                <a:latin typeface="Times New Roman" pitchFamily="18" charset="0"/>
                <a:cs typeface="Times New Roman" pitchFamily="18" charset="0"/>
              </a:endParaRPr>
            </a:p>
            <a:p>
              <a:pPr marL="609600" indent="-609600"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Very active</a:t>
              </a:r>
              <a:r>
                <a:rPr lang="zh-CN" altLang="en-US" sz="2000" b="1"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explosibility</a:t>
              </a:r>
              <a:r>
                <a:rPr lang="en-US" altLang="zh-CN" sz="2000" dirty="0" smtClean="0">
                  <a:latin typeface="Times New Roman" pitchFamily="18" charset="0"/>
                  <a:cs typeface="Times New Roman" pitchFamily="18" charset="0"/>
                </a:rPr>
                <a:t> </a:t>
              </a:r>
              <a:endParaRPr lang="zh-CN" altLang="en-US" sz="2000" b="1" dirty="0" smtClean="0">
                <a:latin typeface="Times New Roman" pitchFamily="18" charset="0"/>
                <a:cs typeface="Times New Roman" pitchFamily="18" charset="0"/>
              </a:endParaRPr>
            </a:p>
            <a:p>
              <a:pPr marL="609600" indent="-609600"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Not used</a:t>
              </a:r>
              <a:endParaRPr lang="zh-CN" altLang="en-US" sz="2000" b="1" dirty="0" smtClean="0">
                <a:latin typeface="Times New Roman" pitchFamily="18" charset="0"/>
                <a:cs typeface="Times New Roman" pitchFamily="18" charset="0"/>
              </a:endParaRPr>
            </a:p>
            <a:p>
              <a:pPr algn="just">
                <a:spcBef>
                  <a:spcPts val="600"/>
                </a:spcBef>
                <a:buFont typeface="Wingdings" pitchFamily="2" charset="2"/>
                <a:buNone/>
              </a:pPr>
              <a:r>
                <a:rPr lang="en-US" altLang="zh-CN" sz="2200" b="1" dirty="0" smtClean="0">
                  <a:solidFill>
                    <a:srgbClr val="FF0000"/>
                  </a:solidFill>
                  <a:latin typeface="Times New Roman" pitchFamily="18" charset="0"/>
                  <a:ea typeface="仿宋" pitchFamily="49" charset="-122"/>
                  <a:cs typeface="Times New Roman" pitchFamily="18" charset="0"/>
                </a:rPr>
                <a:t>II </a:t>
              </a:r>
              <a:r>
                <a:rPr lang="en-US" altLang="zh-CN" sz="2200" b="1" dirty="0">
                  <a:solidFill>
                    <a:srgbClr val="FF0000"/>
                  </a:solidFill>
                  <a:latin typeface="Times New Roman" pitchFamily="18" charset="0"/>
                  <a:ea typeface="仿宋" pitchFamily="49" charset="-122"/>
                  <a:cs typeface="Times New Roman" pitchFamily="18" charset="0"/>
                </a:rPr>
                <a:t>A</a:t>
              </a:r>
              <a:r>
                <a:rPr lang="zh-CN" altLang="en-US" sz="2200" b="1" dirty="0">
                  <a:latin typeface="Times New Roman" pitchFamily="18" charset="0"/>
                  <a:ea typeface="仿宋" pitchFamily="49" charset="-122"/>
                  <a:cs typeface="Times New Roman" pitchFamily="18" charset="0"/>
                </a:rPr>
                <a:t>：</a:t>
              </a:r>
              <a:endParaRPr lang="en-US" altLang="zh-CN"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en-US" altLang="zh-CN" sz="2200" b="1" dirty="0" smtClean="0">
                  <a:latin typeface="Times New Roman" pitchFamily="18" charset="0"/>
                  <a:ea typeface="仿宋" pitchFamily="49" charset="-122"/>
                  <a:cs typeface="Times New Roman" pitchFamily="18" charset="0"/>
                </a:rPr>
                <a:t>        Two</a:t>
              </a:r>
              <a:r>
                <a:rPr lang="en-US" altLang="zh-CN" sz="2000" b="1" dirty="0" smtClean="0">
                  <a:latin typeface="Times New Roman" pitchFamily="18" charset="0"/>
                  <a:cs typeface="Times New Roman" pitchFamily="18" charset="0"/>
                </a:rPr>
                <a:t> valence electrons</a:t>
              </a:r>
              <a:endParaRPr lang="zh-CN" altLang="en-US"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zh-CN" altLang="en-US" sz="2200" b="1" dirty="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Less stable</a:t>
              </a:r>
              <a:endParaRPr lang="zh-CN" altLang="en-US" sz="2000" b="1" dirty="0" smtClean="0">
                <a:latin typeface="Times New Roman" pitchFamily="18" charset="0"/>
                <a:cs typeface="Times New Roman" pitchFamily="18" charset="0"/>
              </a:endParaRPr>
            </a:p>
            <a:p>
              <a:pPr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Quite active</a:t>
              </a:r>
              <a:endParaRPr lang="zh-CN" altLang="en-US" sz="2000" b="1" dirty="0" smtClean="0">
                <a:latin typeface="Times New Roman" pitchFamily="18" charset="0"/>
                <a:cs typeface="Times New Roman" pitchFamily="18" charset="0"/>
              </a:endParaRPr>
            </a:p>
            <a:p>
              <a:pPr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Not used</a:t>
              </a:r>
              <a:endParaRPr lang="zh-CN" altLang="en-US" sz="2000" b="1" dirty="0">
                <a:latin typeface="Times New Roman" pitchFamily="18" charset="0"/>
                <a:cs typeface="Times New Roman" pitchFamily="18" charset="0"/>
              </a:endParaRPr>
            </a:p>
          </p:txBody>
        </p:sp>
        <p:grpSp>
          <p:nvGrpSpPr>
            <p:cNvPr id="15" name="组合 14"/>
            <p:cNvGrpSpPr/>
            <p:nvPr/>
          </p:nvGrpSpPr>
          <p:grpSpPr>
            <a:xfrm>
              <a:off x="1087860" y="1550997"/>
              <a:ext cx="531812" cy="4614307"/>
              <a:chOff x="682799" y="1619508"/>
              <a:chExt cx="531812" cy="4614307"/>
            </a:xfrm>
          </p:grpSpPr>
          <p:pic>
            <p:nvPicPr>
              <p:cNvPr id="11" name="Picture 3" descr="C:\Users\happy\AppData\Roaming\Tencent\Users\84371869\QQ\WinTemp\RichOle\ND8_NVV5R0H$H)7KC]QBW[J.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2799" y="1988840"/>
                <a:ext cx="504825" cy="424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683568" y="1619508"/>
                <a:ext cx="531043" cy="369332"/>
              </a:xfrm>
              <a:prstGeom prst="rect">
                <a:avLst/>
              </a:prstGeom>
            </p:spPr>
            <p:txBody>
              <a:bodyPr wrap="none">
                <a:spAutoFit/>
              </a:bodyPr>
              <a:lstStyle/>
              <a:p>
                <a:r>
                  <a:rPr lang="en-US" altLang="zh-CN" b="1" dirty="0">
                    <a:solidFill>
                      <a:srgbClr val="FF0000"/>
                    </a:solidFill>
                    <a:latin typeface="Times New Roman" pitchFamily="18" charset="0"/>
                    <a:ea typeface="仿宋" pitchFamily="49" charset="-122"/>
                    <a:cs typeface="Times New Roman" pitchFamily="18" charset="0"/>
                  </a:rPr>
                  <a:t>I A </a:t>
                </a:r>
                <a:endParaRPr lang="zh-CN" altLang="en-US" dirty="0"/>
              </a:p>
            </p:txBody>
          </p:sp>
        </p:grpSp>
        <p:grpSp>
          <p:nvGrpSpPr>
            <p:cNvPr id="16" name="组合 15"/>
            <p:cNvGrpSpPr/>
            <p:nvPr/>
          </p:nvGrpSpPr>
          <p:grpSpPr>
            <a:xfrm>
              <a:off x="7236296" y="1907143"/>
              <a:ext cx="623888" cy="4072970"/>
              <a:chOff x="7740650" y="1907143"/>
              <a:chExt cx="623888" cy="4072970"/>
            </a:xfrm>
          </p:grpSpPr>
          <p:pic>
            <p:nvPicPr>
              <p:cNvPr id="12" name="Picture 4" descr="C:\Users\happy\AppData\Roaming\Tencent\Users\84371869\QQ\WinTemp\RichOle\(8}J4(]2%N1X$CQZ$E1}49M.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40650" y="2276475"/>
                <a:ext cx="623888" cy="3703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矩形 5"/>
              <p:cNvSpPr/>
              <p:nvPr/>
            </p:nvSpPr>
            <p:spPr>
              <a:xfrm>
                <a:off x="7764662" y="1907143"/>
                <a:ext cx="575863" cy="369332"/>
              </a:xfrm>
              <a:prstGeom prst="rect">
                <a:avLst/>
              </a:prstGeom>
            </p:spPr>
            <p:txBody>
              <a:bodyPr wrap="none">
                <a:spAutoFit/>
              </a:bodyPr>
              <a:lstStyle/>
              <a:p>
                <a:r>
                  <a:rPr lang="en-US" altLang="zh-CN" b="1" dirty="0">
                    <a:solidFill>
                      <a:srgbClr val="FF0000"/>
                    </a:solidFill>
                    <a:latin typeface="Times New Roman" pitchFamily="18" charset="0"/>
                    <a:ea typeface="仿宋" pitchFamily="49" charset="-122"/>
                    <a:cs typeface="Times New Roman" pitchFamily="18" charset="0"/>
                  </a:rPr>
                  <a:t>II A</a:t>
                </a:r>
                <a:endParaRPr lang="zh-CN" altLang="en-US" dirty="0"/>
              </a:p>
            </p:txBody>
          </p:sp>
        </p:grpSp>
      </p:grpSp>
      <p:sp>
        <p:nvSpPr>
          <p:cNvPr id="18" name="矩形 17"/>
          <p:cNvSpPr/>
          <p:nvPr/>
        </p:nvSpPr>
        <p:spPr>
          <a:xfrm>
            <a:off x="2555776" y="1132060"/>
            <a:ext cx="4968552"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sp>
        <p:nvSpPr>
          <p:cNvPr id="13"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3872594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sp>
        <p:nvSpPr>
          <p:cNvPr id="15" name="矩形 14"/>
          <p:cNvSpPr/>
          <p:nvPr/>
        </p:nvSpPr>
        <p:spPr>
          <a:xfrm>
            <a:off x="2555776" y="1276076"/>
            <a:ext cx="5256584"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grpSp>
        <p:nvGrpSpPr>
          <p:cNvPr id="14" name="组合 13"/>
          <p:cNvGrpSpPr/>
          <p:nvPr/>
        </p:nvGrpSpPr>
        <p:grpSpPr>
          <a:xfrm>
            <a:off x="251520" y="1912744"/>
            <a:ext cx="8748464" cy="4468584"/>
            <a:chOff x="1041946" y="1766724"/>
            <a:chExt cx="6831384" cy="4036536"/>
          </a:xfrm>
        </p:grpSpPr>
        <p:sp>
          <p:nvSpPr>
            <p:cNvPr id="6" name="矩形 5"/>
            <p:cNvSpPr>
              <a:spLocks noChangeArrowheads="1"/>
            </p:cNvSpPr>
            <p:nvPr/>
          </p:nvSpPr>
          <p:spPr bwMode="auto">
            <a:xfrm>
              <a:off x="1896666" y="1766724"/>
              <a:ext cx="5185122" cy="40010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spcBef>
                  <a:spcPts val="600"/>
                </a:spcBef>
              </a:pPr>
              <a:r>
                <a:rPr lang="en-US" altLang="zh-CN" sz="2200" b="1" dirty="0">
                  <a:solidFill>
                    <a:srgbClr val="FF0000"/>
                  </a:solidFill>
                  <a:latin typeface="Times New Roman" pitchFamily="18" charset="0"/>
                  <a:ea typeface="仿宋" pitchFamily="49" charset="-122"/>
                  <a:cs typeface="Times New Roman" pitchFamily="18" charset="0"/>
                </a:rPr>
                <a:t>III A</a:t>
              </a:r>
              <a:r>
                <a:rPr lang="zh-CN" altLang="en-US" sz="2200" b="1" dirty="0">
                  <a:latin typeface="Times New Roman" pitchFamily="18" charset="0"/>
                  <a:ea typeface="仿宋" pitchFamily="49" charset="-122"/>
                  <a:cs typeface="Times New Roman" pitchFamily="18" charset="0"/>
                </a:rPr>
                <a:t>：</a:t>
              </a:r>
              <a:endParaRPr lang="en-US" altLang="zh-CN" sz="2200" b="1" dirty="0">
                <a:latin typeface="Times New Roman" pitchFamily="18" charset="0"/>
                <a:ea typeface="仿宋" pitchFamily="49" charset="-122"/>
                <a:cs typeface="Times New Roman" pitchFamily="18" charset="0"/>
              </a:endParaRPr>
            </a:p>
            <a:p>
              <a:pPr algn="just">
                <a:spcBef>
                  <a:spcPts val="600"/>
                </a:spcBef>
              </a:pPr>
              <a:r>
                <a:rPr lang="en-US" altLang="zh-CN" sz="2200" b="1" dirty="0">
                  <a:latin typeface="Times New Roman" pitchFamily="18" charset="0"/>
                  <a:ea typeface="仿宋" pitchFamily="49" charset="-122"/>
                  <a:cs typeface="Times New Roman" pitchFamily="18" charset="0"/>
                </a:rPr>
                <a:t> </a:t>
              </a:r>
              <a:r>
                <a:rPr lang="en-US" altLang="zh-CN" sz="2200" b="1" dirty="0" smtClean="0">
                  <a:latin typeface="Times New Roman" pitchFamily="18" charset="0"/>
                  <a:ea typeface="仿宋" pitchFamily="49" charset="-122"/>
                  <a:cs typeface="Times New Roman" pitchFamily="18" charset="0"/>
                </a:rPr>
                <a:t>          Three</a:t>
              </a:r>
              <a:r>
                <a:rPr lang="en-US" altLang="zh-CN" sz="2000" b="1" dirty="0" smtClean="0"/>
                <a:t> </a:t>
              </a:r>
              <a:r>
                <a:rPr lang="en-US" altLang="zh-CN" sz="2000" b="1" dirty="0" smtClean="0">
                  <a:latin typeface="Times New Roman" pitchFamily="18" charset="0"/>
                  <a:cs typeface="Times New Roman" pitchFamily="18" charset="0"/>
                </a:rPr>
                <a:t>valence electrons</a:t>
              </a:r>
              <a:endParaRPr lang="zh-CN" altLang="en-US"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zh-CN" altLang="en-US" sz="2200" b="1" dirty="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Impurity element </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mainly B</a:t>
              </a:r>
              <a:r>
                <a:rPr lang="zh-CN" altLang="en-US" sz="2000" b="1" dirty="0" smtClean="0">
                  <a:latin typeface="Times New Roman" pitchFamily="18" charset="0"/>
                  <a:cs typeface="Times New Roman" pitchFamily="18" charset="0"/>
                </a:rPr>
                <a:t>）</a:t>
              </a:r>
            </a:p>
            <a:p>
              <a:pPr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Common interconnect conductive materials </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Al</a:t>
              </a:r>
              <a:r>
                <a:rPr lang="zh-CN" altLang="en-US" sz="2000" b="1" dirty="0" smtClean="0">
                  <a:latin typeface="Times New Roman" pitchFamily="18" charset="0"/>
                  <a:cs typeface="Times New Roman" pitchFamily="18" charset="0"/>
                </a:rPr>
                <a:t>）</a:t>
              </a:r>
            </a:p>
            <a:p>
              <a:pPr algn="just">
                <a:spcBef>
                  <a:spcPts val="600"/>
                </a:spcBef>
              </a:pPr>
              <a:r>
                <a:rPr lang="en-US" altLang="zh-CN" sz="2200" b="1" dirty="0" smtClean="0">
                  <a:solidFill>
                    <a:srgbClr val="FF0000"/>
                  </a:solidFill>
                  <a:latin typeface="Times New Roman" pitchFamily="18" charset="0"/>
                  <a:ea typeface="仿宋" pitchFamily="49" charset="-122"/>
                  <a:cs typeface="Times New Roman" pitchFamily="18" charset="0"/>
                </a:rPr>
                <a:t>IV </a:t>
              </a:r>
              <a:r>
                <a:rPr lang="en-US" altLang="zh-CN" sz="2200" b="1" dirty="0">
                  <a:solidFill>
                    <a:srgbClr val="FF0000"/>
                  </a:solidFill>
                  <a:latin typeface="Times New Roman" pitchFamily="18" charset="0"/>
                  <a:ea typeface="仿宋" pitchFamily="49" charset="-122"/>
                  <a:cs typeface="Times New Roman" pitchFamily="18" charset="0"/>
                </a:rPr>
                <a:t>A</a:t>
              </a:r>
              <a:r>
                <a:rPr lang="zh-CN" altLang="en-US" sz="2200" b="1" dirty="0">
                  <a:latin typeface="Times New Roman" pitchFamily="18" charset="0"/>
                  <a:ea typeface="仿宋" pitchFamily="49" charset="-122"/>
                  <a:cs typeface="Times New Roman" pitchFamily="18" charset="0"/>
                </a:rPr>
                <a:t>：</a:t>
              </a:r>
              <a:endParaRPr lang="en-US" altLang="zh-CN" sz="2200" b="1" dirty="0">
                <a:latin typeface="Times New Roman" pitchFamily="18" charset="0"/>
                <a:ea typeface="仿宋" pitchFamily="49" charset="-122"/>
                <a:cs typeface="Times New Roman" pitchFamily="18" charset="0"/>
              </a:endParaRPr>
            </a:p>
            <a:p>
              <a:pPr algn="just">
                <a:spcBef>
                  <a:spcPts val="600"/>
                </a:spcBef>
              </a:pPr>
              <a:r>
                <a:rPr lang="en-US" altLang="zh-CN" sz="2200" b="1" dirty="0" smtClean="0">
                  <a:latin typeface="Times New Roman" pitchFamily="18" charset="0"/>
                  <a:ea typeface="仿宋" pitchFamily="49" charset="-122"/>
                  <a:cs typeface="Times New Roman" pitchFamily="18" charset="0"/>
                </a:rPr>
                <a:t>            Four </a:t>
              </a:r>
              <a:r>
                <a:rPr lang="en-US" altLang="zh-CN" sz="2000" b="1" dirty="0" smtClean="0">
                  <a:latin typeface="Times New Roman" pitchFamily="18" charset="0"/>
                  <a:cs typeface="Times New Roman" pitchFamily="18" charset="0"/>
                </a:rPr>
                <a:t>valence electrons</a:t>
              </a:r>
              <a:endParaRPr lang="zh-CN" altLang="en-US"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zh-CN" altLang="en-US" sz="2200" b="1" dirty="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Semiconductor</a:t>
              </a:r>
              <a:endParaRPr lang="zh-CN" altLang="en-US" sz="2000" b="1" dirty="0" smtClean="0">
                <a:latin typeface="Times New Roman" pitchFamily="18" charset="0"/>
                <a:cs typeface="Times New Roman" pitchFamily="18" charset="0"/>
              </a:endParaRPr>
            </a:p>
            <a:p>
              <a:pPr algn="just">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Covalent bonds</a:t>
              </a:r>
              <a:endParaRPr lang="zh-CN" altLang="en-US" sz="2000" b="1" dirty="0" smtClean="0">
                <a:latin typeface="Times New Roman" pitchFamily="18" charset="0"/>
                <a:cs typeface="Times New Roman" pitchFamily="18" charset="0"/>
              </a:endParaRPr>
            </a:p>
            <a:p>
              <a:pPr algn="just">
                <a:spcBef>
                  <a:spcPts val="600"/>
                </a:spcBef>
              </a:pPr>
              <a:endParaRPr lang="zh-CN" altLang="en-US" sz="2200" b="1" dirty="0">
                <a:solidFill>
                  <a:srgbClr val="FF0000"/>
                </a:solidFill>
                <a:latin typeface="Times New Roman" pitchFamily="18" charset="0"/>
                <a:ea typeface="仿宋" pitchFamily="49" charset="-122"/>
                <a:cs typeface="Times New Roman" pitchFamily="18" charset="0"/>
              </a:endParaRPr>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41946" y="1961356"/>
              <a:ext cx="793750" cy="377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92280" y="2056760"/>
              <a:ext cx="781050" cy="3746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 name="标题 1"/>
          <p:cNvSpPr txBox="1">
            <a:spLocks/>
          </p:cNvSpPr>
          <p:nvPr/>
        </p:nvSpPr>
        <p:spPr>
          <a:xfrm>
            <a:off x="323528" y="26064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98425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12" name="组合 11"/>
          <p:cNvGrpSpPr/>
          <p:nvPr/>
        </p:nvGrpSpPr>
        <p:grpSpPr>
          <a:xfrm>
            <a:off x="1365920" y="2029048"/>
            <a:ext cx="6518448" cy="3632200"/>
            <a:chOff x="1138858" y="1444268"/>
            <a:chExt cx="6518448" cy="3632200"/>
          </a:xfrm>
        </p:grpSpPr>
        <p:sp>
          <p:nvSpPr>
            <p:cNvPr id="6" name="矩形 5"/>
            <p:cNvSpPr>
              <a:spLocks noChangeArrowheads="1"/>
            </p:cNvSpPr>
            <p:nvPr/>
          </p:nvSpPr>
          <p:spPr bwMode="auto">
            <a:xfrm>
              <a:off x="1824658" y="2052132"/>
              <a:ext cx="5113312" cy="2477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spcBef>
                  <a:spcPts val="600"/>
                </a:spcBef>
              </a:pPr>
              <a:r>
                <a:rPr lang="en-US" altLang="zh-CN" sz="2200" b="1" dirty="0">
                  <a:solidFill>
                    <a:srgbClr val="FF0000"/>
                  </a:solidFill>
                  <a:latin typeface="Times New Roman" pitchFamily="18" charset="0"/>
                  <a:ea typeface="仿宋" pitchFamily="49" charset="-122"/>
                  <a:cs typeface="Times New Roman" pitchFamily="18" charset="0"/>
                </a:rPr>
                <a:t>V A</a:t>
              </a:r>
              <a:r>
                <a:rPr lang="zh-CN" altLang="en-US" sz="2200" b="1" dirty="0">
                  <a:solidFill>
                    <a:srgbClr val="FF0000"/>
                  </a:solidFill>
                  <a:latin typeface="Times New Roman" pitchFamily="18" charset="0"/>
                  <a:ea typeface="仿宋" pitchFamily="49" charset="-122"/>
                  <a:cs typeface="Times New Roman" pitchFamily="18" charset="0"/>
                </a:rPr>
                <a:t>：</a:t>
              </a:r>
              <a:endParaRPr lang="en-US" altLang="zh-CN" sz="2200" b="1" dirty="0">
                <a:solidFill>
                  <a:srgbClr val="FF0000"/>
                </a:solidFill>
                <a:latin typeface="Times New Roman" pitchFamily="18" charset="0"/>
                <a:ea typeface="仿宋" pitchFamily="49" charset="-122"/>
                <a:cs typeface="Times New Roman" pitchFamily="18" charset="0"/>
              </a:endParaRPr>
            </a:p>
            <a:p>
              <a:pPr algn="just">
                <a:spcBef>
                  <a:spcPts val="600"/>
                </a:spcBef>
              </a:pPr>
              <a:r>
                <a:rPr lang="en-US" altLang="zh-CN" sz="2200" b="1" dirty="0" smtClean="0">
                  <a:latin typeface="Times New Roman" pitchFamily="18" charset="0"/>
                  <a:ea typeface="仿宋" pitchFamily="49" charset="-122"/>
                  <a:cs typeface="Times New Roman" pitchFamily="18" charset="0"/>
                </a:rPr>
                <a:t>           Five</a:t>
              </a:r>
              <a:r>
                <a:rPr lang="en-US" altLang="zh-CN" sz="2000" b="1" dirty="0" smtClean="0">
                  <a:latin typeface="Times New Roman" pitchFamily="18" charset="0"/>
                  <a:cs typeface="Times New Roman" pitchFamily="18" charset="0"/>
                </a:rPr>
                <a:t> valence electrons</a:t>
              </a:r>
              <a:endParaRPr lang="zh-CN" altLang="en-US" sz="2200" b="1" dirty="0">
                <a:latin typeface="Times New Roman" pitchFamily="18" charset="0"/>
                <a:ea typeface="仿宋" pitchFamily="49" charset="-122"/>
                <a:cs typeface="Times New Roman" pitchFamily="18" charset="0"/>
              </a:endParaRPr>
            </a:p>
            <a:p>
              <a:pPr algn="just">
                <a:spcBef>
                  <a:spcPts val="600"/>
                </a:spcBef>
                <a:buFont typeface="Wingdings" pitchFamily="2" charset="2"/>
                <a:buNone/>
              </a:pPr>
              <a:r>
                <a:rPr lang="zh-CN" altLang="en-US" sz="2200" b="1" dirty="0">
                  <a:latin typeface="Times New Roman" pitchFamily="18" charset="0"/>
                  <a:ea typeface="仿宋" pitchFamily="49" charset="-122"/>
                  <a:cs typeface="Times New Roman" pitchFamily="18" charset="0"/>
                </a:rPr>
                <a:t>          </a:t>
              </a:r>
              <a:r>
                <a:rPr lang="zh-CN" altLang="en-US" sz="2200" b="1" dirty="0" smtClean="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Impurity element  (mainly P and As) </a:t>
              </a:r>
            </a:p>
            <a:p>
              <a:pPr algn="just">
                <a:spcBef>
                  <a:spcPts val="600"/>
                </a:spcBef>
              </a:pPr>
              <a:r>
                <a:rPr lang="en-US" altLang="zh-CN" sz="2200" b="1" dirty="0" smtClean="0">
                  <a:solidFill>
                    <a:srgbClr val="FF0000"/>
                  </a:solidFill>
                  <a:latin typeface="Times New Roman" pitchFamily="18" charset="0"/>
                  <a:ea typeface="仿宋" pitchFamily="49" charset="-122"/>
                  <a:cs typeface="Times New Roman" pitchFamily="18" charset="0"/>
                </a:rPr>
                <a:t>VI </a:t>
              </a:r>
              <a:r>
                <a:rPr lang="en-US" altLang="zh-CN" sz="2200" b="1" dirty="0">
                  <a:solidFill>
                    <a:srgbClr val="FF0000"/>
                  </a:solidFill>
                  <a:latin typeface="Times New Roman" pitchFamily="18" charset="0"/>
                  <a:ea typeface="仿宋" pitchFamily="49" charset="-122"/>
                  <a:cs typeface="Times New Roman" pitchFamily="18" charset="0"/>
                </a:rPr>
                <a:t>A</a:t>
              </a:r>
              <a:r>
                <a:rPr lang="zh-CN" altLang="en-US" sz="2200" b="1" dirty="0" smtClean="0">
                  <a:solidFill>
                    <a:srgbClr val="FF0000"/>
                  </a:solidFill>
                  <a:latin typeface="Times New Roman" pitchFamily="18" charset="0"/>
                  <a:ea typeface="仿宋" pitchFamily="49" charset="-122"/>
                  <a:cs typeface="Times New Roman" pitchFamily="18" charset="0"/>
                </a:rPr>
                <a:t>：</a:t>
              </a:r>
              <a:r>
                <a:rPr lang="en-US" altLang="zh-CN" sz="2000" b="1" dirty="0" smtClean="0">
                  <a:latin typeface="Times New Roman" pitchFamily="18" charset="0"/>
                  <a:cs typeface="Times New Roman" pitchFamily="18" charset="0"/>
                </a:rPr>
                <a:t> </a:t>
              </a:r>
            </a:p>
            <a:p>
              <a:pPr algn="just">
                <a:spcBef>
                  <a:spcPts val="600"/>
                </a:spcBef>
              </a:pPr>
              <a:r>
                <a:rPr lang="en-US" altLang="zh-CN" sz="2000" b="1" dirty="0" smtClean="0">
                  <a:latin typeface="Times New Roman" pitchFamily="18" charset="0"/>
                  <a:cs typeface="Times New Roman" pitchFamily="18" charset="0"/>
                </a:rPr>
                <a:t>            Six valence electrons</a:t>
              </a:r>
              <a:endParaRPr lang="zh-CN" altLang="en-US" sz="2200" b="1" dirty="0">
                <a:latin typeface="Times New Roman" pitchFamily="18" charset="0"/>
                <a:ea typeface="仿宋" pitchFamily="49" charset="-122"/>
                <a:cs typeface="Times New Roman" pitchFamily="18" charset="0"/>
              </a:endParaRPr>
            </a:p>
            <a:p>
              <a:pPr algn="just">
                <a:spcBef>
                  <a:spcPts val="600"/>
                </a:spcBef>
              </a:pPr>
              <a:endParaRPr lang="zh-CN" altLang="en-US" sz="2200" b="1" dirty="0">
                <a:solidFill>
                  <a:srgbClr val="FF0000"/>
                </a:solidFill>
                <a:latin typeface="Times New Roman" pitchFamily="18" charset="0"/>
                <a:ea typeface="仿宋" pitchFamily="49" charset="-122"/>
                <a:cs typeface="Times New Roman" pitchFamily="18" charset="0"/>
              </a:endParaRPr>
            </a:p>
          </p:txBody>
        </p:sp>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8858" y="1444268"/>
              <a:ext cx="685800" cy="363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76256" y="1732300"/>
              <a:ext cx="781050" cy="322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4" name="矩形 13"/>
          <p:cNvSpPr/>
          <p:nvPr/>
        </p:nvSpPr>
        <p:spPr>
          <a:xfrm>
            <a:off x="2339752" y="1484784"/>
            <a:ext cx="4968552"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sp>
        <p:nvSpPr>
          <p:cNvPr id="9" name="标题 1"/>
          <p:cNvSpPr txBox="1">
            <a:spLocks/>
          </p:cNvSpPr>
          <p:nvPr/>
        </p:nvSpPr>
        <p:spPr>
          <a:xfrm>
            <a:off x="323528" y="35016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98425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03164" y="0"/>
            <a:ext cx="832346" cy="838105"/>
          </a:xfrm>
          <a:prstGeom prst="rect">
            <a:avLst/>
          </a:prstGeom>
        </p:spPr>
      </p:pic>
      <p:grpSp>
        <p:nvGrpSpPr>
          <p:cNvPr id="14" name="组合 13"/>
          <p:cNvGrpSpPr/>
          <p:nvPr/>
        </p:nvGrpSpPr>
        <p:grpSpPr>
          <a:xfrm>
            <a:off x="773361" y="1866478"/>
            <a:ext cx="7345585" cy="4514850"/>
            <a:chOff x="773361" y="1700808"/>
            <a:chExt cx="7345585" cy="4514850"/>
          </a:xfrm>
        </p:grpSpPr>
        <p:sp>
          <p:nvSpPr>
            <p:cNvPr id="6" name="矩形 5"/>
            <p:cNvSpPr>
              <a:spLocks noChangeArrowheads="1"/>
            </p:cNvSpPr>
            <p:nvPr/>
          </p:nvSpPr>
          <p:spPr bwMode="auto">
            <a:xfrm>
              <a:off x="1763961" y="2117462"/>
              <a:ext cx="5616351" cy="363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lnSpc>
                  <a:spcPct val="90000"/>
                </a:lnSpc>
                <a:spcBef>
                  <a:spcPts val="600"/>
                </a:spcBef>
              </a:pPr>
              <a:r>
                <a:rPr lang="en-US" altLang="zh-CN" sz="2200" b="1" dirty="0" smtClean="0">
                  <a:solidFill>
                    <a:srgbClr val="FF0000"/>
                  </a:solidFill>
                  <a:latin typeface="Times New Roman" pitchFamily="18" charset="0"/>
                  <a:ea typeface="仿宋" pitchFamily="49" charset="-122"/>
                  <a:cs typeface="Times New Roman" pitchFamily="18" charset="0"/>
                </a:rPr>
                <a:t>VII  </a:t>
              </a:r>
              <a:r>
                <a:rPr lang="en-US" altLang="zh-CN" sz="2200" b="1" dirty="0">
                  <a:solidFill>
                    <a:srgbClr val="FF0000"/>
                  </a:solidFill>
                  <a:latin typeface="Times New Roman" pitchFamily="18" charset="0"/>
                  <a:ea typeface="仿宋" pitchFamily="49" charset="-122"/>
                  <a:cs typeface="Times New Roman" pitchFamily="18" charset="0"/>
                </a:rPr>
                <a:t>A</a:t>
              </a:r>
              <a:r>
                <a:rPr lang="zh-CN" altLang="en-US" sz="2200" b="1" dirty="0">
                  <a:solidFill>
                    <a:srgbClr val="FF0000"/>
                  </a:solidFill>
                  <a:latin typeface="Times New Roman" pitchFamily="18" charset="0"/>
                  <a:ea typeface="仿宋" pitchFamily="49" charset="-122"/>
                  <a:cs typeface="Times New Roman" pitchFamily="18" charset="0"/>
                </a:rPr>
                <a:t>：</a:t>
              </a:r>
              <a:endParaRPr lang="en-US" altLang="zh-CN" sz="2200" b="1" dirty="0">
                <a:solidFill>
                  <a:srgbClr val="FF0000"/>
                </a:solidFill>
                <a:latin typeface="Times New Roman" pitchFamily="18" charset="0"/>
                <a:ea typeface="仿宋" pitchFamily="49" charset="-122"/>
                <a:cs typeface="Times New Roman" pitchFamily="18" charset="0"/>
              </a:endParaRPr>
            </a:p>
            <a:p>
              <a:pPr algn="just">
                <a:lnSpc>
                  <a:spcPct val="90000"/>
                </a:lnSpc>
                <a:spcBef>
                  <a:spcPts val="600"/>
                </a:spcBef>
              </a:pPr>
              <a:r>
                <a:rPr lang="en-US" altLang="zh-CN" sz="2200" b="1" dirty="0" smtClean="0">
                  <a:solidFill>
                    <a:srgbClr val="FF0000"/>
                  </a:solidFill>
                  <a:latin typeface="Times New Roman" pitchFamily="18" charset="0"/>
                  <a:ea typeface="仿宋" pitchFamily="49" charset="-122"/>
                  <a:cs typeface="Times New Roman" pitchFamily="18" charset="0"/>
                </a:rPr>
                <a:t>             </a:t>
              </a:r>
              <a:r>
                <a:rPr lang="en-US" altLang="zh-CN" sz="2200" b="1" dirty="0" smtClean="0">
                  <a:latin typeface="Times New Roman" pitchFamily="18" charset="0"/>
                  <a:ea typeface="仿宋" pitchFamily="49" charset="-122"/>
                  <a:cs typeface="Times New Roman" pitchFamily="18" charset="0"/>
                </a:rPr>
                <a:t>Seven</a:t>
              </a:r>
              <a:r>
                <a:rPr lang="en-US" altLang="zh-CN" sz="2000" b="1" dirty="0" smtClean="0">
                  <a:latin typeface="Times New Roman" pitchFamily="18" charset="0"/>
                  <a:cs typeface="Times New Roman" pitchFamily="18" charset="0"/>
                </a:rPr>
                <a:t> valence electrons</a:t>
              </a:r>
              <a:endParaRPr lang="zh-CN" altLang="en-US" sz="2200" b="1" dirty="0" smtClean="0">
                <a:latin typeface="Times New Roman" pitchFamily="18" charset="0"/>
                <a:ea typeface="仿宋" pitchFamily="49" charset="-122"/>
                <a:cs typeface="Times New Roman" pitchFamily="18" charset="0"/>
              </a:endParaRPr>
            </a:p>
            <a:p>
              <a:pPr algn="just">
                <a:lnSpc>
                  <a:spcPct val="90000"/>
                </a:lnSpc>
                <a:spcBef>
                  <a:spcPts val="600"/>
                </a:spcBef>
                <a:buFont typeface="Wingdings" pitchFamily="2" charset="2"/>
                <a:buNone/>
              </a:pPr>
              <a:r>
                <a:rPr lang="zh-CN" altLang="en-US" sz="2200" b="1" dirty="0" smtClean="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Corrosive</a:t>
              </a:r>
              <a:endParaRPr lang="zh-CN" altLang="en-US" sz="2000" b="1" dirty="0" smtClean="0">
                <a:latin typeface="Times New Roman" pitchFamily="18" charset="0"/>
                <a:cs typeface="Times New Roman" pitchFamily="18" charset="0"/>
              </a:endParaRPr>
            </a:p>
            <a:p>
              <a:pPr algn="just">
                <a:lnSpc>
                  <a:spcPct val="90000"/>
                </a:lnSpc>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Very active</a:t>
              </a:r>
              <a:endParaRPr lang="zh-CN" altLang="en-US" sz="2000" b="1" dirty="0" smtClean="0">
                <a:latin typeface="Times New Roman" pitchFamily="18" charset="0"/>
                <a:cs typeface="Times New Roman" pitchFamily="18" charset="0"/>
              </a:endParaRPr>
            </a:p>
            <a:p>
              <a:pPr algn="just">
                <a:lnSpc>
                  <a:spcPct val="90000"/>
                </a:lnSpc>
                <a:spcBef>
                  <a:spcPts val="600"/>
                </a:spcBef>
                <a:buFont typeface="Wingdings" pitchFamily="2" charset="2"/>
                <a:buNone/>
              </a:pPr>
              <a:r>
                <a:rPr lang="en-US" altLang="zh-CN" sz="2000" b="1" dirty="0" smtClean="0">
                  <a:latin typeface="Times New Roman" pitchFamily="18" charset="0"/>
                  <a:cs typeface="Times New Roman" pitchFamily="18" charset="0"/>
                </a:rPr>
                <a:t>              Ionic bonds</a:t>
              </a:r>
              <a:endParaRPr lang="zh-CN" altLang="en-US" sz="2000" b="1" dirty="0" smtClean="0">
                <a:latin typeface="Times New Roman" pitchFamily="18" charset="0"/>
                <a:cs typeface="Times New Roman" pitchFamily="18" charset="0"/>
              </a:endParaRPr>
            </a:p>
            <a:p>
              <a:pPr algn="just">
                <a:lnSpc>
                  <a:spcPct val="90000"/>
                </a:lnSpc>
                <a:spcBef>
                  <a:spcPts val="600"/>
                </a:spcBef>
                <a:buFont typeface="Wingdings" pitchFamily="2" charset="2"/>
                <a:buNone/>
              </a:pPr>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Used as etching and cleaning compounds</a:t>
              </a:r>
              <a:endParaRPr lang="zh-CN" altLang="en-US" sz="2000" b="1" dirty="0" smtClean="0">
                <a:latin typeface="Times New Roman" pitchFamily="18" charset="0"/>
                <a:cs typeface="Times New Roman" pitchFamily="18" charset="0"/>
              </a:endParaRPr>
            </a:p>
            <a:p>
              <a:pPr algn="just">
                <a:lnSpc>
                  <a:spcPct val="90000"/>
                </a:lnSpc>
                <a:spcBef>
                  <a:spcPts val="600"/>
                </a:spcBef>
              </a:pPr>
              <a:r>
                <a:rPr lang="en-US" altLang="zh-CN" sz="2200" b="1" dirty="0" smtClean="0">
                  <a:solidFill>
                    <a:srgbClr val="FF0000"/>
                  </a:solidFill>
                  <a:latin typeface="Times New Roman" pitchFamily="18" charset="0"/>
                  <a:ea typeface="仿宋" pitchFamily="49" charset="-122"/>
                  <a:cs typeface="Times New Roman" pitchFamily="18" charset="0"/>
                </a:rPr>
                <a:t>VIII </a:t>
              </a:r>
              <a:r>
                <a:rPr lang="en-US" altLang="zh-CN" sz="2200" b="1" dirty="0">
                  <a:solidFill>
                    <a:srgbClr val="FF0000"/>
                  </a:solidFill>
                  <a:latin typeface="Times New Roman" pitchFamily="18" charset="0"/>
                  <a:ea typeface="仿宋" pitchFamily="49" charset="-122"/>
                  <a:cs typeface="Times New Roman" pitchFamily="18" charset="0"/>
                </a:rPr>
                <a:t>A</a:t>
              </a:r>
              <a:r>
                <a:rPr lang="zh-CN" altLang="en-US" sz="2200" b="1" dirty="0">
                  <a:solidFill>
                    <a:srgbClr val="FF0000"/>
                  </a:solidFill>
                  <a:latin typeface="Times New Roman" pitchFamily="18" charset="0"/>
                  <a:ea typeface="仿宋" pitchFamily="49" charset="-122"/>
                  <a:cs typeface="Times New Roman" pitchFamily="18" charset="0"/>
                </a:rPr>
                <a:t>：</a:t>
              </a:r>
              <a:endParaRPr lang="en-US" altLang="zh-CN" sz="2200" b="1" dirty="0">
                <a:solidFill>
                  <a:srgbClr val="FF0000"/>
                </a:solidFill>
                <a:latin typeface="Times New Roman" pitchFamily="18" charset="0"/>
                <a:ea typeface="仿宋" pitchFamily="49" charset="-122"/>
                <a:cs typeface="Times New Roman" pitchFamily="18" charset="0"/>
              </a:endParaRPr>
            </a:p>
            <a:p>
              <a:pPr algn="just">
                <a:lnSpc>
                  <a:spcPct val="90000"/>
                </a:lnSpc>
                <a:spcBef>
                  <a:spcPts val="600"/>
                </a:spcBef>
              </a:pPr>
              <a:r>
                <a:rPr lang="en-US" altLang="zh-CN" sz="2200" b="1" dirty="0">
                  <a:latin typeface="Times New Roman" pitchFamily="18" charset="0"/>
                  <a:ea typeface="仿宋" pitchFamily="49" charset="-122"/>
                  <a:cs typeface="Times New Roman" pitchFamily="18" charset="0"/>
                </a:rPr>
                <a:t> </a:t>
              </a:r>
              <a:r>
                <a:rPr lang="en-US" altLang="zh-CN" sz="2200" b="1" dirty="0" smtClean="0">
                  <a:latin typeface="Times New Roman" pitchFamily="18" charset="0"/>
                  <a:ea typeface="仿宋" pitchFamily="49" charset="-122"/>
                  <a:cs typeface="Times New Roman" pitchFamily="18" charset="0"/>
                </a:rPr>
                <a:t>            Eight</a:t>
              </a:r>
              <a:r>
                <a:rPr lang="en-US" altLang="zh-CN" sz="2000" b="1" dirty="0" smtClean="0">
                  <a:latin typeface="Times New Roman" pitchFamily="18" charset="0"/>
                  <a:cs typeface="Times New Roman" pitchFamily="18" charset="0"/>
                </a:rPr>
                <a:t> valence electrons</a:t>
              </a:r>
              <a:endParaRPr lang="zh-CN" altLang="en-US" sz="2200" b="1" dirty="0">
                <a:latin typeface="Times New Roman" pitchFamily="18" charset="0"/>
                <a:ea typeface="仿宋" pitchFamily="49" charset="-122"/>
                <a:cs typeface="Times New Roman" pitchFamily="18" charset="0"/>
              </a:endParaRPr>
            </a:p>
            <a:p>
              <a:pPr algn="just">
                <a:buFont typeface="Wingdings" pitchFamily="2" charset="2"/>
                <a:buNone/>
              </a:pPr>
              <a:r>
                <a:rPr lang="zh-CN" altLang="en-US" sz="2200" b="1" dirty="0">
                  <a:latin typeface="Times New Roman" pitchFamily="18" charset="0"/>
                  <a:ea typeface="仿宋" pitchFamily="49" charset="-122"/>
                  <a:cs typeface="Times New Roman" pitchFamily="18" charset="0"/>
                </a:rPr>
                <a:t>         </a:t>
              </a:r>
              <a:r>
                <a:rPr lang="zh-CN" altLang="en-US" sz="2200" b="1" dirty="0" smtClean="0">
                  <a:latin typeface="Times New Roman" pitchFamily="18" charset="0"/>
                  <a:ea typeface="仿宋" pitchFamily="49" charset="-122"/>
                  <a:cs typeface="Times New Roman" pitchFamily="18" charset="0"/>
                </a:rPr>
                <a:t>    </a:t>
              </a:r>
              <a:r>
                <a:rPr lang="en-US" altLang="zh-CN" sz="2000" b="1" dirty="0" smtClean="0">
                  <a:latin typeface="Times New Roman" pitchFamily="18" charset="0"/>
                  <a:cs typeface="Times New Roman" pitchFamily="18" charset="0"/>
                </a:rPr>
                <a:t>Stable</a:t>
              </a:r>
              <a:r>
                <a:rPr lang="zh-CN" altLang="en-US" sz="2000" b="1"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inactive</a:t>
              </a:r>
              <a:endParaRPr lang="zh-CN" altLang="en-US" sz="2000" b="1" dirty="0" smtClean="0">
                <a:latin typeface="Times New Roman" pitchFamily="18" charset="0"/>
                <a:cs typeface="Times New Roman" pitchFamily="18" charset="0"/>
              </a:endParaRPr>
            </a:p>
            <a:p>
              <a:pPr algn="just">
                <a:buFont typeface="Wingdings" pitchFamily="2" charset="2"/>
                <a:buNone/>
              </a:pPr>
              <a:r>
                <a:rPr lang="en-US" altLang="zh-CN" sz="2000" b="1" dirty="0" smtClean="0">
                  <a:latin typeface="Times New Roman" pitchFamily="18" charset="0"/>
                  <a:cs typeface="Times New Roman" pitchFamily="18" charset="0"/>
                </a:rPr>
                <a:t>              Inert gas</a:t>
              </a:r>
              <a:endParaRPr lang="zh-CN" altLang="en-US" sz="2000"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3361" y="1916832"/>
              <a:ext cx="990600" cy="393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36296" y="1700808"/>
              <a:ext cx="882650" cy="451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7" name="矩形 16"/>
          <p:cNvSpPr/>
          <p:nvPr/>
        </p:nvSpPr>
        <p:spPr>
          <a:xfrm>
            <a:off x="2123728" y="1268760"/>
            <a:ext cx="5400600" cy="535531"/>
          </a:xfrm>
          <a:prstGeom prst="rect">
            <a:avLst/>
          </a:prstGeom>
        </p:spPr>
        <p:txBody>
          <a:bodyPr wrap="square">
            <a:spAutoFit/>
          </a:bodyPr>
          <a:lstStyle/>
          <a:p>
            <a:pPr algn="just">
              <a:lnSpc>
                <a:spcPct val="120000"/>
              </a:lnSpc>
              <a:spcBef>
                <a:spcPts val="600"/>
              </a:spcBef>
              <a:spcAft>
                <a:spcPts val="1200"/>
              </a:spcAft>
            </a:pPr>
            <a:r>
              <a:rPr lang="en-US" altLang="zh-CN" sz="2400" b="1" dirty="0">
                <a:solidFill>
                  <a:srgbClr val="FF0000"/>
                </a:solidFill>
                <a:latin typeface="Times New Roman" pitchFamily="18" charset="0"/>
                <a:ea typeface="仿宋" pitchFamily="49" charset="-122"/>
                <a:cs typeface="Times New Roman" pitchFamily="18" charset="0"/>
              </a:rPr>
              <a:t>The Periodic Table of the </a:t>
            </a:r>
            <a:r>
              <a:rPr lang="en-US" altLang="zh-CN" sz="2400" b="1" dirty="0" smtClean="0">
                <a:solidFill>
                  <a:srgbClr val="FF0000"/>
                </a:solidFill>
                <a:latin typeface="Times New Roman" pitchFamily="18" charset="0"/>
                <a:ea typeface="仿宋" pitchFamily="49" charset="-122"/>
                <a:cs typeface="Times New Roman" pitchFamily="18" charset="0"/>
              </a:rPr>
              <a:t>Elements</a:t>
            </a:r>
            <a:endParaRPr lang="en-US" altLang="zh-CN" sz="2400" b="1" dirty="0">
              <a:solidFill>
                <a:srgbClr val="FF0000"/>
              </a:solidFill>
              <a:latin typeface="仿宋" pitchFamily="49" charset="-122"/>
              <a:ea typeface="仿宋" pitchFamily="49" charset="-122"/>
            </a:endParaRPr>
          </a:p>
        </p:txBody>
      </p:sp>
      <p:sp>
        <p:nvSpPr>
          <p:cNvPr id="9" name="标题 1"/>
          <p:cNvSpPr txBox="1">
            <a:spLocks/>
          </p:cNvSpPr>
          <p:nvPr/>
        </p:nvSpPr>
        <p:spPr>
          <a:xfrm>
            <a:off x="323528" y="350168"/>
            <a:ext cx="82800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CN" sz="2800" b="1" dirty="0" smtClean="0">
                <a:solidFill>
                  <a:schemeClr val="tx1"/>
                </a:solidFill>
                <a:latin typeface="Times New Roman" pitchFamily="18" charset="0"/>
                <a:ea typeface="仿宋" pitchFamily="49" charset="-122"/>
                <a:cs typeface="Times New Roman" pitchFamily="18" charset="0"/>
              </a:rPr>
              <a:t>Properties of Semiconductor Materials and Chemicals</a:t>
            </a:r>
            <a:endParaRPr lang="zh-CN" altLang="en-US" sz="2800" b="1" dirty="0">
              <a:solidFill>
                <a:schemeClr val="tx1"/>
              </a:solidFill>
            </a:endParaRPr>
          </a:p>
        </p:txBody>
      </p:sp>
    </p:spTree>
    <p:extLst>
      <p:ext uri="{BB962C8B-B14F-4D97-AF65-F5344CB8AC3E}">
        <p14:creationId xmlns:p14="http://schemas.microsoft.com/office/powerpoint/2010/main" xmlns="" val="984259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透明">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16877</TotalTime>
  <Words>5648</Words>
  <Application>Microsoft Office PowerPoint</Application>
  <PresentationFormat>全屏显示(4:3)</PresentationFormat>
  <Paragraphs>522</Paragraphs>
  <Slides>39</Slides>
  <Notes>33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43" baseType="lpstr">
      <vt:lpstr>透明</vt:lpstr>
      <vt:lpstr>Picture</vt:lpstr>
      <vt:lpstr>VISIO</vt:lpstr>
      <vt:lpstr>文档</vt:lpstr>
      <vt:lpstr>Microelectronics device and processes</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 device and processes</dc:title>
  <dc:creator>jerry</dc:creator>
  <cp:lastModifiedBy>happy</cp:lastModifiedBy>
  <cp:revision>312</cp:revision>
  <dcterms:created xsi:type="dcterms:W3CDTF">2020-07-29T06:18:13Z</dcterms:created>
  <dcterms:modified xsi:type="dcterms:W3CDTF">2021-08-23T16:54:52Z</dcterms:modified>
</cp:coreProperties>
</file>