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5" r:id="rId4"/>
    <p:sldId id="264" r:id="rId5"/>
    <p:sldId id="268" r:id="rId6"/>
    <p:sldId id="286" r:id="rId7"/>
    <p:sldId id="267" r:id="rId8"/>
    <p:sldId id="285" r:id="rId9"/>
    <p:sldId id="270" r:id="rId10"/>
    <p:sldId id="284" r:id="rId11"/>
    <p:sldId id="275" r:id="rId12"/>
    <p:sldId id="287" r:id="rId13"/>
    <p:sldId id="271" r:id="rId14"/>
    <p:sldId id="282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2" autoAdjust="0"/>
    <p:restoredTop sz="89338" autoAdjust="0"/>
  </p:normalViewPr>
  <p:slideViewPr>
    <p:cSldViewPr snapToGrid="0">
      <p:cViewPr varScale="1">
        <p:scale>
          <a:sx n="64" d="100"/>
          <a:sy n="64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E6C2-4EEE-4249-9325-7E65925076C0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BB17-DE4E-4339-B59E-9728E93D4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74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61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3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7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4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8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8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0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0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8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1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7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2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78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7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7BB8-5807-40A8-A426-6FC4DFC5E037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9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8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49"/>
          <p:cNvSpPr>
            <a:spLocks/>
          </p:cNvSpPr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472792" y="319186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课程作业报告</a:t>
            </a:r>
          </a:p>
        </p:txBody>
      </p:sp>
      <p:sp>
        <p:nvSpPr>
          <p:cNvPr id="42" name="矩形 41"/>
          <p:cNvSpPr/>
          <p:nvPr/>
        </p:nvSpPr>
        <p:spPr>
          <a:xfrm>
            <a:off x="5604864" y="4140738"/>
            <a:ext cx="3823822" cy="189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2120190505 </a:t>
            </a:r>
            <a:r>
              <a:rPr lang="zh-CN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公岩松    </a:t>
            </a:r>
            <a:endParaRPr lang="en-US" altLang="zh-CN" sz="20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2120190506 </a:t>
            </a:r>
            <a:r>
              <a:rPr lang="zh-CN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龚士博     </a:t>
            </a:r>
            <a:endParaRPr lang="en-US" altLang="zh-CN" sz="20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2120190511 </a:t>
            </a:r>
            <a:r>
              <a:rPr lang="zh-CN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甘润东</a:t>
            </a:r>
            <a:endParaRPr lang="en-US" altLang="zh-CN" sz="20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2019 12 10</a:t>
            </a:r>
            <a:r>
              <a:rPr lang="zh-CN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01884" y="1980983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</a:rPr>
              <a:t>CV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8226426" y="0"/>
            <a:ext cx="39878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916130" y="70867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dirty="0"/>
              <a:t>神经网络预测结果</a:t>
            </a:r>
            <a:endParaRPr lang="zh-CN" altLang="en-US" sz="2000" b="1" dirty="0"/>
          </a:p>
        </p:txBody>
      </p:sp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6156325" y="3425599"/>
            <a:ext cx="4225925" cy="0"/>
          </a:xfrm>
          <a:prstGeom prst="line">
            <a:avLst/>
          </a:prstGeom>
          <a:noFill/>
          <a:ln w="1588" cap="flat">
            <a:solidFill>
              <a:srgbClr val="AAAAA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Line 44"/>
          <p:cNvSpPr>
            <a:spLocks noChangeShapeType="1"/>
          </p:cNvSpPr>
          <p:nvPr/>
        </p:nvSpPr>
        <p:spPr bwMode="auto">
          <a:xfrm>
            <a:off x="6545263" y="3174774"/>
            <a:ext cx="3576638" cy="250825"/>
          </a:xfrm>
          <a:prstGeom prst="line">
            <a:avLst/>
          </a:prstGeom>
          <a:noFill/>
          <a:ln w="1588" cap="flat">
            <a:solidFill>
              <a:srgbClr val="AFAFA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>
            <a:off x="6778625" y="2923949"/>
            <a:ext cx="3079750" cy="501650"/>
          </a:xfrm>
          <a:prstGeom prst="line">
            <a:avLst/>
          </a:prstGeom>
          <a:noFill/>
          <a:ln w="1588" cap="flat">
            <a:solidFill>
              <a:srgbClr val="B4B3B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Line 46"/>
          <p:cNvSpPr>
            <a:spLocks noChangeShapeType="1"/>
          </p:cNvSpPr>
          <p:nvPr/>
        </p:nvSpPr>
        <p:spPr bwMode="auto">
          <a:xfrm>
            <a:off x="7008813" y="2673124"/>
            <a:ext cx="2589213" cy="752475"/>
          </a:xfrm>
          <a:prstGeom prst="line">
            <a:avLst/>
          </a:prstGeom>
          <a:noFill/>
          <a:ln w="1588" cap="flat">
            <a:solidFill>
              <a:srgbClr val="B9B8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Line 47"/>
          <p:cNvSpPr>
            <a:spLocks noChangeShapeType="1"/>
          </p:cNvSpPr>
          <p:nvPr/>
        </p:nvSpPr>
        <p:spPr bwMode="auto">
          <a:xfrm>
            <a:off x="7242175" y="2420712"/>
            <a:ext cx="2092325" cy="1004888"/>
          </a:xfrm>
          <a:prstGeom prst="line">
            <a:avLst/>
          </a:prstGeom>
          <a:noFill/>
          <a:ln w="1588" cap="flat">
            <a:solidFill>
              <a:srgbClr val="BEBDB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Line 48"/>
          <p:cNvSpPr>
            <a:spLocks noChangeShapeType="1"/>
          </p:cNvSpPr>
          <p:nvPr/>
        </p:nvSpPr>
        <p:spPr bwMode="auto">
          <a:xfrm>
            <a:off x="7475538" y="2169887"/>
            <a:ext cx="1595438" cy="1255713"/>
          </a:xfrm>
          <a:prstGeom prst="line">
            <a:avLst/>
          </a:prstGeom>
          <a:noFill/>
          <a:ln w="1588" cap="flat">
            <a:solidFill>
              <a:srgbClr val="C3C2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7705725" y="1919062"/>
            <a:ext cx="1104900" cy="1506538"/>
          </a:xfrm>
          <a:prstGeom prst="line">
            <a:avLst/>
          </a:prstGeom>
          <a:noFill/>
          <a:ln w="1588" cap="flat">
            <a:solidFill>
              <a:srgbClr val="C8C7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Line 50"/>
          <p:cNvSpPr>
            <a:spLocks noChangeShapeType="1"/>
          </p:cNvSpPr>
          <p:nvPr/>
        </p:nvSpPr>
        <p:spPr bwMode="auto">
          <a:xfrm>
            <a:off x="7939088" y="1668237"/>
            <a:ext cx="608013" cy="1757363"/>
          </a:xfrm>
          <a:prstGeom prst="line">
            <a:avLst/>
          </a:prstGeom>
          <a:noFill/>
          <a:ln w="1588" cap="flat">
            <a:solidFill>
              <a:srgbClr val="CDCC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Line 51"/>
          <p:cNvSpPr>
            <a:spLocks noChangeShapeType="1"/>
          </p:cNvSpPr>
          <p:nvPr/>
        </p:nvSpPr>
        <p:spPr bwMode="auto">
          <a:xfrm>
            <a:off x="8170863" y="1417412"/>
            <a:ext cx="115888" cy="2008188"/>
          </a:xfrm>
          <a:prstGeom prst="line">
            <a:avLst/>
          </a:prstGeom>
          <a:noFill/>
          <a:ln w="1588" cap="flat">
            <a:solidFill>
              <a:srgbClr val="D1D1D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H="1">
            <a:off x="8023225" y="1169762"/>
            <a:ext cx="381000" cy="2255838"/>
          </a:xfrm>
          <a:prstGeom prst="line">
            <a:avLst/>
          </a:prstGeom>
          <a:noFill/>
          <a:ln w="1588" cap="flat">
            <a:solidFill>
              <a:srgbClr val="D6D6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Line 53"/>
          <p:cNvSpPr>
            <a:spLocks noChangeShapeType="1"/>
          </p:cNvSpPr>
          <p:nvPr/>
        </p:nvSpPr>
        <p:spPr bwMode="auto">
          <a:xfrm flipH="1">
            <a:off x="7759700" y="917349"/>
            <a:ext cx="874713" cy="2508250"/>
          </a:xfrm>
          <a:prstGeom prst="line">
            <a:avLst/>
          </a:prstGeom>
          <a:noFill/>
          <a:ln w="1588" cap="flat">
            <a:solidFill>
              <a:srgbClr val="DBDB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Line 54"/>
          <p:cNvSpPr>
            <a:spLocks noChangeShapeType="1"/>
          </p:cNvSpPr>
          <p:nvPr/>
        </p:nvSpPr>
        <p:spPr bwMode="auto">
          <a:xfrm flipH="1">
            <a:off x="7499350" y="666524"/>
            <a:ext cx="1368425" cy="2759075"/>
          </a:xfrm>
          <a:prstGeom prst="line">
            <a:avLst/>
          </a:prstGeom>
          <a:noFill/>
          <a:ln w="1588" cap="flat">
            <a:solidFill>
              <a:srgbClr val="E0E0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Line 55"/>
          <p:cNvSpPr>
            <a:spLocks noChangeShapeType="1"/>
          </p:cNvSpPr>
          <p:nvPr/>
        </p:nvSpPr>
        <p:spPr bwMode="auto">
          <a:xfrm flipH="1">
            <a:off x="7235825" y="415699"/>
            <a:ext cx="1865313" cy="3009900"/>
          </a:xfrm>
          <a:prstGeom prst="line">
            <a:avLst/>
          </a:prstGeom>
          <a:noFill/>
          <a:ln w="1588" cap="flat">
            <a:solidFill>
              <a:srgbClr val="E5E5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Line 56"/>
          <p:cNvSpPr>
            <a:spLocks noChangeShapeType="1"/>
          </p:cNvSpPr>
          <p:nvPr/>
        </p:nvSpPr>
        <p:spPr bwMode="auto">
          <a:xfrm flipH="1">
            <a:off x="6975475" y="164874"/>
            <a:ext cx="2355850" cy="3260725"/>
          </a:xfrm>
          <a:prstGeom prst="line">
            <a:avLst/>
          </a:prstGeom>
          <a:noFill/>
          <a:ln w="1588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Line 43"/>
          <p:cNvSpPr>
            <a:spLocks noChangeShapeType="1"/>
          </p:cNvSpPr>
          <p:nvPr/>
        </p:nvSpPr>
        <p:spPr bwMode="auto">
          <a:xfrm rot="10800000">
            <a:off x="1828798" y="3426052"/>
            <a:ext cx="4343401" cy="0"/>
          </a:xfrm>
          <a:prstGeom prst="line">
            <a:avLst/>
          </a:prstGeom>
          <a:noFill/>
          <a:ln w="1588" cap="flat">
            <a:solidFill>
              <a:srgbClr val="AAAAA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Line 44"/>
          <p:cNvSpPr>
            <a:spLocks noChangeShapeType="1"/>
          </p:cNvSpPr>
          <p:nvPr/>
        </p:nvSpPr>
        <p:spPr bwMode="auto">
          <a:xfrm rot="10800000">
            <a:off x="2089148" y="3426052"/>
            <a:ext cx="3576638" cy="250825"/>
          </a:xfrm>
          <a:prstGeom prst="line">
            <a:avLst/>
          </a:prstGeom>
          <a:noFill/>
          <a:ln w="1588" cap="flat">
            <a:solidFill>
              <a:srgbClr val="AFAFA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 rot="10800000">
            <a:off x="2352673" y="3426052"/>
            <a:ext cx="3079751" cy="501650"/>
          </a:xfrm>
          <a:prstGeom prst="line">
            <a:avLst/>
          </a:prstGeom>
          <a:noFill/>
          <a:ln w="1588" cap="flat">
            <a:solidFill>
              <a:srgbClr val="B4B3B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Line 46"/>
          <p:cNvSpPr>
            <a:spLocks noChangeShapeType="1"/>
          </p:cNvSpPr>
          <p:nvPr/>
        </p:nvSpPr>
        <p:spPr bwMode="auto">
          <a:xfrm rot="10800000">
            <a:off x="2613023" y="3426052"/>
            <a:ext cx="2589213" cy="752475"/>
          </a:xfrm>
          <a:prstGeom prst="line">
            <a:avLst/>
          </a:prstGeom>
          <a:noFill/>
          <a:ln w="1588" cap="flat">
            <a:solidFill>
              <a:srgbClr val="B9B8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Line 47"/>
          <p:cNvSpPr>
            <a:spLocks noChangeShapeType="1"/>
          </p:cNvSpPr>
          <p:nvPr/>
        </p:nvSpPr>
        <p:spPr bwMode="auto">
          <a:xfrm rot="10800000">
            <a:off x="2876548" y="3426052"/>
            <a:ext cx="2092325" cy="1004888"/>
          </a:xfrm>
          <a:prstGeom prst="line">
            <a:avLst/>
          </a:prstGeom>
          <a:noFill/>
          <a:ln w="1588" cap="flat">
            <a:solidFill>
              <a:srgbClr val="BEBDB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Line 48"/>
          <p:cNvSpPr>
            <a:spLocks noChangeShapeType="1"/>
          </p:cNvSpPr>
          <p:nvPr/>
        </p:nvSpPr>
        <p:spPr bwMode="auto">
          <a:xfrm rot="10800000">
            <a:off x="3140073" y="3426052"/>
            <a:ext cx="1595438" cy="1255713"/>
          </a:xfrm>
          <a:prstGeom prst="line">
            <a:avLst/>
          </a:prstGeom>
          <a:noFill/>
          <a:ln w="1588" cap="flat">
            <a:solidFill>
              <a:srgbClr val="C3C2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Line 49"/>
          <p:cNvSpPr>
            <a:spLocks noChangeShapeType="1"/>
          </p:cNvSpPr>
          <p:nvPr/>
        </p:nvSpPr>
        <p:spPr bwMode="auto">
          <a:xfrm rot="10800000">
            <a:off x="3400423" y="3426052"/>
            <a:ext cx="1104900" cy="1506538"/>
          </a:xfrm>
          <a:prstGeom prst="line">
            <a:avLst/>
          </a:prstGeom>
          <a:noFill/>
          <a:ln w="1588" cap="flat">
            <a:solidFill>
              <a:srgbClr val="C8C7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Line 50"/>
          <p:cNvSpPr>
            <a:spLocks noChangeShapeType="1"/>
          </p:cNvSpPr>
          <p:nvPr/>
        </p:nvSpPr>
        <p:spPr bwMode="auto">
          <a:xfrm rot="10800000">
            <a:off x="3663948" y="3426052"/>
            <a:ext cx="608013" cy="1757363"/>
          </a:xfrm>
          <a:prstGeom prst="line">
            <a:avLst/>
          </a:prstGeom>
          <a:noFill/>
          <a:ln w="1588" cap="flat">
            <a:solidFill>
              <a:srgbClr val="CDCC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Line 51"/>
          <p:cNvSpPr>
            <a:spLocks noChangeShapeType="1"/>
          </p:cNvSpPr>
          <p:nvPr/>
        </p:nvSpPr>
        <p:spPr bwMode="auto">
          <a:xfrm rot="10800000">
            <a:off x="3924298" y="3426052"/>
            <a:ext cx="115888" cy="2008188"/>
          </a:xfrm>
          <a:prstGeom prst="line">
            <a:avLst/>
          </a:prstGeom>
          <a:noFill/>
          <a:ln w="1588" cap="flat">
            <a:solidFill>
              <a:srgbClr val="D1D1D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Line 52"/>
          <p:cNvSpPr>
            <a:spLocks noChangeShapeType="1"/>
          </p:cNvSpPr>
          <p:nvPr/>
        </p:nvSpPr>
        <p:spPr bwMode="auto">
          <a:xfrm rot="10800000" flipH="1">
            <a:off x="3806823" y="3426052"/>
            <a:ext cx="381000" cy="2255838"/>
          </a:xfrm>
          <a:prstGeom prst="line">
            <a:avLst/>
          </a:prstGeom>
          <a:noFill/>
          <a:ln w="1588" cap="flat">
            <a:solidFill>
              <a:srgbClr val="D6D6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Line 53"/>
          <p:cNvSpPr>
            <a:spLocks noChangeShapeType="1"/>
          </p:cNvSpPr>
          <p:nvPr/>
        </p:nvSpPr>
        <p:spPr bwMode="auto">
          <a:xfrm rot="10800000" flipH="1">
            <a:off x="3576636" y="3426052"/>
            <a:ext cx="874713" cy="2508250"/>
          </a:xfrm>
          <a:prstGeom prst="line">
            <a:avLst/>
          </a:prstGeom>
          <a:noFill/>
          <a:ln w="1588" cap="flat">
            <a:solidFill>
              <a:srgbClr val="DBDB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Line 54"/>
          <p:cNvSpPr>
            <a:spLocks noChangeShapeType="1"/>
          </p:cNvSpPr>
          <p:nvPr/>
        </p:nvSpPr>
        <p:spPr bwMode="auto">
          <a:xfrm rot="10800000" flipH="1">
            <a:off x="3343273" y="3426052"/>
            <a:ext cx="1368425" cy="2759075"/>
          </a:xfrm>
          <a:prstGeom prst="line">
            <a:avLst/>
          </a:prstGeom>
          <a:noFill/>
          <a:ln w="1588" cap="flat">
            <a:solidFill>
              <a:srgbClr val="E0E0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 rot="10800000" flipH="1">
            <a:off x="3109911" y="3426052"/>
            <a:ext cx="1865313" cy="3009900"/>
          </a:xfrm>
          <a:prstGeom prst="line">
            <a:avLst/>
          </a:prstGeom>
          <a:noFill/>
          <a:ln w="1588" cap="flat">
            <a:solidFill>
              <a:srgbClr val="E5E5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Line 56"/>
          <p:cNvSpPr>
            <a:spLocks noChangeShapeType="1"/>
          </p:cNvSpPr>
          <p:nvPr/>
        </p:nvSpPr>
        <p:spPr bwMode="auto">
          <a:xfrm rot="10800000" flipH="1">
            <a:off x="2879723" y="3426052"/>
            <a:ext cx="2355851" cy="3260725"/>
          </a:xfrm>
          <a:prstGeom prst="line">
            <a:avLst/>
          </a:prstGeom>
          <a:noFill/>
          <a:ln w="1588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CF3FE3-1475-46BB-B6EE-F6FA325FB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69" y="708679"/>
            <a:ext cx="3806436" cy="25376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89D170-EAE7-428D-8FCD-E7AD060B8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92" y="3648937"/>
            <a:ext cx="3850959" cy="2567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A524D9-E410-41FA-A580-11A7657EF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46" y="3664359"/>
            <a:ext cx="3850959" cy="25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0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1"/>
            <a:ext cx="12206452" cy="42976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56266" y="2209876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+mj-ea"/>
                <a:ea typeface="+mj-ea"/>
              </a:rPr>
              <a:t>68.158</a:t>
            </a:r>
            <a:r>
              <a:rPr lang="en-US" altLang="zh-CN" sz="1050" b="1" dirty="0">
                <a:latin typeface="+mj-ea"/>
                <a:ea typeface="+mj-ea"/>
              </a:rPr>
              <a:t>%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7138" y="3543549"/>
            <a:ext cx="499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+mj-ea"/>
                <a:ea typeface="+mj-ea"/>
              </a:rPr>
              <a:t>暂无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4103" y="405801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+mj-ea"/>
                <a:ea typeface="+mj-ea"/>
              </a:rPr>
              <a:t>47.75</a:t>
            </a:r>
            <a:r>
              <a:rPr lang="en-US" altLang="zh-CN" sz="1050" b="1" dirty="0">
                <a:latin typeface="+mj-ea"/>
                <a:ea typeface="+mj-ea"/>
              </a:rPr>
              <a:t>%</a:t>
            </a:r>
            <a:endParaRPr lang="zh-CN" altLang="en-US" sz="1400" b="1" dirty="0"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4363" y="297485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+mj-ea"/>
                <a:ea typeface="+mj-ea"/>
              </a:rPr>
              <a:t>66.858</a:t>
            </a:r>
            <a:r>
              <a:rPr lang="en-US" altLang="zh-CN" sz="1050" b="1" dirty="0">
                <a:latin typeface="+mj-ea"/>
                <a:ea typeface="+mj-ea"/>
              </a:rPr>
              <a:t>%</a:t>
            </a:r>
            <a:endParaRPr lang="zh-CN" altLang="en-US" sz="1400" b="1" dirty="0"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771335" y="4768483"/>
            <a:ext cx="1133741" cy="338554"/>
            <a:chOff x="2771335" y="4768483"/>
            <a:chExt cx="1133741" cy="338554"/>
          </a:xfrm>
        </p:grpSpPr>
        <p:sp>
          <p:nvSpPr>
            <p:cNvPr id="13" name="矩形: 圆角 12"/>
            <p:cNvSpPr/>
            <p:nvPr/>
          </p:nvSpPr>
          <p:spPr>
            <a:xfrm>
              <a:off x="2771335" y="4811151"/>
              <a:ext cx="1133741" cy="2532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82604" y="4768483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+mj-lt"/>
                </a:rPr>
                <a:t>神经网络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40987" y="3820548"/>
            <a:ext cx="1744590" cy="381220"/>
            <a:chOff x="2771335" y="4768483"/>
            <a:chExt cx="1744590" cy="381220"/>
          </a:xfrm>
        </p:grpSpPr>
        <p:sp>
          <p:nvSpPr>
            <p:cNvPr id="17" name="矩形: 圆角 16"/>
            <p:cNvSpPr/>
            <p:nvPr/>
          </p:nvSpPr>
          <p:spPr>
            <a:xfrm>
              <a:off x="2771335" y="4811150"/>
              <a:ext cx="1744590" cy="3385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82604" y="4768483"/>
              <a:ext cx="16209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+mj-lt"/>
                </a:rPr>
                <a:t>排行榜最优方法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30133" y="4599886"/>
            <a:ext cx="1133741" cy="338554"/>
            <a:chOff x="2771335" y="4768483"/>
            <a:chExt cx="1133741" cy="338554"/>
          </a:xfrm>
        </p:grpSpPr>
        <p:sp>
          <p:nvSpPr>
            <p:cNvPr id="20" name="矩形: 圆角 19"/>
            <p:cNvSpPr/>
            <p:nvPr/>
          </p:nvSpPr>
          <p:spPr>
            <a:xfrm>
              <a:off x="2771335" y="4811151"/>
              <a:ext cx="1133741" cy="2532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782604" y="4768483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+mj-lt"/>
                </a:rPr>
                <a:t>传统方法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22834" y="5208153"/>
            <a:ext cx="1731806" cy="338554"/>
            <a:chOff x="2771335" y="4799259"/>
            <a:chExt cx="1731806" cy="338554"/>
          </a:xfrm>
        </p:grpSpPr>
        <p:sp>
          <p:nvSpPr>
            <p:cNvPr id="23" name="矩形: 圆角 22"/>
            <p:cNvSpPr/>
            <p:nvPr/>
          </p:nvSpPr>
          <p:spPr>
            <a:xfrm>
              <a:off x="2771335" y="4811151"/>
              <a:ext cx="1472726" cy="3077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782603" y="4799259"/>
              <a:ext cx="17205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+mj-lt"/>
                </a:rPr>
                <a:t>空白游程编码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293" y="254705"/>
            <a:ext cx="2768657" cy="990217"/>
            <a:chOff x="64293" y="254705"/>
            <a:chExt cx="2768657" cy="99021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93" y="254705"/>
              <a:ext cx="847725" cy="990217"/>
            </a:xfrm>
            <a:prstGeom prst="rect">
              <a:avLst/>
            </a:prstGeom>
          </p:spPr>
        </p:pic>
        <p:sp>
          <p:nvSpPr>
            <p:cNvPr id="2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357188" y="500063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79405" y="54900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03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06809" y="465389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结果对比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56864A2-DA5D-449C-AE66-7757EC313F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647"/>
          <a:stretch/>
        </p:blipFill>
        <p:spPr>
          <a:xfrm>
            <a:off x="3406815" y="605336"/>
            <a:ext cx="7869173" cy="9722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FA4E32-0FB0-402D-B7F2-C887177F6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761" y="657878"/>
            <a:ext cx="8524744" cy="9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r"/>
      </p:transition>
    </mc:Choice>
    <mc:Fallback xmlns="">
      <p:transition>
        <p:push dir="r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1" grpId="0"/>
          <p:bldP spid="1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1" grpId="0"/>
          <p:bldP spid="1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8576946" y="-205448"/>
            <a:ext cx="39878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Line 43"/>
          <p:cNvSpPr>
            <a:spLocks noChangeShapeType="1"/>
          </p:cNvSpPr>
          <p:nvPr/>
        </p:nvSpPr>
        <p:spPr bwMode="auto">
          <a:xfrm rot="10800000">
            <a:off x="7696940" y="419100"/>
            <a:ext cx="4343401" cy="0"/>
          </a:xfrm>
          <a:prstGeom prst="line">
            <a:avLst/>
          </a:prstGeom>
          <a:noFill/>
          <a:ln w="1588" cap="flat">
            <a:solidFill>
              <a:srgbClr val="AAAAA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Line 44"/>
          <p:cNvSpPr>
            <a:spLocks noChangeShapeType="1"/>
          </p:cNvSpPr>
          <p:nvPr/>
        </p:nvSpPr>
        <p:spPr bwMode="auto">
          <a:xfrm rot="10800000">
            <a:off x="7957290" y="419100"/>
            <a:ext cx="3576638" cy="250825"/>
          </a:xfrm>
          <a:prstGeom prst="line">
            <a:avLst/>
          </a:prstGeom>
          <a:noFill/>
          <a:ln w="1588" cap="flat">
            <a:solidFill>
              <a:srgbClr val="AFAFA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 rot="10800000">
            <a:off x="8220815" y="419100"/>
            <a:ext cx="3079751" cy="501650"/>
          </a:xfrm>
          <a:prstGeom prst="line">
            <a:avLst/>
          </a:prstGeom>
          <a:noFill/>
          <a:ln w="1588" cap="flat">
            <a:solidFill>
              <a:srgbClr val="B4B3B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Line 46"/>
          <p:cNvSpPr>
            <a:spLocks noChangeShapeType="1"/>
          </p:cNvSpPr>
          <p:nvPr/>
        </p:nvSpPr>
        <p:spPr bwMode="auto">
          <a:xfrm rot="10800000">
            <a:off x="8481165" y="419100"/>
            <a:ext cx="2589213" cy="752475"/>
          </a:xfrm>
          <a:prstGeom prst="line">
            <a:avLst/>
          </a:prstGeom>
          <a:noFill/>
          <a:ln w="1588" cap="flat">
            <a:solidFill>
              <a:srgbClr val="B9B8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Line 47"/>
          <p:cNvSpPr>
            <a:spLocks noChangeShapeType="1"/>
          </p:cNvSpPr>
          <p:nvPr/>
        </p:nvSpPr>
        <p:spPr bwMode="auto">
          <a:xfrm rot="10800000">
            <a:off x="8744690" y="419100"/>
            <a:ext cx="2092325" cy="1004888"/>
          </a:xfrm>
          <a:prstGeom prst="line">
            <a:avLst/>
          </a:prstGeom>
          <a:noFill/>
          <a:ln w="1588" cap="flat">
            <a:solidFill>
              <a:srgbClr val="BEBDB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Line 48"/>
          <p:cNvSpPr>
            <a:spLocks noChangeShapeType="1"/>
          </p:cNvSpPr>
          <p:nvPr/>
        </p:nvSpPr>
        <p:spPr bwMode="auto">
          <a:xfrm rot="10800000">
            <a:off x="9008215" y="419100"/>
            <a:ext cx="1595438" cy="1255713"/>
          </a:xfrm>
          <a:prstGeom prst="line">
            <a:avLst/>
          </a:prstGeom>
          <a:noFill/>
          <a:ln w="1588" cap="flat">
            <a:solidFill>
              <a:srgbClr val="C3C2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Line 49"/>
          <p:cNvSpPr>
            <a:spLocks noChangeShapeType="1"/>
          </p:cNvSpPr>
          <p:nvPr/>
        </p:nvSpPr>
        <p:spPr bwMode="auto">
          <a:xfrm rot="10800000">
            <a:off x="9268565" y="419100"/>
            <a:ext cx="1104900" cy="1506538"/>
          </a:xfrm>
          <a:prstGeom prst="line">
            <a:avLst/>
          </a:prstGeom>
          <a:noFill/>
          <a:ln w="1588" cap="flat">
            <a:solidFill>
              <a:srgbClr val="C8C7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Line 50"/>
          <p:cNvSpPr>
            <a:spLocks noChangeShapeType="1"/>
          </p:cNvSpPr>
          <p:nvPr/>
        </p:nvSpPr>
        <p:spPr bwMode="auto">
          <a:xfrm rot="10800000">
            <a:off x="9532090" y="419100"/>
            <a:ext cx="608013" cy="1757363"/>
          </a:xfrm>
          <a:prstGeom prst="line">
            <a:avLst/>
          </a:prstGeom>
          <a:noFill/>
          <a:ln w="1588" cap="flat">
            <a:solidFill>
              <a:srgbClr val="CDCC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Line 51"/>
          <p:cNvSpPr>
            <a:spLocks noChangeShapeType="1"/>
          </p:cNvSpPr>
          <p:nvPr/>
        </p:nvSpPr>
        <p:spPr bwMode="auto">
          <a:xfrm rot="10800000">
            <a:off x="9792440" y="419100"/>
            <a:ext cx="115888" cy="2008188"/>
          </a:xfrm>
          <a:prstGeom prst="line">
            <a:avLst/>
          </a:prstGeom>
          <a:noFill/>
          <a:ln w="1588" cap="flat">
            <a:solidFill>
              <a:srgbClr val="D1D1D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Line 52"/>
          <p:cNvSpPr>
            <a:spLocks noChangeShapeType="1"/>
          </p:cNvSpPr>
          <p:nvPr/>
        </p:nvSpPr>
        <p:spPr bwMode="auto">
          <a:xfrm rot="10800000" flipH="1">
            <a:off x="9674965" y="419100"/>
            <a:ext cx="381000" cy="2255838"/>
          </a:xfrm>
          <a:prstGeom prst="line">
            <a:avLst/>
          </a:prstGeom>
          <a:noFill/>
          <a:ln w="1588" cap="flat">
            <a:solidFill>
              <a:srgbClr val="D6D6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Line 53"/>
          <p:cNvSpPr>
            <a:spLocks noChangeShapeType="1"/>
          </p:cNvSpPr>
          <p:nvPr/>
        </p:nvSpPr>
        <p:spPr bwMode="auto">
          <a:xfrm rot="10800000" flipH="1">
            <a:off x="9444778" y="419100"/>
            <a:ext cx="874713" cy="2508250"/>
          </a:xfrm>
          <a:prstGeom prst="line">
            <a:avLst/>
          </a:prstGeom>
          <a:noFill/>
          <a:ln w="1588" cap="flat">
            <a:solidFill>
              <a:srgbClr val="DBDB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Line 54"/>
          <p:cNvSpPr>
            <a:spLocks noChangeShapeType="1"/>
          </p:cNvSpPr>
          <p:nvPr/>
        </p:nvSpPr>
        <p:spPr bwMode="auto">
          <a:xfrm rot="10800000" flipH="1">
            <a:off x="9211415" y="419100"/>
            <a:ext cx="1368425" cy="2759075"/>
          </a:xfrm>
          <a:prstGeom prst="line">
            <a:avLst/>
          </a:prstGeom>
          <a:noFill/>
          <a:ln w="1588" cap="flat">
            <a:solidFill>
              <a:srgbClr val="E0E0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 rot="10800000" flipH="1">
            <a:off x="8978053" y="419100"/>
            <a:ext cx="1865313" cy="3009900"/>
          </a:xfrm>
          <a:prstGeom prst="line">
            <a:avLst/>
          </a:prstGeom>
          <a:noFill/>
          <a:ln w="1588" cap="flat">
            <a:solidFill>
              <a:srgbClr val="E5E5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Line 56"/>
          <p:cNvSpPr>
            <a:spLocks noChangeShapeType="1"/>
          </p:cNvSpPr>
          <p:nvPr/>
        </p:nvSpPr>
        <p:spPr bwMode="auto">
          <a:xfrm rot="10800000" flipH="1">
            <a:off x="8747865" y="419100"/>
            <a:ext cx="2355851" cy="3260725"/>
          </a:xfrm>
          <a:prstGeom prst="line">
            <a:avLst/>
          </a:prstGeom>
          <a:noFill/>
          <a:ln w="1588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00525AF-D779-45EF-8C40-8A0FEB265D66}"/>
              </a:ext>
            </a:extLst>
          </p:cNvPr>
          <p:cNvGrpSpPr/>
          <p:nvPr/>
        </p:nvGrpSpPr>
        <p:grpSpPr>
          <a:xfrm>
            <a:off x="3620487" y="497332"/>
            <a:ext cx="7036426" cy="5796033"/>
            <a:chOff x="898358" y="1884934"/>
            <a:chExt cx="5726535" cy="4302796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A792B47-8687-4AB9-A5EB-FDCB721AF221}"/>
                </a:ext>
              </a:extLst>
            </p:cNvPr>
            <p:cNvCxnSpPr/>
            <p:nvPr/>
          </p:nvCxnSpPr>
          <p:spPr>
            <a:xfrm>
              <a:off x="898358" y="1884934"/>
              <a:ext cx="12999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2D10121-8CC8-4926-9260-F44BB90D368C}"/>
                </a:ext>
              </a:extLst>
            </p:cNvPr>
            <p:cNvSpPr/>
            <p:nvPr/>
          </p:nvSpPr>
          <p:spPr>
            <a:xfrm>
              <a:off x="1227391" y="2041891"/>
              <a:ext cx="5397502" cy="4145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分组人员：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2120190505 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公岩松    </a:t>
              </a: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2120190506 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龚士博     </a:t>
              </a: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2120190511 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甘润东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联系方式：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Email: </a:t>
              </a:r>
            </a:p>
            <a:p>
              <a:pPr marL="1200150" lvl="2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raineast666@163.com</a:t>
              </a:r>
            </a:p>
            <a:p>
              <a:pPr marL="1200150" lvl="2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1511420@mail.nankai.edu.cn</a:t>
              </a:r>
            </a:p>
            <a:p>
              <a:pPr marL="1200150" lvl="2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1511419@mail.nankai.edu.cn</a:t>
              </a: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phone: 15122391779 13513616850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Kaggle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账户：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742950" lvl="1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err="1">
                  <a:solidFill>
                    <a:schemeClr val="bg1">
                      <a:lumMod val="50000"/>
                    </a:schemeClr>
                  </a:solidFill>
                </a:rPr>
                <a:t>RaineastGam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Line 43">
            <a:extLst>
              <a:ext uri="{FF2B5EF4-FFF2-40B4-BE49-F238E27FC236}">
                <a16:creationId xmlns:a16="http://schemas.microsoft.com/office/drawing/2014/main" id="{F59DE8E6-D2F0-4A75-A228-617D27D76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62" y="6369165"/>
            <a:ext cx="4225925" cy="0"/>
          </a:xfrm>
          <a:prstGeom prst="line">
            <a:avLst/>
          </a:prstGeom>
          <a:noFill/>
          <a:ln w="1588" cap="flat">
            <a:solidFill>
              <a:srgbClr val="AAAAA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6E001240-A472-4CFF-9830-880BABAF1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00" y="6118340"/>
            <a:ext cx="3576638" cy="250825"/>
          </a:xfrm>
          <a:prstGeom prst="line">
            <a:avLst/>
          </a:prstGeom>
          <a:noFill/>
          <a:ln w="1588" cap="flat">
            <a:solidFill>
              <a:srgbClr val="AFAFA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Line 45">
            <a:extLst>
              <a:ext uri="{FF2B5EF4-FFF2-40B4-BE49-F238E27FC236}">
                <a16:creationId xmlns:a16="http://schemas.microsoft.com/office/drawing/2014/main" id="{B77FAC7F-0414-42AD-8479-C1BD870DF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62" y="5867515"/>
            <a:ext cx="3079750" cy="501650"/>
          </a:xfrm>
          <a:prstGeom prst="line">
            <a:avLst/>
          </a:prstGeom>
          <a:noFill/>
          <a:ln w="1588" cap="flat">
            <a:solidFill>
              <a:srgbClr val="B4B3B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Line 46">
            <a:extLst>
              <a:ext uri="{FF2B5EF4-FFF2-40B4-BE49-F238E27FC236}">
                <a16:creationId xmlns:a16="http://schemas.microsoft.com/office/drawing/2014/main" id="{AE850139-892B-4601-A663-8429847BB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50" y="5616690"/>
            <a:ext cx="2589213" cy="752475"/>
          </a:xfrm>
          <a:prstGeom prst="line">
            <a:avLst/>
          </a:prstGeom>
          <a:noFill/>
          <a:ln w="1588" cap="flat">
            <a:solidFill>
              <a:srgbClr val="B9B8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47">
            <a:extLst>
              <a:ext uri="{FF2B5EF4-FFF2-40B4-BE49-F238E27FC236}">
                <a16:creationId xmlns:a16="http://schemas.microsoft.com/office/drawing/2014/main" id="{E3C9945F-BFB0-4F10-88B3-97CD5EE46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912" y="5364278"/>
            <a:ext cx="2092325" cy="1004888"/>
          </a:xfrm>
          <a:prstGeom prst="line">
            <a:avLst/>
          </a:prstGeom>
          <a:noFill/>
          <a:ln w="1588" cap="flat">
            <a:solidFill>
              <a:srgbClr val="BEBDB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Line 48">
            <a:extLst>
              <a:ext uri="{FF2B5EF4-FFF2-40B4-BE49-F238E27FC236}">
                <a16:creationId xmlns:a16="http://schemas.microsoft.com/office/drawing/2014/main" id="{19122E36-14AC-4B11-B397-F9C9FBA53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275" y="5113453"/>
            <a:ext cx="1595438" cy="1255713"/>
          </a:xfrm>
          <a:prstGeom prst="line">
            <a:avLst/>
          </a:prstGeom>
          <a:noFill/>
          <a:ln w="1588" cap="flat">
            <a:solidFill>
              <a:srgbClr val="C3C2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40223432-F7F7-4536-8820-F77A32391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1462" y="4862628"/>
            <a:ext cx="1104900" cy="1506538"/>
          </a:xfrm>
          <a:prstGeom prst="line">
            <a:avLst/>
          </a:prstGeom>
          <a:noFill/>
          <a:ln w="1588" cap="flat">
            <a:solidFill>
              <a:srgbClr val="C8C7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Line 50">
            <a:extLst>
              <a:ext uri="{FF2B5EF4-FFF2-40B4-BE49-F238E27FC236}">
                <a16:creationId xmlns:a16="http://schemas.microsoft.com/office/drawing/2014/main" id="{BB0AF923-CA46-4554-AB36-F317705A9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25" y="4611803"/>
            <a:ext cx="608013" cy="1757363"/>
          </a:xfrm>
          <a:prstGeom prst="line">
            <a:avLst/>
          </a:prstGeom>
          <a:noFill/>
          <a:ln w="1588" cap="flat">
            <a:solidFill>
              <a:srgbClr val="CDCC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Line 51">
            <a:extLst>
              <a:ext uri="{FF2B5EF4-FFF2-40B4-BE49-F238E27FC236}">
                <a16:creationId xmlns:a16="http://schemas.microsoft.com/office/drawing/2014/main" id="{597A0598-E382-4A06-8AE2-17CE3D3BA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00" y="4360978"/>
            <a:ext cx="115888" cy="2008188"/>
          </a:xfrm>
          <a:prstGeom prst="line">
            <a:avLst/>
          </a:prstGeom>
          <a:noFill/>
          <a:ln w="1588" cap="flat">
            <a:solidFill>
              <a:srgbClr val="D1D1D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Line 52">
            <a:extLst>
              <a:ext uri="{FF2B5EF4-FFF2-40B4-BE49-F238E27FC236}">
                <a16:creationId xmlns:a16="http://schemas.microsoft.com/office/drawing/2014/main" id="{56FB8E41-F953-4E6E-BBFC-A0284F91C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8962" y="4113328"/>
            <a:ext cx="381000" cy="2255838"/>
          </a:xfrm>
          <a:prstGeom prst="line">
            <a:avLst/>
          </a:prstGeom>
          <a:noFill/>
          <a:ln w="1588" cap="flat">
            <a:solidFill>
              <a:srgbClr val="D6D6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Line 53">
            <a:extLst>
              <a:ext uri="{FF2B5EF4-FFF2-40B4-BE49-F238E27FC236}">
                <a16:creationId xmlns:a16="http://schemas.microsoft.com/office/drawing/2014/main" id="{B4F8FCE3-3FA1-4675-A98D-719CB4A457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5437" y="3860915"/>
            <a:ext cx="874713" cy="2508250"/>
          </a:xfrm>
          <a:prstGeom prst="line">
            <a:avLst/>
          </a:prstGeom>
          <a:noFill/>
          <a:ln w="1588" cap="flat">
            <a:solidFill>
              <a:srgbClr val="DBDB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Line 54">
            <a:extLst>
              <a:ext uri="{FF2B5EF4-FFF2-40B4-BE49-F238E27FC236}">
                <a16:creationId xmlns:a16="http://schemas.microsoft.com/office/drawing/2014/main" id="{4563D644-0D8D-49F7-83A9-14B8DEFDB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5087" y="3610090"/>
            <a:ext cx="1368425" cy="2759075"/>
          </a:xfrm>
          <a:prstGeom prst="line">
            <a:avLst/>
          </a:prstGeom>
          <a:noFill/>
          <a:ln w="1588" cap="flat">
            <a:solidFill>
              <a:srgbClr val="E0E0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Line 55">
            <a:extLst>
              <a:ext uri="{FF2B5EF4-FFF2-40B4-BE49-F238E27FC236}">
                <a16:creationId xmlns:a16="http://schemas.microsoft.com/office/drawing/2014/main" id="{8B6D9A29-B965-4D80-9DB0-0A14549C0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562" y="3359265"/>
            <a:ext cx="1865313" cy="3009900"/>
          </a:xfrm>
          <a:prstGeom prst="line">
            <a:avLst/>
          </a:prstGeom>
          <a:noFill/>
          <a:ln w="1588" cap="flat">
            <a:solidFill>
              <a:srgbClr val="E5E5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Line 56">
            <a:extLst>
              <a:ext uri="{FF2B5EF4-FFF2-40B4-BE49-F238E27FC236}">
                <a16:creationId xmlns:a16="http://schemas.microsoft.com/office/drawing/2014/main" id="{3C8244E5-8565-4D8D-AFB4-E9DEDB315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1212" y="3108440"/>
            <a:ext cx="2355850" cy="3260725"/>
          </a:xfrm>
          <a:prstGeom prst="line">
            <a:avLst/>
          </a:prstGeom>
          <a:noFill/>
          <a:ln w="1588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1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1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13" y="26352"/>
            <a:ext cx="7064374" cy="6802207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801889" y="36355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BEFAE65-F237-494D-A0E4-E65B125AECF2}"/>
              </a:ext>
            </a:extLst>
          </p:cNvPr>
          <p:cNvSpPr txBox="1"/>
          <p:nvPr/>
        </p:nvSpPr>
        <p:spPr>
          <a:xfrm>
            <a:off x="5189341" y="2965790"/>
            <a:ext cx="1813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2601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9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9"/>
          <p:cNvSpPr>
            <a:spLocks/>
          </p:cNvSpPr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779003" y="322109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THANKS</a:t>
            </a:r>
            <a:endParaRPr lang="zh-CN" altLang="en-US" sz="4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63831" y="1980983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</a:rPr>
              <a:t>CV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53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730176" y="26152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问题背景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19523" y="3353674"/>
            <a:ext cx="2403222" cy="102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en-US" altLang="zh-CN" sz="1600" dirty="0"/>
              <a:t>——</a:t>
            </a:r>
            <a:r>
              <a:rPr lang="zh-CN" altLang="en-US" sz="1600" dirty="0"/>
              <a:t>云图像的提取并分类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5249030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8226426" y="0"/>
            <a:ext cx="39878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66613" y="581418"/>
            <a:ext cx="5809039" cy="2416270"/>
            <a:chOff x="815854" y="1516908"/>
            <a:chExt cx="5809039" cy="2416270"/>
          </a:xfrm>
        </p:grpSpPr>
        <p:sp>
          <p:nvSpPr>
            <p:cNvPr id="48" name="矩形 47"/>
            <p:cNvSpPr/>
            <p:nvPr/>
          </p:nvSpPr>
          <p:spPr>
            <a:xfrm>
              <a:off x="815854" y="1516908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四种类别：</a:t>
              </a:r>
              <a:endParaRPr lang="zh-CN" altLang="en-US" sz="2000" b="1" dirty="0"/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898358" y="1884934"/>
              <a:ext cx="12999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1227391" y="2041891"/>
              <a:ext cx="5397502" cy="1891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Sugar: 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形状像糖粉的云，较分散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Flower: 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形状像花朵的云，成块出现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Gravel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：形状像碎石的云，较散乱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Fish: 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形状接近鱼骨的云，比较连续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153400" y="3631012"/>
            <a:ext cx="5397502" cy="2875850"/>
            <a:chOff x="8153400" y="3631012"/>
            <a:chExt cx="5397502" cy="2875850"/>
          </a:xfrm>
        </p:grpSpPr>
        <p:sp>
          <p:nvSpPr>
            <p:cNvPr id="52" name="矩形 51"/>
            <p:cNvSpPr/>
            <p:nvPr/>
          </p:nvSpPr>
          <p:spPr>
            <a:xfrm>
              <a:off x="9186243" y="3631012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2400" b="1" dirty="0"/>
                <a:t>几处问题：</a:t>
              </a:r>
              <a:endParaRPr lang="zh-CN" altLang="en-US" sz="2000" b="1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9999748" y="4015080"/>
              <a:ext cx="129993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8153400" y="4153910"/>
              <a:ext cx="5397502" cy="2352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标注框的不规则性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黑色不可见区域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未标注部分也有云彩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色彩信息不丰富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强光区域</a:t>
              </a:r>
            </a:p>
          </p:txBody>
        </p:sp>
      </p:grpSp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6156325" y="3425599"/>
            <a:ext cx="4225925" cy="0"/>
          </a:xfrm>
          <a:prstGeom prst="line">
            <a:avLst/>
          </a:prstGeom>
          <a:noFill/>
          <a:ln w="1588" cap="flat">
            <a:solidFill>
              <a:srgbClr val="AAAAA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Line 44"/>
          <p:cNvSpPr>
            <a:spLocks noChangeShapeType="1"/>
          </p:cNvSpPr>
          <p:nvPr/>
        </p:nvSpPr>
        <p:spPr bwMode="auto">
          <a:xfrm>
            <a:off x="6545263" y="3174774"/>
            <a:ext cx="3576638" cy="250825"/>
          </a:xfrm>
          <a:prstGeom prst="line">
            <a:avLst/>
          </a:prstGeom>
          <a:noFill/>
          <a:ln w="1588" cap="flat">
            <a:solidFill>
              <a:srgbClr val="AFAFA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>
            <a:off x="6778625" y="2923949"/>
            <a:ext cx="3079750" cy="501650"/>
          </a:xfrm>
          <a:prstGeom prst="line">
            <a:avLst/>
          </a:prstGeom>
          <a:noFill/>
          <a:ln w="1588" cap="flat">
            <a:solidFill>
              <a:srgbClr val="B4B3B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Line 46"/>
          <p:cNvSpPr>
            <a:spLocks noChangeShapeType="1"/>
          </p:cNvSpPr>
          <p:nvPr/>
        </p:nvSpPr>
        <p:spPr bwMode="auto">
          <a:xfrm>
            <a:off x="7008813" y="2673124"/>
            <a:ext cx="2589213" cy="752475"/>
          </a:xfrm>
          <a:prstGeom prst="line">
            <a:avLst/>
          </a:prstGeom>
          <a:noFill/>
          <a:ln w="1588" cap="flat">
            <a:solidFill>
              <a:srgbClr val="B9B8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Line 47"/>
          <p:cNvSpPr>
            <a:spLocks noChangeShapeType="1"/>
          </p:cNvSpPr>
          <p:nvPr/>
        </p:nvSpPr>
        <p:spPr bwMode="auto">
          <a:xfrm>
            <a:off x="7242175" y="2420712"/>
            <a:ext cx="2092325" cy="1004888"/>
          </a:xfrm>
          <a:prstGeom prst="line">
            <a:avLst/>
          </a:prstGeom>
          <a:noFill/>
          <a:ln w="1588" cap="flat">
            <a:solidFill>
              <a:srgbClr val="BEBDB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Line 48"/>
          <p:cNvSpPr>
            <a:spLocks noChangeShapeType="1"/>
          </p:cNvSpPr>
          <p:nvPr/>
        </p:nvSpPr>
        <p:spPr bwMode="auto">
          <a:xfrm>
            <a:off x="7475538" y="2169887"/>
            <a:ext cx="1595438" cy="1255713"/>
          </a:xfrm>
          <a:prstGeom prst="line">
            <a:avLst/>
          </a:prstGeom>
          <a:noFill/>
          <a:ln w="1588" cap="flat">
            <a:solidFill>
              <a:srgbClr val="C3C2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7705725" y="1919062"/>
            <a:ext cx="1104900" cy="1506538"/>
          </a:xfrm>
          <a:prstGeom prst="line">
            <a:avLst/>
          </a:prstGeom>
          <a:noFill/>
          <a:ln w="1588" cap="flat">
            <a:solidFill>
              <a:srgbClr val="C8C7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Line 50"/>
          <p:cNvSpPr>
            <a:spLocks noChangeShapeType="1"/>
          </p:cNvSpPr>
          <p:nvPr/>
        </p:nvSpPr>
        <p:spPr bwMode="auto">
          <a:xfrm>
            <a:off x="7939088" y="1668237"/>
            <a:ext cx="608013" cy="1757363"/>
          </a:xfrm>
          <a:prstGeom prst="line">
            <a:avLst/>
          </a:prstGeom>
          <a:noFill/>
          <a:ln w="1588" cap="flat">
            <a:solidFill>
              <a:srgbClr val="CDCC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Line 51"/>
          <p:cNvSpPr>
            <a:spLocks noChangeShapeType="1"/>
          </p:cNvSpPr>
          <p:nvPr/>
        </p:nvSpPr>
        <p:spPr bwMode="auto">
          <a:xfrm>
            <a:off x="8170863" y="1417412"/>
            <a:ext cx="115888" cy="2008188"/>
          </a:xfrm>
          <a:prstGeom prst="line">
            <a:avLst/>
          </a:prstGeom>
          <a:noFill/>
          <a:ln w="1588" cap="flat">
            <a:solidFill>
              <a:srgbClr val="D1D1D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Line 52"/>
          <p:cNvSpPr>
            <a:spLocks noChangeShapeType="1"/>
          </p:cNvSpPr>
          <p:nvPr/>
        </p:nvSpPr>
        <p:spPr bwMode="auto">
          <a:xfrm flipH="1">
            <a:off x="8023225" y="1169762"/>
            <a:ext cx="381000" cy="2255838"/>
          </a:xfrm>
          <a:prstGeom prst="line">
            <a:avLst/>
          </a:prstGeom>
          <a:noFill/>
          <a:ln w="1588" cap="flat">
            <a:solidFill>
              <a:srgbClr val="D6D6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Line 53"/>
          <p:cNvSpPr>
            <a:spLocks noChangeShapeType="1"/>
          </p:cNvSpPr>
          <p:nvPr/>
        </p:nvSpPr>
        <p:spPr bwMode="auto">
          <a:xfrm flipH="1">
            <a:off x="7759700" y="917349"/>
            <a:ext cx="874713" cy="2508250"/>
          </a:xfrm>
          <a:prstGeom prst="line">
            <a:avLst/>
          </a:prstGeom>
          <a:noFill/>
          <a:ln w="1588" cap="flat">
            <a:solidFill>
              <a:srgbClr val="DBDB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Line 54"/>
          <p:cNvSpPr>
            <a:spLocks noChangeShapeType="1"/>
          </p:cNvSpPr>
          <p:nvPr/>
        </p:nvSpPr>
        <p:spPr bwMode="auto">
          <a:xfrm flipH="1">
            <a:off x="7499350" y="666524"/>
            <a:ext cx="1368425" cy="2759075"/>
          </a:xfrm>
          <a:prstGeom prst="line">
            <a:avLst/>
          </a:prstGeom>
          <a:noFill/>
          <a:ln w="1588" cap="flat">
            <a:solidFill>
              <a:srgbClr val="E0E0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Line 55"/>
          <p:cNvSpPr>
            <a:spLocks noChangeShapeType="1"/>
          </p:cNvSpPr>
          <p:nvPr/>
        </p:nvSpPr>
        <p:spPr bwMode="auto">
          <a:xfrm flipH="1">
            <a:off x="7235825" y="415699"/>
            <a:ext cx="1865313" cy="3009900"/>
          </a:xfrm>
          <a:prstGeom prst="line">
            <a:avLst/>
          </a:prstGeom>
          <a:noFill/>
          <a:ln w="1588" cap="flat">
            <a:solidFill>
              <a:srgbClr val="E5E5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Line 56"/>
          <p:cNvSpPr>
            <a:spLocks noChangeShapeType="1"/>
          </p:cNvSpPr>
          <p:nvPr/>
        </p:nvSpPr>
        <p:spPr bwMode="auto">
          <a:xfrm flipH="1">
            <a:off x="6975475" y="164874"/>
            <a:ext cx="2355850" cy="3260725"/>
          </a:xfrm>
          <a:prstGeom prst="line">
            <a:avLst/>
          </a:prstGeom>
          <a:noFill/>
          <a:ln w="1588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Line 43"/>
          <p:cNvSpPr>
            <a:spLocks noChangeShapeType="1"/>
          </p:cNvSpPr>
          <p:nvPr/>
        </p:nvSpPr>
        <p:spPr bwMode="auto">
          <a:xfrm rot="10800000">
            <a:off x="1828798" y="3426052"/>
            <a:ext cx="4343401" cy="0"/>
          </a:xfrm>
          <a:prstGeom prst="line">
            <a:avLst/>
          </a:prstGeom>
          <a:noFill/>
          <a:ln w="1588" cap="flat">
            <a:solidFill>
              <a:srgbClr val="AAAAA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Line 44"/>
          <p:cNvSpPr>
            <a:spLocks noChangeShapeType="1"/>
          </p:cNvSpPr>
          <p:nvPr/>
        </p:nvSpPr>
        <p:spPr bwMode="auto">
          <a:xfrm rot="10800000">
            <a:off x="2089148" y="3426052"/>
            <a:ext cx="3576638" cy="250825"/>
          </a:xfrm>
          <a:prstGeom prst="line">
            <a:avLst/>
          </a:prstGeom>
          <a:noFill/>
          <a:ln w="1588" cap="flat">
            <a:solidFill>
              <a:srgbClr val="AFAFA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Line 45"/>
          <p:cNvSpPr>
            <a:spLocks noChangeShapeType="1"/>
          </p:cNvSpPr>
          <p:nvPr/>
        </p:nvSpPr>
        <p:spPr bwMode="auto">
          <a:xfrm rot="10800000">
            <a:off x="2352673" y="3426052"/>
            <a:ext cx="3079751" cy="501650"/>
          </a:xfrm>
          <a:prstGeom prst="line">
            <a:avLst/>
          </a:prstGeom>
          <a:noFill/>
          <a:ln w="1588" cap="flat">
            <a:solidFill>
              <a:srgbClr val="B4B3B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Line 46"/>
          <p:cNvSpPr>
            <a:spLocks noChangeShapeType="1"/>
          </p:cNvSpPr>
          <p:nvPr/>
        </p:nvSpPr>
        <p:spPr bwMode="auto">
          <a:xfrm rot="10800000">
            <a:off x="2613023" y="3426052"/>
            <a:ext cx="2589213" cy="752475"/>
          </a:xfrm>
          <a:prstGeom prst="line">
            <a:avLst/>
          </a:prstGeom>
          <a:noFill/>
          <a:ln w="1588" cap="flat">
            <a:solidFill>
              <a:srgbClr val="B9B8B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Line 47"/>
          <p:cNvSpPr>
            <a:spLocks noChangeShapeType="1"/>
          </p:cNvSpPr>
          <p:nvPr/>
        </p:nvSpPr>
        <p:spPr bwMode="auto">
          <a:xfrm rot="10800000">
            <a:off x="2876548" y="3426052"/>
            <a:ext cx="2092325" cy="1004888"/>
          </a:xfrm>
          <a:prstGeom prst="line">
            <a:avLst/>
          </a:prstGeom>
          <a:noFill/>
          <a:ln w="1588" cap="flat">
            <a:solidFill>
              <a:srgbClr val="BEBDB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Line 48"/>
          <p:cNvSpPr>
            <a:spLocks noChangeShapeType="1"/>
          </p:cNvSpPr>
          <p:nvPr/>
        </p:nvSpPr>
        <p:spPr bwMode="auto">
          <a:xfrm rot="10800000">
            <a:off x="3140073" y="3426052"/>
            <a:ext cx="1595438" cy="1255713"/>
          </a:xfrm>
          <a:prstGeom prst="line">
            <a:avLst/>
          </a:prstGeom>
          <a:noFill/>
          <a:ln w="1588" cap="flat">
            <a:solidFill>
              <a:srgbClr val="C3C2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Line 49"/>
          <p:cNvSpPr>
            <a:spLocks noChangeShapeType="1"/>
          </p:cNvSpPr>
          <p:nvPr/>
        </p:nvSpPr>
        <p:spPr bwMode="auto">
          <a:xfrm rot="10800000">
            <a:off x="3400423" y="3426052"/>
            <a:ext cx="1104900" cy="1506538"/>
          </a:xfrm>
          <a:prstGeom prst="line">
            <a:avLst/>
          </a:prstGeom>
          <a:noFill/>
          <a:ln w="1588" cap="flat">
            <a:solidFill>
              <a:srgbClr val="C8C7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Line 50"/>
          <p:cNvSpPr>
            <a:spLocks noChangeShapeType="1"/>
          </p:cNvSpPr>
          <p:nvPr/>
        </p:nvSpPr>
        <p:spPr bwMode="auto">
          <a:xfrm rot="10800000">
            <a:off x="3663948" y="3426052"/>
            <a:ext cx="608013" cy="1757363"/>
          </a:xfrm>
          <a:prstGeom prst="line">
            <a:avLst/>
          </a:prstGeom>
          <a:noFill/>
          <a:ln w="1588" cap="flat">
            <a:solidFill>
              <a:srgbClr val="CDCC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Line 51"/>
          <p:cNvSpPr>
            <a:spLocks noChangeShapeType="1"/>
          </p:cNvSpPr>
          <p:nvPr/>
        </p:nvSpPr>
        <p:spPr bwMode="auto">
          <a:xfrm rot="10800000">
            <a:off x="3924298" y="3426052"/>
            <a:ext cx="115888" cy="2008188"/>
          </a:xfrm>
          <a:prstGeom prst="line">
            <a:avLst/>
          </a:prstGeom>
          <a:noFill/>
          <a:ln w="1588" cap="flat">
            <a:solidFill>
              <a:srgbClr val="D1D1D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Line 52"/>
          <p:cNvSpPr>
            <a:spLocks noChangeShapeType="1"/>
          </p:cNvSpPr>
          <p:nvPr/>
        </p:nvSpPr>
        <p:spPr bwMode="auto">
          <a:xfrm rot="10800000" flipH="1">
            <a:off x="3806823" y="3426052"/>
            <a:ext cx="381000" cy="2255838"/>
          </a:xfrm>
          <a:prstGeom prst="line">
            <a:avLst/>
          </a:prstGeom>
          <a:noFill/>
          <a:ln w="1588" cap="flat">
            <a:solidFill>
              <a:srgbClr val="D6D6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Line 53"/>
          <p:cNvSpPr>
            <a:spLocks noChangeShapeType="1"/>
          </p:cNvSpPr>
          <p:nvPr/>
        </p:nvSpPr>
        <p:spPr bwMode="auto">
          <a:xfrm rot="10800000" flipH="1">
            <a:off x="3576636" y="3426052"/>
            <a:ext cx="874713" cy="2508250"/>
          </a:xfrm>
          <a:prstGeom prst="line">
            <a:avLst/>
          </a:prstGeom>
          <a:noFill/>
          <a:ln w="1588" cap="flat">
            <a:solidFill>
              <a:srgbClr val="DBDBD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Line 54"/>
          <p:cNvSpPr>
            <a:spLocks noChangeShapeType="1"/>
          </p:cNvSpPr>
          <p:nvPr/>
        </p:nvSpPr>
        <p:spPr bwMode="auto">
          <a:xfrm rot="10800000" flipH="1">
            <a:off x="3343273" y="3426052"/>
            <a:ext cx="1368425" cy="2759075"/>
          </a:xfrm>
          <a:prstGeom prst="line">
            <a:avLst/>
          </a:prstGeom>
          <a:noFill/>
          <a:ln w="1588" cap="flat">
            <a:solidFill>
              <a:srgbClr val="E0E0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 rot="10800000" flipH="1">
            <a:off x="3109911" y="3426052"/>
            <a:ext cx="1865313" cy="3009900"/>
          </a:xfrm>
          <a:prstGeom prst="line">
            <a:avLst/>
          </a:prstGeom>
          <a:noFill/>
          <a:ln w="1588" cap="flat">
            <a:solidFill>
              <a:srgbClr val="E5E5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Line 56"/>
          <p:cNvSpPr>
            <a:spLocks noChangeShapeType="1"/>
          </p:cNvSpPr>
          <p:nvPr/>
        </p:nvSpPr>
        <p:spPr bwMode="auto">
          <a:xfrm rot="10800000" flipH="1">
            <a:off x="2879723" y="3426052"/>
            <a:ext cx="2355851" cy="3260725"/>
          </a:xfrm>
          <a:prstGeom prst="line">
            <a:avLst/>
          </a:prstGeom>
          <a:noFill/>
          <a:ln w="1588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7104CD-AA40-46EA-B6BC-0D10C66259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17" y="93816"/>
            <a:ext cx="4834533" cy="322302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37B0BDD-0266-4523-8FE6-051723945A6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1" y="3546206"/>
            <a:ext cx="4863670" cy="32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1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0000">
                                      <p:stCondLst>
                                        <p:cond delay="1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1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1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02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30176" y="26152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解决方案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19523" y="3353674"/>
            <a:ext cx="1293944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传统方式</a:t>
            </a:r>
            <a:endParaRPr lang="en-US" altLang="zh-CN" sz="16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神经网络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87234314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4097215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93907" y="980936"/>
            <a:ext cx="1284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示意图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40211" y="2960308"/>
            <a:ext cx="2499898" cy="1741134"/>
            <a:chOff x="9440056" y="4764183"/>
            <a:chExt cx="2499898" cy="1741134"/>
          </a:xfrm>
        </p:grpSpPr>
        <p:sp>
          <p:nvSpPr>
            <p:cNvPr id="45" name="矩形 44"/>
            <p:cNvSpPr/>
            <p:nvPr/>
          </p:nvSpPr>
          <p:spPr>
            <a:xfrm>
              <a:off x="9456681" y="4764183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训练过程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9440056" y="5181878"/>
              <a:ext cx="24998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先采样抽取特征建立字典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</a:rPr>
                <a:t>再使用不同大小滑动窗口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</a:rPr>
                <a:t>用窗口内局部描述训练分类器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31" y="3149658"/>
            <a:ext cx="1883224" cy="1275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629" y="4826483"/>
            <a:ext cx="986226" cy="6680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7696" y="4423803"/>
            <a:ext cx="64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06" y="4829719"/>
            <a:ext cx="945809" cy="6407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19689" y="6151820"/>
            <a:ext cx="674286" cy="3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掩码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3" y="3150991"/>
            <a:ext cx="1880882" cy="12741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74532" y="4425136"/>
            <a:ext cx="17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多尺度滑动窗口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10024887" y="3762363"/>
            <a:ext cx="1563177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flipV="1">
            <a:off x="10024887" y="3874756"/>
            <a:ext cx="1563177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flipV="1">
            <a:off x="10024887" y="3649969"/>
            <a:ext cx="1563177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07" y="5527919"/>
            <a:ext cx="972464" cy="65876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67" y="5531154"/>
            <a:ext cx="967688" cy="65553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49" y="768431"/>
            <a:ext cx="1418151" cy="945434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82" y="607904"/>
            <a:ext cx="1420581" cy="9470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85" y="452653"/>
            <a:ext cx="1422474" cy="948316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4558561" y="1729065"/>
            <a:ext cx="133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训练集采样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457820" y="1728175"/>
            <a:ext cx="160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提取特征描述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756579" y="1729065"/>
            <a:ext cx="64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聚类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10487569" y="1717100"/>
            <a:ext cx="68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21" y="1113432"/>
            <a:ext cx="1003890" cy="68005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21" y="961032"/>
            <a:ext cx="1003890" cy="680054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7182624" y="2762812"/>
            <a:ext cx="204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窗口内特征点描述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21" y="808632"/>
            <a:ext cx="1003890" cy="680054"/>
          </a:xfrm>
          <a:prstGeom prst="rect">
            <a:avLst/>
          </a:prstGeom>
        </p:spPr>
      </p:pic>
      <p:cxnSp>
        <p:nvCxnSpPr>
          <p:cNvPr id="9" name="肘形连接符 8"/>
          <p:cNvCxnSpPr>
            <a:stCxn id="11" idx="0"/>
            <a:endCxn id="47" idx="2"/>
          </p:cNvCxnSpPr>
          <p:nvPr/>
        </p:nvCxnSpPr>
        <p:spPr>
          <a:xfrm rot="16200000" flipH="1">
            <a:off x="8771446" y="1614939"/>
            <a:ext cx="498978" cy="3571082"/>
          </a:xfrm>
          <a:prstGeom prst="bentConnector3">
            <a:avLst>
              <a:gd name="adj1" fmla="val -83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4" idx="2"/>
          </p:cNvCxnSpPr>
          <p:nvPr/>
        </p:nvCxnSpPr>
        <p:spPr>
          <a:xfrm flipH="1">
            <a:off x="10786095" y="2086432"/>
            <a:ext cx="43951" cy="64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22387" y="219509"/>
            <a:ext cx="7819753" cy="205406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604773" y="222213"/>
            <a:ext cx="461665" cy="21349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Step1.</a:t>
            </a:r>
            <a:r>
              <a:rPr lang="zh-CN" altLang="en-US" dirty="0"/>
              <a:t>训练词袋字典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262315" y="6117826"/>
            <a:ext cx="210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窗口标签</a:t>
            </a:r>
            <a:endParaRPr lang="en-US" altLang="zh-CN" dirty="0"/>
          </a:p>
          <a:p>
            <a:pPr algn="ctr"/>
            <a:r>
              <a:rPr lang="zh-CN" altLang="en-US" sz="1400" dirty="0"/>
              <a:t>（由掩码相交面积确定）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6668956" y="4853782"/>
            <a:ext cx="344398" cy="3443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668956" y="5311449"/>
            <a:ext cx="344398" cy="3443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668956" y="5766815"/>
            <a:ext cx="344398" cy="3443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号 70"/>
          <p:cNvSpPr/>
          <p:nvPr/>
        </p:nvSpPr>
        <p:spPr>
          <a:xfrm>
            <a:off x="7059998" y="4890854"/>
            <a:ext cx="415254" cy="27296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等号 71"/>
          <p:cNvSpPr/>
          <p:nvPr/>
        </p:nvSpPr>
        <p:spPr>
          <a:xfrm>
            <a:off x="7065124" y="5353094"/>
            <a:ext cx="415254" cy="27296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等号 72"/>
          <p:cNvSpPr/>
          <p:nvPr/>
        </p:nvSpPr>
        <p:spPr>
          <a:xfrm>
            <a:off x="7059998" y="5808231"/>
            <a:ext cx="415254" cy="27296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65306" y="2748044"/>
            <a:ext cx="1929818" cy="378668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4643864" y="2770387"/>
            <a:ext cx="13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训练集数据</a:t>
            </a:r>
          </a:p>
        </p:txBody>
      </p:sp>
      <p:sp>
        <p:nvSpPr>
          <p:cNvPr id="77" name="椭圆 76"/>
          <p:cNvSpPr/>
          <p:nvPr/>
        </p:nvSpPr>
        <p:spPr>
          <a:xfrm>
            <a:off x="7528567" y="4888334"/>
            <a:ext cx="280811" cy="280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533989" y="5376333"/>
            <a:ext cx="269966" cy="2327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正五边形 78"/>
          <p:cNvSpPr/>
          <p:nvPr/>
        </p:nvSpPr>
        <p:spPr>
          <a:xfrm>
            <a:off x="7535151" y="5816249"/>
            <a:ext cx="267643" cy="25489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63" y="469596"/>
            <a:ext cx="1430728" cy="941169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79" y="569226"/>
            <a:ext cx="1813756" cy="1193134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215" y="576476"/>
            <a:ext cx="1819897" cy="1187723"/>
          </a:xfrm>
          <a:prstGeom prst="rect">
            <a:avLst/>
          </a:prstGeom>
        </p:spPr>
      </p:pic>
      <p:cxnSp>
        <p:nvCxnSpPr>
          <p:cNvPr id="87" name="直接箭头连接符 86"/>
          <p:cNvCxnSpPr>
            <a:stCxn id="11" idx="3"/>
          </p:cNvCxnSpPr>
          <p:nvPr/>
        </p:nvCxnSpPr>
        <p:spPr>
          <a:xfrm flipV="1">
            <a:off x="8175835" y="3784116"/>
            <a:ext cx="1156629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104555" y="3525857"/>
            <a:ext cx="1267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窗口整体特征（颜色比等）</a:t>
            </a:r>
          </a:p>
        </p:txBody>
      </p:sp>
      <p:sp>
        <p:nvSpPr>
          <p:cNvPr id="93" name="矩形 92"/>
          <p:cNvSpPr/>
          <p:nvPr/>
        </p:nvSpPr>
        <p:spPr>
          <a:xfrm flipV="1">
            <a:off x="9398604" y="3760934"/>
            <a:ext cx="586556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 flipV="1">
            <a:off x="9398604" y="3873327"/>
            <a:ext cx="586556" cy="47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 flipV="1">
            <a:off x="9398604" y="3648540"/>
            <a:ext cx="586556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flipV="1">
            <a:off x="8758534" y="5387094"/>
            <a:ext cx="922663" cy="93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 flipV="1">
            <a:off x="8758534" y="5758252"/>
            <a:ext cx="922663" cy="931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 flipV="1">
            <a:off x="8758534" y="4987361"/>
            <a:ext cx="922663" cy="931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 flipV="1">
            <a:off x="8280690" y="5379544"/>
            <a:ext cx="395187" cy="101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flipV="1">
            <a:off x="8280690" y="5750703"/>
            <a:ext cx="395187" cy="99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 flipV="1">
            <a:off x="8280690" y="4979811"/>
            <a:ext cx="395187" cy="101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9783807" y="4962793"/>
            <a:ext cx="151745" cy="151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>
            <a:off x="9789874" y="5742825"/>
            <a:ext cx="132622" cy="125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正五边形 110"/>
          <p:cNvSpPr/>
          <p:nvPr/>
        </p:nvSpPr>
        <p:spPr>
          <a:xfrm>
            <a:off x="9786065" y="5371539"/>
            <a:ext cx="144628" cy="13774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/>
        </p:nvSpPr>
        <p:spPr>
          <a:xfrm>
            <a:off x="8184630" y="6115151"/>
            <a:ext cx="1826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分类器训练数据</a:t>
            </a:r>
            <a:endParaRPr lang="en-US" altLang="zh-CN" dirty="0"/>
          </a:p>
          <a:p>
            <a:pPr algn="ctr"/>
            <a:r>
              <a:rPr lang="zh-CN" altLang="en-US" sz="1400" dirty="0"/>
              <a:t>（按窗口大小分开）</a:t>
            </a:r>
          </a:p>
        </p:txBody>
      </p:sp>
      <p:cxnSp>
        <p:nvCxnSpPr>
          <p:cNvPr id="116" name="直接箭头连接符 115"/>
          <p:cNvCxnSpPr/>
          <p:nvPr/>
        </p:nvCxnSpPr>
        <p:spPr>
          <a:xfrm flipV="1">
            <a:off x="7810940" y="5545394"/>
            <a:ext cx="456747" cy="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9938213" y="4561835"/>
            <a:ext cx="463831" cy="29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364" y="4946400"/>
            <a:ext cx="1123258" cy="752886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764" y="5098800"/>
            <a:ext cx="1123258" cy="752886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164" y="5251200"/>
            <a:ext cx="1123258" cy="752886"/>
          </a:xfrm>
          <a:prstGeom prst="rect">
            <a:avLst/>
          </a:prstGeom>
        </p:spPr>
      </p:pic>
      <p:sp>
        <p:nvSpPr>
          <p:cNvPr id="151" name="文本框 150"/>
          <p:cNvSpPr txBox="1"/>
          <p:nvPr/>
        </p:nvSpPr>
        <p:spPr>
          <a:xfrm>
            <a:off x="9878564" y="6140026"/>
            <a:ext cx="2246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多尺度分类器</a:t>
            </a:r>
            <a:endParaRPr lang="en-US" altLang="zh-CN" dirty="0"/>
          </a:p>
          <a:p>
            <a:pPr algn="ctr"/>
            <a:r>
              <a:rPr lang="zh-CN" altLang="en-US" sz="1400" dirty="0"/>
              <a:t>（不同尺度窗口分别训练）</a:t>
            </a:r>
            <a:endParaRPr lang="zh-CN" altLang="en-US" dirty="0"/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9968499" y="5530956"/>
            <a:ext cx="485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4214616" y="2560803"/>
            <a:ext cx="7827523" cy="4168033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11595039" y="2602052"/>
            <a:ext cx="461665" cy="21505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Step2.</a:t>
            </a:r>
            <a:r>
              <a:rPr lang="zh-CN" altLang="en-US" dirty="0"/>
              <a:t>多尺度分类器</a:t>
            </a:r>
          </a:p>
        </p:txBody>
      </p:sp>
    </p:spTree>
    <p:extLst>
      <p:ext uri="{BB962C8B-B14F-4D97-AF65-F5344CB8AC3E}">
        <p14:creationId xmlns:p14="http://schemas.microsoft.com/office/powerpoint/2010/main" val="1209669518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4097215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93907" y="980936"/>
            <a:ext cx="1284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示意图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40211" y="2960308"/>
            <a:ext cx="2499898" cy="1741134"/>
            <a:chOff x="9440056" y="4764183"/>
            <a:chExt cx="2499898" cy="1741134"/>
          </a:xfrm>
        </p:grpSpPr>
        <p:sp>
          <p:nvSpPr>
            <p:cNvPr id="45" name="矩形 44"/>
            <p:cNvSpPr/>
            <p:nvPr/>
          </p:nvSpPr>
          <p:spPr>
            <a:xfrm>
              <a:off x="9456681" y="4764183"/>
              <a:ext cx="15129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测试过程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9440056" y="5181878"/>
              <a:ext cx="24998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测试集使用同样滑动窗口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</a:rPr>
                <a:t>描述测试集的局部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</a:rPr>
                <a:t>分类器预测局部标签得分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</a:rPr>
                <a:t>然后进行合并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68" y="542677"/>
            <a:ext cx="1883224" cy="1275732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4911333" y="1743082"/>
            <a:ext cx="64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图像</a:t>
            </a:r>
          </a:p>
        </p:txBody>
      </p:sp>
      <p:sp>
        <p:nvSpPr>
          <p:cNvPr id="64" name="矩形 63"/>
          <p:cNvSpPr/>
          <p:nvPr/>
        </p:nvSpPr>
        <p:spPr>
          <a:xfrm>
            <a:off x="4228943" y="141063"/>
            <a:ext cx="1966315" cy="197135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564220" y="166463"/>
            <a:ext cx="13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测试集数据</a:t>
            </a: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00" y="560347"/>
            <a:ext cx="1880882" cy="127414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6374075" y="1775500"/>
            <a:ext cx="17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多尺度滑动窗口</a:t>
            </a:r>
          </a:p>
        </p:txBody>
      </p:sp>
      <p:sp>
        <p:nvSpPr>
          <p:cNvPr id="68" name="矩形 67"/>
          <p:cNvSpPr/>
          <p:nvPr/>
        </p:nvSpPr>
        <p:spPr>
          <a:xfrm flipV="1">
            <a:off x="9148157" y="1171718"/>
            <a:ext cx="1281914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flipV="1">
            <a:off x="9148157" y="1284111"/>
            <a:ext cx="1281914" cy="457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 flipV="1">
            <a:off x="9148157" y="1059324"/>
            <a:ext cx="1281914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152671" y="72152"/>
            <a:ext cx="204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窗口内特征点描述</a:t>
            </a:r>
          </a:p>
        </p:txBody>
      </p:sp>
      <p:cxnSp>
        <p:nvCxnSpPr>
          <p:cNvPr id="72" name="肘形连接符 71"/>
          <p:cNvCxnSpPr>
            <a:stCxn id="66" idx="0"/>
            <a:endCxn id="70" idx="2"/>
          </p:cNvCxnSpPr>
          <p:nvPr/>
        </p:nvCxnSpPr>
        <p:spPr>
          <a:xfrm rot="16200000" flipH="1">
            <a:off x="8247788" y="-482001"/>
            <a:ext cx="498977" cy="2583673"/>
          </a:xfrm>
          <a:prstGeom prst="bentConnector3">
            <a:avLst>
              <a:gd name="adj1" fmla="val -45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074603" y="935213"/>
            <a:ext cx="72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整体</a:t>
            </a:r>
            <a:endParaRPr lang="en-US" altLang="zh-CN" sz="1400" dirty="0"/>
          </a:p>
          <a:p>
            <a:r>
              <a:rPr lang="zh-CN" altLang="en-US" sz="1400" dirty="0"/>
              <a:t>特征</a:t>
            </a:r>
          </a:p>
        </p:txBody>
      </p:sp>
      <p:sp>
        <p:nvSpPr>
          <p:cNvPr id="75" name="矩形 74"/>
          <p:cNvSpPr/>
          <p:nvPr/>
        </p:nvSpPr>
        <p:spPr>
          <a:xfrm flipV="1">
            <a:off x="8621889" y="1170289"/>
            <a:ext cx="481017" cy="457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flipV="1">
            <a:off x="8621889" y="1282683"/>
            <a:ext cx="481017" cy="46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flipV="1">
            <a:off x="8621889" y="1057895"/>
            <a:ext cx="481017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8711247" y="1456723"/>
            <a:ext cx="164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窗口特征向量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11265502" y="752522"/>
            <a:ext cx="70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字典</a:t>
            </a: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336" y="101648"/>
            <a:ext cx="1042501" cy="680370"/>
          </a:xfrm>
          <a:prstGeom prst="rect">
            <a:avLst/>
          </a:prstGeom>
        </p:spPr>
      </p:pic>
      <p:cxnSp>
        <p:nvCxnSpPr>
          <p:cNvPr id="73" name="直接箭头连接符 72"/>
          <p:cNvCxnSpPr>
            <a:stCxn id="66" idx="3"/>
          </p:cNvCxnSpPr>
          <p:nvPr/>
        </p:nvCxnSpPr>
        <p:spPr>
          <a:xfrm>
            <a:off x="8145882" y="1197420"/>
            <a:ext cx="435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9789113" y="412337"/>
            <a:ext cx="123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26" y="2186256"/>
            <a:ext cx="1709995" cy="114615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26" y="2338656"/>
            <a:ext cx="1709995" cy="1146158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26" y="2491056"/>
            <a:ext cx="1709995" cy="114615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68752" y="2607684"/>
            <a:ext cx="158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多尺度分类器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786" y="2161338"/>
            <a:ext cx="1070578" cy="72523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442" y="2186505"/>
            <a:ext cx="1070578" cy="725230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815" y="2211672"/>
            <a:ext cx="1070578" cy="72523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33" y="2243078"/>
            <a:ext cx="1070578" cy="72523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96" y="2276463"/>
            <a:ext cx="1070578" cy="72523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39" y="2503948"/>
            <a:ext cx="1070578" cy="725230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095" y="2529115"/>
            <a:ext cx="1070578" cy="72523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68" y="2554282"/>
            <a:ext cx="1070578" cy="725230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86" y="2585688"/>
            <a:ext cx="1070578" cy="72523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49" y="2619073"/>
            <a:ext cx="1070578" cy="72523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04" y="2820689"/>
            <a:ext cx="1070578" cy="72523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60" y="2845856"/>
            <a:ext cx="1070578" cy="725230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33" y="2871023"/>
            <a:ext cx="1070578" cy="725230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51" y="2902429"/>
            <a:ext cx="1070578" cy="725230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14" y="2935814"/>
            <a:ext cx="1070578" cy="72523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775019" y="2177231"/>
            <a:ext cx="25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多尺度窗口各标签评分</a:t>
            </a: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786" y="3781285"/>
            <a:ext cx="1070578" cy="725230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39" y="3932168"/>
            <a:ext cx="1070578" cy="725230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04" y="4071926"/>
            <a:ext cx="1070578" cy="725230"/>
          </a:xfrm>
          <a:prstGeom prst="rect">
            <a:avLst/>
          </a:prstGeom>
        </p:spPr>
      </p:pic>
      <p:sp>
        <p:nvSpPr>
          <p:cNvPr id="119" name="文本框 118"/>
          <p:cNvSpPr txBox="1"/>
          <p:nvPr/>
        </p:nvSpPr>
        <p:spPr>
          <a:xfrm>
            <a:off x="9698097" y="3780449"/>
            <a:ext cx="253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各尺度像素级标签</a:t>
            </a:r>
            <a:endParaRPr lang="zh-CN" altLang="en-US" sz="1400" dirty="0"/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81" y="4968972"/>
            <a:ext cx="1998015" cy="135349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631729" y="6294186"/>
            <a:ext cx="21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最终预测标签</a:t>
            </a: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33" y="4969870"/>
            <a:ext cx="986226" cy="668088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10" y="4973106"/>
            <a:ext cx="945809" cy="640709"/>
          </a:xfrm>
          <a:prstGeom prst="rect">
            <a:avLst/>
          </a:prstGeom>
        </p:spPr>
      </p:pic>
      <p:sp>
        <p:nvSpPr>
          <p:cNvPr id="123" name="文本框 122"/>
          <p:cNvSpPr txBox="1"/>
          <p:nvPr/>
        </p:nvSpPr>
        <p:spPr>
          <a:xfrm>
            <a:off x="4918393" y="6295207"/>
            <a:ext cx="674286" cy="3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掩码</a:t>
            </a: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11" y="5671306"/>
            <a:ext cx="972464" cy="658766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71" y="5674541"/>
            <a:ext cx="967688" cy="655531"/>
          </a:xfrm>
          <a:prstGeom prst="rect">
            <a:avLst/>
          </a:prstGeom>
        </p:spPr>
      </p:pic>
      <p:cxnSp>
        <p:nvCxnSpPr>
          <p:cNvPr id="127" name="直接箭头连接符 126"/>
          <p:cNvCxnSpPr/>
          <p:nvPr/>
        </p:nvCxnSpPr>
        <p:spPr>
          <a:xfrm flipH="1">
            <a:off x="6299827" y="5637958"/>
            <a:ext cx="202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6938927" y="5666276"/>
            <a:ext cx="65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762235443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9095" y="-2932978"/>
            <a:ext cx="14774779" cy="1211368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241401" y="2259371"/>
            <a:ext cx="1933786" cy="1933786"/>
          </a:xfrm>
          <a:prstGeom prst="ellipse">
            <a:avLst/>
          </a:prstGeom>
          <a:solidFill>
            <a:schemeClr val="bg1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295223" y="2968383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神经网络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581207" y="1097278"/>
            <a:ext cx="3286662" cy="1871105"/>
            <a:chOff x="7581207" y="1097278"/>
            <a:chExt cx="3286662" cy="1231107"/>
          </a:xfrm>
        </p:grpSpPr>
        <p:sp>
          <p:nvSpPr>
            <p:cNvPr id="53" name="矩形 52"/>
            <p:cNvSpPr/>
            <p:nvPr/>
          </p:nvSpPr>
          <p:spPr>
            <a:xfrm>
              <a:off x="7597833" y="1097278"/>
              <a:ext cx="15129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+mj-lt"/>
                </a:rPr>
                <a:t>训练过程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581207" y="1497388"/>
              <a:ext cx="3286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多分组交叉验证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训练集图像强化提升数据集的丰富度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06514" y="1125573"/>
            <a:ext cx="2156554" cy="1320510"/>
            <a:chOff x="2506514" y="1097278"/>
            <a:chExt cx="2156554" cy="1320510"/>
          </a:xfrm>
        </p:grpSpPr>
        <p:sp>
          <p:nvSpPr>
            <p:cNvPr id="55" name="矩形 54"/>
            <p:cNvSpPr/>
            <p:nvPr/>
          </p:nvSpPr>
          <p:spPr>
            <a:xfrm>
              <a:off x="2523139" y="1097278"/>
              <a:ext cx="15129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+mj-lt"/>
                </a:rPr>
                <a:t>整体框架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2506514" y="1709902"/>
              <a:ext cx="21565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U-Net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图像分割网络作为模型框架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81208" y="4643843"/>
            <a:ext cx="2842952" cy="984885"/>
            <a:chOff x="7581208" y="4643843"/>
            <a:chExt cx="2842952" cy="984885"/>
          </a:xfrm>
        </p:grpSpPr>
        <p:sp>
          <p:nvSpPr>
            <p:cNvPr id="57" name="矩形 56"/>
            <p:cNvSpPr/>
            <p:nvPr/>
          </p:nvSpPr>
          <p:spPr>
            <a:xfrm>
              <a:off x="7597833" y="4643843"/>
              <a:ext cx="15129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+mj-lt"/>
                </a:rPr>
                <a:t>模型迭代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581208" y="5043953"/>
              <a:ext cx="28429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根据模型在测试集中的数值表现对模型进行更新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06514" y="4643843"/>
            <a:ext cx="2842952" cy="984885"/>
            <a:chOff x="2506514" y="4643843"/>
            <a:chExt cx="2842952" cy="984885"/>
          </a:xfrm>
        </p:grpSpPr>
        <p:sp>
          <p:nvSpPr>
            <p:cNvPr id="59" name="矩形 58"/>
            <p:cNvSpPr/>
            <p:nvPr/>
          </p:nvSpPr>
          <p:spPr>
            <a:xfrm>
              <a:off x="2523139" y="4643843"/>
              <a:ext cx="15129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+mj-lt"/>
                </a:rPr>
                <a:t>测试过程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2506514" y="5043953"/>
              <a:ext cx="28429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使用测试集获取已训练模型在其上的数值表现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4097215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05130" y="98093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示意图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3253" y="2900346"/>
            <a:ext cx="3826464" cy="2273570"/>
            <a:chOff x="9440056" y="4764183"/>
            <a:chExt cx="2499898" cy="1661397"/>
          </a:xfrm>
        </p:grpSpPr>
        <p:sp>
          <p:nvSpPr>
            <p:cNvPr id="45" name="矩形 44"/>
            <p:cNvSpPr/>
            <p:nvPr/>
          </p:nvSpPr>
          <p:spPr>
            <a:xfrm>
              <a:off x="9456681" y="4764183"/>
              <a:ext cx="1512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深度学习方法流程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9440056" y="5278561"/>
              <a:ext cx="2499898" cy="1147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根据</a:t>
              </a:r>
              <a:r>
                <a:rPr lang="en-US" altLang="zh-CN" sz="1600" dirty="0">
                  <a:solidFill>
                    <a:schemeClr val="bg1"/>
                  </a:solidFill>
                </a:rPr>
                <a:t>U-Net</a:t>
              </a:r>
              <a:r>
                <a:rPr lang="zh-CN" altLang="en-US" sz="1600" dirty="0">
                  <a:solidFill>
                    <a:schemeClr val="bg1"/>
                  </a:solidFill>
                </a:rPr>
                <a:t>框架，选取不同预训练模型进行训练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endParaRPr lang="en-US" altLang="zh-CN" sz="1600" dirty="0">
                <a:solidFill>
                  <a:schemeClr val="bg1"/>
                </a:solidFill>
              </a:endParaRPr>
            </a:p>
            <a:p>
              <a:endParaRPr lang="en-US" altLang="zh-CN" sz="1600" dirty="0">
                <a:solidFill>
                  <a:schemeClr val="bg1"/>
                </a:solidFill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</a:rPr>
                <a:t>将获取的模型依据在测试集中的表现进行更新迭代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511F201-A49F-403C-8243-3A6318DB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5638"/>
            <a:ext cx="4041900" cy="306863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79A75C30-9B5D-404A-8BCB-1945389B4005}"/>
              </a:ext>
            </a:extLst>
          </p:cNvPr>
          <p:cNvSpPr txBox="1"/>
          <p:nvPr/>
        </p:nvSpPr>
        <p:spPr>
          <a:xfrm>
            <a:off x="4537060" y="4215884"/>
            <a:ext cx="2988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三种不同预训练编码器网络</a:t>
            </a:r>
            <a:r>
              <a:rPr lang="en-US" altLang="zh-CN" dirty="0"/>
              <a:t>: 1.efficientnet</a:t>
            </a:r>
          </a:p>
          <a:p>
            <a:r>
              <a:rPr lang="en-US" altLang="zh-CN" dirty="0"/>
              <a:t>2.resnet34</a:t>
            </a:r>
          </a:p>
          <a:p>
            <a:r>
              <a:rPr lang="en-US" altLang="zh-CN" dirty="0"/>
              <a:t>3.resnext101_32×8d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0C3C43E-9DE8-4AAA-BE45-A07E69138AE9}"/>
              </a:ext>
            </a:extLst>
          </p:cNvPr>
          <p:cNvSpPr txBox="1"/>
          <p:nvPr/>
        </p:nvSpPr>
        <p:spPr>
          <a:xfrm>
            <a:off x="7875888" y="4263689"/>
            <a:ext cx="2988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训练：</a:t>
            </a:r>
            <a:endParaRPr lang="en-US" altLang="zh-CN" dirty="0"/>
          </a:p>
          <a:p>
            <a:r>
              <a:rPr lang="en-US" altLang="zh-CN" dirty="0"/>
              <a:t>       15 epochs</a:t>
            </a:r>
          </a:p>
          <a:p>
            <a:r>
              <a:rPr lang="en-US" altLang="zh-CN" dirty="0"/>
              <a:t>       11</a:t>
            </a:r>
            <a:r>
              <a:rPr lang="zh-CN" altLang="en-US" dirty="0"/>
              <a:t>组交叉验证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GPU+pytorch</a:t>
            </a:r>
            <a:r>
              <a:rPr lang="zh-CN" altLang="en-US" dirty="0"/>
              <a:t>实验环境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115276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03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30176" y="261523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目前结果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19523" y="3353674"/>
            <a:ext cx="1293944" cy="705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神经网络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11106379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EC8FAB-DDE0-42B9-A725-A25DB005B7A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dQ+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Z1D4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nUPh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nUPh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dQ+E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nUP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nUPh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dQ+E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aFD4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hQ+EgrC8BtSgAAAGsAAAAbAAAAdW5pdmVyc2FsL3VuaXZlcnNhbC5wbmcueG1ss7GvyM1RKEstKs7Mz7NVMtQzULK34+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+AgAAVQoAACEAAAAAAAAAAQAAAAAAyAgAAHVuaXZlcnNhbC9mbGFzaF9za2luX3NldHRpbmdzLnhtbFBLAQIAABQAAgAIAGdQ+EiEW/q0vQMAAO0PAAAmAAAAAAAAAAEAAAAAAMULAAB1bml2ZXJzYWwvaHRtbF9wdWJsaXNoaW5nX3NldHRpbmdzLnhtbFBLAQIAABQAAgAIAGdQ+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+/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=="/>
  <p:tag name="ISPRING_PRESENTATION_TITLE" val="P037 全动态简约简单大气混合美学黑白灰色线条工作汇报PPT模版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585</Words>
  <Application>Microsoft Office PowerPoint</Application>
  <PresentationFormat>宽屏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华文宋体</vt:lpstr>
      <vt:lpstr>微软雅黑</vt:lpstr>
      <vt:lpstr>微软雅黑 Light</vt:lpstr>
      <vt:lpstr>Agency FB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Administrator</cp:lastModifiedBy>
  <cp:revision>203</cp:revision>
  <dcterms:created xsi:type="dcterms:W3CDTF">2016-07-24T06:34:07Z</dcterms:created>
  <dcterms:modified xsi:type="dcterms:W3CDTF">2019-12-10T05:37:19Z</dcterms:modified>
  <cp:category>锐旗设计；https://9ppt.taobao.com</cp:category>
</cp:coreProperties>
</file>