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sldIdLst>
    <p:sldId id="283" r:id="rId3"/>
    <p:sldId id="273" r:id="rId4"/>
    <p:sldId id="274" r:id="rId5"/>
    <p:sldId id="276" r:id="rId6"/>
    <p:sldId id="284" r:id="rId7"/>
    <p:sldId id="285" r:id="rId8"/>
    <p:sldId id="286" r:id="rId9"/>
    <p:sldId id="288" r:id="rId10"/>
    <p:sldId id="287"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autoAdjust="0"/>
  </p:normalViewPr>
  <p:slideViewPr>
    <p:cSldViewPr snapToGrid="0">
      <p:cViewPr>
        <p:scale>
          <a:sx n="75" d="100"/>
          <a:sy n="75" d="100"/>
        </p:scale>
        <p:origin x="989" y="36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94005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81318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905271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47783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03459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39013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37546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B78263D-DD44-4026-8295-FB8E843C0005}" type="datetimeFigureOut">
              <a:rPr lang="tr-TR" smtClean="0"/>
              <a:pPr/>
              <a:t>9.6.2018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424071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B78263D-DD44-4026-8295-FB8E843C0005}" type="datetimeFigureOut">
              <a:rPr lang="tr-TR" smtClean="0"/>
              <a:pPr/>
              <a:t>9.6.2018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591318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8263D-DD44-4026-8295-FB8E843C0005}" type="datetimeFigureOut">
              <a:rPr lang="tr-TR" smtClean="0"/>
              <a:pPr/>
              <a:t>9.6.2018</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4216265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94002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4179731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738536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31567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709206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083932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404751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78263D-DD44-4026-8295-FB8E843C0005}" type="datetimeFigureOut">
              <a:rPr lang="tr-TR" smtClean="0"/>
              <a:pPr/>
              <a:t>9.6.2018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717379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78263D-DD44-4026-8295-FB8E843C0005}" type="datetimeFigureOut">
              <a:rPr lang="tr-TR" smtClean="0"/>
              <a:pPr/>
              <a:t>9.6.2018</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652950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864240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26827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B78263D-DD44-4026-8295-FB8E843C0005}" type="datetimeFigureOut">
              <a:rPr lang="tr-TR" smtClean="0"/>
              <a:pPr/>
              <a:t>9.6.2018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69986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26894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45127" y="2507550"/>
            <a:ext cx="5156200" cy="368052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72200" y="2507550"/>
            <a:ext cx="5181601" cy="368052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4B78263D-DD44-4026-8295-FB8E843C0005}" type="datetimeFigureOut">
              <a:rPr lang="tr-TR" smtClean="0"/>
              <a:pPr/>
              <a:t>9.6.2018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550474-7E13-4E35-BBB8-FDED8E74527A}" type="slidenum">
              <a:rPr lang="tr-TR" smtClean="0"/>
              <a:pPr/>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79086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78263D-DD44-4026-8295-FB8E843C0005}" type="datetimeFigureOut">
              <a:rPr lang="tr-TR" smtClean="0"/>
              <a:pPr/>
              <a:t>9.6.2018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550474-7E13-4E35-BBB8-FDED8E74527A}" type="slidenum">
              <a:rPr lang="tr-TR" smtClean="0"/>
              <a:pPr/>
              <a:t>‹#›</a:t>
            </a:fld>
            <a:endParaRPr lang="tr-TR"/>
          </a:p>
        </p:txBody>
      </p:sp>
      <p:sp>
        <p:nvSpPr>
          <p:cNvPr id="6" name="Title 5"/>
          <p:cNvSpPr>
            <a:spLocks noGrp="1"/>
          </p:cNvSpPr>
          <p:nvPr>
            <p:ph type="title"/>
          </p:nvPr>
        </p:nvSpPr>
        <p:spPr/>
        <p:txBody>
          <a:bodyPr/>
          <a:lstStyle/>
          <a:p>
            <a:r>
              <a:rPr lang="tr-TR"/>
              <a:t>Asıl başlık stilini düzenlemek için tıklayın</a:t>
            </a:r>
            <a:endParaRPr lang="en-US"/>
          </a:p>
        </p:txBody>
      </p:sp>
    </p:spTree>
    <p:extLst>
      <p:ext uri="{BB962C8B-B14F-4D97-AF65-F5344CB8AC3E}">
        <p14:creationId xmlns:p14="http://schemas.microsoft.com/office/powerpoint/2010/main" val="352941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8263D-DD44-4026-8295-FB8E843C0005}" type="datetimeFigureOut">
              <a:rPr lang="tr-TR" smtClean="0"/>
              <a:pPr/>
              <a:t>9.6.2018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381170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tr-TR"/>
              <a:t>Asıl başlık stilini düzenlemek için tıklayın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155036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tr-TR"/>
              <a:t>Asıl başlık stilini düzenlemek için tıklayın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B78263D-DD44-4026-8295-FB8E843C0005}" type="datetimeFigureOut">
              <a:rPr lang="tr-TR" smtClean="0"/>
              <a:pPr/>
              <a:t>9.6.2018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550474-7E13-4E35-BBB8-FDED8E74527A}" type="slidenum">
              <a:rPr lang="tr-TR" smtClean="0"/>
              <a:pPr/>
              <a:t>‹#›</a:t>
            </a:fld>
            <a:endParaRPr lang="tr-TR"/>
          </a:p>
        </p:txBody>
      </p:sp>
    </p:spTree>
    <p:extLst>
      <p:ext uri="{BB962C8B-B14F-4D97-AF65-F5344CB8AC3E}">
        <p14:creationId xmlns:p14="http://schemas.microsoft.com/office/powerpoint/2010/main" val="256978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B78263D-DD44-4026-8295-FB8E843C0005}" type="datetimeFigureOut">
              <a:rPr lang="tr-TR" smtClean="0"/>
              <a:pPr/>
              <a:t>9.6.2018</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3550474-7E13-4E35-BBB8-FDED8E74527A}" type="slidenum">
              <a:rPr lang="tr-TR" smtClean="0"/>
              <a:pPr/>
              <a:t>‹#›</a:t>
            </a:fld>
            <a:endParaRPr lang="tr-TR"/>
          </a:p>
        </p:txBody>
      </p:sp>
    </p:spTree>
    <p:extLst>
      <p:ext uri="{BB962C8B-B14F-4D97-AF65-F5344CB8AC3E}">
        <p14:creationId xmlns:p14="http://schemas.microsoft.com/office/powerpoint/2010/main" val="41893230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78263D-DD44-4026-8295-FB8E843C0005}" type="datetimeFigureOut">
              <a:rPr lang="tr-TR" smtClean="0"/>
              <a:pPr/>
              <a:t>9.6.2018</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550474-7E13-4E35-BBB8-FDED8E74527A}" type="slidenum">
              <a:rPr lang="tr-TR" smtClean="0"/>
              <a:pPr/>
              <a:t>‹#›</a:t>
            </a:fld>
            <a:endParaRPr lang="tr-TR"/>
          </a:p>
        </p:txBody>
      </p:sp>
    </p:spTree>
    <p:extLst>
      <p:ext uri="{BB962C8B-B14F-4D97-AF65-F5344CB8AC3E}">
        <p14:creationId xmlns:p14="http://schemas.microsoft.com/office/powerpoint/2010/main" val="403224246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22032" y="890954"/>
            <a:ext cx="4900466" cy="3300912"/>
          </a:xfrm>
        </p:spPr>
        <p:txBody>
          <a:bodyPr/>
          <a:lstStyle/>
          <a:p>
            <a:r>
              <a:rPr lang="en-US" sz="4800" dirty="0" smtClean="0">
                <a:latin typeface="Calibri" panose="020F0502020204030204" pitchFamily="34" charset="0"/>
              </a:rPr>
              <a:t>Image Classification of Fashion Products</a:t>
            </a:r>
            <a:endParaRPr lang="en-US" sz="4800" dirty="0">
              <a:latin typeface="Calibri" panose="020F0502020204030204" pitchFamily="34" charset="0"/>
            </a:endParaRPr>
          </a:p>
        </p:txBody>
      </p:sp>
      <p:sp>
        <p:nvSpPr>
          <p:cNvPr id="3" name="İçerik Yer Tutucusu 2"/>
          <p:cNvSpPr>
            <a:spLocks noGrp="1"/>
          </p:cNvSpPr>
          <p:nvPr>
            <p:ph idx="1"/>
          </p:nvPr>
        </p:nvSpPr>
        <p:spPr>
          <a:xfrm>
            <a:off x="4912278" y="2374693"/>
            <a:ext cx="3222432" cy="1924133"/>
          </a:xfrm>
        </p:spPr>
        <p:txBody>
          <a:bodyPr>
            <a:normAutofit lnSpcReduction="10000"/>
          </a:bodyPr>
          <a:lstStyle/>
          <a:p>
            <a:r>
              <a:rPr lang="en-US" dirty="0" smtClean="0">
                <a:latin typeface="Calibri" panose="020F0502020204030204" pitchFamily="34" charset="0"/>
              </a:rPr>
              <a:t>Authors</a:t>
            </a:r>
            <a:r>
              <a:rPr lang="tr-TR" dirty="0" smtClean="0">
                <a:latin typeface="Calibri" panose="020F0502020204030204" pitchFamily="34" charset="0"/>
              </a:rPr>
              <a:t>:</a:t>
            </a:r>
          </a:p>
          <a:p>
            <a:pPr marL="0" indent="0">
              <a:buNone/>
            </a:pPr>
            <a:r>
              <a:rPr lang="en-US" dirty="0" smtClean="0">
                <a:latin typeface="Calibri" panose="020F0502020204030204" pitchFamily="34" charset="0"/>
              </a:rPr>
              <a:t>Ufuk Umut </a:t>
            </a:r>
            <a:r>
              <a:rPr lang="en-US" dirty="0" err="1" smtClean="0">
                <a:latin typeface="Calibri" panose="020F0502020204030204" pitchFamily="34" charset="0"/>
              </a:rPr>
              <a:t>Şentürk</a:t>
            </a:r>
            <a:endParaRPr lang="tr-TR" dirty="0" smtClean="0">
              <a:latin typeface="Calibri" panose="020F0502020204030204" pitchFamily="34" charset="0"/>
            </a:endParaRPr>
          </a:p>
          <a:p>
            <a:pPr marL="0" indent="0">
              <a:buNone/>
            </a:pPr>
            <a:r>
              <a:rPr lang="en-US" dirty="0" smtClean="0">
                <a:latin typeface="Calibri" panose="020F0502020204030204" pitchFamily="34" charset="0"/>
              </a:rPr>
              <a:t>21427435</a:t>
            </a:r>
          </a:p>
          <a:p>
            <a:pPr marL="0" indent="0">
              <a:buNone/>
            </a:pPr>
            <a:r>
              <a:rPr lang="en-US" dirty="0" err="1" smtClean="0">
                <a:latin typeface="Calibri" panose="020F0502020204030204" pitchFamily="34" charset="0"/>
              </a:rPr>
              <a:t>Muhammet</a:t>
            </a:r>
            <a:r>
              <a:rPr lang="en-US" dirty="0" smtClean="0">
                <a:latin typeface="Calibri" panose="020F0502020204030204" pitchFamily="34" charset="0"/>
              </a:rPr>
              <a:t> </a:t>
            </a:r>
            <a:r>
              <a:rPr lang="en-US" dirty="0" err="1" smtClean="0">
                <a:latin typeface="Calibri" panose="020F0502020204030204" pitchFamily="34" charset="0"/>
              </a:rPr>
              <a:t>Emin</a:t>
            </a:r>
            <a:r>
              <a:rPr lang="en-US" dirty="0" smtClean="0">
                <a:latin typeface="Calibri" panose="020F0502020204030204" pitchFamily="34" charset="0"/>
              </a:rPr>
              <a:t>  </a:t>
            </a:r>
            <a:r>
              <a:rPr lang="en-US" dirty="0" err="1" smtClean="0">
                <a:latin typeface="Calibri" panose="020F0502020204030204" pitchFamily="34" charset="0"/>
              </a:rPr>
              <a:t>Özgür</a:t>
            </a:r>
            <a:endParaRPr lang="en-US" dirty="0">
              <a:latin typeface="Calibri" panose="020F0502020204030204" pitchFamily="34" charset="0"/>
            </a:endParaRPr>
          </a:p>
          <a:p>
            <a:pPr marL="0" indent="0">
              <a:buNone/>
            </a:pPr>
            <a:r>
              <a:rPr lang="en-US" dirty="0" smtClean="0">
                <a:latin typeface="Calibri" panose="020F0502020204030204" pitchFamily="34" charset="0"/>
              </a:rPr>
              <a:t>21427229</a:t>
            </a:r>
            <a:endParaRPr lang="tr-TR" dirty="0" smtClean="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8593015" y="1885860"/>
            <a:ext cx="2863024" cy="2901801"/>
          </a:xfrm>
          <a:prstGeom prst="rect">
            <a:avLst/>
          </a:prstGeom>
        </p:spPr>
      </p:pic>
    </p:spTree>
    <p:extLst>
      <p:ext uri="{BB962C8B-B14F-4D97-AF65-F5344CB8AC3E}">
        <p14:creationId xmlns:p14="http://schemas.microsoft.com/office/powerpoint/2010/main" val="1907571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tr-TR" dirty="0"/>
          </a:p>
        </p:txBody>
      </p:sp>
      <p:sp>
        <p:nvSpPr>
          <p:cNvPr id="3" name="Content Placeholder 2"/>
          <p:cNvSpPr>
            <a:spLocks noGrp="1"/>
          </p:cNvSpPr>
          <p:nvPr>
            <p:ph idx="1"/>
          </p:nvPr>
        </p:nvSpPr>
        <p:spPr>
          <a:xfrm>
            <a:off x="689128" y="2284322"/>
            <a:ext cx="6746841" cy="4245873"/>
          </a:xfrm>
        </p:spPr>
        <p:txBody>
          <a:bodyPr>
            <a:normAutofit/>
          </a:bodyPr>
          <a:lstStyle/>
          <a:p>
            <a:r>
              <a:rPr lang="en-US" dirty="0"/>
              <a:t>We have tried </a:t>
            </a:r>
            <a:r>
              <a:rPr lang="en-US" dirty="0" err="1"/>
              <a:t>AlexNet</a:t>
            </a:r>
            <a:r>
              <a:rPr lang="en-US" dirty="0"/>
              <a:t>, ResNet18, </a:t>
            </a:r>
            <a:r>
              <a:rPr lang="en-US" dirty="0" err="1"/>
              <a:t>SqueezeNet</a:t>
            </a:r>
            <a:r>
              <a:rPr lang="en-US" dirty="0"/>
              <a:t>, VGG16 pre-trained models. As you </a:t>
            </a:r>
            <a:r>
              <a:rPr lang="en-US" dirty="0" smtClean="0"/>
              <a:t>can see</a:t>
            </a:r>
            <a:r>
              <a:rPr lang="en-US" dirty="0"/>
              <a:t>, on this problem this 3 models gives similar </a:t>
            </a:r>
            <a:r>
              <a:rPr lang="en-US" dirty="0" err="1" smtClean="0"/>
              <a:t>scorsand</a:t>
            </a:r>
            <a:r>
              <a:rPr lang="en-US" dirty="0" smtClean="0"/>
              <a:t> </a:t>
            </a:r>
            <a:r>
              <a:rPr lang="en-US" dirty="0"/>
              <a:t>loss on training phase whether they are fine-tuned or not. This makes us think that it stuck in local-maxima point and oscillates around same point which is a problem that many neural networks suffer. Because loss and training accuracy do not increase as epoch goes. Thus we even tried greater learning rates and different optimizers such as </a:t>
            </a:r>
            <a:r>
              <a:rPr lang="en-US" dirty="0" err="1"/>
              <a:t>adam</a:t>
            </a:r>
            <a:r>
              <a:rPr lang="en-US" dirty="0"/>
              <a:t> (however due to lack of memory, we used </a:t>
            </a:r>
            <a:r>
              <a:rPr lang="en-US" dirty="0" err="1"/>
              <a:t>adam</a:t>
            </a:r>
            <a:r>
              <a:rPr lang="en-US" dirty="0"/>
              <a:t> for just </a:t>
            </a:r>
            <a:r>
              <a:rPr lang="en-US" dirty="0" err="1"/>
              <a:t>AlexNet</a:t>
            </a:r>
            <a:r>
              <a:rPr lang="en-US" dirty="0"/>
              <a:t>), it gives similar accuracies and loss. It differs just convergence time and number of batches. For greater learning rates it convergences faster.</a:t>
            </a:r>
            <a:endParaRPr lang="tr-T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772" y="2284322"/>
            <a:ext cx="4572009" cy="2743206"/>
          </a:xfrm>
          <a:prstGeom prst="rect">
            <a:avLst/>
          </a:prstGeom>
        </p:spPr>
      </p:pic>
      <p:sp>
        <p:nvSpPr>
          <p:cNvPr id="7" name="TextBox 6"/>
          <p:cNvSpPr txBox="1"/>
          <p:nvPr/>
        </p:nvSpPr>
        <p:spPr>
          <a:xfrm>
            <a:off x="9221809" y="5027528"/>
            <a:ext cx="3533775" cy="369332"/>
          </a:xfrm>
          <a:prstGeom prst="rect">
            <a:avLst/>
          </a:prstGeom>
          <a:noFill/>
        </p:spPr>
        <p:txBody>
          <a:bodyPr wrap="square" rtlCol="0">
            <a:spAutoFit/>
          </a:bodyPr>
          <a:lstStyle/>
          <a:p>
            <a:r>
              <a:rPr lang="en-US" dirty="0" err="1" smtClean="0"/>
              <a:t>AlexNet</a:t>
            </a:r>
            <a:r>
              <a:rPr lang="en-US" dirty="0" smtClean="0"/>
              <a:t> loss plot  </a:t>
            </a:r>
            <a:endParaRPr lang="tr-TR" dirty="0"/>
          </a:p>
        </p:txBody>
      </p:sp>
    </p:spTree>
    <p:extLst>
      <p:ext uri="{BB962C8B-B14F-4D97-AF65-F5344CB8AC3E}">
        <p14:creationId xmlns:p14="http://schemas.microsoft.com/office/powerpoint/2010/main" val="370999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Different </a:t>
            </a:r>
            <a:r>
              <a:rPr lang="en-US" dirty="0"/>
              <a:t>thresholding methods have been tried. Best thresholding method as we discussed in Method section, .5 , .6, .7, .8, .9 thresholds are used. 0.5 threshold gives best results as we expected. Because sigmoid function is used for loss layer that it convergences or learns according to that function</a:t>
            </a:r>
            <a:r>
              <a:rPr lang="en-US" dirty="0" smtClean="0"/>
              <a:t>.</a:t>
            </a:r>
          </a:p>
          <a:p>
            <a:r>
              <a:rPr lang="en-US" dirty="0"/>
              <a:t>Generally, results are not satisfactory. VGG16 really runs slow even with </a:t>
            </a:r>
            <a:r>
              <a:rPr lang="en-US" dirty="0" err="1"/>
              <a:t>cuda</a:t>
            </a:r>
            <a:r>
              <a:rPr lang="en-US" dirty="0"/>
              <a:t>(</a:t>
            </a:r>
            <a:r>
              <a:rPr lang="en-US" dirty="0" err="1"/>
              <a:t>Nvidia</a:t>
            </a:r>
            <a:r>
              <a:rPr lang="en-US" dirty="0"/>
              <a:t> 850GTX, 4GB VRAM). It took about 20 hours for 20 epochs. </a:t>
            </a:r>
            <a:r>
              <a:rPr lang="en-US" dirty="0" err="1"/>
              <a:t>AlexNet</a:t>
            </a:r>
            <a:r>
              <a:rPr lang="en-US" dirty="0"/>
              <a:t> and </a:t>
            </a:r>
            <a:r>
              <a:rPr lang="en-US" dirty="0" err="1"/>
              <a:t>SqueezeNet</a:t>
            </a:r>
            <a:r>
              <a:rPr lang="en-US" dirty="0"/>
              <a:t> are really pretty fast, however both of them converges so slow.</a:t>
            </a:r>
            <a:endParaRPr lang="tr-TR" dirty="0"/>
          </a:p>
        </p:txBody>
      </p:sp>
    </p:spTree>
    <p:extLst>
      <p:ext uri="{BB962C8B-B14F-4D97-AF65-F5344CB8AC3E}">
        <p14:creationId xmlns:p14="http://schemas.microsoft.com/office/powerpoint/2010/main" val="1206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79" y="1164168"/>
            <a:ext cx="8761413" cy="706964"/>
          </a:xfrm>
        </p:spPr>
        <p:txBody>
          <a:bodyPr/>
          <a:lstStyle/>
          <a:p>
            <a:r>
              <a:rPr lang="en-US" dirty="0" err="1"/>
              <a:t>AlexNet</a:t>
            </a:r>
            <a:r>
              <a:rPr lang="en-US" dirty="0"/>
              <a:t> with SGD</a:t>
            </a:r>
            <a:r>
              <a:rPr lang="tr-TR" dirty="0"/>
              <a:t/>
            </a:r>
            <a:br>
              <a:rPr lang="tr-TR" dirty="0"/>
            </a:br>
            <a:endParaRPr lang="tr-T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229" y="2309252"/>
            <a:ext cx="5493496" cy="412012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164" y="2264335"/>
            <a:ext cx="5553386" cy="4165040"/>
          </a:xfrm>
          <a:prstGeom prst="rect">
            <a:avLst/>
          </a:prstGeom>
        </p:spPr>
      </p:pic>
    </p:spTree>
    <p:extLst>
      <p:ext uri="{BB962C8B-B14F-4D97-AF65-F5344CB8AC3E}">
        <p14:creationId xmlns:p14="http://schemas.microsoft.com/office/powerpoint/2010/main" val="295009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529" y="1230843"/>
            <a:ext cx="8761413" cy="706964"/>
          </a:xfrm>
        </p:spPr>
        <p:txBody>
          <a:bodyPr/>
          <a:lstStyle/>
          <a:p>
            <a:r>
              <a:rPr lang="tr-TR" dirty="0"/>
              <a:t/>
            </a:r>
            <a:br>
              <a:rPr lang="tr-TR" dirty="0"/>
            </a:br>
            <a:endParaRPr lang="tr-T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921" y="2451100"/>
            <a:ext cx="5196153" cy="389711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771" y="2451100"/>
            <a:ext cx="5196204" cy="3897153"/>
          </a:xfrm>
          <a:prstGeom prst="rect">
            <a:avLst/>
          </a:prstGeom>
        </p:spPr>
      </p:pic>
    </p:spTree>
    <p:extLst>
      <p:ext uri="{BB962C8B-B14F-4D97-AF65-F5344CB8AC3E}">
        <p14:creationId xmlns:p14="http://schemas.microsoft.com/office/powerpoint/2010/main" val="188898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AlexNet</a:t>
            </a:r>
            <a:r>
              <a:rPr lang="en-US" dirty="0" smtClean="0"/>
              <a:t> with Adam</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126" y="2320921"/>
            <a:ext cx="5303799" cy="318228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363" y="2320921"/>
            <a:ext cx="4957239" cy="3717929"/>
          </a:xfrm>
          <a:prstGeom prst="rect">
            <a:avLst/>
          </a:prstGeom>
        </p:spPr>
      </p:pic>
    </p:spTree>
    <p:extLst>
      <p:ext uri="{BB962C8B-B14F-4D97-AF65-F5344CB8AC3E}">
        <p14:creationId xmlns:p14="http://schemas.microsoft.com/office/powerpoint/2010/main" val="368123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898" y="2346322"/>
            <a:ext cx="5532966" cy="4149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2346322"/>
            <a:ext cx="5647271" cy="4235453"/>
          </a:xfrm>
          <a:prstGeom prst="rect">
            <a:avLst/>
          </a:prstGeom>
        </p:spPr>
      </p:pic>
    </p:spTree>
    <p:extLst>
      <p:ext uri="{BB962C8B-B14F-4D97-AF65-F5344CB8AC3E}">
        <p14:creationId xmlns:p14="http://schemas.microsoft.com/office/powerpoint/2010/main" val="89973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ResNet18 with SGD</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602" y="2395217"/>
            <a:ext cx="5693836" cy="34163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173" y="2395217"/>
            <a:ext cx="5204472" cy="3903353"/>
          </a:xfrm>
          <a:prstGeom prst="rect">
            <a:avLst/>
          </a:prstGeom>
        </p:spPr>
      </p:pic>
    </p:spTree>
    <p:extLst>
      <p:ext uri="{BB962C8B-B14F-4D97-AF65-F5344CB8AC3E}">
        <p14:creationId xmlns:p14="http://schemas.microsoft.com/office/powerpoint/2010/main" val="58095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62" y="2391411"/>
            <a:ext cx="5767494" cy="43256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394" y="2391411"/>
            <a:ext cx="5852172" cy="4389129"/>
          </a:xfrm>
          <a:prstGeom prst="rect">
            <a:avLst/>
          </a:prstGeom>
        </p:spPr>
      </p:pic>
    </p:spTree>
    <p:extLst>
      <p:ext uri="{BB962C8B-B14F-4D97-AF65-F5344CB8AC3E}">
        <p14:creationId xmlns:p14="http://schemas.microsoft.com/office/powerpoint/2010/main" val="148113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SqueezeNet</a:t>
            </a:r>
            <a:r>
              <a:rPr lang="en-US" dirty="0" smtClean="0"/>
              <a:t> with SGD</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4963" y="2442207"/>
            <a:ext cx="6208189" cy="37249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074" y="2331715"/>
            <a:ext cx="5601553" cy="4201165"/>
          </a:xfrm>
          <a:prstGeom prst="rect">
            <a:avLst/>
          </a:prstGeom>
        </p:spPr>
      </p:pic>
    </p:spTree>
    <p:extLst>
      <p:ext uri="{BB962C8B-B14F-4D97-AF65-F5344CB8AC3E}">
        <p14:creationId xmlns:p14="http://schemas.microsoft.com/office/powerpoint/2010/main" val="141421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274" y="2532379"/>
            <a:ext cx="5103606" cy="382770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474" y="2631355"/>
            <a:ext cx="4971639" cy="3728729"/>
          </a:xfrm>
          <a:prstGeom prst="rect">
            <a:avLst/>
          </a:prstGeom>
        </p:spPr>
      </p:pic>
    </p:spTree>
    <p:extLst>
      <p:ext uri="{BB962C8B-B14F-4D97-AF65-F5344CB8AC3E}">
        <p14:creationId xmlns:p14="http://schemas.microsoft.com/office/powerpoint/2010/main" val="282720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latin typeface="Calibri" panose="020F0502020204030204" pitchFamily="34" charset="0"/>
              </a:rPr>
              <a:t>Problem Definition</a:t>
            </a:r>
            <a:endParaRPr lang="en-US" dirty="0">
              <a:latin typeface="Calibri" panose="020F0502020204030204" pitchFamily="34" charset="0"/>
            </a:endParaRPr>
          </a:p>
        </p:txBody>
      </p:sp>
      <p:sp>
        <p:nvSpPr>
          <p:cNvPr id="3" name="İçerik Yer Tutucusu 2"/>
          <p:cNvSpPr>
            <a:spLocks noGrp="1"/>
          </p:cNvSpPr>
          <p:nvPr>
            <p:ph idx="1"/>
          </p:nvPr>
        </p:nvSpPr>
        <p:spPr>
          <a:xfrm>
            <a:off x="1154954" y="2603499"/>
            <a:ext cx="9602186" cy="3642025"/>
          </a:xfrm>
        </p:spPr>
        <p:txBody>
          <a:bodyPr>
            <a:noAutofit/>
          </a:bodyPr>
          <a:lstStyle/>
          <a:p>
            <a:r>
              <a:rPr lang="en-US" sz="2800" noProof="1" smtClean="0">
                <a:latin typeface="Calibri" panose="020F0502020204030204" pitchFamily="34" charset="0"/>
              </a:rPr>
              <a:t>Basically aim is, like any other classification problem, is to classify un-labeled </a:t>
            </a:r>
            <a:r>
              <a:rPr lang="en-US" sz="2800" noProof="1" smtClean="0">
                <a:latin typeface="Calibri" panose="020F0502020204030204" pitchFamily="34" charset="0"/>
              </a:rPr>
              <a:t>samples which are images contains fashion products. </a:t>
            </a:r>
            <a:endParaRPr lang="en-US" sz="2800" noProof="1" smtClean="0">
              <a:latin typeface="Calibri" panose="020F0502020204030204" pitchFamily="34" charset="0"/>
            </a:endParaRPr>
          </a:p>
          <a:p>
            <a:r>
              <a:rPr lang="en-US" sz="2800" noProof="1" smtClean="0">
                <a:latin typeface="Calibri" panose="020F0502020204030204" pitchFamily="34" charset="0"/>
              </a:rPr>
              <a:t>However specifically, there are so much noise(like multiple angles in one </a:t>
            </a:r>
            <a:r>
              <a:rPr lang="en-US" sz="2800" noProof="1" smtClean="0">
                <a:latin typeface="Calibri" panose="020F0502020204030204" pitchFamily="34" charset="0"/>
              </a:rPr>
              <a:t>image) </a:t>
            </a:r>
            <a:r>
              <a:rPr lang="en-US" sz="2800" noProof="1" smtClean="0">
                <a:latin typeface="Calibri" panose="020F0502020204030204" pitchFamily="34" charset="0"/>
              </a:rPr>
              <a:t>in dataset and great class variations. Also, another challenge is dataset is </a:t>
            </a:r>
            <a:r>
              <a:rPr lang="en-US" sz="2800" noProof="1" smtClean="0">
                <a:latin typeface="Calibri" panose="020F0502020204030204" pitchFamily="34" charset="0"/>
              </a:rPr>
              <a:t>multi-labeled.</a:t>
            </a:r>
            <a:endParaRPr lang="tr-TR" sz="2800" noProof="1" smtClean="0">
              <a:latin typeface="Calibri" panose="020F0502020204030204" pitchFamily="34" charset="0"/>
            </a:endParaRPr>
          </a:p>
        </p:txBody>
      </p:sp>
    </p:spTree>
    <p:extLst>
      <p:ext uri="{BB962C8B-B14F-4D97-AF65-F5344CB8AC3E}">
        <p14:creationId xmlns:p14="http://schemas.microsoft.com/office/powerpoint/2010/main" val="2972331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VGG16 with Freezing</a:t>
            </a:r>
            <a:endParaRPr lang="tr-T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3272" y="2574287"/>
            <a:ext cx="5581655" cy="33489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27" y="2468871"/>
            <a:ext cx="5025825" cy="3769369"/>
          </a:xfrm>
          <a:prstGeom prst="rect">
            <a:avLst/>
          </a:prstGeom>
        </p:spPr>
      </p:pic>
    </p:spTree>
    <p:extLst>
      <p:ext uri="{BB962C8B-B14F-4D97-AF65-F5344CB8AC3E}">
        <p14:creationId xmlns:p14="http://schemas.microsoft.com/office/powerpoint/2010/main" val="120049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5262" y="2327450"/>
            <a:ext cx="5843217" cy="43824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 y="2423155"/>
            <a:ext cx="5740400" cy="4305300"/>
          </a:xfrm>
          <a:prstGeom prst="rect">
            <a:avLst/>
          </a:prstGeom>
        </p:spPr>
      </p:pic>
    </p:spTree>
    <p:extLst>
      <p:ext uri="{BB962C8B-B14F-4D97-AF65-F5344CB8AC3E}">
        <p14:creationId xmlns:p14="http://schemas.microsoft.com/office/powerpoint/2010/main" val="429243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VGG16 without Freezing</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7662" y="2288539"/>
            <a:ext cx="5558737" cy="416905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035" y="2534916"/>
            <a:ext cx="6053670" cy="3632203"/>
          </a:xfrm>
          <a:prstGeom prst="rect">
            <a:avLst/>
          </a:prstGeom>
        </p:spPr>
      </p:pic>
    </p:spTree>
    <p:extLst>
      <p:ext uri="{BB962C8B-B14F-4D97-AF65-F5344CB8AC3E}">
        <p14:creationId xmlns:p14="http://schemas.microsoft.com/office/powerpoint/2010/main" val="383887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7275" y="2451099"/>
            <a:ext cx="5720085" cy="42900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34" y="2435862"/>
            <a:ext cx="5740401" cy="4305301"/>
          </a:xfrm>
          <a:prstGeom prst="rect">
            <a:avLst/>
          </a:prstGeom>
        </p:spPr>
      </p:pic>
    </p:spTree>
    <p:extLst>
      <p:ext uri="{BB962C8B-B14F-4D97-AF65-F5344CB8AC3E}">
        <p14:creationId xmlns:p14="http://schemas.microsoft.com/office/powerpoint/2010/main" val="118751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tr-TR" dirty="0"/>
          </a:p>
        </p:txBody>
      </p:sp>
      <p:sp>
        <p:nvSpPr>
          <p:cNvPr id="3" name="Content Placeholder 2"/>
          <p:cNvSpPr>
            <a:spLocks noGrp="1"/>
          </p:cNvSpPr>
          <p:nvPr>
            <p:ph idx="1"/>
          </p:nvPr>
        </p:nvSpPr>
        <p:spPr>
          <a:xfrm>
            <a:off x="1154954" y="2603500"/>
            <a:ext cx="10783046" cy="3416300"/>
          </a:xfrm>
        </p:spPr>
        <p:txBody>
          <a:bodyPr/>
          <a:lstStyle/>
          <a:p>
            <a:r>
              <a:rPr lang="en-US" dirty="0" smtClean="0"/>
              <a:t>Those </a:t>
            </a:r>
            <a:r>
              <a:rPr lang="en-US" dirty="0"/>
              <a:t>results are </a:t>
            </a:r>
            <a:r>
              <a:rPr lang="en-US" dirty="0" smtClean="0"/>
              <a:t>not satisfactory</a:t>
            </a:r>
            <a:r>
              <a:rPr lang="en-US" dirty="0"/>
              <a:t>. We expected at least \%70-\%80 in training scores. One of the reason why it did not happened to be those kind of scores is to probably stuck at some local-maxima point. </a:t>
            </a:r>
            <a:endParaRPr lang="en-US" dirty="0" smtClean="0"/>
          </a:p>
          <a:p>
            <a:r>
              <a:rPr lang="en-US" dirty="0"/>
              <a:t>Besides, using SVM on top of models that would be used for feature extraction in this case could be another solution because SVM finds always global minimum in its case. Also, for this dataset different approaches should be taken into account. Because, original dataset has about 1 million images and it has enough variance. However, for this kind of unbalanced dataset, model has really great bias while having low variance.</a:t>
            </a:r>
            <a:endParaRPr lang="tr-TR" dirty="0"/>
          </a:p>
        </p:txBody>
      </p:sp>
    </p:spTree>
    <p:extLst>
      <p:ext uri="{BB962C8B-B14F-4D97-AF65-F5344CB8AC3E}">
        <p14:creationId xmlns:p14="http://schemas.microsoft.com/office/powerpoint/2010/main" val="163743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1154954" y="2603500"/>
            <a:ext cx="10468086" cy="3416300"/>
          </a:xfrm>
        </p:spPr>
        <p:txBody>
          <a:bodyPr/>
          <a:lstStyle/>
          <a:p>
            <a:r>
              <a:rPr lang="en-US" dirty="0"/>
              <a:t>Another thing could be done is finding threshold for all labels instead of global threshold. It is actually implemented, but we could not try for analysis. In our implementation, we tried thresholds 0.1 to 0.9 with step size 0.1, then after applying this threshold to predictions calculates Matthews correlation coefficient which is a measure of the quality of binary classifications</a:t>
            </a:r>
            <a:r>
              <a:rPr lang="en-US" dirty="0" smtClean="0"/>
              <a:t>.</a:t>
            </a:r>
          </a:p>
          <a:p>
            <a:r>
              <a:rPr lang="en-US" dirty="0"/>
              <a:t> As a result, there are many machine learning and computer vision solutions and techniques to be applied on this problem as we discussed before. Therefore using CNNs is one the possible easiest and effective solution, even though it needs many resources.</a:t>
            </a:r>
            <a:endParaRPr lang="tr-TR" dirty="0"/>
          </a:p>
        </p:txBody>
      </p:sp>
    </p:spTree>
    <p:extLst>
      <p:ext uri="{BB962C8B-B14F-4D97-AF65-F5344CB8AC3E}">
        <p14:creationId xmlns:p14="http://schemas.microsoft.com/office/powerpoint/2010/main" val="245609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latin typeface="Calibri" panose="020F0502020204030204" pitchFamily="34" charset="0"/>
              </a:rPr>
              <a:t>Dataset</a:t>
            </a:r>
            <a:endParaRPr lang="en-US" dirty="0">
              <a:latin typeface="Calibri" panose="020F0502020204030204" pitchFamily="34" charset="0"/>
            </a:endParaRPr>
          </a:p>
        </p:txBody>
      </p:sp>
      <p:sp>
        <p:nvSpPr>
          <p:cNvPr id="3" name="İçerik Yer Tutucusu 2"/>
          <p:cNvSpPr>
            <a:spLocks noGrp="1"/>
          </p:cNvSpPr>
          <p:nvPr>
            <p:ph idx="1"/>
          </p:nvPr>
        </p:nvSpPr>
        <p:spPr>
          <a:xfrm>
            <a:off x="1154953" y="2603499"/>
            <a:ext cx="10050759" cy="3702409"/>
          </a:xfrm>
        </p:spPr>
        <p:txBody>
          <a:bodyPr>
            <a:normAutofit/>
          </a:bodyPr>
          <a:lstStyle/>
          <a:p>
            <a:r>
              <a:rPr lang="en-US" sz="2800" dirty="0" smtClean="0">
                <a:latin typeface="Calibri" panose="020F0502020204030204" pitchFamily="34" charset="0"/>
              </a:rPr>
              <a:t>Training dataset consists of 25.000 multi-labeled images(1.57 GB). Test dataset consists of 9891 images(627 MB) and subset of </a:t>
            </a:r>
            <a:r>
              <a:rPr lang="en-US" sz="2800" dirty="0" err="1" smtClean="0">
                <a:latin typeface="Calibri" panose="020F0502020204030204" pitchFamily="34" charset="0"/>
              </a:rPr>
              <a:t>Kaggle</a:t>
            </a:r>
            <a:r>
              <a:rPr lang="en-US" sz="2800" dirty="0" smtClean="0">
                <a:latin typeface="Calibri" panose="020F0502020204030204" pitchFamily="34" charset="0"/>
              </a:rPr>
              <a:t> </a:t>
            </a:r>
            <a:r>
              <a:rPr lang="en-US" sz="2800" dirty="0" err="1" smtClean="0">
                <a:latin typeface="Calibri" panose="020F0502020204030204" pitchFamily="34" charset="0"/>
              </a:rPr>
              <a:t>iMaterialist</a:t>
            </a:r>
            <a:r>
              <a:rPr lang="en-US" sz="2800" dirty="0">
                <a:latin typeface="Calibri" panose="020F0502020204030204" pitchFamily="34" charset="0"/>
              </a:rPr>
              <a:t> </a:t>
            </a:r>
            <a:r>
              <a:rPr lang="en-US" sz="2800" dirty="0" smtClean="0">
                <a:latin typeface="Calibri" panose="020F0502020204030204" pitchFamily="34" charset="0"/>
              </a:rPr>
              <a:t>Challenge Fashion.</a:t>
            </a:r>
          </a:p>
          <a:p>
            <a:r>
              <a:rPr lang="en-US" sz="2800" dirty="0" smtClean="0">
                <a:latin typeface="Calibri" panose="020F0502020204030204" pitchFamily="34" charset="0"/>
              </a:rPr>
              <a:t>Validation dataset is created by splitting randomly </a:t>
            </a:r>
            <a:r>
              <a:rPr lang="en-US" sz="2800" dirty="0" smtClean="0">
                <a:latin typeface="Calibri" panose="020F0502020204030204" pitchFamily="34" charset="0"/>
              </a:rPr>
              <a:t>training </a:t>
            </a:r>
            <a:r>
              <a:rPr lang="en-US" sz="2800" dirty="0" smtClean="0">
                <a:latin typeface="Calibri" panose="020F0502020204030204" pitchFamily="34" charset="0"/>
              </a:rPr>
              <a:t>dataset into validation dataset and training dataset.</a:t>
            </a:r>
            <a:endParaRPr lang="tr-TR" sz="2800" dirty="0"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tr-TR" noProof="1" smtClean="0">
              <a:latin typeface="Calibri" panose="020F0502020204030204" pitchFamily="34" charset="0"/>
            </a:endParaRPr>
          </a:p>
          <a:p>
            <a:pPr marL="0" indent="0" algn="just">
              <a:buNone/>
            </a:pPr>
            <a:endParaRPr lang="en-US" noProof="1">
              <a:latin typeface="Calibri" panose="020F0502020204030204" pitchFamily="34" charset="0"/>
            </a:endParaRPr>
          </a:p>
        </p:txBody>
      </p:sp>
    </p:spTree>
    <p:extLst>
      <p:ext uri="{BB962C8B-B14F-4D97-AF65-F5344CB8AC3E}">
        <p14:creationId xmlns:p14="http://schemas.microsoft.com/office/powerpoint/2010/main" val="1459705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noProof="1" smtClean="0">
                <a:latin typeface="Calibri" panose="020F0502020204030204" pitchFamily="34" charset="0"/>
              </a:rPr>
              <a:t>Convolutional Neural Networks</a:t>
            </a:r>
            <a:endParaRPr lang="en-US" noProof="1">
              <a:latin typeface="Calibri" panose="020F0502020204030204" pitchFamily="34" charset="0"/>
            </a:endParaRPr>
          </a:p>
        </p:txBody>
      </p:sp>
      <p:sp>
        <p:nvSpPr>
          <p:cNvPr id="3" name="İçerik Yer Tutucusu 2"/>
          <p:cNvSpPr>
            <a:spLocks noGrp="1"/>
          </p:cNvSpPr>
          <p:nvPr>
            <p:ph idx="1"/>
          </p:nvPr>
        </p:nvSpPr>
        <p:spPr>
          <a:xfrm>
            <a:off x="811369" y="2369713"/>
            <a:ext cx="11136215" cy="4410649"/>
          </a:xfrm>
        </p:spPr>
        <p:txBody>
          <a:bodyPr>
            <a:normAutofit/>
          </a:bodyPr>
          <a:lstStyle/>
          <a:p>
            <a:r>
              <a:rPr lang="en-US" sz="2400" dirty="0" smtClean="0">
                <a:latin typeface="Calibri" panose="020F0502020204030204" pitchFamily="34" charset="0"/>
              </a:rPr>
              <a:t>First, we tried to get best optimal solution. So using pre-trained and proven CNNs and applying fine-tuning on this network.</a:t>
            </a:r>
          </a:p>
          <a:p>
            <a:r>
              <a:rPr lang="en-US" sz="2400" dirty="0" smtClean="0">
                <a:latin typeface="Calibri" panose="020F0502020204030204" pitchFamily="34" charset="0"/>
              </a:rPr>
              <a:t>We prefer CNNs for our classification model. Because, they are created for especially image classification. We can feed them raw images and can get really good results.</a:t>
            </a:r>
          </a:p>
          <a:p>
            <a:r>
              <a:rPr lang="en-US" sz="2400" dirty="0" smtClean="0">
                <a:latin typeface="Calibri" panose="020F0502020204030204" pitchFamily="34" charset="0"/>
              </a:rPr>
              <a:t>Because, they can learn their own filters which is parameters and can extract features with those kernels or filters.</a:t>
            </a:r>
          </a:p>
          <a:p>
            <a:r>
              <a:rPr lang="en-US" sz="2400" dirty="0" smtClean="0">
                <a:latin typeface="Calibri" panose="020F0502020204030204" pitchFamily="34" charset="0"/>
              </a:rPr>
              <a:t>VGG, </a:t>
            </a:r>
            <a:r>
              <a:rPr lang="en-US" sz="2400" dirty="0" err="1" smtClean="0">
                <a:latin typeface="Calibri" panose="020F0502020204030204" pitchFamily="34" charset="0"/>
              </a:rPr>
              <a:t>ResNet</a:t>
            </a:r>
            <a:r>
              <a:rPr lang="en-US" sz="2400" dirty="0" smtClean="0">
                <a:latin typeface="Calibri" panose="020F0502020204030204" pitchFamily="34" charset="0"/>
              </a:rPr>
              <a:t>, </a:t>
            </a:r>
            <a:r>
              <a:rPr lang="en-US" sz="2400" dirty="0" err="1" smtClean="0">
                <a:latin typeface="Calibri" panose="020F0502020204030204" pitchFamily="34" charset="0"/>
              </a:rPr>
              <a:t>SquezeeNet</a:t>
            </a:r>
            <a:r>
              <a:rPr lang="en-US" sz="2400" dirty="0" smtClean="0">
                <a:latin typeface="Calibri" panose="020F0502020204030204" pitchFamily="34" charset="0"/>
              </a:rPr>
              <a:t> and </a:t>
            </a:r>
            <a:r>
              <a:rPr lang="en-US" sz="2400" dirty="0" err="1" smtClean="0">
                <a:latin typeface="Calibri" panose="020F0502020204030204" pitchFamily="34" charset="0"/>
              </a:rPr>
              <a:t>Alexnet</a:t>
            </a:r>
            <a:r>
              <a:rPr lang="en-US" sz="2400" dirty="0" smtClean="0">
                <a:latin typeface="Calibri" panose="020F0502020204030204" pitchFamily="34" charset="0"/>
              </a:rPr>
              <a:t> models are used which is trained on ImageNet.</a:t>
            </a:r>
          </a:p>
          <a:p>
            <a:endParaRPr lang="tr-TR" dirty="0">
              <a:latin typeface="Calibri" panose="020F0502020204030204" pitchFamily="34" charset="0"/>
            </a:endParaRPr>
          </a:p>
          <a:p>
            <a:endParaRPr lang="tr-TR" dirty="0" smtClean="0">
              <a:latin typeface="Calibri" panose="020F0502020204030204" pitchFamily="34" charset="0"/>
            </a:endParaRPr>
          </a:p>
          <a:p>
            <a:endParaRPr lang="tr-TR" dirty="0">
              <a:latin typeface="Calibri" panose="020F0502020204030204" pitchFamily="34" charset="0"/>
            </a:endParaRPr>
          </a:p>
          <a:p>
            <a:pPr marL="0" indent="0">
              <a:buNone/>
            </a:pPr>
            <a:endParaRPr lang="tr-TR" sz="2000" dirty="0" smtClean="0">
              <a:latin typeface="Calibri" panose="020F0502020204030204" pitchFamily="34" charset="0"/>
            </a:endParaRPr>
          </a:p>
          <a:p>
            <a:endParaRPr lang="tr-TR" dirty="0">
              <a:latin typeface="Calibri" panose="020F0502020204030204" pitchFamily="34" charset="0"/>
            </a:endParaRPr>
          </a:p>
          <a:p>
            <a:endParaRPr lang="tr-TR" dirty="0" smtClean="0">
              <a:latin typeface="Calibri" panose="020F0502020204030204" pitchFamily="34" charset="0"/>
            </a:endParaRPr>
          </a:p>
          <a:p>
            <a:endParaRPr lang="tr-TR" dirty="0">
              <a:latin typeface="Calibri" panose="020F0502020204030204" pitchFamily="34" charset="0"/>
            </a:endParaRPr>
          </a:p>
        </p:txBody>
      </p:sp>
    </p:spTree>
    <p:extLst>
      <p:ext uri="{BB962C8B-B14F-4D97-AF65-F5344CB8AC3E}">
        <p14:creationId xmlns:p14="http://schemas.microsoft.com/office/powerpoint/2010/main" val="1753944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r-TR" dirty="0"/>
          </a:p>
        </p:txBody>
      </p:sp>
      <p:sp>
        <p:nvSpPr>
          <p:cNvPr id="3" name="Content Placeholder 2"/>
          <p:cNvSpPr>
            <a:spLocks noGrp="1"/>
          </p:cNvSpPr>
          <p:nvPr>
            <p:ph idx="1"/>
          </p:nvPr>
        </p:nvSpPr>
        <p:spPr>
          <a:xfrm>
            <a:off x="715006" y="2484408"/>
            <a:ext cx="10620103" cy="4218317"/>
          </a:xfrm>
        </p:spPr>
        <p:txBody>
          <a:bodyPr>
            <a:normAutofit/>
          </a:bodyPr>
          <a:lstStyle/>
          <a:p>
            <a:r>
              <a:rPr lang="en-US" dirty="0" smtClean="0"/>
              <a:t>We fine-tune our models by changing last layer according to number of classes. Also, we can freeze top-layers to prevent them learning and use pre-trained weights. </a:t>
            </a:r>
          </a:p>
          <a:p>
            <a:r>
              <a:rPr lang="en-US" dirty="0" smtClean="0"/>
              <a:t>Basic </a:t>
            </a:r>
            <a:r>
              <a:rPr lang="en-US" dirty="0"/>
              <a:t>data augmentation </a:t>
            </a:r>
            <a:r>
              <a:rPr lang="en-US" dirty="0" smtClean="0"/>
              <a:t>is used </a:t>
            </a:r>
            <a:r>
              <a:rPr lang="en-US" dirty="0"/>
              <a:t>that is method flipping the image horizontally with probability of </a:t>
            </a:r>
            <a:r>
              <a:rPr lang="en-US" dirty="0" smtClean="0"/>
              <a:t>0.5.</a:t>
            </a:r>
          </a:p>
          <a:p>
            <a:r>
              <a:rPr lang="en-US" dirty="0" smtClean="0"/>
              <a:t>We use sigmoid function </a:t>
            </a:r>
            <a:r>
              <a:rPr lang="en-US" dirty="0"/>
              <a:t>for lost layer and binary cross entropy </a:t>
            </a:r>
            <a:r>
              <a:rPr lang="en-US" dirty="0" smtClean="0"/>
              <a:t>function which special case of cross entropy function. </a:t>
            </a:r>
          </a:p>
          <a:p>
            <a:r>
              <a:rPr lang="en-US" dirty="0" smtClean="0"/>
              <a:t>Because, dataset is multi-labeled </a:t>
            </a:r>
            <a:r>
              <a:rPr lang="en-US" dirty="0"/>
              <a:t>so </a:t>
            </a:r>
            <a:r>
              <a:rPr lang="en-US" dirty="0" smtClean="0"/>
              <a:t>the </a:t>
            </a:r>
            <a:r>
              <a:rPr lang="en-US" dirty="0"/>
              <a:t>output sums up to the number of labels per input. In this case, we would like to know the percentage on how likely sample has a given class.</a:t>
            </a:r>
          </a:p>
          <a:p>
            <a:endParaRPr lang="tr-TR" dirty="0"/>
          </a:p>
        </p:txBody>
      </p:sp>
    </p:spTree>
    <p:extLst>
      <p:ext uri="{BB962C8B-B14F-4D97-AF65-F5344CB8AC3E}">
        <p14:creationId xmlns:p14="http://schemas.microsoft.com/office/powerpoint/2010/main" val="1254697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Stochastic gradient descent is used for weight optimizations and multi label soft margin loss function is used for loss computation</a:t>
            </a:r>
            <a:r>
              <a:rPr lang="en-US" dirty="0" smtClean="0"/>
              <a:t>.</a:t>
            </a:r>
          </a:p>
          <a:p>
            <a:r>
              <a:rPr lang="en-US" dirty="0" smtClean="0"/>
              <a:t>Multi </a:t>
            </a:r>
            <a:r>
              <a:rPr lang="en-US" dirty="0"/>
              <a:t>label soft margin loss is just combination of sigmoid function and binary cross entropy function so it fits case of our </a:t>
            </a:r>
            <a:r>
              <a:rPr lang="en-US" dirty="0" smtClean="0"/>
              <a:t>dataset.</a:t>
            </a:r>
          </a:p>
          <a:p>
            <a:r>
              <a:rPr lang="en-US" dirty="0"/>
              <a:t>For inference which is testing and validation, sigmoid is used for as final decision </a:t>
            </a:r>
            <a:r>
              <a:rPr lang="en-US" dirty="0" smtClean="0"/>
              <a:t>layer.</a:t>
            </a:r>
          </a:p>
          <a:p>
            <a:r>
              <a:rPr lang="en-US" dirty="0" smtClean="0"/>
              <a:t>We </a:t>
            </a:r>
            <a:r>
              <a:rPr lang="en-US" dirty="0"/>
              <a:t>introduce the threshold for </a:t>
            </a:r>
            <a:r>
              <a:rPr lang="en-US" dirty="0" smtClean="0"/>
              <a:t>response of </a:t>
            </a:r>
            <a:r>
              <a:rPr lang="en-US" dirty="0"/>
              <a:t>the sigmoid function. It is 0.5 for default.</a:t>
            </a:r>
            <a:endParaRPr lang="en-US" dirty="0" smtClean="0"/>
          </a:p>
          <a:p>
            <a:endParaRPr lang="tr-TR" dirty="0"/>
          </a:p>
        </p:txBody>
      </p:sp>
    </p:spTree>
    <p:extLst>
      <p:ext uri="{BB962C8B-B14F-4D97-AF65-F5344CB8AC3E}">
        <p14:creationId xmlns:p14="http://schemas.microsoft.com/office/powerpoint/2010/main" val="261336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1154954" y="2603499"/>
            <a:ext cx="8825659" cy="4030213"/>
          </a:xfrm>
        </p:spPr>
        <p:txBody>
          <a:bodyPr/>
          <a:lstStyle/>
          <a:p>
            <a:r>
              <a:rPr lang="en-US" dirty="0" smtClean="0"/>
              <a:t>For evaluation, hamming </a:t>
            </a:r>
            <a:r>
              <a:rPr lang="en-US" dirty="0"/>
              <a:t>score and f1 </a:t>
            </a:r>
            <a:r>
              <a:rPr lang="en-US" dirty="0" smtClean="0"/>
              <a:t>score are used.</a:t>
            </a:r>
          </a:p>
          <a:p>
            <a:r>
              <a:rPr lang="en-US" dirty="0"/>
              <a:t>We used hamming score because to see whether network is clueless or just misses some of the labels. Because generally accuracy term means exact match and for multi labeled case this cannot give us full insight about our predictions</a:t>
            </a:r>
            <a:r>
              <a:rPr lang="en-US" dirty="0" smtClean="0"/>
              <a:t>.</a:t>
            </a:r>
          </a:p>
          <a:p>
            <a:r>
              <a:rPr lang="en-US" dirty="0"/>
              <a:t>In Hamming Score, we just basically calculate average of intersection over union. That means for each predictions we take </a:t>
            </a:r>
            <a:r>
              <a:rPr lang="en-US" dirty="0" smtClean="0"/>
              <a:t>intersection of </a:t>
            </a:r>
            <a:r>
              <a:rPr lang="en-US" dirty="0"/>
              <a:t>predicted labels and target labels then divide them by union of predicted labels and target labels</a:t>
            </a:r>
            <a:r>
              <a:rPr lang="en-US" dirty="0" smtClean="0"/>
              <a:t>.</a:t>
            </a:r>
          </a:p>
          <a:p>
            <a:endParaRPr lang="en-US" dirty="0" smtClean="0"/>
          </a:p>
          <a:p>
            <a:endParaRPr lang="tr-TR" dirty="0"/>
          </a:p>
        </p:txBody>
      </p:sp>
    </p:spTree>
    <p:extLst>
      <p:ext uri="{BB962C8B-B14F-4D97-AF65-F5344CB8AC3E}">
        <p14:creationId xmlns:p14="http://schemas.microsoft.com/office/powerpoint/2010/main" val="2790004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smtClean="0"/>
              <a:t>Actually, fine-tuning </a:t>
            </a:r>
            <a:r>
              <a:rPr lang="en-US" dirty="0"/>
              <a:t>is used for limitations and effect on this </a:t>
            </a:r>
            <a:r>
              <a:rPr lang="en-US" dirty="0" smtClean="0"/>
              <a:t>dataset.</a:t>
            </a:r>
          </a:p>
          <a:p>
            <a:r>
              <a:rPr lang="en-US" dirty="0" smtClean="0"/>
              <a:t>After obtaining model that is trained on ImageNet, we change last layer according to our dataset classes.</a:t>
            </a:r>
          </a:p>
          <a:p>
            <a:r>
              <a:rPr lang="en-US" dirty="0" smtClean="0"/>
              <a:t>Then, there are 2 possible ways to go. First one is freezing all layers except final layer then keep training. Seconds one is training without freezing layers.</a:t>
            </a:r>
            <a:endParaRPr lang="tr-TR" dirty="0"/>
          </a:p>
        </p:txBody>
      </p:sp>
    </p:spTree>
    <p:extLst>
      <p:ext uri="{BB962C8B-B14F-4D97-AF65-F5344CB8AC3E}">
        <p14:creationId xmlns:p14="http://schemas.microsoft.com/office/powerpoint/2010/main" val="410987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smtClean="0"/>
              <a:t>Implementation </a:t>
            </a:r>
            <a:r>
              <a:rPr lang="en-US" dirty="0"/>
              <a:t>is based on </a:t>
            </a:r>
            <a:r>
              <a:rPr lang="en-US" dirty="0" err="1"/>
              <a:t>PyTorch</a:t>
            </a:r>
            <a:r>
              <a:rPr lang="en-US" dirty="0"/>
              <a:t> framework for Python. Basically we build our models top of </a:t>
            </a:r>
            <a:r>
              <a:rPr lang="en-US" dirty="0" err="1"/>
              <a:t>PyTorch</a:t>
            </a:r>
            <a:r>
              <a:rPr lang="en-US" dirty="0"/>
              <a:t> models and wrap them with our classes</a:t>
            </a:r>
            <a:r>
              <a:rPr lang="en-US" dirty="0" smtClean="0"/>
              <a:t>.</a:t>
            </a:r>
          </a:p>
          <a:p>
            <a:r>
              <a:rPr lang="tr-TR" dirty="0"/>
              <a:t>For data set </a:t>
            </a:r>
            <a:r>
              <a:rPr lang="tr-TR" dirty="0" smtClean="0"/>
              <a:t>loading</a:t>
            </a:r>
            <a:r>
              <a:rPr lang="en-US" dirty="0" smtClean="0"/>
              <a:t>, </a:t>
            </a:r>
            <a:r>
              <a:rPr lang="en-US" dirty="0"/>
              <a:t>we used </a:t>
            </a:r>
            <a:r>
              <a:rPr lang="en-US" dirty="0" smtClean="0"/>
              <a:t>lazy </a:t>
            </a:r>
            <a:r>
              <a:rPr lang="en-US" dirty="0"/>
              <a:t>loader </a:t>
            </a:r>
            <a:r>
              <a:rPr lang="en-US" dirty="0" smtClean="0"/>
              <a:t>implementation </a:t>
            </a:r>
            <a:r>
              <a:rPr lang="en-US" dirty="0"/>
              <a:t>which is data is loaded on the fly. That means just batches are loaded when they are needed. </a:t>
            </a:r>
            <a:endParaRPr lang="tr-TR" dirty="0"/>
          </a:p>
        </p:txBody>
      </p:sp>
    </p:spTree>
    <p:extLst>
      <p:ext uri="{BB962C8B-B14F-4D97-AF65-F5344CB8AC3E}">
        <p14:creationId xmlns:p14="http://schemas.microsoft.com/office/powerpoint/2010/main" val="389419669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1310</TotalTime>
  <Words>1089</Words>
  <Application>Microsoft Office PowerPoint</Application>
  <PresentationFormat>Widescreen</PresentationFormat>
  <Paragraphs>62</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Calibri Light</vt:lpstr>
      <vt:lpstr>Century Gothic</vt:lpstr>
      <vt:lpstr>Wingdings 2</vt:lpstr>
      <vt:lpstr>Wingdings 3</vt:lpstr>
      <vt:lpstr>HDOfficeLightV0</vt:lpstr>
      <vt:lpstr>İyon Toplantı Odası</vt:lpstr>
      <vt:lpstr>Image Classification of Fashion Products</vt:lpstr>
      <vt:lpstr>Problem Definition</vt:lpstr>
      <vt:lpstr>Dataset</vt:lpstr>
      <vt:lpstr>Convolutional Neural Networks</vt:lpstr>
      <vt:lpstr>Method</vt:lpstr>
      <vt:lpstr>PowerPoint Presentation</vt:lpstr>
      <vt:lpstr>PowerPoint Presentation</vt:lpstr>
      <vt:lpstr>PowerPoint Presentation</vt:lpstr>
      <vt:lpstr>PowerPoint Presentation</vt:lpstr>
      <vt:lpstr>Analysis</vt:lpstr>
      <vt:lpstr>PowerPoint Presentation</vt:lpstr>
      <vt:lpstr>AlexNet with SGD </vt:lpstr>
      <vt:lpstr> </vt:lpstr>
      <vt:lpstr>AlexNet with Adam</vt:lpstr>
      <vt:lpstr>PowerPoint Presentation</vt:lpstr>
      <vt:lpstr>ResNet18 with SGD</vt:lpstr>
      <vt:lpstr>PowerPoint Presentation</vt:lpstr>
      <vt:lpstr>SqueezeNet with SGD</vt:lpstr>
      <vt:lpstr>PowerPoint Presentation</vt:lpstr>
      <vt:lpstr>VGG16 with Freezing</vt:lpstr>
      <vt:lpstr>PowerPoint Presentation</vt:lpstr>
      <vt:lpstr>VGG16 without Freezing</vt:lpstr>
      <vt:lpstr>PowerPoint Presentation</vt:lpstr>
      <vt:lpstr>Discussion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Sahra Köstereli</dc:creator>
  <cp:lastModifiedBy>ufuk umut</cp:lastModifiedBy>
  <cp:revision>83</cp:revision>
  <dcterms:created xsi:type="dcterms:W3CDTF">2018-04-16T16:03:21Z</dcterms:created>
  <dcterms:modified xsi:type="dcterms:W3CDTF">2018-06-09T19:09:21Z</dcterms:modified>
</cp:coreProperties>
</file>