
<file path=[Content_Types].xml><?xml version="1.0" encoding="utf-8"?>
<Types xmlns="http://schemas.openxmlformats.org/package/2006/content-types">
  <Default Extension="crdownload"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notesMasterIdLst>
    <p:notesMasterId r:id="rId31"/>
  </p:notesMasterIdLst>
  <p:handoutMasterIdLst>
    <p:handoutMasterId r:id="rId32"/>
  </p:handoutMasterIdLst>
  <p:sldIdLst>
    <p:sldId id="1865" r:id="rId5"/>
    <p:sldId id="1866" r:id="rId6"/>
    <p:sldId id="1867" r:id="rId7"/>
    <p:sldId id="1869" r:id="rId8"/>
    <p:sldId id="1878" r:id="rId9"/>
    <p:sldId id="1877" r:id="rId10"/>
    <p:sldId id="1879" r:id="rId11"/>
    <p:sldId id="1880" r:id="rId12"/>
    <p:sldId id="1881" r:id="rId13"/>
    <p:sldId id="1882" r:id="rId14"/>
    <p:sldId id="1883" r:id="rId15"/>
    <p:sldId id="1884" r:id="rId16"/>
    <p:sldId id="1885" r:id="rId17"/>
    <p:sldId id="1886" r:id="rId18"/>
    <p:sldId id="1887" r:id="rId19"/>
    <p:sldId id="1888" r:id="rId20"/>
    <p:sldId id="1889" r:id="rId21"/>
    <p:sldId id="1890" r:id="rId22"/>
    <p:sldId id="1891" r:id="rId23"/>
    <p:sldId id="1892" r:id="rId24"/>
    <p:sldId id="1893" r:id="rId25"/>
    <p:sldId id="1894" r:id="rId26"/>
    <p:sldId id="1895" r:id="rId27"/>
    <p:sldId id="1896" r:id="rId28"/>
    <p:sldId id="1875" r:id="rId29"/>
    <p:sldId id="1876" r:id="rId3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et 1" id="{1CA46CF7-019E-4A07-AEE4-E178E9B912FC}">
          <p14:sldIdLst>
            <p14:sldId id="1865"/>
            <p14:sldId id="1866"/>
            <p14:sldId id="1867"/>
            <p14:sldId id="1869"/>
            <p14:sldId id="1878"/>
            <p14:sldId id="1877"/>
            <p14:sldId id="1879"/>
            <p14:sldId id="1880"/>
            <p14:sldId id="1881"/>
            <p14:sldId id="1882"/>
            <p14:sldId id="1883"/>
            <p14:sldId id="1884"/>
            <p14:sldId id="1885"/>
            <p14:sldId id="1886"/>
            <p14:sldId id="1887"/>
            <p14:sldId id="1888"/>
            <p14:sldId id="1889"/>
            <p14:sldId id="1890"/>
            <p14:sldId id="1891"/>
            <p14:sldId id="1892"/>
            <p14:sldId id="1893"/>
            <p14:sldId id="1894"/>
            <p14:sldId id="1895"/>
            <p14:sldId id="1896"/>
            <p14:sldId id="1875"/>
            <p14:sldId id="1876"/>
          </p14:sldIdLst>
        </p14:section>
      </p14:sectionLst>
    </p:ext>
    <p:ext uri="{EFAFB233-063F-42B5-8137-9DF3F51BA10A}">
      <p15:sldGuideLst xmlns:p15="http://schemas.microsoft.com/office/powerpoint/2012/main">
        <p15:guide id="1" orient="horz" pos="2184" userDrawn="1">
          <p15:clr>
            <a:srgbClr val="A4A3A4"/>
          </p15:clr>
        </p15:guide>
        <p15:guide id="2" pos="552"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ECDF"/>
    <a:srgbClr val="005C68"/>
    <a:srgbClr val="007788"/>
    <a:srgbClr val="FF2625"/>
    <a:srgbClr val="297C2A"/>
    <a:srgbClr val="FE4387"/>
    <a:srgbClr val="F69000"/>
    <a:srgbClr val="01C2D1"/>
    <a:srgbClr val="D6D734"/>
    <a:srgbClr val="3B2E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autoAdjust="0"/>
    <p:restoredTop sz="94641" autoAdjust="0"/>
  </p:normalViewPr>
  <p:slideViewPr>
    <p:cSldViewPr snapToGrid="0">
      <p:cViewPr varScale="1">
        <p:scale>
          <a:sx n="113" d="100"/>
          <a:sy n="113" d="100"/>
        </p:scale>
        <p:origin x="444" y="114"/>
      </p:cViewPr>
      <p:guideLst>
        <p:guide orient="horz" pos="2184"/>
        <p:guide pos="552"/>
        <p:guide pos="7200"/>
        <p:guide pos="4368"/>
      </p:guideLst>
    </p:cSldViewPr>
  </p:slideViewPr>
  <p:outlineViewPr>
    <p:cViewPr>
      <p:scale>
        <a:sx n="33" d="100"/>
        <a:sy n="33" d="100"/>
      </p:scale>
      <p:origin x="0" y="-244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48" d="100"/>
          <a:sy n="48" d="100"/>
        </p:scale>
        <p:origin x="2684"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E63EFB-A45E-45D2-917C-2262C9B2BC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7B3576-EAA7-4886-8787-F094B8D8E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E40A2C-D4F8-447C-8646-65B623846323}" type="datetimeFigureOut">
              <a:rPr lang="en-US" smtClean="0"/>
              <a:t>1/20/2025</a:t>
            </a:fld>
            <a:endParaRPr lang="en-US" dirty="0"/>
          </a:p>
        </p:txBody>
      </p:sp>
      <p:sp>
        <p:nvSpPr>
          <p:cNvPr id="4" name="Footer Placeholder 3">
            <a:extLst>
              <a:ext uri="{FF2B5EF4-FFF2-40B4-BE49-F238E27FC236}">
                <a16:creationId xmlns:a16="http://schemas.microsoft.com/office/drawing/2014/main" id="{92269D18-8FB0-418D-B70C-328BCC812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DE3EAB1-782C-4544-A059-833371A45B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CE8B11-E9E4-46BC-B69D-DFCBD15173AE}" type="slidenum">
              <a:rPr lang="en-US" smtClean="0"/>
              <a:t>‹#›</a:t>
            </a:fld>
            <a:endParaRPr lang="en-US" dirty="0"/>
          </a:p>
        </p:txBody>
      </p:sp>
    </p:spTree>
    <p:extLst>
      <p:ext uri="{BB962C8B-B14F-4D97-AF65-F5344CB8AC3E}">
        <p14:creationId xmlns:p14="http://schemas.microsoft.com/office/powerpoint/2010/main" val="3203814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3193350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570672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3187737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25</a:t>
            </a:fld>
            <a:endParaRPr lang="en-US" altLang="en-US" dirty="0"/>
          </a:p>
        </p:txBody>
      </p:sp>
    </p:spTree>
    <p:extLst>
      <p:ext uri="{BB962C8B-B14F-4D97-AF65-F5344CB8AC3E}">
        <p14:creationId xmlns:p14="http://schemas.microsoft.com/office/powerpoint/2010/main" val="13939108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FA415FA-D077-4CB7-8CBC-8F39C7C51748}"/>
              </a:ext>
            </a:extLst>
          </p:cNvPr>
          <p:cNvSpPr>
            <a:spLocks noGrp="1"/>
          </p:cNvSpPr>
          <p:nvPr>
            <p:ph type="title" hasCustomPrompt="1"/>
          </p:nvPr>
        </p:nvSpPr>
        <p:spPr>
          <a:xfrm>
            <a:off x="3840480" y="2770632"/>
            <a:ext cx="7443216" cy="1325563"/>
          </a:xfrm>
        </p:spPr>
        <p:txBody>
          <a:bodyPr anchor="ctr">
            <a:normAutofit/>
          </a:bodyPr>
          <a:lstStyle>
            <a:lvl1pPr algn="ctr">
              <a:defRPr sz="4800" b="1"/>
            </a:lvl1pPr>
          </a:lstStyle>
          <a:p>
            <a:r>
              <a:rPr lang="en-US" dirty="0"/>
              <a:t>Click to add title</a:t>
            </a:r>
          </a:p>
        </p:txBody>
      </p:sp>
      <p:pic>
        <p:nvPicPr>
          <p:cNvPr id="2" name="Graphic 1">
            <a:extLst>
              <a:ext uri="{FF2B5EF4-FFF2-40B4-BE49-F238E27FC236}">
                <a16:creationId xmlns:a16="http://schemas.microsoft.com/office/drawing/2014/main" id="{4484D66F-7657-44F5-BAE9-F676B76CBA7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00475" cy="6858000"/>
          </a:xfrm>
          <a:prstGeom prst="rect">
            <a:avLst/>
          </a:prstGeom>
        </p:spPr>
      </p:pic>
    </p:spTree>
    <p:extLst>
      <p:ext uri="{BB962C8B-B14F-4D97-AF65-F5344CB8AC3E}">
        <p14:creationId xmlns:p14="http://schemas.microsoft.com/office/powerpoint/2010/main" val="2950308505"/>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Insert Text Here</a:t>
            </a:r>
          </a:p>
        </p:txBody>
      </p:sp>
      <p:pic>
        <p:nvPicPr>
          <p:cNvPr id="6" name="Graphic 5" hidden="1">
            <a:extLst>
              <a:ext uri="{FF2B5EF4-FFF2-40B4-BE49-F238E27FC236}">
                <a16:creationId xmlns:a16="http://schemas.microsoft.com/office/drawing/2014/main" id="{1979441F-BDF5-41C8-933A-7E284F670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52905"/>
            <a:ext cx="12192000" cy="857250"/>
          </a:xfrm>
          <a:prstGeom prst="rect">
            <a:avLst/>
          </a:prstGeom>
        </p:spPr>
      </p:pic>
      <p:pic>
        <p:nvPicPr>
          <p:cNvPr id="2" name="Graphic 1">
            <a:extLst>
              <a:ext uri="{FF2B5EF4-FFF2-40B4-BE49-F238E27FC236}">
                <a16:creationId xmlns:a16="http://schemas.microsoft.com/office/drawing/2014/main" id="{E4C7544D-BD57-4504-AC5A-951E353C24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2418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12" name="Graphic 11">
            <a:extLst>
              <a:ext uri="{FF2B5EF4-FFF2-40B4-BE49-F238E27FC236}">
                <a16:creationId xmlns:a16="http://schemas.microsoft.com/office/drawing/2014/main" id="{9066358F-3531-4B96-B041-02BD184014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1644204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2"/>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A07E4664-9EEE-4A2F-B223-5F295C6BFB16}"/>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98151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1/20/2025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2032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7202624" y="715962"/>
            <a:ext cx="4227375" cy="4727907"/>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3" name="Title 2">
            <a:extLst>
              <a:ext uri="{FF2B5EF4-FFF2-40B4-BE49-F238E27FC236}">
                <a16:creationId xmlns:a16="http://schemas.microsoft.com/office/drawing/2014/main" id="{164D0D78-72DF-43BD-8B4F-DE52DA013C52}"/>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pic>
        <p:nvPicPr>
          <p:cNvPr id="2" name="Graphic 1">
            <a:extLst>
              <a:ext uri="{FF2B5EF4-FFF2-40B4-BE49-F238E27FC236}">
                <a16:creationId xmlns:a16="http://schemas.microsoft.com/office/drawing/2014/main" id="{DAFD71A9-C105-43A7-88DA-9FFC5174CC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Tree>
    <p:extLst>
      <p:ext uri="{BB962C8B-B14F-4D97-AF65-F5344CB8AC3E}">
        <p14:creationId xmlns:p14="http://schemas.microsoft.com/office/powerpoint/2010/main" val="652059179"/>
      </p:ext>
    </p:extLst>
  </p:cSld>
  <p:clrMapOvr>
    <a:masterClrMapping/>
  </p:clrMapOvr>
  <p:extLst>
    <p:ext uri="{DCECCB84-F9BA-43D5-87BE-67443E8EF086}">
      <p15:sldGuideLst xmlns:p15="http://schemas.microsoft.com/office/powerpoint/2012/main">
        <p15:guide id="1" pos="4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pic>
        <p:nvPicPr>
          <p:cNvPr id="2" name="Graphic 1">
            <a:extLst>
              <a:ext uri="{FF2B5EF4-FFF2-40B4-BE49-F238E27FC236}">
                <a16:creationId xmlns:a16="http://schemas.microsoft.com/office/drawing/2014/main" id="{074AC9B3-247D-45E3-9C91-C248ADAFBA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
        <p:nvSpPr>
          <p:cNvPr id="3" name="Title 2">
            <a:extLst>
              <a:ext uri="{FF2B5EF4-FFF2-40B4-BE49-F238E27FC236}">
                <a16:creationId xmlns:a16="http://schemas.microsoft.com/office/drawing/2014/main" id="{BB8295CA-882D-4533-80DA-6D6EA01257A6}"/>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8729295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42928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0249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tx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20419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accent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75319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3" name="Graphic 2">
            <a:extLst>
              <a:ext uri="{FF2B5EF4-FFF2-40B4-BE49-F238E27FC236}">
                <a16:creationId xmlns:a16="http://schemas.microsoft.com/office/drawing/2014/main" id="{EEE98737-74D2-46C7-8655-74871A42039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4" name="Graphic 3">
            <a:extLst>
              <a:ext uri="{FF2B5EF4-FFF2-40B4-BE49-F238E27FC236}">
                <a16:creationId xmlns:a16="http://schemas.microsoft.com/office/drawing/2014/main" id="{7146B861-BC3C-4898-95DE-944AB08755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284264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userDrawn="1">
          <p15:clr>
            <a:srgbClr val="FBAE40"/>
          </p15:clr>
        </p15:guide>
        <p15:guide id="2" pos="6127">
          <p15:clr>
            <a:srgbClr val="5ACBF0"/>
          </p15:clr>
        </p15:guide>
        <p15:guide id="3" orient="horz" pos="216" userDrawn="1">
          <p15:clr>
            <a:srgbClr val="5ACBF0"/>
          </p15:clr>
        </p15:guide>
        <p15:guide id="4" orient="horz" pos="1560" userDrawn="1">
          <p15:clr>
            <a:srgbClr val="5ACBF0"/>
          </p15:clr>
        </p15:guide>
        <p15:guide id="5" orient="horz" pos="39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B4FBE5B2-2D6A-4DC6-9944-CF3D7EC50A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8" name="Graphic 7">
            <a:extLst>
              <a:ext uri="{FF2B5EF4-FFF2-40B4-BE49-F238E27FC236}">
                <a16:creationId xmlns:a16="http://schemas.microsoft.com/office/drawing/2014/main" id="{B9407BD0-C2EE-44A7-8749-433953FD1F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370105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4" userDrawn="1">
          <p15:clr>
            <a:srgbClr val="FBAE40"/>
          </p15:clr>
        </p15:guide>
        <p15:guide id="2" pos="6127">
          <p15:clr>
            <a:srgbClr val="5ACBF0"/>
          </p15:clr>
        </p15:guide>
        <p15:guide id="3" orient="horz" pos="216" userDrawn="1">
          <p15:clr>
            <a:srgbClr val="5ACBF0"/>
          </p15:clr>
        </p15:guide>
        <p15:guide id="4" orient="horz" pos="4128" userDrawn="1">
          <p15:clr>
            <a:srgbClr val="5ACBF0"/>
          </p15:clr>
        </p15:guide>
        <p15:guide id="5" orient="horz" pos="393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1/20/2025</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
        <p:nvSpPr>
          <p:cNvPr id="8" name="TextBox 7">
            <a:extLst>
              <a:ext uri="{FF2B5EF4-FFF2-40B4-BE49-F238E27FC236}">
                <a16:creationId xmlns:a16="http://schemas.microsoft.com/office/drawing/2014/main" id="{DFDA74D3-0E79-4FDD-B7B7-89E2E45F2CC6}"/>
              </a:ext>
            </a:extLst>
          </p:cNvPr>
          <p:cNvSpPr txBox="1"/>
          <p:nvPr userDrawn="1"/>
        </p:nvSpPr>
        <p:spPr>
          <a:xfrm>
            <a:off x="4118954" y="26571"/>
            <a:ext cx="4384965" cy="338554"/>
          </a:xfrm>
          <a:prstGeom prst="rect">
            <a:avLst/>
          </a:prstGeom>
          <a:noFill/>
        </p:spPr>
        <p:txBody>
          <a:bodyPr wrap="square" rtlCol="0">
            <a:spAutoFit/>
          </a:bodyPr>
          <a:lstStyle/>
          <a:p>
            <a:r>
              <a:rPr lang="en-US" sz="1600" b="1" dirty="0">
                <a:solidFill>
                  <a:srgbClr val="FFC000"/>
                </a:solidFill>
                <a:latin typeface="Bookman Old Style" panose="02050604050505020204" pitchFamily="18" charset="0"/>
              </a:rPr>
              <a:t>MARY JANE S. DE LA TORRE, LPT</a:t>
            </a:r>
            <a:endParaRPr lang="en-PH" sz="1600" b="1" dirty="0">
              <a:solidFill>
                <a:srgbClr val="FFC000"/>
              </a:solidFill>
              <a:latin typeface="Bookman Old Style" panose="02050604050505020204" pitchFamily="18" charset="0"/>
            </a:endParaRPr>
          </a:p>
        </p:txBody>
      </p:sp>
    </p:spTree>
    <p:extLst>
      <p:ext uri="{BB962C8B-B14F-4D97-AF65-F5344CB8AC3E}">
        <p14:creationId xmlns:p14="http://schemas.microsoft.com/office/powerpoint/2010/main" val="1595586410"/>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9" r:id="rId5"/>
    <p:sldLayoutId id="2147483730" r:id="rId6"/>
    <p:sldLayoutId id="2147483722" r:id="rId7"/>
    <p:sldLayoutId id="2147483723" r:id="rId8"/>
    <p:sldLayoutId id="2147483724" r:id="rId9"/>
    <p:sldLayoutId id="2147483725" r:id="rId10"/>
    <p:sldLayoutId id="2147483726" r:id="rId11"/>
    <p:sldLayoutId id="2147483727" r:id="rId12"/>
    <p:sldLayoutId id="2147483728" r:id="rId13"/>
  </p:sldLayoutIdLst>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4.crdownload"/><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CA7E8EA-FF4D-4A68-97F9-3EBE97F73E12}"/>
              </a:ext>
            </a:extLst>
          </p:cNvPr>
          <p:cNvSpPr>
            <a:spLocks noGrp="1"/>
          </p:cNvSpPr>
          <p:nvPr>
            <p:ph type="title"/>
          </p:nvPr>
        </p:nvSpPr>
        <p:spPr>
          <a:xfrm>
            <a:off x="3846741" y="1652632"/>
            <a:ext cx="7442791" cy="2246204"/>
          </a:xfrm>
        </p:spPr>
        <p:txBody>
          <a:bodyPr>
            <a:noAutofit/>
          </a:bodyPr>
          <a:lstStyle/>
          <a:p>
            <a:pPr algn="ctr"/>
            <a:r>
              <a:rPr lang="en-US" sz="4400" dirty="0">
                <a:latin typeface="Bookman Old Style" panose="02050604050505020204" pitchFamily="18" charset="0"/>
              </a:rPr>
              <a:t>DISCIPLINE AND IDEAS IN APPLIED SOCIAL SCIENCES</a:t>
            </a:r>
          </a:p>
        </p:txBody>
      </p:sp>
      <p:sp>
        <p:nvSpPr>
          <p:cNvPr id="3" name="Rectangle: Rounded Corners 2">
            <a:extLst>
              <a:ext uri="{FF2B5EF4-FFF2-40B4-BE49-F238E27FC236}">
                <a16:creationId xmlns:a16="http://schemas.microsoft.com/office/drawing/2014/main" id="{8C49CC5E-DDCE-411E-BF9E-CFF0E34CA75B}"/>
              </a:ext>
            </a:extLst>
          </p:cNvPr>
          <p:cNvSpPr/>
          <p:nvPr/>
        </p:nvSpPr>
        <p:spPr>
          <a:xfrm>
            <a:off x="5645790" y="3785584"/>
            <a:ext cx="3665989" cy="226503"/>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Bookman Old Style" panose="02050604050505020204" pitchFamily="18" charset="0"/>
              </a:rPr>
              <a:t>2nd Semester, A.Y. 2024-2025</a:t>
            </a:r>
            <a:endParaRPr lang="en-PH" dirty="0">
              <a:solidFill>
                <a:srgbClr val="FFFF00"/>
              </a:solidFill>
              <a:latin typeface="Bookman Old Style" panose="02050604050505020204" pitchFamily="18" charset="0"/>
            </a:endParaRPr>
          </a:p>
        </p:txBody>
      </p:sp>
      <p:sp>
        <p:nvSpPr>
          <p:cNvPr id="2" name="Rectangle 1">
            <a:extLst>
              <a:ext uri="{FF2B5EF4-FFF2-40B4-BE49-F238E27FC236}">
                <a16:creationId xmlns:a16="http://schemas.microsoft.com/office/drawing/2014/main" id="{0963D7AA-CD9D-9E1C-8725-77EEDDAEFD30}"/>
              </a:ext>
            </a:extLst>
          </p:cNvPr>
          <p:cNvSpPr/>
          <p:nvPr/>
        </p:nvSpPr>
        <p:spPr>
          <a:xfrm>
            <a:off x="4093828" y="0"/>
            <a:ext cx="3850546" cy="352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2647525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EAE213-32B2-4099-B0A3-FB7A4BC0BBD2}"/>
              </a:ext>
            </a:extLst>
          </p:cNvPr>
          <p:cNvSpPr>
            <a:spLocks noGrp="1"/>
          </p:cNvSpPr>
          <p:nvPr>
            <p:ph type="body" sz="quarter" idx="12"/>
          </p:nvPr>
        </p:nvSpPr>
        <p:spPr>
          <a:xfrm>
            <a:off x="226503" y="1316514"/>
            <a:ext cx="6640097" cy="497563"/>
          </a:xfrm>
        </p:spPr>
        <p:txBody>
          <a:bodyPr/>
          <a:lstStyle/>
          <a:p>
            <a:r>
              <a:rPr lang="en-US" sz="2800" dirty="0">
                <a:solidFill>
                  <a:schemeClr val="bg1"/>
                </a:solidFill>
                <a:latin typeface="Bookman Old Style" panose="02050604050505020204" pitchFamily="18" charset="0"/>
              </a:rPr>
              <a:t>Counselling has a common stigma,</a:t>
            </a:r>
            <a:endParaRPr lang="en-PH" sz="2800" dirty="0">
              <a:solidFill>
                <a:schemeClr val="bg1"/>
              </a:solidFill>
              <a:latin typeface="Bookman Old Style" panose="02050604050505020204" pitchFamily="18" charset="0"/>
            </a:endParaRPr>
          </a:p>
        </p:txBody>
      </p:sp>
      <p:sp>
        <p:nvSpPr>
          <p:cNvPr id="3" name="Title 2">
            <a:extLst>
              <a:ext uri="{FF2B5EF4-FFF2-40B4-BE49-F238E27FC236}">
                <a16:creationId xmlns:a16="http://schemas.microsoft.com/office/drawing/2014/main" id="{8D9BC308-AF67-47C1-923F-30A880645D84}"/>
              </a:ext>
            </a:extLst>
          </p:cNvPr>
          <p:cNvSpPr>
            <a:spLocks noGrp="1"/>
          </p:cNvSpPr>
          <p:nvPr>
            <p:ph type="title"/>
          </p:nvPr>
        </p:nvSpPr>
        <p:spPr>
          <a:xfrm>
            <a:off x="1149293" y="394282"/>
            <a:ext cx="9713800" cy="610342"/>
          </a:xfrm>
        </p:spPr>
        <p:txBody>
          <a:bodyPr/>
          <a:lstStyle/>
          <a:p>
            <a:r>
              <a:rPr lang="en-US" sz="3600" dirty="0">
                <a:solidFill>
                  <a:schemeClr val="accent4">
                    <a:lumMod val="75000"/>
                  </a:schemeClr>
                </a:solidFill>
                <a:latin typeface="Bookman Old Style" panose="02050604050505020204" pitchFamily="18" charset="0"/>
              </a:rPr>
              <a:t>Understanding the Nature of Counselling</a:t>
            </a:r>
            <a:endParaRPr lang="en-PH" sz="3600" dirty="0">
              <a:solidFill>
                <a:schemeClr val="accent4">
                  <a:lumMod val="75000"/>
                </a:schemeClr>
              </a:solidFill>
              <a:latin typeface="Bookman Old Style" panose="02050604050505020204" pitchFamily="18" charset="0"/>
            </a:endParaRPr>
          </a:p>
        </p:txBody>
      </p:sp>
      <p:sp>
        <p:nvSpPr>
          <p:cNvPr id="4" name="Rectangle: Rounded Corners 3">
            <a:extLst>
              <a:ext uri="{FF2B5EF4-FFF2-40B4-BE49-F238E27FC236}">
                <a16:creationId xmlns:a16="http://schemas.microsoft.com/office/drawing/2014/main" id="{EF5A7441-8B82-4A35-969B-F78B71EC4B2F}"/>
              </a:ext>
            </a:extLst>
          </p:cNvPr>
          <p:cNvSpPr/>
          <p:nvPr/>
        </p:nvSpPr>
        <p:spPr>
          <a:xfrm>
            <a:off x="906011" y="2367093"/>
            <a:ext cx="4798503" cy="248314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latin typeface="Bookman Old Style" panose="02050604050505020204" pitchFamily="18" charset="0"/>
              </a:rPr>
              <a:t>For </a:t>
            </a:r>
            <a:r>
              <a:rPr lang="en-US" sz="2400" b="1" dirty="0">
                <a:latin typeface="Bookman Old Style" panose="02050604050505020204" pitchFamily="18" charset="0"/>
              </a:rPr>
              <a:t>ordinary people</a:t>
            </a:r>
            <a:r>
              <a:rPr lang="en-US" sz="2400" dirty="0">
                <a:latin typeface="Bookman Old Style" panose="02050604050505020204" pitchFamily="18" charset="0"/>
              </a:rPr>
              <a:t>, it is for mentally-ill individuals who evade having one to avoid being labeled as crazy or retarded (Caddell, 2022). </a:t>
            </a:r>
            <a:endParaRPr lang="en-PH" sz="2400" dirty="0">
              <a:latin typeface="Bookman Old Style" panose="02050604050505020204" pitchFamily="18" charset="0"/>
            </a:endParaRPr>
          </a:p>
        </p:txBody>
      </p:sp>
      <p:sp>
        <p:nvSpPr>
          <p:cNvPr id="5" name="Rectangle: Rounded Corners 4">
            <a:extLst>
              <a:ext uri="{FF2B5EF4-FFF2-40B4-BE49-F238E27FC236}">
                <a16:creationId xmlns:a16="http://schemas.microsoft.com/office/drawing/2014/main" id="{14D23E3E-7458-4B76-86CC-776E9B9C8610}"/>
              </a:ext>
            </a:extLst>
          </p:cNvPr>
          <p:cNvSpPr/>
          <p:nvPr/>
        </p:nvSpPr>
        <p:spPr>
          <a:xfrm>
            <a:off x="6272169" y="2367093"/>
            <a:ext cx="4798503" cy="24831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1" dirty="0">
                <a:latin typeface="Bookman Old Style" panose="02050604050505020204" pitchFamily="18" charset="0"/>
              </a:rPr>
              <a:t>Students</a:t>
            </a:r>
            <a:r>
              <a:rPr lang="en-US" sz="2400" dirty="0">
                <a:latin typeface="Bookman Old Style" panose="02050604050505020204" pitchFamily="18" charset="0"/>
              </a:rPr>
              <a:t> it is troubled individuals who need to be restrained to control their unwanted behaviors (Larrier &amp; Ratner, 2017).  </a:t>
            </a:r>
            <a:endParaRPr lang="en-PH" sz="2400" dirty="0">
              <a:latin typeface="Bookman Old Style" panose="02050604050505020204" pitchFamily="18" charset="0"/>
            </a:endParaRPr>
          </a:p>
        </p:txBody>
      </p:sp>
      <p:sp>
        <p:nvSpPr>
          <p:cNvPr id="6" name="Rectangle 5">
            <a:extLst>
              <a:ext uri="{FF2B5EF4-FFF2-40B4-BE49-F238E27FC236}">
                <a16:creationId xmlns:a16="http://schemas.microsoft.com/office/drawing/2014/main" id="{ECF2904E-001F-EF61-661F-AA053BDCBF14}"/>
              </a:ext>
            </a:extLst>
          </p:cNvPr>
          <p:cNvSpPr/>
          <p:nvPr/>
        </p:nvSpPr>
        <p:spPr>
          <a:xfrm>
            <a:off x="4177717" y="75501"/>
            <a:ext cx="3749879" cy="30200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775329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CC0EFA1-948C-4B79-AAD9-1ECC88D6366A}"/>
              </a:ext>
            </a:extLst>
          </p:cNvPr>
          <p:cNvSpPr/>
          <p:nvPr/>
        </p:nvSpPr>
        <p:spPr>
          <a:xfrm>
            <a:off x="427839" y="897622"/>
            <a:ext cx="2181137" cy="654341"/>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PH" sz="1400" b="1" dirty="0">
                <a:latin typeface="Bookman Old Style" panose="02050604050505020204" pitchFamily="18" charset="0"/>
              </a:rPr>
              <a:t>COUNSELLING</a:t>
            </a:r>
          </a:p>
        </p:txBody>
      </p:sp>
      <p:sp>
        <p:nvSpPr>
          <p:cNvPr id="6" name="Arrow: Right 5">
            <a:extLst>
              <a:ext uri="{FF2B5EF4-FFF2-40B4-BE49-F238E27FC236}">
                <a16:creationId xmlns:a16="http://schemas.microsoft.com/office/drawing/2014/main" id="{48B3F48B-2F5E-4C0A-93F3-B621E18F5F73}"/>
              </a:ext>
            </a:extLst>
          </p:cNvPr>
          <p:cNvSpPr/>
          <p:nvPr/>
        </p:nvSpPr>
        <p:spPr>
          <a:xfrm>
            <a:off x="2650921" y="1132514"/>
            <a:ext cx="444617" cy="192946"/>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PH"/>
          </a:p>
        </p:txBody>
      </p:sp>
      <p:sp>
        <p:nvSpPr>
          <p:cNvPr id="9" name="Rectangle: Rounded Corners 8">
            <a:extLst>
              <a:ext uri="{FF2B5EF4-FFF2-40B4-BE49-F238E27FC236}">
                <a16:creationId xmlns:a16="http://schemas.microsoft.com/office/drawing/2014/main" id="{0B27CBB5-D8B8-4FC0-B0A8-B514D417CA0A}"/>
              </a:ext>
            </a:extLst>
          </p:cNvPr>
          <p:cNvSpPr/>
          <p:nvPr/>
        </p:nvSpPr>
        <p:spPr>
          <a:xfrm>
            <a:off x="3137483" y="658535"/>
            <a:ext cx="3145872" cy="11325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solidFill>
                  <a:schemeClr val="bg1"/>
                </a:solidFill>
                <a:latin typeface="Bookman Old Style" panose="02050604050505020204" pitchFamily="18" charset="0"/>
              </a:rPr>
              <a:t>Closely associated with </a:t>
            </a:r>
            <a:r>
              <a:rPr lang="en-US" sz="1400" b="1" dirty="0">
                <a:solidFill>
                  <a:schemeClr val="bg1"/>
                </a:solidFill>
                <a:latin typeface="Bookman Old Style" panose="02050604050505020204" pitchFamily="18" charset="0"/>
              </a:rPr>
              <a:t>therapy</a:t>
            </a:r>
            <a:r>
              <a:rPr lang="en-US" sz="1400" dirty="0">
                <a:solidFill>
                  <a:schemeClr val="bg1"/>
                </a:solidFill>
                <a:latin typeface="Bookman Old Style" panose="02050604050505020204" pitchFamily="18" charset="0"/>
              </a:rPr>
              <a:t> because it is a </a:t>
            </a:r>
            <a:r>
              <a:rPr lang="en-US" sz="1400" b="1" dirty="0">
                <a:solidFill>
                  <a:schemeClr val="bg1"/>
                </a:solidFill>
                <a:latin typeface="Bookman Old Style" panose="02050604050505020204" pitchFamily="18" charset="0"/>
              </a:rPr>
              <a:t>talking therapy </a:t>
            </a:r>
            <a:r>
              <a:rPr lang="en-US" sz="1400" dirty="0">
                <a:solidFill>
                  <a:schemeClr val="bg1"/>
                </a:solidFill>
                <a:latin typeface="Bookman Old Style" panose="02050604050505020204" pitchFamily="18" charset="0"/>
              </a:rPr>
              <a:t>that is intended for an individual having an emotional issue (</a:t>
            </a:r>
            <a:r>
              <a:rPr lang="en-US" sz="1400" dirty="0" err="1">
                <a:solidFill>
                  <a:schemeClr val="bg1"/>
                </a:solidFill>
                <a:latin typeface="Bookman Old Style" panose="02050604050505020204" pitchFamily="18" charset="0"/>
              </a:rPr>
              <a:t>Madeson</a:t>
            </a:r>
            <a:r>
              <a:rPr lang="en-US" sz="1400" dirty="0">
                <a:solidFill>
                  <a:schemeClr val="bg1"/>
                </a:solidFill>
                <a:latin typeface="Bookman Old Style" panose="02050604050505020204" pitchFamily="18" charset="0"/>
              </a:rPr>
              <a:t>, 2021).</a:t>
            </a:r>
            <a:endParaRPr lang="en-PH" sz="1400" dirty="0">
              <a:solidFill>
                <a:schemeClr val="bg1"/>
              </a:solidFill>
              <a:latin typeface="Bookman Old Style" panose="02050604050505020204" pitchFamily="18" charset="0"/>
            </a:endParaRPr>
          </a:p>
        </p:txBody>
      </p:sp>
      <p:sp>
        <p:nvSpPr>
          <p:cNvPr id="10" name="Arrow: Right 9">
            <a:extLst>
              <a:ext uri="{FF2B5EF4-FFF2-40B4-BE49-F238E27FC236}">
                <a16:creationId xmlns:a16="http://schemas.microsoft.com/office/drawing/2014/main" id="{CE2CA03B-57F9-4382-8287-B3239912A10F}"/>
              </a:ext>
            </a:extLst>
          </p:cNvPr>
          <p:cNvSpPr/>
          <p:nvPr/>
        </p:nvSpPr>
        <p:spPr>
          <a:xfrm>
            <a:off x="6300133" y="1128319"/>
            <a:ext cx="444617" cy="192946"/>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PH"/>
          </a:p>
        </p:txBody>
      </p:sp>
      <p:sp>
        <p:nvSpPr>
          <p:cNvPr id="11" name="Rectangle: Rounded Corners 10">
            <a:extLst>
              <a:ext uri="{FF2B5EF4-FFF2-40B4-BE49-F238E27FC236}">
                <a16:creationId xmlns:a16="http://schemas.microsoft.com/office/drawing/2014/main" id="{0E36E549-58F3-4727-BAC5-55CA919AE199}"/>
              </a:ext>
            </a:extLst>
          </p:cNvPr>
          <p:cNvSpPr/>
          <p:nvPr/>
        </p:nvSpPr>
        <p:spPr>
          <a:xfrm>
            <a:off x="6786693" y="964734"/>
            <a:ext cx="2399252" cy="5620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PH" b="1" dirty="0">
                <a:latin typeface="Bookman Old Style" panose="02050604050505020204" pitchFamily="18" charset="0"/>
              </a:rPr>
              <a:t>End Cause?</a:t>
            </a:r>
          </a:p>
        </p:txBody>
      </p:sp>
      <p:sp>
        <p:nvSpPr>
          <p:cNvPr id="12" name="Arrow: Right 11">
            <a:extLst>
              <a:ext uri="{FF2B5EF4-FFF2-40B4-BE49-F238E27FC236}">
                <a16:creationId xmlns:a16="http://schemas.microsoft.com/office/drawing/2014/main" id="{4678E0F1-3BD0-492C-8AD2-A0AE45B6BE5A}"/>
              </a:ext>
            </a:extLst>
          </p:cNvPr>
          <p:cNvSpPr/>
          <p:nvPr/>
        </p:nvSpPr>
        <p:spPr>
          <a:xfrm>
            <a:off x="9194334" y="1119930"/>
            <a:ext cx="243281" cy="213919"/>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PH"/>
          </a:p>
        </p:txBody>
      </p:sp>
      <p:sp>
        <p:nvSpPr>
          <p:cNvPr id="13" name="Rectangle: Rounded Corners 12">
            <a:extLst>
              <a:ext uri="{FF2B5EF4-FFF2-40B4-BE49-F238E27FC236}">
                <a16:creationId xmlns:a16="http://schemas.microsoft.com/office/drawing/2014/main" id="{84EE5B14-19DC-4A47-9F49-0A3A4ABD0FDE}"/>
              </a:ext>
            </a:extLst>
          </p:cNvPr>
          <p:cNvSpPr/>
          <p:nvPr/>
        </p:nvSpPr>
        <p:spPr>
          <a:xfrm>
            <a:off x="9546672" y="964734"/>
            <a:ext cx="2399252" cy="3179427"/>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latin typeface="Bookman Old Style" panose="02050604050505020204" pitchFamily="18" charset="0"/>
              </a:rPr>
              <a:t>Self-actualization</a:t>
            </a:r>
            <a:r>
              <a:rPr lang="en-US" dirty="0">
                <a:latin typeface="Bookman Old Style" panose="02050604050505020204" pitchFamily="18" charset="0"/>
              </a:rPr>
              <a:t> of individuals because it is here that stigma can be determined and how anxiety and depression can be dealt with (Haddad &amp; Haddad, 2015).</a:t>
            </a:r>
            <a:endParaRPr lang="en-PH" dirty="0">
              <a:latin typeface="Bookman Old Style" panose="02050604050505020204" pitchFamily="18" charset="0"/>
            </a:endParaRPr>
          </a:p>
        </p:txBody>
      </p:sp>
      <p:sp>
        <p:nvSpPr>
          <p:cNvPr id="14" name="Arrow: Down 13">
            <a:extLst>
              <a:ext uri="{FF2B5EF4-FFF2-40B4-BE49-F238E27FC236}">
                <a16:creationId xmlns:a16="http://schemas.microsoft.com/office/drawing/2014/main" id="{12DBA7CA-99CE-44FA-85EA-DD78C1EAD824}"/>
              </a:ext>
            </a:extLst>
          </p:cNvPr>
          <p:cNvSpPr/>
          <p:nvPr/>
        </p:nvSpPr>
        <p:spPr>
          <a:xfrm>
            <a:off x="1409350" y="1593907"/>
            <a:ext cx="285226" cy="499145"/>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a:p>
        </p:txBody>
      </p:sp>
      <p:sp>
        <p:nvSpPr>
          <p:cNvPr id="16" name="Rectangle: Rounded Corners 15">
            <a:extLst>
              <a:ext uri="{FF2B5EF4-FFF2-40B4-BE49-F238E27FC236}">
                <a16:creationId xmlns:a16="http://schemas.microsoft.com/office/drawing/2014/main" id="{AB286E63-34CA-4B40-9522-80CEF423ACB7}"/>
              </a:ext>
            </a:extLst>
          </p:cNvPr>
          <p:cNvSpPr/>
          <p:nvPr/>
        </p:nvSpPr>
        <p:spPr>
          <a:xfrm>
            <a:off x="427839" y="2214694"/>
            <a:ext cx="5201174" cy="351079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marL="285750" indent="-285750" algn="just">
              <a:buFont typeface="Arial" panose="020B0604020202020204" pitchFamily="34" charset="0"/>
              <a:buChar char="•"/>
            </a:pPr>
            <a:r>
              <a:rPr lang="en-US" b="1" i="1" dirty="0">
                <a:solidFill>
                  <a:schemeClr val="bg1"/>
                </a:solidFill>
                <a:latin typeface="Bookman Old Style" panose="02050604050505020204" pitchFamily="18" charset="0"/>
              </a:rPr>
              <a:t>Counselling</a:t>
            </a:r>
            <a:r>
              <a:rPr lang="en-US" dirty="0">
                <a:solidFill>
                  <a:schemeClr val="bg1"/>
                </a:solidFill>
                <a:latin typeface="Bookman Old Style" panose="02050604050505020204" pitchFamily="18" charset="0"/>
              </a:rPr>
              <a:t> is a helping profession whose aim therapy to assist clients to express themselves regardless of their background (McLeod, 2013).</a:t>
            </a:r>
          </a:p>
          <a:p>
            <a:pPr marL="285750" indent="-285750" algn="just">
              <a:buFont typeface="Arial" panose="020B0604020202020204" pitchFamily="34" charset="0"/>
              <a:buChar char="•"/>
            </a:pPr>
            <a:r>
              <a:rPr lang="en-US" b="1" i="1" dirty="0">
                <a:solidFill>
                  <a:schemeClr val="bg1"/>
                </a:solidFill>
                <a:latin typeface="Bookman Old Style" panose="02050604050505020204" pitchFamily="18" charset="0"/>
              </a:rPr>
              <a:t>American Counselling Association </a:t>
            </a:r>
            <a:r>
              <a:rPr lang="en-US" dirty="0">
                <a:solidFill>
                  <a:schemeClr val="bg1"/>
                </a:solidFill>
                <a:latin typeface="Bookman Old Style" panose="02050604050505020204" pitchFamily="18" charset="0"/>
              </a:rPr>
              <a:t>defined counselling as professional relationship that aims to empower families, groups, and individuals with diverse background to achieve a balanced life in aspects such as career, education, mental, and physical wellness (McLeod, 2013). </a:t>
            </a:r>
            <a:endParaRPr lang="en-PH" dirty="0">
              <a:solidFill>
                <a:schemeClr val="bg1"/>
              </a:solidFill>
              <a:latin typeface="Bookman Old Style" panose="02050604050505020204" pitchFamily="18" charset="0"/>
            </a:endParaRPr>
          </a:p>
        </p:txBody>
      </p:sp>
      <p:sp>
        <p:nvSpPr>
          <p:cNvPr id="17" name="Arrow: Right 16">
            <a:extLst>
              <a:ext uri="{FF2B5EF4-FFF2-40B4-BE49-F238E27FC236}">
                <a16:creationId xmlns:a16="http://schemas.microsoft.com/office/drawing/2014/main" id="{6BB07C44-458C-4EB2-BE47-80B1EFD4D59C}"/>
              </a:ext>
            </a:extLst>
          </p:cNvPr>
          <p:cNvSpPr/>
          <p:nvPr/>
        </p:nvSpPr>
        <p:spPr>
          <a:xfrm>
            <a:off x="5670958" y="3542251"/>
            <a:ext cx="360727" cy="42783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PH"/>
          </a:p>
        </p:txBody>
      </p:sp>
      <p:sp>
        <p:nvSpPr>
          <p:cNvPr id="18" name="Rectangle: Rounded Corners 17">
            <a:extLst>
              <a:ext uri="{FF2B5EF4-FFF2-40B4-BE49-F238E27FC236}">
                <a16:creationId xmlns:a16="http://schemas.microsoft.com/office/drawing/2014/main" id="{B0FBDFFC-8931-470E-ACC2-1B7D93FB7834}"/>
              </a:ext>
            </a:extLst>
          </p:cNvPr>
          <p:cNvSpPr/>
          <p:nvPr/>
        </p:nvSpPr>
        <p:spPr>
          <a:xfrm>
            <a:off x="6216242" y="3020037"/>
            <a:ext cx="2978092" cy="214758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a:latin typeface="Bookman Old Style" panose="02050604050505020204" pitchFamily="18" charset="0"/>
              </a:rPr>
              <a:t>Counselling</a:t>
            </a:r>
            <a:r>
              <a:rPr lang="en-US" dirty="0">
                <a:latin typeface="Bookman Old Style" panose="02050604050505020204" pitchFamily="18" charset="0"/>
              </a:rPr>
              <a:t> is all about generating new possibilities that aim to resolve issues that are painful and worrisome (McLeod, 2013). </a:t>
            </a:r>
            <a:endParaRPr lang="en-PH" dirty="0">
              <a:latin typeface="Bookman Old Style" panose="02050604050505020204" pitchFamily="18" charset="0"/>
            </a:endParaRPr>
          </a:p>
        </p:txBody>
      </p:sp>
      <p:sp>
        <p:nvSpPr>
          <p:cNvPr id="2" name="Rectangle 1">
            <a:extLst>
              <a:ext uri="{FF2B5EF4-FFF2-40B4-BE49-F238E27FC236}">
                <a16:creationId xmlns:a16="http://schemas.microsoft.com/office/drawing/2014/main" id="{AFBB188F-B56F-96F5-4577-6C517138AF67}"/>
              </a:ext>
            </a:extLst>
          </p:cNvPr>
          <p:cNvSpPr/>
          <p:nvPr/>
        </p:nvSpPr>
        <p:spPr>
          <a:xfrm>
            <a:off x="4177717" y="75501"/>
            <a:ext cx="3749879" cy="30200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2103715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4E761A-09F6-412C-BCC8-754017DBA726}"/>
              </a:ext>
            </a:extLst>
          </p:cNvPr>
          <p:cNvSpPr>
            <a:spLocks noGrp="1"/>
          </p:cNvSpPr>
          <p:nvPr>
            <p:ph type="title"/>
          </p:nvPr>
        </p:nvSpPr>
        <p:spPr>
          <a:xfrm>
            <a:off x="4634566" y="1278024"/>
            <a:ext cx="6955735" cy="1189038"/>
          </a:xfrm>
        </p:spPr>
        <p:txBody>
          <a:bodyPr/>
          <a:lstStyle/>
          <a:p>
            <a:pPr algn="ctr"/>
            <a:r>
              <a:rPr lang="en-US" dirty="0">
                <a:solidFill>
                  <a:schemeClr val="accent4">
                    <a:lumMod val="75000"/>
                  </a:schemeClr>
                </a:solidFill>
                <a:latin typeface="Bookman Old Style" panose="02050604050505020204" pitchFamily="18" charset="0"/>
              </a:rPr>
              <a:t>GOALS, PRINCIPLES, AND SCOPE OF COUNSELLING </a:t>
            </a:r>
            <a:endParaRPr lang="en-PH" dirty="0">
              <a:solidFill>
                <a:schemeClr val="accent4">
                  <a:lumMod val="75000"/>
                </a:schemeClr>
              </a:solidFill>
              <a:latin typeface="Bookman Old Style" panose="02050604050505020204" pitchFamily="18" charset="0"/>
            </a:endParaRPr>
          </a:p>
        </p:txBody>
      </p:sp>
      <p:pic>
        <p:nvPicPr>
          <p:cNvPr id="7" name="Picture 6">
            <a:extLst>
              <a:ext uri="{FF2B5EF4-FFF2-40B4-BE49-F238E27FC236}">
                <a16:creationId xmlns:a16="http://schemas.microsoft.com/office/drawing/2014/main" id="{8B180D0B-F628-486D-BEF6-5C3FF6F9884B}"/>
              </a:ext>
            </a:extLst>
          </p:cNvPr>
          <p:cNvPicPr>
            <a:picLocks noChangeAspect="1"/>
          </p:cNvPicPr>
          <p:nvPr/>
        </p:nvPicPr>
        <p:blipFill>
          <a:blip r:embed="rId2"/>
          <a:stretch>
            <a:fillRect/>
          </a:stretch>
        </p:blipFill>
        <p:spPr>
          <a:xfrm>
            <a:off x="6096000" y="2667875"/>
            <a:ext cx="3644317" cy="3293902"/>
          </a:xfrm>
          <a:prstGeom prst="rect">
            <a:avLst/>
          </a:prstGeom>
        </p:spPr>
      </p:pic>
      <p:sp>
        <p:nvSpPr>
          <p:cNvPr id="2" name="Rectangle 1">
            <a:extLst>
              <a:ext uri="{FF2B5EF4-FFF2-40B4-BE49-F238E27FC236}">
                <a16:creationId xmlns:a16="http://schemas.microsoft.com/office/drawing/2014/main" id="{8B176DF3-E1E7-5387-8E5D-44DA5B6EB2B1}"/>
              </a:ext>
            </a:extLst>
          </p:cNvPr>
          <p:cNvSpPr/>
          <p:nvPr/>
        </p:nvSpPr>
        <p:spPr>
          <a:xfrm>
            <a:off x="4177717" y="75501"/>
            <a:ext cx="3749879" cy="30200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76361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1E982AB-2D94-4FC3-AE51-6BF302C65416}"/>
              </a:ext>
            </a:extLst>
          </p:cNvPr>
          <p:cNvSpPr>
            <a:spLocks noGrp="1"/>
          </p:cNvSpPr>
          <p:nvPr>
            <p:ph type="body" sz="quarter" idx="12"/>
          </p:nvPr>
        </p:nvSpPr>
        <p:spPr>
          <a:xfrm>
            <a:off x="401061" y="1650019"/>
            <a:ext cx="7799387" cy="3937050"/>
          </a:xfrm>
        </p:spPr>
        <p:txBody>
          <a:bodyPr/>
          <a:lstStyle/>
          <a:p>
            <a:r>
              <a:rPr lang="en-US" sz="2600" dirty="0">
                <a:solidFill>
                  <a:schemeClr val="bg1"/>
                </a:solidFill>
                <a:latin typeface="Bookman Old Style" panose="02050604050505020204" pitchFamily="18" charset="0"/>
              </a:rPr>
              <a:t>Regardless of profession, setting expectations, goals, and objectives is important to know the cause of its existence. In this case, counseling, its main thrust is to </a:t>
            </a:r>
            <a:r>
              <a:rPr lang="en-US" sz="2600" b="1" dirty="0">
                <a:solidFill>
                  <a:schemeClr val="bg1"/>
                </a:solidFill>
                <a:latin typeface="Bookman Old Style" panose="02050604050505020204" pitchFamily="18" charset="0"/>
              </a:rPr>
              <a:t>develop the client’s social awareness </a:t>
            </a:r>
            <a:r>
              <a:rPr lang="en-US" sz="2600" dirty="0">
                <a:solidFill>
                  <a:schemeClr val="bg1"/>
                </a:solidFill>
                <a:latin typeface="Bookman Old Style" panose="02050604050505020204" pitchFamily="18" charset="0"/>
              </a:rPr>
              <a:t>(Locke, Myers,&amp; Herr, 2001). Hence, such a premise supports the notion that counselling is centered on to the </a:t>
            </a:r>
            <a:r>
              <a:rPr lang="en-US" sz="2600" b="1" dirty="0">
                <a:solidFill>
                  <a:schemeClr val="bg1"/>
                </a:solidFill>
                <a:latin typeface="Bookman Old Style" panose="02050604050505020204" pitchFamily="18" charset="0"/>
              </a:rPr>
              <a:t>enhancement and improvement of an individual </a:t>
            </a:r>
            <a:r>
              <a:rPr lang="en-US" sz="2600" dirty="0">
                <a:solidFill>
                  <a:schemeClr val="bg1"/>
                </a:solidFill>
                <a:latin typeface="Bookman Old Style" panose="02050604050505020204" pitchFamily="18" charset="0"/>
              </a:rPr>
              <a:t>because there are goals that underscore the role of counselling no matter how demanding it is. </a:t>
            </a:r>
            <a:endParaRPr lang="en-PH" sz="2600" dirty="0">
              <a:solidFill>
                <a:schemeClr val="bg1"/>
              </a:solidFill>
              <a:latin typeface="Bookman Old Style" panose="02050604050505020204" pitchFamily="18" charset="0"/>
            </a:endParaRPr>
          </a:p>
        </p:txBody>
      </p:sp>
      <p:sp>
        <p:nvSpPr>
          <p:cNvPr id="4" name="Title 3">
            <a:extLst>
              <a:ext uri="{FF2B5EF4-FFF2-40B4-BE49-F238E27FC236}">
                <a16:creationId xmlns:a16="http://schemas.microsoft.com/office/drawing/2014/main" id="{BA370E9D-EA41-4096-991C-8D73F76E7B9C}"/>
              </a:ext>
            </a:extLst>
          </p:cNvPr>
          <p:cNvSpPr>
            <a:spLocks noGrp="1"/>
          </p:cNvSpPr>
          <p:nvPr>
            <p:ph type="title"/>
          </p:nvPr>
        </p:nvSpPr>
        <p:spPr>
          <a:xfrm>
            <a:off x="1659525" y="666421"/>
            <a:ext cx="9141397" cy="615553"/>
          </a:xfrm>
        </p:spPr>
        <p:txBody>
          <a:bodyPr/>
          <a:lstStyle/>
          <a:p>
            <a:r>
              <a:rPr lang="en-US" dirty="0">
                <a:solidFill>
                  <a:srgbClr val="005C68"/>
                </a:solidFill>
                <a:latin typeface="Bookman Old Style" panose="02050604050505020204" pitchFamily="18" charset="0"/>
              </a:rPr>
              <a:t>INTRODUCTION</a:t>
            </a:r>
            <a:endParaRPr lang="en-PH" dirty="0">
              <a:solidFill>
                <a:srgbClr val="005C68"/>
              </a:solidFill>
              <a:latin typeface="Bookman Old Style" panose="02050604050505020204" pitchFamily="18" charset="0"/>
            </a:endParaRPr>
          </a:p>
        </p:txBody>
      </p:sp>
      <p:pic>
        <p:nvPicPr>
          <p:cNvPr id="7" name="Picture 6" descr="A picture containing clipart, vector graphics&#10;&#10;Description automatically generated">
            <a:extLst>
              <a:ext uri="{FF2B5EF4-FFF2-40B4-BE49-F238E27FC236}">
                <a16:creationId xmlns:a16="http://schemas.microsoft.com/office/drawing/2014/main" id="{27D93BCD-68A9-400A-B05F-838492AD605F}"/>
              </a:ext>
            </a:extLst>
          </p:cNvPr>
          <p:cNvPicPr>
            <a:picLocks noChangeAspect="1"/>
          </p:cNvPicPr>
          <p:nvPr/>
        </p:nvPicPr>
        <p:blipFill>
          <a:blip r:embed="rId2"/>
          <a:stretch>
            <a:fillRect/>
          </a:stretch>
        </p:blipFill>
        <p:spPr>
          <a:xfrm>
            <a:off x="8393578" y="1895136"/>
            <a:ext cx="3397361" cy="2945312"/>
          </a:xfrm>
          <a:prstGeom prst="rect">
            <a:avLst/>
          </a:prstGeom>
        </p:spPr>
      </p:pic>
      <p:sp>
        <p:nvSpPr>
          <p:cNvPr id="2" name="Rectangle 1">
            <a:extLst>
              <a:ext uri="{FF2B5EF4-FFF2-40B4-BE49-F238E27FC236}">
                <a16:creationId xmlns:a16="http://schemas.microsoft.com/office/drawing/2014/main" id="{EDE33102-8831-05A2-68A8-2E3A7CBC7468}"/>
              </a:ext>
            </a:extLst>
          </p:cNvPr>
          <p:cNvSpPr/>
          <p:nvPr/>
        </p:nvSpPr>
        <p:spPr>
          <a:xfrm>
            <a:off x="4177717" y="75501"/>
            <a:ext cx="3749879" cy="30200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001153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B2C5E5-5E44-493C-B259-8A31A7C87A57}"/>
              </a:ext>
            </a:extLst>
          </p:cNvPr>
          <p:cNvSpPr>
            <a:spLocks noGrp="1"/>
          </p:cNvSpPr>
          <p:nvPr>
            <p:ph type="body" sz="quarter" idx="12"/>
          </p:nvPr>
        </p:nvSpPr>
        <p:spPr>
          <a:xfrm>
            <a:off x="2498311" y="1510018"/>
            <a:ext cx="9095274" cy="4152551"/>
          </a:xfrm>
        </p:spPr>
        <p:txBody>
          <a:bodyPr/>
          <a:lstStyle/>
          <a:p>
            <a:pPr marL="342900" indent="-342900" algn="just">
              <a:buAutoNum type="arabicPeriod"/>
            </a:pPr>
            <a:r>
              <a:rPr lang="en-US" sz="3200" dirty="0">
                <a:solidFill>
                  <a:schemeClr val="bg1"/>
                </a:solidFill>
                <a:latin typeface="Bookman Old Style" panose="02050604050505020204" pitchFamily="18" charset="0"/>
              </a:rPr>
              <a:t>Facilitating behavioral change; </a:t>
            </a:r>
          </a:p>
          <a:p>
            <a:pPr marL="342900" indent="-342900" algn="just">
              <a:buAutoNum type="arabicPeriod"/>
            </a:pPr>
            <a:r>
              <a:rPr lang="en-US" sz="3200" dirty="0">
                <a:solidFill>
                  <a:schemeClr val="bg1"/>
                </a:solidFill>
                <a:latin typeface="Bookman Old Style" panose="02050604050505020204" pitchFamily="18" charset="0"/>
              </a:rPr>
              <a:t>help improve client’s ability to establish and maintain relationships;</a:t>
            </a:r>
          </a:p>
          <a:p>
            <a:pPr marL="342900" indent="-342900" algn="just">
              <a:buAutoNum type="arabicPeriod"/>
            </a:pPr>
            <a:r>
              <a:rPr lang="en-US" sz="3200" dirty="0">
                <a:solidFill>
                  <a:schemeClr val="bg1"/>
                </a:solidFill>
                <a:latin typeface="Bookman Old Style" panose="02050604050505020204" pitchFamily="18" charset="0"/>
              </a:rPr>
              <a:t>help enhance client’s ability and effectiveness to cope up;</a:t>
            </a:r>
          </a:p>
          <a:p>
            <a:pPr marL="342900" indent="-342900" algn="just">
              <a:buAutoNum type="arabicPeriod"/>
            </a:pPr>
            <a:r>
              <a:rPr lang="en-US" sz="3200" dirty="0">
                <a:solidFill>
                  <a:schemeClr val="bg1"/>
                </a:solidFill>
                <a:latin typeface="Bookman Old Style" panose="02050604050505020204" pitchFamily="18" charset="0"/>
              </a:rPr>
              <a:t>help promote client’s potential by centering on to the improvement with the decision-making process; and</a:t>
            </a:r>
          </a:p>
          <a:p>
            <a:pPr marL="342900" indent="-342900" algn="just">
              <a:buAutoNum type="arabicPeriod"/>
            </a:pPr>
            <a:r>
              <a:rPr lang="en-US" sz="3200" dirty="0">
                <a:solidFill>
                  <a:schemeClr val="bg1"/>
                </a:solidFill>
                <a:latin typeface="Bookman Old Style" panose="02050604050505020204" pitchFamily="18" charset="0"/>
              </a:rPr>
              <a:t>development </a:t>
            </a:r>
            <a:endParaRPr lang="en-PH" sz="3200" dirty="0">
              <a:solidFill>
                <a:schemeClr val="bg1"/>
              </a:solidFill>
              <a:latin typeface="Bookman Old Style" panose="02050604050505020204" pitchFamily="18" charset="0"/>
            </a:endParaRPr>
          </a:p>
        </p:txBody>
      </p:sp>
      <p:sp>
        <p:nvSpPr>
          <p:cNvPr id="3" name="Title 2">
            <a:extLst>
              <a:ext uri="{FF2B5EF4-FFF2-40B4-BE49-F238E27FC236}">
                <a16:creationId xmlns:a16="http://schemas.microsoft.com/office/drawing/2014/main" id="{6D929CB0-3209-42DE-9226-81F4BEE5DE32}"/>
              </a:ext>
            </a:extLst>
          </p:cNvPr>
          <p:cNvSpPr>
            <a:spLocks noGrp="1"/>
          </p:cNvSpPr>
          <p:nvPr>
            <p:ph type="title"/>
          </p:nvPr>
        </p:nvSpPr>
        <p:spPr>
          <a:xfrm>
            <a:off x="394283" y="504090"/>
            <a:ext cx="11543251" cy="861774"/>
          </a:xfrm>
        </p:spPr>
        <p:txBody>
          <a:bodyPr/>
          <a:lstStyle/>
          <a:p>
            <a:r>
              <a:rPr lang="en-US" sz="2800" dirty="0">
                <a:solidFill>
                  <a:srgbClr val="007788"/>
                </a:solidFill>
                <a:latin typeface="Bookman Old Style" panose="02050604050505020204" pitchFamily="18" charset="0"/>
              </a:rPr>
              <a:t>According to Leslie </a:t>
            </a:r>
            <a:r>
              <a:rPr lang="en-US" sz="2800" dirty="0" err="1">
                <a:solidFill>
                  <a:srgbClr val="007788"/>
                </a:solidFill>
                <a:latin typeface="Bookman Old Style" panose="02050604050505020204" pitchFamily="18" charset="0"/>
              </a:rPr>
              <a:t>Riopel</a:t>
            </a:r>
            <a:r>
              <a:rPr lang="en-US" sz="2800" dirty="0">
                <a:solidFill>
                  <a:srgbClr val="007788"/>
                </a:solidFill>
                <a:latin typeface="Bookman Old Style" panose="02050604050505020204" pitchFamily="18" charset="0"/>
              </a:rPr>
              <a:t> (2019), there are five common goals of counseling:</a:t>
            </a:r>
            <a:endParaRPr lang="en-PH" sz="2800" dirty="0">
              <a:solidFill>
                <a:srgbClr val="007788"/>
              </a:solidFill>
              <a:latin typeface="Bookman Old Style" panose="02050604050505020204" pitchFamily="18" charset="0"/>
            </a:endParaRPr>
          </a:p>
        </p:txBody>
      </p:sp>
      <p:pic>
        <p:nvPicPr>
          <p:cNvPr id="5" name="Picture 4">
            <a:extLst>
              <a:ext uri="{FF2B5EF4-FFF2-40B4-BE49-F238E27FC236}">
                <a16:creationId xmlns:a16="http://schemas.microsoft.com/office/drawing/2014/main" id="{11EEE314-E791-4E20-BAD9-58AF351497C1}"/>
              </a:ext>
            </a:extLst>
          </p:cNvPr>
          <p:cNvPicPr>
            <a:picLocks noChangeAspect="1"/>
          </p:cNvPicPr>
          <p:nvPr/>
        </p:nvPicPr>
        <p:blipFill>
          <a:blip r:embed="rId2"/>
          <a:stretch>
            <a:fillRect/>
          </a:stretch>
        </p:blipFill>
        <p:spPr>
          <a:xfrm>
            <a:off x="394283" y="2226491"/>
            <a:ext cx="1937856" cy="2068672"/>
          </a:xfrm>
          <a:prstGeom prst="rect">
            <a:avLst/>
          </a:prstGeom>
        </p:spPr>
      </p:pic>
      <p:sp>
        <p:nvSpPr>
          <p:cNvPr id="4" name="Rectangle 3">
            <a:extLst>
              <a:ext uri="{FF2B5EF4-FFF2-40B4-BE49-F238E27FC236}">
                <a16:creationId xmlns:a16="http://schemas.microsoft.com/office/drawing/2014/main" id="{88459257-8A52-9CF0-7A75-A8A96362D8D8}"/>
              </a:ext>
            </a:extLst>
          </p:cNvPr>
          <p:cNvSpPr/>
          <p:nvPr/>
        </p:nvSpPr>
        <p:spPr>
          <a:xfrm>
            <a:off x="4177717" y="75501"/>
            <a:ext cx="3749879" cy="30200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232112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4A592E-F402-4EE5-A10B-AE564F1724B2}"/>
              </a:ext>
            </a:extLst>
          </p:cNvPr>
          <p:cNvSpPr>
            <a:spLocks noGrp="1"/>
          </p:cNvSpPr>
          <p:nvPr>
            <p:ph type="body" sz="quarter" idx="12"/>
          </p:nvPr>
        </p:nvSpPr>
        <p:spPr>
          <a:xfrm>
            <a:off x="417841" y="921120"/>
            <a:ext cx="7799387" cy="4263277"/>
          </a:xfrm>
        </p:spPr>
        <p:txBody>
          <a:bodyPr/>
          <a:lstStyle/>
          <a:p>
            <a:r>
              <a:rPr lang="en-US" sz="3200" b="1" dirty="0">
                <a:solidFill>
                  <a:schemeClr val="bg1"/>
                </a:solidFill>
                <a:latin typeface="Bookman Old Style" panose="02050604050505020204" pitchFamily="18" charset="0"/>
              </a:rPr>
              <a:t>Counselling </a:t>
            </a:r>
            <a:r>
              <a:rPr lang="en-US" sz="3200" dirty="0">
                <a:solidFill>
                  <a:schemeClr val="bg1"/>
                </a:solidFill>
                <a:latin typeface="Bookman Old Style" panose="02050604050505020204" pitchFamily="18" charset="0"/>
              </a:rPr>
              <a:t>is considered tedious because the most common if not usual aspect that we can possibly notice among people seeking this professional help is demotivation (</a:t>
            </a:r>
            <a:r>
              <a:rPr lang="en-US" sz="3200" dirty="0" err="1">
                <a:solidFill>
                  <a:schemeClr val="bg1"/>
                </a:solidFill>
                <a:latin typeface="Bookman Old Style" panose="02050604050505020204" pitchFamily="18" charset="0"/>
              </a:rPr>
              <a:t>Riopel</a:t>
            </a:r>
            <a:r>
              <a:rPr lang="en-US" sz="3200" dirty="0">
                <a:solidFill>
                  <a:schemeClr val="bg1"/>
                </a:solidFill>
                <a:latin typeface="Bookman Old Style" panose="02050604050505020204" pitchFamily="18" charset="0"/>
              </a:rPr>
              <a:t>, 2019). That is why, it is important that we get to acknowledge the significance of </a:t>
            </a:r>
            <a:r>
              <a:rPr lang="en-US" sz="3200" b="1" dirty="0">
                <a:solidFill>
                  <a:schemeClr val="bg1"/>
                </a:solidFill>
                <a:latin typeface="Bookman Old Style" panose="02050604050505020204" pitchFamily="18" charset="0"/>
              </a:rPr>
              <a:t>recovery</a:t>
            </a:r>
            <a:r>
              <a:rPr lang="en-US" sz="3200" dirty="0">
                <a:solidFill>
                  <a:schemeClr val="bg1"/>
                </a:solidFill>
                <a:latin typeface="Bookman Old Style" panose="02050604050505020204" pitchFamily="18" charset="0"/>
              </a:rPr>
              <a:t> that can help us improve ourselves (</a:t>
            </a:r>
            <a:r>
              <a:rPr lang="en-US" sz="3200" dirty="0" err="1">
                <a:solidFill>
                  <a:schemeClr val="bg1"/>
                </a:solidFill>
                <a:latin typeface="Bookman Old Style" panose="02050604050505020204" pitchFamily="18" charset="0"/>
              </a:rPr>
              <a:t>Riopel</a:t>
            </a:r>
            <a:r>
              <a:rPr lang="en-US" sz="3200" dirty="0">
                <a:solidFill>
                  <a:schemeClr val="bg1"/>
                </a:solidFill>
                <a:latin typeface="Bookman Old Style" panose="02050604050505020204" pitchFamily="18" charset="0"/>
              </a:rPr>
              <a:t>, 2019). </a:t>
            </a:r>
            <a:endParaRPr lang="en-PH" sz="3200" dirty="0">
              <a:solidFill>
                <a:schemeClr val="bg1"/>
              </a:solidFill>
              <a:latin typeface="Bookman Old Style" panose="02050604050505020204" pitchFamily="18" charset="0"/>
            </a:endParaRPr>
          </a:p>
        </p:txBody>
      </p:sp>
      <p:pic>
        <p:nvPicPr>
          <p:cNvPr id="5" name="Picture 4">
            <a:extLst>
              <a:ext uri="{FF2B5EF4-FFF2-40B4-BE49-F238E27FC236}">
                <a16:creationId xmlns:a16="http://schemas.microsoft.com/office/drawing/2014/main" id="{4FA806EA-93CC-426A-89C6-CB1045A2B1AF}"/>
              </a:ext>
            </a:extLst>
          </p:cNvPr>
          <p:cNvPicPr>
            <a:picLocks noChangeAspect="1"/>
          </p:cNvPicPr>
          <p:nvPr/>
        </p:nvPicPr>
        <p:blipFill>
          <a:blip r:embed="rId2"/>
          <a:stretch>
            <a:fillRect/>
          </a:stretch>
        </p:blipFill>
        <p:spPr>
          <a:xfrm>
            <a:off x="8217228" y="1056701"/>
            <a:ext cx="3392393" cy="3087459"/>
          </a:xfrm>
          <a:prstGeom prst="rect">
            <a:avLst/>
          </a:prstGeom>
        </p:spPr>
      </p:pic>
      <p:sp>
        <p:nvSpPr>
          <p:cNvPr id="3" name="Rectangle 2">
            <a:extLst>
              <a:ext uri="{FF2B5EF4-FFF2-40B4-BE49-F238E27FC236}">
                <a16:creationId xmlns:a16="http://schemas.microsoft.com/office/drawing/2014/main" id="{BFD0E433-0730-FF0D-75F8-78F2A78D2AAA}"/>
              </a:ext>
            </a:extLst>
          </p:cNvPr>
          <p:cNvSpPr/>
          <p:nvPr/>
        </p:nvSpPr>
        <p:spPr>
          <a:xfrm>
            <a:off x="4177717" y="75501"/>
            <a:ext cx="3749879" cy="30200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1379502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92C09A-9397-41C8-A153-E85484A19E4F}"/>
              </a:ext>
            </a:extLst>
          </p:cNvPr>
          <p:cNvSpPr>
            <a:spLocks noGrp="1"/>
          </p:cNvSpPr>
          <p:nvPr>
            <p:ph type="body" sz="quarter" idx="12"/>
          </p:nvPr>
        </p:nvSpPr>
        <p:spPr>
          <a:xfrm>
            <a:off x="713064" y="2262416"/>
            <a:ext cx="10377181" cy="1534757"/>
          </a:xfrm>
        </p:spPr>
        <p:txBody>
          <a:bodyPr/>
          <a:lstStyle/>
          <a:p>
            <a:r>
              <a:rPr lang="en-US" sz="3600" dirty="0">
                <a:solidFill>
                  <a:schemeClr val="bg1"/>
                </a:solidFill>
                <a:latin typeface="Bookman Old Style" panose="02050604050505020204" pitchFamily="18" charset="0"/>
              </a:rPr>
              <a:t>The acronym </a:t>
            </a:r>
            <a:r>
              <a:rPr lang="en-US" sz="3600" b="1" dirty="0">
                <a:solidFill>
                  <a:schemeClr val="bg1"/>
                </a:solidFill>
                <a:latin typeface="Bookman Old Style" panose="02050604050505020204" pitchFamily="18" charset="0"/>
              </a:rPr>
              <a:t>GROW</a:t>
            </a:r>
            <a:r>
              <a:rPr lang="en-US" sz="3600" dirty="0">
                <a:solidFill>
                  <a:schemeClr val="bg1"/>
                </a:solidFill>
                <a:latin typeface="Bookman Old Style" panose="02050604050505020204" pitchFamily="18" charset="0"/>
              </a:rPr>
              <a:t> can provide us with a meaningful discussion about demonstrating what recovery is:</a:t>
            </a:r>
            <a:endParaRPr lang="en-PH" sz="3600" dirty="0">
              <a:solidFill>
                <a:schemeClr val="bg1"/>
              </a:solidFill>
              <a:latin typeface="Bookman Old Style" panose="02050604050505020204" pitchFamily="18" charset="0"/>
            </a:endParaRPr>
          </a:p>
        </p:txBody>
      </p:sp>
      <p:sp>
        <p:nvSpPr>
          <p:cNvPr id="3" name="Rectangle 2">
            <a:extLst>
              <a:ext uri="{FF2B5EF4-FFF2-40B4-BE49-F238E27FC236}">
                <a16:creationId xmlns:a16="http://schemas.microsoft.com/office/drawing/2014/main" id="{AD118FF2-ADC5-CCE4-CEFA-D0EE919E8A3B}"/>
              </a:ext>
            </a:extLst>
          </p:cNvPr>
          <p:cNvSpPr/>
          <p:nvPr/>
        </p:nvSpPr>
        <p:spPr>
          <a:xfrm>
            <a:off x="4177717" y="75501"/>
            <a:ext cx="3749879" cy="30200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2900128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E87F8C-95C0-4F41-829D-097978AB08BF}"/>
              </a:ext>
            </a:extLst>
          </p:cNvPr>
          <p:cNvSpPr>
            <a:spLocks noGrp="1"/>
          </p:cNvSpPr>
          <p:nvPr>
            <p:ph type="body" sz="quarter" idx="12"/>
          </p:nvPr>
        </p:nvSpPr>
        <p:spPr>
          <a:xfrm>
            <a:off x="3857327" y="844676"/>
            <a:ext cx="7799387" cy="4591390"/>
          </a:xfrm>
        </p:spPr>
        <p:txBody>
          <a:bodyPr/>
          <a:lstStyle/>
          <a:p>
            <a:r>
              <a:rPr lang="en-US" sz="3600" b="1" dirty="0">
                <a:solidFill>
                  <a:srgbClr val="FF0000"/>
                </a:solidFill>
                <a:latin typeface="Bookman Old Style" panose="02050604050505020204" pitchFamily="18" charset="0"/>
              </a:rPr>
              <a:t>G</a:t>
            </a:r>
            <a:r>
              <a:rPr lang="en-US" sz="3600" dirty="0">
                <a:solidFill>
                  <a:schemeClr val="bg1"/>
                </a:solidFill>
                <a:latin typeface="Bookman Old Style" panose="02050604050505020204" pitchFamily="18" charset="0"/>
              </a:rPr>
              <a:t>oal- the main end cause of recovery must be determined not just by the counselor itself but also by the client (</a:t>
            </a:r>
            <a:r>
              <a:rPr lang="en-US" sz="3600" dirty="0" err="1">
                <a:solidFill>
                  <a:schemeClr val="bg1"/>
                </a:solidFill>
                <a:latin typeface="Bookman Old Style" panose="02050604050505020204" pitchFamily="18" charset="0"/>
              </a:rPr>
              <a:t>Riopel</a:t>
            </a:r>
            <a:r>
              <a:rPr lang="en-US" sz="3600" dirty="0">
                <a:solidFill>
                  <a:schemeClr val="bg1"/>
                </a:solidFill>
                <a:latin typeface="Bookman Old Style" panose="02050604050505020204" pitchFamily="18" charset="0"/>
              </a:rPr>
              <a:t>, 2019). Such an endeavor is recommended because it provides a sense of direction to people seeking professional help (</a:t>
            </a:r>
            <a:r>
              <a:rPr lang="en-US" sz="3600" dirty="0" err="1">
                <a:solidFill>
                  <a:schemeClr val="bg1"/>
                </a:solidFill>
                <a:latin typeface="Bookman Old Style" panose="02050604050505020204" pitchFamily="18" charset="0"/>
              </a:rPr>
              <a:t>Riopel</a:t>
            </a:r>
            <a:r>
              <a:rPr lang="en-US" sz="3600" dirty="0">
                <a:solidFill>
                  <a:schemeClr val="bg1"/>
                </a:solidFill>
                <a:latin typeface="Bookman Old Style" panose="02050604050505020204" pitchFamily="18" charset="0"/>
              </a:rPr>
              <a:t>, 2019).</a:t>
            </a:r>
            <a:endParaRPr lang="en-PH" sz="3600" dirty="0">
              <a:solidFill>
                <a:schemeClr val="bg1"/>
              </a:solidFill>
              <a:latin typeface="Bookman Old Style" panose="02050604050505020204" pitchFamily="18" charset="0"/>
            </a:endParaRPr>
          </a:p>
        </p:txBody>
      </p:sp>
      <p:pic>
        <p:nvPicPr>
          <p:cNvPr id="5" name="Picture 4">
            <a:extLst>
              <a:ext uri="{FF2B5EF4-FFF2-40B4-BE49-F238E27FC236}">
                <a16:creationId xmlns:a16="http://schemas.microsoft.com/office/drawing/2014/main" id="{11E03703-0D13-4D73-8FC8-2A1D051F0E7E}"/>
              </a:ext>
            </a:extLst>
          </p:cNvPr>
          <p:cNvPicPr>
            <a:picLocks noChangeAspect="1"/>
          </p:cNvPicPr>
          <p:nvPr/>
        </p:nvPicPr>
        <p:blipFill>
          <a:blip r:embed="rId2"/>
          <a:stretch>
            <a:fillRect/>
          </a:stretch>
        </p:blipFill>
        <p:spPr>
          <a:xfrm>
            <a:off x="322844" y="1612613"/>
            <a:ext cx="3284054" cy="2732884"/>
          </a:xfrm>
          <a:prstGeom prst="rect">
            <a:avLst/>
          </a:prstGeom>
        </p:spPr>
      </p:pic>
      <p:sp>
        <p:nvSpPr>
          <p:cNvPr id="3" name="Rectangle 2">
            <a:extLst>
              <a:ext uri="{FF2B5EF4-FFF2-40B4-BE49-F238E27FC236}">
                <a16:creationId xmlns:a16="http://schemas.microsoft.com/office/drawing/2014/main" id="{A6B693B5-DB8F-45C6-BDD4-5F07687D5586}"/>
              </a:ext>
            </a:extLst>
          </p:cNvPr>
          <p:cNvSpPr/>
          <p:nvPr/>
        </p:nvSpPr>
        <p:spPr>
          <a:xfrm>
            <a:off x="4177717" y="75501"/>
            <a:ext cx="3749879" cy="30200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2521953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F0ECCE-E1A5-490A-96E7-D6530DF7A4CE}"/>
              </a:ext>
            </a:extLst>
          </p:cNvPr>
          <p:cNvSpPr>
            <a:spLocks noGrp="1"/>
          </p:cNvSpPr>
          <p:nvPr>
            <p:ph type="body" sz="quarter" idx="12"/>
          </p:nvPr>
        </p:nvSpPr>
        <p:spPr>
          <a:xfrm>
            <a:off x="3739881" y="794342"/>
            <a:ext cx="7799387" cy="4809504"/>
          </a:xfrm>
        </p:spPr>
        <p:txBody>
          <a:bodyPr/>
          <a:lstStyle/>
          <a:p>
            <a:r>
              <a:rPr lang="en-US" sz="3500" b="1" dirty="0">
                <a:solidFill>
                  <a:srgbClr val="FF0000"/>
                </a:solidFill>
                <a:latin typeface="Bookman Old Style" panose="02050604050505020204" pitchFamily="18" charset="0"/>
              </a:rPr>
              <a:t>R</a:t>
            </a:r>
            <a:r>
              <a:rPr lang="en-US" sz="3500" b="1" dirty="0">
                <a:solidFill>
                  <a:schemeClr val="bg1"/>
                </a:solidFill>
                <a:latin typeface="Bookman Old Style" panose="02050604050505020204" pitchFamily="18" charset="0"/>
              </a:rPr>
              <a:t>eality</a:t>
            </a:r>
            <a:r>
              <a:rPr lang="en-US" sz="3500" dirty="0">
                <a:solidFill>
                  <a:schemeClr val="bg1"/>
                </a:solidFill>
                <a:latin typeface="Bookman Old Style" panose="02050604050505020204" pitchFamily="18" charset="0"/>
              </a:rPr>
              <a:t>- a goal may just become a dream (</a:t>
            </a:r>
            <a:r>
              <a:rPr lang="en-US" sz="3500" dirty="0" err="1">
                <a:solidFill>
                  <a:schemeClr val="bg1"/>
                </a:solidFill>
                <a:latin typeface="Bookman Old Style" panose="02050604050505020204" pitchFamily="18" charset="0"/>
              </a:rPr>
              <a:t>Riopel</a:t>
            </a:r>
            <a:r>
              <a:rPr lang="en-US" sz="3500" dirty="0">
                <a:solidFill>
                  <a:schemeClr val="bg1"/>
                </a:solidFill>
                <a:latin typeface="Bookman Old Style" panose="02050604050505020204" pitchFamily="18" charset="0"/>
              </a:rPr>
              <a:t>, 2019). For an individual to make it happen, one has to consider becoming realistic in dealing with it (</a:t>
            </a:r>
            <a:r>
              <a:rPr lang="en-US" sz="3500" dirty="0" err="1">
                <a:solidFill>
                  <a:schemeClr val="bg1"/>
                </a:solidFill>
                <a:latin typeface="Bookman Old Style" panose="02050604050505020204" pitchFamily="18" charset="0"/>
              </a:rPr>
              <a:t>Riopel</a:t>
            </a:r>
            <a:r>
              <a:rPr lang="en-US" sz="3500" dirty="0">
                <a:solidFill>
                  <a:schemeClr val="bg1"/>
                </a:solidFill>
                <a:latin typeface="Bookman Old Style" panose="02050604050505020204" pitchFamily="18" charset="0"/>
              </a:rPr>
              <a:t>, 2019). That is why, it is recommended for counselling professionals to be practical in terms of their own thinking or else everything will be a waste of time (</a:t>
            </a:r>
            <a:r>
              <a:rPr lang="en-US" sz="3500" dirty="0" err="1">
                <a:solidFill>
                  <a:schemeClr val="bg1"/>
                </a:solidFill>
                <a:latin typeface="Bookman Old Style" panose="02050604050505020204" pitchFamily="18" charset="0"/>
              </a:rPr>
              <a:t>Riopel</a:t>
            </a:r>
            <a:r>
              <a:rPr lang="en-US" sz="3500" dirty="0">
                <a:solidFill>
                  <a:schemeClr val="bg1"/>
                </a:solidFill>
                <a:latin typeface="Bookman Old Style" panose="02050604050505020204" pitchFamily="18" charset="0"/>
              </a:rPr>
              <a:t>, 2019).</a:t>
            </a:r>
            <a:endParaRPr lang="en-PH" sz="3500" dirty="0">
              <a:solidFill>
                <a:schemeClr val="bg1"/>
              </a:solidFill>
              <a:latin typeface="Bookman Old Style" panose="02050604050505020204" pitchFamily="18" charset="0"/>
            </a:endParaRPr>
          </a:p>
        </p:txBody>
      </p:sp>
      <p:pic>
        <p:nvPicPr>
          <p:cNvPr id="5" name="Picture 4">
            <a:extLst>
              <a:ext uri="{FF2B5EF4-FFF2-40B4-BE49-F238E27FC236}">
                <a16:creationId xmlns:a16="http://schemas.microsoft.com/office/drawing/2014/main" id="{C7657BA8-876E-47BE-9B0E-C53D937A1C2C}"/>
              </a:ext>
            </a:extLst>
          </p:cNvPr>
          <p:cNvPicPr>
            <a:picLocks noChangeAspect="1"/>
          </p:cNvPicPr>
          <p:nvPr/>
        </p:nvPicPr>
        <p:blipFill>
          <a:blip r:embed="rId2"/>
          <a:stretch>
            <a:fillRect/>
          </a:stretch>
        </p:blipFill>
        <p:spPr>
          <a:xfrm>
            <a:off x="335079" y="1434784"/>
            <a:ext cx="3124351" cy="3103660"/>
          </a:xfrm>
          <a:prstGeom prst="rect">
            <a:avLst/>
          </a:prstGeom>
        </p:spPr>
      </p:pic>
      <p:sp>
        <p:nvSpPr>
          <p:cNvPr id="3" name="Rectangle 2">
            <a:extLst>
              <a:ext uri="{FF2B5EF4-FFF2-40B4-BE49-F238E27FC236}">
                <a16:creationId xmlns:a16="http://schemas.microsoft.com/office/drawing/2014/main" id="{903284FE-5990-7AFA-4027-72F2019411A2}"/>
              </a:ext>
            </a:extLst>
          </p:cNvPr>
          <p:cNvSpPr/>
          <p:nvPr/>
        </p:nvSpPr>
        <p:spPr>
          <a:xfrm>
            <a:off x="4177717" y="75501"/>
            <a:ext cx="3749879" cy="30200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1085252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9197A4-C728-4DEE-A211-EE41FF0ADDFA}"/>
              </a:ext>
            </a:extLst>
          </p:cNvPr>
          <p:cNvSpPr>
            <a:spLocks noGrp="1"/>
          </p:cNvSpPr>
          <p:nvPr>
            <p:ph type="body" sz="quarter" idx="12"/>
          </p:nvPr>
        </p:nvSpPr>
        <p:spPr>
          <a:xfrm>
            <a:off x="4228051" y="735619"/>
            <a:ext cx="7353163" cy="4868227"/>
          </a:xfrm>
        </p:spPr>
        <p:txBody>
          <a:bodyPr/>
          <a:lstStyle/>
          <a:p>
            <a:r>
              <a:rPr lang="en-US" sz="4400" b="1" dirty="0">
                <a:solidFill>
                  <a:srgbClr val="FF0000"/>
                </a:solidFill>
                <a:latin typeface="Bookman Old Style" panose="02050604050505020204" pitchFamily="18" charset="0"/>
              </a:rPr>
              <a:t>O</a:t>
            </a:r>
            <a:r>
              <a:rPr lang="en-US" sz="4400" b="1" dirty="0">
                <a:solidFill>
                  <a:schemeClr val="bg1"/>
                </a:solidFill>
                <a:latin typeface="Bookman Old Style" panose="02050604050505020204" pitchFamily="18" charset="0"/>
              </a:rPr>
              <a:t>ptions</a:t>
            </a:r>
            <a:r>
              <a:rPr lang="en-US" sz="4400" dirty="0">
                <a:solidFill>
                  <a:schemeClr val="bg1"/>
                </a:solidFill>
                <a:latin typeface="Bookman Old Style" panose="02050604050505020204" pitchFamily="18" charset="0"/>
              </a:rPr>
              <a:t>- counselling requires the provision of possibilities to clients because no matter how we look at things, we need to reach an understanding so as to achieve recovery (</a:t>
            </a:r>
            <a:r>
              <a:rPr lang="en-US" sz="4400" dirty="0" err="1">
                <a:solidFill>
                  <a:schemeClr val="bg1"/>
                </a:solidFill>
                <a:latin typeface="Bookman Old Style" panose="02050604050505020204" pitchFamily="18" charset="0"/>
              </a:rPr>
              <a:t>Riopel</a:t>
            </a:r>
            <a:r>
              <a:rPr lang="en-US" sz="4400" dirty="0">
                <a:solidFill>
                  <a:schemeClr val="bg1"/>
                </a:solidFill>
                <a:latin typeface="Bookman Old Style" panose="02050604050505020204" pitchFamily="18" charset="0"/>
              </a:rPr>
              <a:t>, 2019).</a:t>
            </a:r>
            <a:endParaRPr lang="en-PH" sz="4400" dirty="0">
              <a:solidFill>
                <a:schemeClr val="bg1"/>
              </a:solidFill>
              <a:latin typeface="Bookman Old Style" panose="02050604050505020204" pitchFamily="18" charset="0"/>
            </a:endParaRPr>
          </a:p>
        </p:txBody>
      </p:sp>
      <p:pic>
        <p:nvPicPr>
          <p:cNvPr id="5" name="Picture 4">
            <a:extLst>
              <a:ext uri="{FF2B5EF4-FFF2-40B4-BE49-F238E27FC236}">
                <a16:creationId xmlns:a16="http://schemas.microsoft.com/office/drawing/2014/main" id="{BBBB4465-BD12-47CB-9F22-C80D5E3F8CC5}"/>
              </a:ext>
            </a:extLst>
          </p:cNvPr>
          <p:cNvPicPr>
            <a:picLocks noChangeAspect="1"/>
          </p:cNvPicPr>
          <p:nvPr/>
        </p:nvPicPr>
        <p:blipFill>
          <a:blip r:embed="rId2"/>
          <a:stretch>
            <a:fillRect/>
          </a:stretch>
        </p:blipFill>
        <p:spPr>
          <a:xfrm>
            <a:off x="436010" y="1783971"/>
            <a:ext cx="3488944" cy="2595082"/>
          </a:xfrm>
          <a:prstGeom prst="rect">
            <a:avLst/>
          </a:prstGeom>
        </p:spPr>
      </p:pic>
      <p:sp>
        <p:nvSpPr>
          <p:cNvPr id="3" name="Rectangle 2">
            <a:extLst>
              <a:ext uri="{FF2B5EF4-FFF2-40B4-BE49-F238E27FC236}">
                <a16:creationId xmlns:a16="http://schemas.microsoft.com/office/drawing/2014/main" id="{BA926C53-5BB3-0F46-3533-E968E9B2C252}"/>
              </a:ext>
            </a:extLst>
          </p:cNvPr>
          <p:cNvSpPr/>
          <p:nvPr/>
        </p:nvSpPr>
        <p:spPr>
          <a:xfrm>
            <a:off x="4177717" y="75501"/>
            <a:ext cx="3749879" cy="30200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616495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302849-2A9A-47A4-A0EB-5A3FA8BE70DB}"/>
              </a:ext>
            </a:extLst>
          </p:cNvPr>
          <p:cNvSpPr>
            <a:spLocks noGrp="1"/>
          </p:cNvSpPr>
          <p:nvPr>
            <p:ph type="title"/>
          </p:nvPr>
        </p:nvSpPr>
        <p:spPr>
          <a:xfrm>
            <a:off x="1131116" y="2223183"/>
            <a:ext cx="6477000" cy="2038425"/>
          </a:xfrm>
        </p:spPr>
        <p:txBody>
          <a:bodyPr>
            <a:noAutofit/>
          </a:bodyPr>
          <a:lstStyle/>
          <a:p>
            <a:pPr algn="ctr"/>
            <a:r>
              <a:rPr lang="en-US" sz="2400" dirty="0">
                <a:latin typeface="Bookman Old Style" panose="02050604050505020204" pitchFamily="18" charset="0"/>
              </a:rPr>
              <a:t>Differentiating Applied from Pure Social Sciences and</a:t>
            </a:r>
            <a:br>
              <a:rPr lang="en-US" sz="2400" dirty="0">
                <a:latin typeface="Bookman Old Style" panose="02050604050505020204" pitchFamily="18" charset="0"/>
              </a:rPr>
            </a:br>
            <a:r>
              <a:rPr lang="en-US" sz="2400" dirty="0">
                <a:latin typeface="Bookman Old Style" panose="02050604050505020204" pitchFamily="18" charset="0"/>
              </a:rPr>
              <a:t>Understanding the Discipline of Counseling</a:t>
            </a:r>
            <a:br>
              <a:rPr lang="en-US" sz="2400" dirty="0">
                <a:latin typeface="Bookman Old Style" panose="02050604050505020204" pitchFamily="18" charset="0"/>
              </a:rPr>
            </a:br>
            <a:br>
              <a:rPr lang="en-US" sz="2400" dirty="0">
                <a:latin typeface="Bookman Old Style" panose="02050604050505020204" pitchFamily="18" charset="0"/>
              </a:rPr>
            </a:br>
            <a:r>
              <a:rPr lang="en-US" sz="2400" dirty="0">
                <a:latin typeface="Bookman Old Style" panose="02050604050505020204" pitchFamily="18" charset="0"/>
              </a:rPr>
              <a:t>Module 1</a:t>
            </a:r>
          </a:p>
        </p:txBody>
      </p:sp>
      <p:sp>
        <p:nvSpPr>
          <p:cNvPr id="2" name="Rectangle 1">
            <a:extLst>
              <a:ext uri="{FF2B5EF4-FFF2-40B4-BE49-F238E27FC236}">
                <a16:creationId xmlns:a16="http://schemas.microsoft.com/office/drawing/2014/main" id="{C07774E3-5156-2D5D-9A9E-49E0CC4364E1}"/>
              </a:ext>
            </a:extLst>
          </p:cNvPr>
          <p:cNvSpPr/>
          <p:nvPr/>
        </p:nvSpPr>
        <p:spPr>
          <a:xfrm>
            <a:off x="4169328" y="0"/>
            <a:ext cx="3858936" cy="360727"/>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951904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E486CE-3E71-477C-8C2A-6E2ADA6EF4D9}"/>
              </a:ext>
            </a:extLst>
          </p:cNvPr>
          <p:cNvSpPr>
            <a:spLocks noGrp="1"/>
          </p:cNvSpPr>
          <p:nvPr>
            <p:ph type="body" sz="quarter" idx="12"/>
          </p:nvPr>
        </p:nvSpPr>
        <p:spPr>
          <a:xfrm>
            <a:off x="4588778" y="1247348"/>
            <a:ext cx="6958880" cy="3282707"/>
          </a:xfrm>
        </p:spPr>
        <p:txBody>
          <a:bodyPr/>
          <a:lstStyle/>
          <a:p>
            <a:r>
              <a:rPr lang="en-US" sz="3600" b="1" dirty="0">
                <a:solidFill>
                  <a:srgbClr val="FF0000"/>
                </a:solidFill>
                <a:latin typeface="Bookman Old Style" panose="02050604050505020204" pitchFamily="18" charset="0"/>
              </a:rPr>
              <a:t>W</a:t>
            </a:r>
            <a:r>
              <a:rPr lang="en-US" sz="3600" b="1" dirty="0">
                <a:solidFill>
                  <a:schemeClr val="bg1"/>
                </a:solidFill>
                <a:latin typeface="Bookman Old Style" panose="02050604050505020204" pitchFamily="18" charset="0"/>
              </a:rPr>
              <a:t>ay Forward</a:t>
            </a:r>
            <a:r>
              <a:rPr lang="en-US" sz="3600" dirty="0">
                <a:solidFill>
                  <a:schemeClr val="bg1"/>
                </a:solidFill>
                <a:latin typeface="Bookman Old Style" panose="02050604050505020204" pitchFamily="18" charset="0"/>
              </a:rPr>
              <a:t>- there are no easy steps in life. That is why, self-sustainability should be inculcated so as to pursue the certainty of an achievement (</a:t>
            </a:r>
            <a:r>
              <a:rPr lang="en-US" sz="3600" dirty="0" err="1">
                <a:solidFill>
                  <a:schemeClr val="bg1"/>
                </a:solidFill>
                <a:latin typeface="Bookman Old Style" panose="02050604050505020204" pitchFamily="18" charset="0"/>
              </a:rPr>
              <a:t>Riopel</a:t>
            </a:r>
            <a:r>
              <a:rPr lang="en-US" sz="3600" dirty="0">
                <a:solidFill>
                  <a:schemeClr val="bg1"/>
                </a:solidFill>
                <a:latin typeface="Bookman Old Style" panose="02050604050505020204" pitchFamily="18" charset="0"/>
              </a:rPr>
              <a:t>, 2019). </a:t>
            </a:r>
            <a:endParaRPr lang="en-PH" sz="3600" dirty="0">
              <a:solidFill>
                <a:schemeClr val="bg1"/>
              </a:solidFill>
              <a:latin typeface="Bookman Old Style" panose="02050604050505020204" pitchFamily="18" charset="0"/>
            </a:endParaRPr>
          </a:p>
        </p:txBody>
      </p:sp>
      <p:pic>
        <p:nvPicPr>
          <p:cNvPr id="5" name="Picture 4" descr="A picture containing logo&#10;&#10;Description automatically generated">
            <a:extLst>
              <a:ext uri="{FF2B5EF4-FFF2-40B4-BE49-F238E27FC236}">
                <a16:creationId xmlns:a16="http://schemas.microsoft.com/office/drawing/2014/main" id="{AAEE9F2A-3A6D-462D-BD28-0BC4AB0C7396}"/>
              </a:ext>
            </a:extLst>
          </p:cNvPr>
          <p:cNvPicPr>
            <a:picLocks noChangeAspect="1"/>
          </p:cNvPicPr>
          <p:nvPr/>
        </p:nvPicPr>
        <p:blipFill>
          <a:blip r:embed="rId2"/>
          <a:stretch>
            <a:fillRect/>
          </a:stretch>
        </p:blipFill>
        <p:spPr>
          <a:xfrm>
            <a:off x="644342" y="1160432"/>
            <a:ext cx="3695700" cy="2943225"/>
          </a:xfrm>
          <a:prstGeom prst="rect">
            <a:avLst/>
          </a:prstGeom>
        </p:spPr>
      </p:pic>
      <p:sp>
        <p:nvSpPr>
          <p:cNvPr id="3" name="Rectangle 2">
            <a:extLst>
              <a:ext uri="{FF2B5EF4-FFF2-40B4-BE49-F238E27FC236}">
                <a16:creationId xmlns:a16="http://schemas.microsoft.com/office/drawing/2014/main" id="{04FAEB50-E9C2-D770-7C58-79EB195CDB53}"/>
              </a:ext>
            </a:extLst>
          </p:cNvPr>
          <p:cNvSpPr/>
          <p:nvPr/>
        </p:nvSpPr>
        <p:spPr>
          <a:xfrm>
            <a:off x="4177717" y="75501"/>
            <a:ext cx="3749879" cy="30200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469353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45C589-620A-4775-AC79-A3C5170D4E98}"/>
              </a:ext>
            </a:extLst>
          </p:cNvPr>
          <p:cNvSpPr>
            <a:spLocks noGrp="1"/>
          </p:cNvSpPr>
          <p:nvPr>
            <p:ph type="body" sz="quarter" idx="12"/>
          </p:nvPr>
        </p:nvSpPr>
        <p:spPr>
          <a:xfrm>
            <a:off x="260059" y="1072249"/>
            <a:ext cx="8816829" cy="4665821"/>
          </a:xfrm>
        </p:spPr>
        <p:txBody>
          <a:bodyPr/>
          <a:lstStyle/>
          <a:p>
            <a:pPr marL="342900" indent="-342900" algn="just">
              <a:buAutoNum type="arabicPeriod"/>
            </a:pPr>
            <a:r>
              <a:rPr lang="en-US" sz="2000" b="1" dirty="0">
                <a:solidFill>
                  <a:schemeClr val="bg1"/>
                </a:solidFill>
                <a:latin typeface="Bookman Old Style" panose="02050604050505020204" pitchFamily="18" charset="0"/>
              </a:rPr>
              <a:t>Autonomy</a:t>
            </a:r>
            <a:r>
              <a:rPr lang="en-US" sz="2000" dirty="0">
                <a:solidFill>
                  <a:schemeClr val="bg1"/>
                </a:solidFill>
                <a:latin typeface="Bookman Old Style" panose="02050604050505020204" pitchFamily="18" charset="0"/>
              </a:rPr>
              <a:t>- it advocates the respect for an individual to have control over oneself (Miller &amp; Davis, 2016).</a:t>
            </a:r>
          </a:p>
          <a:p>
            <a:pPr marL="342900" indent="-342900" algn="just">
              <a:buAutoNum type="arabicPeriod"/>
            </a:pPr>
            <a:endParaRPr lang="en-US" sz="2000" dirty="0">
              <a:solidFill>
                <a:schemeClr val="bg1"/>
              </a:solidFill>
              <a:latin typeface="Bookman Old Style" panose="02050604050505020204" pitchFamily="18" charset="0"/>
            </a:endParaRPr>
          </a:p>
          <a:p>
            <a:pPr marL="342900" indent="-342900" algn="just">
              <a:buAutoNum type="arabicPeriod"/>
            </a:pPr>
            <a:r>
              <a:rPr lang="en-US" sz="2000" b="1" dirty="0">
                <a:solidFill>
                  <a:schemeClr val="bg1"/>
                </a:solidFill>
                <a:latin typeface="Bookman Old Style" panose="02050604050505020204" pitchFamily="18" charset="0"/>
              </a:rPr>
              <a:t>Justice</a:t>
            </a:r>
            <a:r>
              <a:rPr lang="en-US" sz="2000" dirty="0">
                <a:solidFill>
                  <a:schemeClr val="bg1"/>
                </a:solidFill>
                <a:latin typeface="Bookman Old Style" panose="02050604050505020204" pitchFamily="18" charset="0"/>
              </a:rPr>
              <a:t>- it advocates the need to be justifiable in all aspects including the explanation of why counsellors treat differently their clients (Miller &amp; Davis, 2016).</a:t>
            </a:r>
          </a:p>
          <a:p>
            <a:pPr marL="342900" indent="-342900" algn="just">
              <a:buAutoNum type="arabicPeriod"/>
            </a:pPr>
            <a:endParaRPr lang="en-US" sz="2000" dirty="0">
              <a:solidFill>
                <a:schemeClr val="bg1"/>
              </a:solidFill>
              <a:latin typeface="Bookman Old Style" panose="02050604050505020204" pitchFamily="18" charset="0"/>
            </a:endParaRPr>
          </a:p>
          <a:p>
            <a:pPr marL="342900" indent="-342900" algn="just">
              <a:buAutoNum type="arabicPeriod"/>
            </a:pPr>
            <a:r>
              <a:rPr lang="en-US" sz="2000" b="1" dirty="0">
                <a:solidFill>
                  <a:schemeClr val="bg1"/>
                </a:solidFill>
                <a:latin typeface="Bookman Old Style" panose="02050604050505020204" pitchFamily="18" charset="0"/>
              </a:rPr>
              <a:t>Beneficence</a:t>
            </a:r>
            <a:r>
              <a:rPr lang="en-US" sz="2000" dirty="0">
                <a:solidFill>
                  <a:schemeClr val="bg1"/>
                </a:solidFill>
                <a:latin typeface="Bookman Old Style" panose="02050604050505020204" pitchFamily="18" charset="0"/>
              </a:rPr>
              <a:t>- it advocates the promotion of the client’s welfare that aims to achieve their betterment (Miller &amp; Davis, 2016).</a:t>
            </a:r>
          </a:p>
          <a:p>
            <a:pPr marL="342900" indent="-342900" algn="just">
              <a:buAutoNum type="arabicPeriod"/>
            </a:pPr>
            <a:endParaRPr lang="en-US" sz="2000" dirty="0">
              <a:solidFill>
                <a:schemeClr val="bg1"/>
              </a:solidFill>
              <a:latin typeface="Bookman Old Style" panose="02050604050505020204" pitchFamily="18" charset="0"/>
            </a:endParaRPr>
          </a:p>
          <a:p>
            <a:pPr marL="342900" indent="-342900" algn="just">
              <a:buAutoNum type="arabicPeriod"/>
            </a:pPr>
            <a:r>
              <a:rPr lang="en-US" sz="2000" b="1" dirty="0">
                <a:solidFill>
                  <a:schemeClr val="bg1"/>
                </a:solidFill>
                <a:latin typeface="Bookman Old Style" panose="02050604050505020204" pitchFamily="18" charset="0"/>
              </a:rPr>
              <a:t>Non-maleficence</a:t>
            </a:r>
            <a:r>
              <a:rPr lang="en-US" sz="2000" dirty="0">
                <a:solidFill>
                  <a:schemeClr val="bg1"/>
                </a:solidFill>
                <a:latin typeface="Bookman Old Style" panose="02050604050505020204" pitchFamily="18" charset="0"/>
              </a:rPr>
              <a:t>- it advocates the non-infliction of harm to others which secures the idea of avoiding any further conflict (Miller &amp; Davis, 2016).</a:t>
            </a:r>
          </a:p>
          <a:p>
            <a:pPr marL="342900" indent="-342900" algn="just">
              <a:buAutoNum type="arabicPeriod"/>
            </a:pPr>
            <a:endParaRPr lang="en-US" sz="2000" dirty="0">
              <a:solidFill>
                <a:schemeClr val="bg1"/>
              </a:solidFill>
              <a:latin typeface="Bookman Old Style" panose="02050604050505020204" pitchFamily="18" charset="0"/>
            </a:endParaRPr>
          </a:p>
          <a:p>
            <a:pPr marL="342900" indent="-342900" algn="just">
              <a:buAutoNum type="arabicPeriod"/>
            </a:pPr>
            <a:r>
              <a:rPr lang="en-US" sz="2000" b="1" dirty="0">
                <a:solidFill>
                  <a:schemeClr val="bg1"/>
                </a:solidFill>
                <a:latin typeface="Bookman Old Style" panose="02050604050505020204" pitchFamily="18" charset="0"/>
              </a:rPr>
              <a:t>Fidelity</a:t>
            </a:r>
            <a:r>
              <a:rPr lang="en-US" sz="2000" dirty="0">
                <a:solidFill>
                  <a:schemeClr val="bg1"/>
                </a:solidFill>
                <a:latin typeface="Bookman Old Style" panose="02050604050505020204" pitchFamily="18" charset="0"/>
              </a:rPr>
              <a:t>- it advocates the faith and trust of clients in their counselor regardless if there are no improvements (Miller &amp; Davis, 2016).</a:t>
            </a:r>
            <a:endParaRPr lang="en-PH" sz="2000" dirty="0">
              <a:solidFill>
                <a:schemeClr val="bg1"/>
              </a:solidFill>
              <a:latin typeface="Bookman Old Style" panose="02050604050505020204" pitchFamily="18" charset="0"/>
            </a:endParaRPr>
          </a:p>
        </p:txBody>
      </p:sp>
      <p:sp>
        <p:nvSpPr>
          <p:cNvPr id="3" name="Title 2">
            <a:extLst>
              <a:ext uri="{FF2B5EF4-FFF2-40B4-BE49-F238E27FC236}">
                <a16:creationId xmlns:a16="http://schemas.microsoft.com/office/drawing/2014/main" id="{21F7FABE-C917-4100-A11C-CB981F5B8C29}"/>
              </a:ext>
            </a:extLst>
          </p:cNvPr>
          <p:cNvSpPr>
            <a:spLocks noGrp="1"/>
          </p:cNvSpPr>
          <p:nvPr>
            <p:ph type="title"/>
          </p:nvPr>
        </p:nvSpPr>
        <p:spPr>
          <a:xfrm>
            <a:off x="1216404" y="385894"/>
            <a:ext cx="10205303" cy="535353"/>
          </a:xfrm>
        </p:spPr>
        <p:txBody>
          <a:bodyPr/>
          <a:lstStyle/>
          <a:p>
            <a:r>
              <a:rPr lang="en-US" sz="3600" dirty="0">
                <a:solidFill>
                  <a:srgbClr val="005C68"/>
                </a:solidFill>
                <a:latin typeface="Bookman Old Style" panose="02050604050505020204" pitchFamily="18" charset="0"/>
              </a:rPr>
              <a:t>Five foundational principles of counselling: </a:t>
            </a:r>
            <a:endParaRPr lang="en-PH" sz="3600" dirty="0">
              <a:solidFill>
                <a:srgbClr val="005C68"/>
              </a:solidFill>
              <a:latin typeface="Bookman Old Style" panose="02050604050505020204" pitchFamily="18" charset="0"/>
            </a:endParaRPr>
          </a:p>
        </p:txBody>
      </p:sp>
      <p:pic>
        <p:nvPicPr>
          <p:cNvPr id="5" name="Picture 4">
            <a:extLst>
              <a:ext uri="{FF2B5EF4-FFF2-40B4-BE49-F238E27FC236}">
                <a16:creationId xmlns:a16="http://schemas.microsoft.com/office/drawing/2014/main" id="{9EBB6F62-76B7-4633-AF41-C31133681A95}"/>
              </a:ext>
            </a:extLst>
          </p:cNvPr>
          <p:cNvPicPr>
            <a:picLocks noChangeAspect="1"/>
          </p:cNvPicPr>
          <p:nvPr/>
        </p:nvPicPr>
        <p:blipFill>
          <a:blip r:embed="rId2"/>
          <a:stretch>
            <a:fillRect/>
          </a:stretch>
        </p:blipFill>
        <p:spPr>
          <a:xfrm>
            <a:off x="9146622" y="2002653"/>
            <a:ext cx="2867426" cy="2502235"/>
          </a:xfrm>
          <a:prstGeom prst="rect">
            <a:avLst/>
          </a:prstGeom>
        </p:spPr>
      </p:pic>
      <p:sp>
        <p:nvSpPr>
          <p:cNvPr id="4" name="Rectangle 3">
            <a:extLst>
              <a:ext uri="{FF2B5EF4-FFF2-40B4-BE49-F238E27FC236}">
                <a16:creationId xmlns:a16="http://schemas.microsoft.com/office/drawing/2014/main" id="{CECD5E1F-BF7A-5BC9-6D26-6506E1394DAD}"/>
              </a:ext>
            </a:extLst>
          </p:cNvPr>
          <p:cNvSpPr/>
          <p:nvPr/>
        </p:nvSpPr>
        <p:spPr>
          <a:xfrm>
            <a:off x="4177717" y="75501"/>
            <a:ext cx="3749879" cy="30200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506539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4F4D04-4AEB-4B60-8B55-F1E1C8A1DD2F}"/>
              </a:ext>
            </a:extLst>
          </p:cNvPr>
          <p:cNvSpPr>
            <a:spLocks noGrp="1"/>
          </p:cNvSpPr>
          <p:nvPr>
            <p:ph type="body" sz="quarter" idx="12"/>
          </p:nvPr>
        </p:nvSpPr>
        <p:spPr>
          <a:xfrm>
            <a:off x="411059" y="1004066"/>
            <a:ext cx="6736361" cy="4583002"/>
          </a:xfrm>
        </p:spPr>
        <p:txBody>
          <a:bodyPr/>
          <a:lstStyle/>
          <a:p>
            <a:r>
              <a:rPr lang="en-US" sz="2600" b="1" dirty="0">
                <a:solidFill>
                  <a:schemeClr val="bg1"/>
                </a:solidFill>
                <a:latin typeface="Bookman Old Style" panose="02050604050505020204" pitchFamily="18" charset="0"/>
              </a:rPr>
              <a:t>Counselling</a:t>
            </a:r>
            <a:r>
              <a:rPr lang="en-US" sz="2600" dirty="0">
                <a:solidFill>
                  <a:schemeClr val="bg1"/>
                </a:solidFill>
                <a:latin typeface="Bookman Old Style" panose="02050604050505020204" pitchFamily="18" charset="0"/>
              </a:rPr>
              <a:t> has become a safe haven for acquiring personal support, reflection, and renewal in response to the emerging changes in society (McLeod, 2013). As a result, a wide variety of groups regardless of background come into action in availing this type of professional help (Chao, 2015). That is why it is important to get to know the </a:t>
            </a:r>
            <a:r>
              <a:rPr lang="en-US" sz="2600" b="1" dirty="0">
                <a:solidFill>
                  <a:schemeClr val="bg1"/>
                </a:solidFill>
                <a:latin typeface="Bookman Old Style" panose="02050604050505020204" pitchFamily="18" charset="0"/>
              </a:rPr>
              <a:t>scope of counselling</a:t>
            </a:r>
            <a:r>
              <a:rPr lang="en-US" sz="2600" dirty="0">
                <a:solidFill>
                  <a:schemeClr val="bg1"/>
                </a:solidFill>
                <a:latin typeface="Bookman Old Style" panose="02050604050505020204" pitchFamily="18" charset="0"/>
              </a:rPr>
              <a:t> to determine how encompassing such a profession is.</a:t>
            </a:r>
            <a:endParaRPr lang="en-PH" sz="2600" dirty="0">
              <a:solidFill>
                <a:schemeClr val="bg1"/>
              </a:solidFill>
              <a:latin typeface="Bookman Old Style" panose="02050604050505020204" pitchFamily="18" charset="0"/>
            </a:endParaRPr>
          </a:p>
        </p:txBody>
      </p:sp>
      <p:pic>
        <p:nvPicPr>
          <p:cNvPr id="5" name="Picture 4">
            <a:extLst>
              <a:ext uri="{FF2B5EF4-FFF2-40B4-BE49-F238E27FC236}">
                <a16:creationId xmlns:a16="http://schemas.microsoft.com/office/drawing/2014/main" id="{B850B411-5753-4721-8AD6-E92746DDC7A9}"/>
              </a:ext>
            </a:extLst>
          </p:cNvPr>
          <p:cNvPicPr>
            <a:picLocks noChangeAspect="1"/>
          </p:cNvPicPr>
          <p:nvPr/>
        </p:nvPicPr>
        <p:blipFill>
          <a:blip r:embed="rId2"/>
          <a:stretch>
            <a:fillRect/>
          </a:stretch>
        </p:blipFill>
        <p:spPr>
          <a:xfrm>
            <a:off x="7679072" y="1484852"/>
            <a:ext cx="3276950" cy="2473776"/>
          </a:xfrm>
          <a:prstGeom prst="rect">
            <a:avLst/>
          </a:prstGeom>
        </p:spPr>
      </p:pic>
      <p:sp>
        <p:nvSpPr>
          <p:cNvPr id="3" name="Rectangle 2">
            <a:extLst>
              <a:ext uri="{FF2B5EF4-FFF2-40B4-BE49-F238E27FC236}">
                <a16:creationId xmlns:a16="http://schemas.microsoft.com/office/drawing/2014/main" id="{428078F3-BECF-C84F-2640-B6A5BB0A1E55}"/>
              </a:ext>
            </a:extLst>
          </p:cNvPr>
          <p:cNvSpPr/>
          <p:nvPr/>
        </p:nvSpPr>
        <p:spPr>
          <a:xfrm>
            <a:off x="4177717" y="75501"/>
            <a:ext cx="3749879" cy="30200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348822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586568-0C8F-449F-8993-DBE56CB68F77}"/>
              </a:ext>
            </a:extLst>
          </p:cNvPr>
          <p:cNvSpPr>
            <a:spLocks noGrp="1"/>
          </p:cNvSpPr>
          <p:nvPr>
            <p:ph type="body" sz="quarter" idx="12"/>
          </p:nvPr>
        </p:nvSpPr>
        <p:spPr>
          <a:xfrm>
            <a:off x="402672" y="1249960"/>
            <a:ext cx="8657438" cy="4370664"/>
          </a:xfrm>
        </p:spPr>
        <p:txBody>
          <a:bodyPr/>
          <a:lstStyle/>
          <a:p>
            <a:pPr marL="514350" indent="-514350" algn="just">
              <a:buAutoNum type="arabicPeriod"/>
            </a:pPr>
            <a:r>
              <a:rPr lang="en-US" sz="2800" b="1" dirty="0">
                <a:solidFill>
                  <a:schemeClr val="bg1"/>
                </a:solidFill>
                <a:latin typeface="Bookman Old Style" panose="02050604050505020204" pitchFamily="18" charset="0"/>
              </a:rPr>
              <a:t>Educational-</a:t>
            </a:r>
            <a:r>
              <a:rPr lang="en-US" sz="2800" dirty="0">
                <a:solidFill>
                  <a:schemeClr val="bg1"/>
                </a:solidFill>
                <a:latin typeface="Bookman Old Style" panose="02050604050505020204" pitchFamily="18" charset="0"/>
              </a:rPr>
              <a:t> exposing students to the counselling profession would enable them to determine the possible barriers that can allow them to be aware of the issues that surround everything (Chao, 2015).</a:t>
            </a:r>
          </a:p>
          <a:p>
            <a:pPr marL="514350" indent="-514350" algn="just">
              <a:buAutoNum type="arabicPeriod"/>
            </a:pPr>
            <a:endParaRPr lang="en-US" sz="2800" dirty="0">
              <a:solidFill>
                <a:schemeClr val="bg1"/>
              </a:solidFill>
              <a:latin typeface="Bookman Old Style" panose="02050604050505020204" pitchFamily="18" charset="0"/>
            </a:endParaRPr>
          </a:p>
          <a:p>
            <a:pPr marL="514350" indent="-514350" algn="just">
              <a:buAutoNum type="arabicPeriod"/>
            </a:pPr>
            <a:r>
              <a:rPr lang="en-US" sz="2800" b="1" dirty="0">
                <a:solidFill>
                  <a:schemeClr val="bg1"/>
                </a:solidFill>
                <a:latin typeface="Bookman Old Style" panose="02050604050505020204" pitchFamily="18" charset="0"/>
              </a:rPr>
              <a:t>Vocational</a:t>
            </a:r>
            <a:r>
              <a:rPr lang="en-US" sz="2800" dirty="0">
                <a:solidFill>
                  <a:schemeClr val="bg1"/>
                </a:solidFill>
                <a:latin typeface="Bookman Old Style" panose="02050604050505020204" pitchFamily="18" charset="0"/>
              </a:rPr>
              <a:t>- it is through here that individuals may get to know their true capabilities as counselling offers guidance on how they would qualify for a specialized job (</a:t>
            </a:r>
            <a:r>
              <a:rPr lang="en-US" sz="2800" dirty="0" err="1">
                <a:solidFill>
                  <a:schemeClr val="bg1"/>
                </a:solidFill>
                <a:latin typeface="Bookman Old Style" panose="02050604050505020204" pitchFamily="18" charset="0"/>
              </a:rPr>
              <a:t>Feltham</a:t>
            </a:r>
            <a:r>
              <a:rPr lang="en-US" sz="2800" dirty="0">
                <a:solidFill>
                  <a:schemeClr val="bg1"/>
                </a:solidFill>
                <a:latin typeface="Bookman Old Style" panose="02050604050505020204" pitchFamily="18" charset="0"/>
              </a:rPr>
              <a:t>, Hanley, &amp; Winter 2017).</a:t>
            </a:r>
            <a:endParaRPr lang="en-PH" sz="2800" dirty="0">
              <a:solidFill>
                <a:schemeClr val="bg1"/>
              </a:solidFill>
              <a:latin typeface="Bookman Old Style" panose="02050604050505020204" pitchFamily="18" charset="0"/>
            </a:endParaRPr>
          </a:p>
        </p:txBody>
      </p:sp>
      <p:sp>
        <p:nvSpPr>
          <p:cNvPr id="3" name="Title 2">
            <a:extLst>
              <a:ext uri="{FF2B5EF4-FFF2-40B4-BE49-F238E27FC236}">
                <a16:creationId xmlns:a16="http://schemas.microsoft.com/office/drawing/2014/main" id="{48BD9CE9-9128-4046-88FD-A936156E844D}"/>
              </a:ext>
            </a:extLst>
          </p:cNvPr>
          <p:cNvSpPr>
            <a:spLocks noGrp="1"/>
          </p:cNvSpPr>
          <p:nvPr>
            <p:ph type="title"/>
          </p:nvPr>
        </p:nvSpPr>
        <p:spPr>
          <a:xfrm>
            <a:off x="1365910" y="360727"/>
            <a:ext cx="9141397" cy="686356"/>
          </a:xfrm>
        </p:spPr>
        <p:txBody>
          <a:bodyPr/>
          <a:lstStyle/>
          <a:p>
            <a:r>
              <a:rPr lang="en-PH" sz="4800" dirty="0">
                <a:solidFill>
                  <a:srgbClr val="005C68"/>
                </a:solidFill>
                <a:latin typeface="Bookman Old Style" panose="02050604050505020204" pitchFamily="18" charset="0"/>
              </a:rPr>
              <a:t>Scope of Counselling</a:t>
            </a:r>
          </a:p>
        </p:txBody>
      </p:sp>
      <p:pic>
        <p:nvPicPr>
          <p:cNvPr id="5" name="Picture 4">
            <a:extLst>
              <a:ext uri="{FF2B5EF4-FFF2-40B4-BE49-F238E27FC236}">
                <a16:creationId xmlns:a16="http://schemas.microsoft.com/office/drawing/2014/main" id="{AF89AD12-2D60-4B7D-8B7D-E8C0B8A4B181}"/>
              </a:ext>
            </a:extLst>
          </p:cNvPr>
          <p:cNvPicPr>
            <a:picLocks noChangeAspect="1"/>
          </p:cNvPicPr>
          <p:nvPr/>
        </p:nvPicPr>
        <p:blipFill>
          <a:blip r:embed="rId2"/>
          <a:stretch>
            <a:fillRect/>
          </a:stretch>
        </p:blipFill>
        <p:spPr>
          <a:xfrm>
            <a:off x="9278223" y="1761426"/>
            <a:ext cx="2701779" cy="2248512"/>
          </a:xfrm>
          <a:prstGeom prst="rect">
            <a:avLst/>
          </a:prstGeom>
        </p:spPr>
      </p:pic>
      <p:sp>
        <p:nvSpPr>
          <p:cNvPr id="4" name="Rectangle 3">
            <a:extLst>
              <a:ext uri="{FF2B5EF4-FFF2-40B4-BE49-F238E27FC236}">
                <a16:creationId xmlns:a16="http://schemas.microsoft.com/office/drawing/2014/main" id="{AAD22189-3BE6-0AC5-27D2-D7239A034C05}"/>
              </a:ext>
            </a:extLst>
          </p:cNvPr>
          <p:cNvSpPr/>
          <p:nvPr/>
        </p:nvSpPr>
        <p:spPr>
          <a:xfrm>
            <a:off x="4177717" y="75501"/>
            <a:ext cx="3749879" cy="30200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22457016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998877-92D1-4C66-90D8-237924370123}"/>
              </a:ext>
            </a:extLst>
          </p:cNvPr>
          <p:cNvSpPr>
            <a:spLocks noGrp="1"/>
          </p:cNvSpPr>
          <p:nvPr>
            <p:ph type="body" sz="quarter" idx="12"/>
          </p:nvPr>
        </p:nvSpPr>
        <p:spPr>
          <a:xfrm>
            <a:off x="369116" y="1151389"/>
            <a:ext cx="8086987" cy="4555222"/>
          </a:xfrm>
        </p:spPr>
        <p:txBody>
          <a:bodyPr/>
          <a:lstStyle/>
          <a:p>
            <a:pPr algn="just"/>
            <a:r>
              <a:rPr lang="en-US" sz="2400" b="1" dirty="0">
                <a:solidFill>
                  <a:schemeClr val="bg1"/>
                </a:solidFill>
                <a:latin typeface="Bookman Old Style" panose="02050604050505020204" pitchFamily="18" charset="0"/>
              </a:rPr>
              <a:t>3. Social</a:t>
            </a:r>
            <a:r>
              <a:rPr lang="en-US" sz="2400" dirty="0">
                <a:solidFill>
                  <a:schemeClr val="bg1"/>
                </a:solidFill>
                <a:latin typeface="Bookman Old Style" panose="02050604050505020204" pitchFamily="18" charset="0"/>
              </a:rPr>
              <a:t>- being part of a community or society may not be that easy for an individual to adjust to. That is why, counselling may also play an active role in shaping the client’s understanding which can help them understand certain types of constructs which has meanings attached to them (</a:t>
            </a:r>
            <a:r>
              <a:rPr lang="en-US" sz="2400" dirty="0" err="1">
                <a:solidFill>
                  <a:schemeClr val="bg1"/>
                </a:solidFill>
                <a:latin typeface="Bookman Old Style" panose="02050604050505020204" pitchFamily="18" charset="0"/>
              </a:rPr>
              <a:t>Feltham</a:t>
            </a:r>
            <a:r>
              <a:rPr lang="en-US" sz="2400" dirty="0">
                <a:solidFill>
                  <a:schemeClr val="bg1"/>
                </a:solidFill>
                <a:latin typeface="Bookman Old Style" panose="02050604050505020204" pitchFamily="18" charset="0"/>
              </a:rPr>
              <a:t>, Hanley, &amp; Winter, 2017).</a:t>
            </a:r>
          </a:p>
          <a:p>
            <a:pPr algn="just"/>
            <a:endParaRPr lang="en-US" sz="2400" dirty="0">
              <a:solidFill>
                <a:schemeClr val="bg1"/>
              </a:solidFill>
              <a:latin typeface="Bookman Old Style" panose="02050604050505020204" pitchFamily="18" charset="0"/>
            </a:endParaRPr>
          </a:p>
          <a:p>
            <a:pPr algn="just"/>
            <a:r>
              <a:rPr lang="en-US" sz="2400" b="1" dirty="0">
                <a:solidFill>
                  <a:schemeClr val="bg1"/>
                </a:solidFill>
                <a:latin typeface="Bookman Old Style" panose="02050604050505020204" pitchFamily="18" charset="0"/>
              </a:rPr>
              <a:t>4.</a:t>
            </a:r>
            <a:r>
              <a:rPr lang="en-US" sz="2400" dirty="0">
                <a:solidFill>
                  <a:schemeClr val="bg1"/>
                </a:solidFill>
                <a:latin typeface="Bookman Old Style" panose="02050604050505020204" pitchFamily="18" charset="0"/>
              </a:rPr>
              <a:t> </a:t>
            </a:r>
            <a:r>
              <a:rPr lang="en-US" sz="2400" b="1" dirty="0">
                <a:solidFill>
                  <a:schemeClr val="bg1"/>
                </a:solidFill>
                <a:latin typeface="Bookman Old Style" panose="02050604050505020204" pitchFamily="18" charset="0"/>
              </a:rPr>
              <a:t>Moral</a:t>
            </a:r>
            <a:r>
              <a:rPr lang="en-US" sz="2400" dirty="0">
                <a:solidFill>
                  <a:schemeClr val="bg1"/>
                </a:solidFill>
                <a:latin typeface="Bookman Old Style" panose="02050604050505020204" pitchFamily="18" charset="0"/>
              </a:rPr>
              <a:t>- having a strong character foundation does not take a single day for it requires rigorous build-up. As a result, what seems to be necessary is to hone the client’s skills in making sound judgments where conflict can be avoided (</a:t>
            </a:r>
            <a:r>
              <a:rPr lang="en-US" sz="2400" dirty="0" err="1">
                <a:solidFill>
                  <a:schemeClr val="bg1"/>
                </a:solidFill>
                <a:latin typeface="Bookman Old Style" panose="02050604050505020204" pitchFamily="18" charset="0"/>
              </a:rPr>
              <a:t>Feltham</a:t>
            </a:r>
            <a:r>
              <a:rPr lang="en-US" sz="2400" dirty="0">
                <a:solidFill>
                  <a:schemeClr val="bg1"/>
                </a:solidFill>
                <a:latin typeface="Bookman Old Style" panose="02050604050505020204" pitchFamily="18" charset="0"/>
              </a:rPr>
              <a:t>, Hanley, &amp; Winter, 2017).</a:t>
            </a:r>
            <a:endParaRPr lang="en-PH" sz="2400" dirty="0">
              <a:solidFill>
                <a:schemeClr val="bg1"/>
              </a:solidFill>
              <a:latin typeface="Bookman Old Style" panose="02050604050505020204" pitchFamily="18" charset="0"/>
            </a:endParaRPr>
          </a:p>
        </p:txBody>
      </p:sp>
      <p:sp>
        <p:nvSpPr>
          <p:cNvPr id="4" name="Title 2">
            <a:extLst>
              <a:ext uri="{FF2B5EF4-FFF2-40B4-BE49-F238E27FC236}">
                <a16:creationId xmlns:a16="http://schemas.microsoft.com/office/drawing/2014/main" id="{23FCCB3E-CB98-4ED9-9E0A-5F4F07F94594}"/>
              </a:ext>
            </a:extLst>
          </p:cNvPr>
          <p:cNvSpPr>
            <a:spLocks noGrp="1"/>
          </p:cNvSpPr>
          <p:nvPr>
            <p:ph type="title"/>
          </p:nvPr>
        </p:nvSpPr>
        <p:spPr>
          <a:xfrm>
            <a:off x="1365910" y="360727"/>
            <a:ext cx="9141397" cy="686356"/>
          </a:xfrm>
        </p:spPr>
        <p:txBody>
          <a:bodyPr/>
          <a:lstStyle/>
          <a:p>
            <a:r>
              <a:rPr lang="en-PH" sz="4800" dirty="0">
                <a:solidFill>
                  <a:srgbClr val="005C68"/>
                </a:solidFill>
                <a:latin typeface="Bookman Old Style" panose="02050604050505020204" pitchFamily="18" charset="0"/>
              </a:rPr>
              <a:t>Scope of Counselling</a:t>
            </a:r>
          </a:p>
        </p:txBody>
      </p:sp>
      <p:pic>
        <p:nvPicPr>
          <p:cNvPr id="6" name="Picture 5">
            <a:extLst>
              <a:ext uri="{FF2B5EF4-FFF2-40B4-BE49-F238E27FC236}">
                <a16:creationId xmlns:a16="http://schemas.microsoft.com/office/drawing/2014/main" id="{D4D39521-B4C7-41A4-B688-CDD8363AFEF6}"/>
              </a:ext>
            </a:extLst>
          </p:cNvPr>
          <p:cNvPicPr>
            <a:picLocks noChangeAspect="1"/>
          </p:cNvPicPr>
          <p:nvPr/>
        </p:nvPicPr>
        <p:blipFill>
          <a:blip r:embed="rId2"/>
          <a:stretch>
            <a:fillRect/>
          </a:stretch>
        </p:blipFill>
        <p:spPr>
          <a:xfrm>
            <a:off x="8614077" y="1526795"/>
            <a:ext cx="3208807" cy="3256939"/>
          </a:xfrm>
          <a:prstGeom prst="rect">
            <a:avLst/>
          </a:prstGeom>
        </p:spPr>
      </p:pic>
      <p:sp>
        <p:nvSpPr>
          <p:cNvPr id="3" name="Rectangle 2">
            <a:extLst>
              <a:ext uri="{FF2B5EF4-FFF2-40B4-BE49-F238E27FC236}">
                <a16:creationId xmlns:a16="http://schemas.microsoft.com/office/drawing/2014/main" id="{AF23B38F-433D-B5D9-A8B5-6089425305B2}"/>
              </a:ext>
            </a:extLst>
          </p:cNvPr>
          <p:cNvSpPr/>
          <p:nvPr/>
        </p:nvSpPr>
        <p:spPr>
          <a:xfrm>
            <a:off x="4177717" y="75501"/>
            <a:ext cx="3749879" cy="30200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398260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p:txBody>
          <a:bodyPr>
            <a:normAutofit/>
          </a:bodyPr>
          <a:lstStyle/>
          <a:p>
            <a:r>
              <a:rPr lang="en-US" dirty="0"/>
              <a:t>Questions </a:t>
            </a:r>
            <a:r>
              <a:rPr lang="en-US" dirty="0">
                <a:solidFill>
                  <a:schemeClr val="accent3"/>
                </a:solidFill>
              </a:rPr>
              <a:t>&amp;</a:t>
            </a:r>
            <a:r>
              <a:rPr lang="en-US" dirty="0"/>
              <a:t> answers</a:t>
            </a:r>
          </a:p>
        </p:txBody>
      </p:sp>
      <p:sp>
        <p:nvSpPr>
          <p:cNvPr id="2" name="Rectangle 1">
            <a:extLst>
              <a:ext uri="{FF2B5EF4-FFF2-40B4-BE49-F238E27FC236}">
                <a16:creationId xmlns:a16="http://schemas.microsoft.com/office/drawing/2014/main" id="{3EFFAB23-EAD1-F1A6-F39E-A344FEFD77AF}"/>
              </a:ext>
            </a:extLst>
          </p:cNvPr>
          <p:cNvSpPr/>
          <p:nvPr/>
        </p:nvSpPr>
        <p:spPr>
          <a:xfrm>
            <a:off x="4093828" y="0"/>
            <a:ext cx="3850546" cy="352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244378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34254B-4837-4E59-8D24-19908000C6C3}"/>
              </a:ext>
            </a:extLst>
          </p:cNvPr>
          <p:cNvSpPr>
            <a:spLocks noGrp="1"/>
          </p:cNvSpPr>
          <p:nvPr>
            <p:ph type="title"/>
          </p:nvPr>
        </p:nvSpPr>
        <p:spPr>
          <a:xfrm>
            <a:off x="4533899" y="523014"/>
            <a:ext cx="6955735" cy="685000"/>
          </a:xfrm>
        </p:spPr>
        <p:txBody>
          <a:bodyPr/>
          <a:lstStyle/>
          <a:p>
            <a:pPr algn="ctr"/>
            <a:r>
              <a:rPr lang="en-US" dirty="0">
                <a:solidFill>
                  <a:schemeClr val="bg1"/>
                </a:solidFill>
                <a:latin typeface="Bookman Old Style" panose="02050604050505020204" pitchFamily="18" charset="0"/>
              </a:rPr>
              <a:t>Resources</a:t>
            </a:r>
          </a:p>
        </p:txBody>
      </p:sp>
      <p:sp>
        <p:nvSpPr>
          <p:cNvPr id="3" name="Text Placeholder 2">
            <a:extLst>
              <a:ext uri="{FF2B5EF4-FFF2-40B4-BE49-F238E27FC236}">
                <a16:creationId xmlns:a16="http://schemas.microsoft.com/office/drawing/2014/main" id="{D3316BC9-7937-4417-B232-1B37F4796011}"/>
              </a:ext>
            </a:extLst>
          </p:cNvPr>
          <p:cNvSpPr>
            <a:spLocks noGrp="1"/>
          </p:cNvSpPr>
          <p:nvPr>
            <p:ph type="body" sz="quarter" idx="11"/>
          </p:nvPr>
        </p:nvSpPr>
        <p:spPr>
          <a:xfrm>
            <a:off x="4085439" y="1317071"/>
            <a:ext cx="7860484" cy="5243119"/>
          </a:xfrm>
        </p:spPr>
        <p:txBody>
          <a:bodyPr>
            <a:normAutofit/>
          </a:bodyPr>
          <a:lstStyle/>
          <a:p>
            <a:pPr lvl="1"/>
            <a:r>
              <a:rPr lang="en-US" dirty="0">
                <a:solidFill>
                  <a:schemeClr val="bg1"/>
                </a:solidFill>
                <a:latin typeface="Bookman Old Style" panose="02050604050505020204" pitchFamily="18" charset="0"/>
              </a:rPr>
              <a:t>Discipline and Ideas in Applied Social Sciences Learning Module</a:t>
            </a:r>
          </a:p>
          <a:p>
            <a:pPr marL="0" lvl="1" indent="0">
              <a:buNone/>
            </a:pPr>
            <a:endParaRPr lang="en-US" dirty="0">
              <a:solidFill>
                <a:schemeClr val="bg1"/>
              </a:solidFill>
              <a:latin typeface="Bookman Old Style" panose="02050604050505020204" pitchFamily="18" charset="0"/>
            </a:endParaRPr>
          </a:p>
          <a:p>
            <a:pPr marL="0" lvl="1" indent="0">
              <a:lnSpc>
                <a:spcPct val="100000"/>
              </a:lnSpc>
              <a:spcBef>
                <a:spcPts val="0"/>
              </a:spcBef>
              <a:buNone/>
            </a:pPr>
            <a:r>
              <a:rPr lang="en-US" dirty="0">
                <a:solidFill>
                  <a:schemeClr val="bg1"/>
                </a:solidFill>
                <a:latin typeface="Bookman Old Style" panose="02050604050505020204" pitchFamily="18" charset="0"/>
              </a:rPr>
              <a:t>PHOTO REFERENCES</a:t>
            </a:r>
          </a:p>
          <a:p>
            <a:pPr marL="0" lvl="1" indent="0">
              <a:lnSpc>
                <a:spcPct val="100000"/>
              </a:lnSpc>
              <a:spcBef>
                <a:spcPts val="0"/>
              </a:spcBef>
              <a:buNone/>
            </a:pPr>
            <a:endParaRPr lang="en-US" dirty="0">
              <a:solidFill>
                <a:schemeClr val="bg1"/>
              </a:solidFill>
              <a:latin typeface="Bookman Old Style" panose="02050604050505020204" pitchFamily="18" charset="0"/>
            </a:endParaRPr>
          </a:p>
          <a:p>
            <a:pPr marL="171450" indent="-171450">
              <a:lnSpc>
                <a:spcPct val="100000"/>
              </a:lnSpc>
              <a:spcBef>
                <a:spcPts val="0"/>
              </a:spcBef>
              <a:spcAft>
                <a:spcPts val="800"/>
              </a:spcAft>
              <a:buFont typeface="Arial" panose="020B0604020202020204" pitchFamily="34" charset="0"/>
              <a:buChar char="•"/>
            </a:pPr>
            <a:r>
              <a:rPr lang="en-PH"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istockphoto.com</a:t>
            </a:r>
          </a:p>
          <a:p>
            <a:pPr marL="171450" indent="-171450">
              <a:lnSpc>
                <a:spcPct val="100000"/>
              </a:lnSpc>
              <a:spcBef>
                <a:spcPts val="0"/>
              </a:spcBef>
              <a:spcAft>
                <a:spcPts val="800"/>
              </a:spcAft>
              <a:buFont typeface="Arial" panose="020B0604020202020204" pitchFamily="34" charset="0"/>
              <a:buChar char="•"/>
            </a:pPr>
            <a:r>
              <a:rPr lang="en-PH"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uschamberfoundation.org</a:t>
            </a:r>
          </a:p>
          <a:p>
            <a:pPr marL="171450" indent="-171450">
              <a:lnSpc>
                <a:spcPct val="100000"/>
              </a:lnSpc>
              <a:spcBef>
                <a:spcPts val="0"/>
              </a:spcBef>
              <a:spcAft>
                <a:spcPts val="800"/>
              </a:spcAft>
              <a:buFont typeface="Arial" panose="020B0604020202020204" pitchFamily="34" charset="0"/>
              <a:buChar char="•"/>
            </a:pPr>
            <a:r>
              <a:rPr lang="en-PH"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vox.com</a:t>
            </a:r>
          </a:p>
          <a:p>
            <a:pPr marL="171450" indent="-171450">
              <a:lnSpc>
                <a:spcPct val="100000"/>
              </a:lnSpc>
              <a:spcBef>
                <a:spcPts val="0"/>
              </a:spcBef>
              <a:spcAft>
                <a:spcPts val="800"/>
              </a:spcAft>
              <a:buFont typeface="Arial" panose="020B0604020202020204" pitchFamily="34" charset="0"/>
              <a:buChar char="•"/>
            </a:pPr>
            <a:r>
              <a:rPr lang="en-PH"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differencebetween.net</a:t>
            </a:r>
          </a:p>
          <a:p>
            <a:pPr marL="171450" indent="-171450">
              <a:lnSpc>
                <a:spcPct val="100000"/>
              </a:lnSpc>
              <a:spcBef>
                <a:spcPts val="0"/>
              </a:spcBef>
              <a:spcAft>
                <a:spcPts val="800"/>
              </a:spcAft>
              <a:buFont typeface="Arial" panose="020B0604020202020204" pitchFamily="34" charset="0"/>
              <a:buChar char="•"/>
            </a:pPr>
            <a:r>
              <a:rPr lang="en-PH"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localrootchicago.com</a:t>
            </a:r>
          </a:p>
          <a:p>
            <a:pPr marL="171450" indent="-171450">
              <a:lnSpc>
                <a:spcPct val="100000"/>
              </a:lnSpc>
              <a:spcBef>
                <a:spcPts val="0"/>
              </a:spcBef>
              <a:spcAft>
                <a:spcPts val="800"/>
              </a:spcAft>
              <a:buFont typeface="Arial" panose="020B0604020202020204" pitchFamily="34" charset="0"/>
              <a:buChar char="•"/>
            </a:pPr>
            <a:r>
              <a:rPr lang="en-PH"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umanitoba.ca</a:t>
            </a:r>
          </a:p>
          <a:p>
            <a:pPr marL="171450" indent="-171450">
              <a:lnSpc>
                <a:spcPct val="100000"/>
              </a:lnSpc>
              <a:spcBef>
                <a:spcPts val="0"/>
              </a:spcBef>
              <a:spcAft>
                <a:spcPts val="800"/>
              </a:spcAft>
              <a:buFont typeface="Arial" panose="020B0604020202020204" pitchFamily="34" charset="0"/>
              <a:buChar char="•"/>
            </a:pPr>
            <a:r>
              <a:rPr lang="en-PH"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counselling-directory.org.uk</a:t>
            </a:r>
          </a:p>
          <a:p>
            <a:pPr marL="171450" indent="-171450">
              <a:lnSpc>
                <a:spcPct val="100000"/>
              </a:lnSpc>
              <a:spcBef>
                <a:spcPts val="0"/>
              </a:spcBef>
              <a:spcAft>
                <a:spcPts val="800"/>
              </a:spcAft>
              <a:buFont typeface="Arial" panose="020B0604020202020204" pitchFamily="34" charset="0"/>
              <a:buChar char="•"/>
            </a:pPr>
            <a:r>
              <a:rPr lang="en-PH"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sites.google.com</a:t>
            </a:r>
          </a:p>
          <a:p>
            <a:pPr marL="171450" indent="-171450">
              <a:lnSpc>
                <a:spcPct val="100000"/>
              </a:lnSpc>
              <a:spcBef>
                <a:spcPts val="0"/>
              </a:spcBef>
              <a:spcAft>
                <a:spcPts val="800"/>
              </a:spcAft>
              <a:buFont typeface="Arial" panose="020B0604020202020204" pitchFamily="34" charset="0"/>
              <a:buChar char="•"/>
            </a:pPr>
            <a:r>
              <a:rPr lang="en-PH"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monday.com</a:t>
            </a:r>
          </a:p>
          <a:p>
            <a:pPr marL="171450" indent="-171450">
              <a:lnSpc>
                <a:spcPct val="100000"/>
              </a:lnSpc>
              <a:spcBef>
                <a:spcPts val="0"/>
              </a:spcBef>
              <a:spcAft>
                <a:spcPts val="800"/>
              </a:spcAft>
              <a:buFont typeface="Arial" panose="020B0604020202020204" pitchFamily="34" charset="0"/>
              <a:buChar char="•"/>
            </a:pPr>
            <a:r>
              <a:rPr lang="en-PH" b="0" dirty="0">
                <a:solidFill>
                  <a:schemeClr val="bg1"/>
                </a:solidFill>
                <a:effectLst/>
                <a:latin typeface="Bookman Old Style" panose="02050604050505020204" pitchFamily="18" charset="0"/>
                <a:ea typeface="Calibri" panose="020F0502020204030204" pitchFamily="34" charset="0"/>
                <a:cs typeface="Times New Roman" panose="02020603050405020304" pitchFamily="18" charset="0"/>
              </a:rPr>
              <a:t>jdsmultiservices.com</a:t>
            </a:r>
          </a:p>
          <a:p>
            <a:pPr marL="0" lvl="1" indent="0">
              <a:buNone/>
            </a:pPr>
            <a:endParaRPr lang="fr-FR" sz="1200" dirty="0">
              <a:solidFill>
                <a:schemeClr val="bg1"/>
              </a:solidFill>
              <a:latin typeface="Bookman Old Style" panose="02050604050505020204" pitchFamily="18" charset="0"/>
            </a:endParaRPr>
          </a:p>
          <a:p>
            <a:endParaRPr lang="en-US" sz="1200" b="0" dirty="0">
              <a:solidFill>
                <a:schemeClr val="bg1"/>
              </a:solidFill>
              <a:latin typeface="Bookman Old Style" panose="02050604050505020204" pitchFamily="18" charset="0"/>
            </a:endParaRPr>
          </a:p>
        </p:txBody>
      </p:sp>
      <p:sp>
        <p:nvSpPr>
          <p:cNvPr id="2" name="Rectangle 1">
            <a:extLst>
              <a:ext uri="{FF2B5EF4-FFF2-40B4-BE49-F238E27FC236}">
                <a16:creationId xmlns:a16="http://schemas.microsoft.com/office/drawing/2014/main" id="{4F2EC04B-97C8-CEEC-7460-0B5E7916E6AB}"/>
              </a:ext>
            </a:extLst>
          </p:cNvPr>
          <p:cNvSpPr/>
          <p:nvPr/>
        </p:nvSpPr>
        <p:spPr>
          <a:xfrm>
            <a:off x="4177717" y="75501"/>
            <a:ext cx="3749879" cy="30200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132009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700F817-78AF-4F0E-B1C9-9A8DA5A89E7F}"/>
              </a:ext>
            </a:extLst>
          </p:cNvPr>
          <p:cNvSpPr>
            <a:spLocks noGrp="1"/>
          </p:cNvSpPr>
          <p:nvPr>
            <p:ph type="body" sz="quarter" idx="11"/>
          </p:nvPr>
        </p:nvSpPr>
        <p:spPr>
          <a:xfrm>
            <a:off x="805343" y="1948692"/>
            <a:ext cx="7550092" cy="3380064"/>
          </a:xfrm>
        </p:spPr>
        <p:txBody>
          <a:bodyPr>
            <a:noAutofit/>
          </a:bodyPr>
          <a:lstStyle/>
          <a:p>
            <a:pPr marL="514350" indent="-514350" algn="just">
              <a:buFont typeface="+mj-lt"/>
              <a:buAutoNum type="arabicPeriod"/>
            </a:pPr>
            <a:r>
              <a:rPr lang="en-US" sz="3200" b="0" dirty="0">
                <a:latin typeface="Bookman Old Style" panose="02050604050505020204" pitchFamily="18" charset="0"/>
              </a:rPr>
              <a:t>clarify the relationship between the social sciences and the applied social sciences;</a:t>
            </a:r>
          </a:p>
          <a:p>
            <a:pPr marL="514350" indent="-514350" algn="just">
              <a:buFont typeface="+mj-lt"/>
              <a:buAutoNum type="arabicPeriod"/>
            </a:pPr>
            <a:r>
              <a:rPr lang="en-US" sz="3200" b="0" dirty="0">
                <a:latin typeface="Bookman Old Style" panose="02050604050505020204" pitchFamily="18" charset="0"/>
              </a:rPr>
              <a:t>identify the goals and scope of counseling; and</a:t>
            </a:r>
          </a:p>
          <a:p>
            <a:pPr marL="514350" indent="-514350" algn="just">
              <a:buFont typeface="+mj-lt"/>
              <a:buAutoNum type="arabicPeriod"/>
            </a:pPr>
            <a:r>
              <a:rPr lang="en-US" sz="3200" b="0" dirty="0">
                <a:latin typeface="Bookman Old Style" panose="02050604050505020204" pitchFamily="18" charset="0"/>
              </a:rPr>
              <a:t>explain the principles of counseling. </a:t>
            </a:r>
            <a:endParaRPr lang="en-PH" sz="3200" b="0" dirty="0">
              <a:latin typeface="Bookman Old Style" panose="02050604050505020204" pitchFamily="18" charset="0"/>
            </a:endParaRPr>
          </a:p>
        </p:txBody>
      </p:sp>
      <p:sp>
        <p:nvSpPr>
          <p:cNvPr id="8" name="Title 7">
            <a:extLst>
              <a:ext uri="{FF2B5EF4-FFF2-40B4-BE49-F238E27FC236}">
                <a16:creationId xmlns:a16="http://schemas.microsoft.com/office/drawing/2014/main" id="{1C85BC3F-30E9-41CA-B975-1FB4F3B151E4}"/>
              </a:ext>
            </a:extLst>
          </p:cNvPr>
          <p:cNvSpPr>
            <a:spLocks noGrp="1"/>
          </p:cNvSpPr>
          <p:nvPr>
            <p:ph type="title"/>
          </p:nvPr>
        </p:nvSpPr>
        <p:spPr>
          <a:xfrm>
            <a:off x="1307284" y="907510"/>
            <a:ext cx="6821648" cy="768890"/>
          </a:xfrm>
        </p:spPr>
        <p:txBody>
          <a:bodyPr/>
          <a:lstStyle/>
          <a:p>
            <a:pPr algn="ctr"/>
            <a:r>
              <a:rPr lang="en-US" dirty="0">
                <a:latin typeface="Bookman Old Style" panose="02050604050505020204" pitchFamily="18" charset="0"/>
              </a:rPr>
              <a:t>LEARNING OBJECTIVES</a:t>
            </a:r>
            <a:endParaRPr lang="en-PH" dirty="0">
              <a:latin typeface="Bookman Old Style" panose="02050604050505020204" pitchFamily="18" charset="0"/>
            </a:endParaRPr>
          </a:p>
        </p:txBody>
      </p:sp>
      <p:pic>
        <p:nvPicPr>
          <p:cNvPr id="10" name="Picture 9">
            <a:extLst>
              <a:ext uri="{FF2B5EF4-FFF2-40B4-BE49-F238E27FC236}">
                <a16:creationId xmlns:a16="http://schemas.microsoft.com/office/drawing/2014/main" id="{02E78DCF-B62C-4ECB-B8F3-05F37997C338}"/>
              </a:ext>
            </a:extLst>
          </p:cNvPr>
          <p:cNvPicPr>
            <a:picLocks noChangeAspect="1"/>
          </p:cNvPicPr>
          <p:nvPr/>
        </p:nvPicPr>
        <p:blipFill>
          <a:blip r:embed="rId3"/>
          <a:stretch>
            <a:fillRect/>
          </a:stretch>
        </p:blipFill>
        <p:spPr>
          <a:xfrm>
            <a:off x="8705404" y="2091305"/>
            <a:ext cx="2926783" cy="2675389"/>
          </a:xfrm>
          <a:prstGeom prst="ellipse">
            <a:avLst/>
          </a:prstGeom>
          <a:ln w="63500" cap="rnd">
            <a:solidFill>
              <a:schemeClr val="accent5">
                <a:lumMod val="60000"/>
                <a:lumOff val="4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Rectangle 1">
            <a:extLst>
              <a:ext uri="{FF2B5EF4-FFF2-40B4-BE49-F238E27FC236}">
                <a16:creationId xmlns:a16="http://schemas.microsoft.com/office/drawing/2014/main" id="{783564DB-B3FE-E860-5CFC-6EC47874CDBE}"/>
              </a:ext>
            </a:extLst>
          </p:cNvPr>
          <p:cNvSpPr/>
          <p:nvPr/>
        </p:nvSpPr>
        <p:spPr>
          <a:xfrm>
            <a:off x="4177717" y="75501"/>
            <a:ext cx="3749879" cy="3020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425162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E90A16C-1235-4DE1-9AE7-2F7599C83F90}"/>
              </a:ext>
            </a:extLst>
          </p:cNvPr>
          <p:cNvSpPr>
            <a:spLocks noGrp="1"/>
          </p:cNvSpPr>
          <p:nvPr>
            <p:ph type="body" sz="quarter" idx="13"/>
          </p:nvPr>
        </p:nvSpPr>
        <p:spPr>
          <a:xfrm>
            <a:off x="876300" y="1905000"/>
            <a:ext cx="10417629" cy="713013"/>
          </a:xfrm>
        </p:spPr>
        <p:txBody>
          <a:bodyPr>
            <a:normAutofit/>
          </a:bodyPr>
          <a:lstStyle/>
          <a:p>
            <a:pPr marL="0" indent="0">
              <a:buNone/>
            </a:pPr>
            <a:r>
              <a:rPr lang="en-US" altLang="en-US" sz="1800" b="0" dirty="0">
                <a:latin typeface="+mj-lt"/>
              </a:rPr>
              <a:t>Make a timeline of the important historical events or list historical contributions made by people of </a:t>
            </a:r>
            <a:r>
              <a:rPr lang="en-US" altLang="en-US" sz="1800" dirty="0">
                <a:latin typeface="+mj-lt"/>
              </a:rPr>
              <a:t>African </a:t>
            </a:r>
            <a:r>
              <a:rPr lang="en-US" altLang="en-US" sz="1800" b="0" dirty="0">
                <a:latin typeface="+mj-lt"/>
              </a:rPr>
              <a:t>heritage.</a:t>
            </a:r>
          </a:p>
        </p:txBody>
      </p:sp>
      <p:sp>
        <p:nvSpPr>
          <p:cNvPr id="5" name="Oval 4">
            <a:extLst>
              <a:ext uri="{FF2B5EF4-FFF2-40B4-BE49-F238E27FC236}">
                <a16:creationId xmlns:a16="http://schemas.microsoft.com/office/drawing/2014/main" id="{78E9CF39-6B56-4C78-B13A-EDEF9DDB4707}"/>
              </a:ext>
            </a:extLst>
          </p:cNvPr>
          <p:cNvSpPr/>
          <p:nvPr/>
        </p:nvSpPr>
        <p:spPr>
          <a:xfrm>
            <a:off x="4496498" y="427889"/>
            <a:ext cx="2642532" cy="713013"/>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latin typeface="Bookman Old Style" panose="02050604050505020204" pitchFamily="18" charset="0"/>
              </a:rPr>
              <a:t>21</a:t>
            </a:r>
            <a:r>
              <a:rPr lang="en-US" b="1" baseline="30000" dirty="0">
                <a:latin typeface="Bookman Old Style" panose="02050604050505020204" pitchFamily="18" charset="0"/>
              </a:rPr>
              <a:t>ST</a:t>
            </a:r>
            <a:r>
              <a:rPr lang="en-US" b="1" dirty="0">
                <a:latin typeface="Bookman Old Style" panose="02050604050505020204" pitchFamily="18" charset="0"/>
              </a:rPr>
              <a:t> CENTURY</a:t>
            </a:r>
            <a:endParaRPr lang="en-PH" b="1" dirty="0">
              <a:latin typeface="Bookman Old Style" panose="02050604050505020204" pitchFamily="18" charset="0"/>
            </a:endParaRPr>
          </a:p>
        </p:txBody>
      </p:sp>
      <p:cxnSp>
        <p:nvCxnSpPr>
          <p:cNvPr id="13" name="Straight Arrow Connector 12">
            <a:extLst>
              <a:ext uri="{FF2B5EF4-FFF2-40B4-BE49-F238E27FC236}">
                <a16:creationId xmlns:a16="http://schemas.microsoft.com/office/drawing/2014/main" id="{64EF2CD6-0ADB-42F2-990B-FAD4CA90F72B}"/>
              </a:ext>
            </a:extLst>
          </p:cNvPr>
          <p:cNvCxnSpPr>
            <a:stCxn id="5" idx="4"/>
          </p:cNvCxnSpPr>
          <p:nvPr/>
        </p:nvCxnSpPr>
        <p:spPr>
          <a:xfrm>
            <a:off x="5817764" y="1140902"/>
            <a:ext cx="12585" cy="3439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Rounded Corners 13">
            <a:extLst>
              <a:ext uri="{FF2B5EF4-FFF2-40B4-BE49-F238E27FC236}">
                <a16:creationId xmlns:a16="http://schemas.microsoft.com/office/drawing/2014/main" id="{EADDDE77-05C4-4213-8615-51D8C0B0EB29}"/>
              </a:ext>
            </a:extLst>
          </p:cNvPr>
          <p:cNvSpPr/>
          <p:nvPr/>
        </p:nvSpPr>
        <p:spPr>
          <a:xfrm>
            <a:off x="3816991" y="1535185"/>
            <a:ext cx="4035098" cy="120801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lgn="just">
              <a:buFont typeface="Arial" panose="020B0604020202020204" pitchFamily="34" charset="0"/>
              <a:buChar char="•"/>
            </a:pPr>
            <a:r>
              <a:rPr lang="en-US" sz="1300" dirty="0">
                <a:solidFill>
                  <a:schemeClr val="bg1"/>
                </a:solidFill>
                <a:latin typeface="Bookman Old Style" panose="02050604050505020204" pitchFamily="18" charset="0"/>
              </a:rPr>
              <a:t>Brought challenges to humanity due to changing phenomenon</a:t>
            </a:r>
          </a:p>
          <a:p>
            <a:pPr marL="285750" indent="-285750" algn="just">
              <a:buFont typeface="Arial" panose="020B0604020202020204" pitchFamily="34" charset="0"/>
              <a:buChar char="•"/>
            </a:pPr>
            <a:r>
              <a:rPr lang="en-US" sz="1300" dirty="0">
                <a:latin typeface="Bookman Old Style" panose="02050604050505020204" pitchFamily="18" charset="0"/>
              </a:rPr>
              <a:t>scholars strongly considered balancing people’s views about conforming to it by analyzing its ideas through the help of</a:t>
            </a:r>
            <a:endParaRPr lang="en-PH" sz="1300" dirty="0">
              <a:solidFill>
                <a:schemeClr val="bg1"/>
              </a:solidFill>
              <a:latin typeface="Bookman Old Style" panose="02050604050505020204" pitchFamily="18" charset="0"/>
            </a:endParaRPr>
          </a:p>
        </p:txBody>
      </p:sp>
      <p:cxnSp>
        <p:nvCxnSpPr>
          <p:cNvPr id="15" name="Straight Arrow Connector 14">
            <a:extLst>
              <a:ext uri="{FF2B5EF4-FFF2-40B4-BE49-F238E27FC236}">
                <a16:creationId xmlns:a16="http://schemas.microsoft.com/office/drawing/2014/main" id="{6B972343-7D85-4DE8-8A08-636993A1F0C7}"/>
              </a:ext>
            </a:extLst>
          </p:cNvPr>
          <p:cNvCxnSpPr/>
          <p:nvPr/>
        </p:nvCxnSpPr>
        <p:spPr>
          <a:xfrm>
            <a:off x="5805179" y="2769066"/>
            <a:ext cx="12585" cy="3439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Rounded Corners 15">
            <a:extLst>
              <a:ext uri="{FF2B5EF4-FFF2-40B4-BE49-F238E27FC236}">
                <a16:creationId xmlns:a16="http://schemas.microsoft.com/office/drawing/2014/main" id="{9A831C8A-C9F1-47E0-B14E-A75A2D6FDA40}"/>
              </a:ext>
            </a:extLst>
          </p:cNvPr>
          <p:cNvSpPr/>
          <p:nvPr/>
        </p:nvSpPr>
        <p:spPr>
          <a:xfrm>
            <a:off x="4454555" y="3145872"/>
            <a:ext cx="2776753" cy="557169"/>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dirty="0">
                <a:latin typeface="Bookman Old Style" panose="02050604050505020204" pitchFamily="18" charset="0"/>
              </a:rPr>
              <a:t>SOCIAL SCIENCES</a:t>
            </a:r>
            <a:endParaRPr lang="en-PH" b="1" dirty="0">
              <a:latin typeface="Bookman Old Style" panose="02050604050505020204" pitchFamily="18" charset="0"/>
            </a:endParaRPr>
          </a:p>
        </p:txBody>
      </p:sp>
      <p:cxnSp>
        <p:nvCxnSpPr>
          <p:cNvPr id="18" name="Straight Arrow Connector 17">
            <a:extLst>
              <a:ext uri="{FF2B5EF4-FFF2-40B4-BE49-F238E27FC236}">
                <a16:creationId xmlns:a16="http://schemas.microsoft.com/office/drawing/2014/main" id="{750E8E73-17A3-46EA-A676-56C5AAD10BC5}"/>
              </a:ext>
            </a:extLst>
          </p:cNvPr>
          <p:cNvCxnSpPr>
            <a:stCxn id="16" idx="3"/>
          </p:cNvCxnSpPr>
          <p:nvPr/>
        </p:nvCxnSpPr>
        <p:spPr>
          <a:xfrm>
            <a:off x="7231308" y="3424457"/>
            <a:ext cx="461397" cy="454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Rectangle: Rounded Corners 18">
            <a:extLst>
              <a:ext uri="{FF2B5EF4-FFF2-40B4-BE49-F238E27FC236}">
                <a16:creationId xmlns:a16="http://schemas.microsoft.com/office/drawing/2014/main" id="{AC06DF0C-9D6C-48DE-89D3-1287F3E02A86}"/>
              </a:ext>
            </a:extLst>
          </p:cNvPr>
          <p:cNvSpPr/>
          <p:nvPr/>
        </p:nvSpPr>
        <p:spPr>
          <a:xfrm>
            <a:off x="7852089" y="3053593"/>
            <a:ext cx="3441840" cy="1208015"/>
          </a:xfrm>
          <a:prstGeom prst="roundRect">
            <a:avLst/>
          </a:prstGeom>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en-US" sz="1200" dirty="0">
                <a:solidFill>
                  <a:schemeClr val="bg1"/>
                </a:solidFill>
                <a:latin typeface="Bookman Old Style" panose="02050604050505020204" pitchFamily="18" charset="0"/>
              </a:rPr>
              <a:t>People are encouraged to be involved and participate in various engagements which are pertinent to the promotion of </a:t>
            </a:r>
            <a:r>
              <a:rPr lang="en-US" sz="1200" b="1" dirty="0">
                <a:solidFill>
                  <a:schemeClr val="bg1"/>
                </a:solidFill>
                <a:latin typeface="Bookman Old Style" panose="02050604050505020204" pitchFamily="18" charset="0"/>
              </a:rPr>
              <a:t>critical thinking</a:t>
            </a:r>
            <a:r>
              <a:rPr lang="en-US" sz="1200" dirty="0">
                <a:solidFill>
                  <a:schemeClr val="bg1"/>
                </a:solidFill>
                <a:latin typeface="Bookman Old Style" panose="02050604050505020204" pitchFamily="18" charset="0"/>
              </a:rPr>
              <a:t> and the formation of </a:t>
            </a:r>
            <a:r>
              <a:rPr lang="en-US" sz="1200" b="1" dirty="0">
                <a:solidFill>
                  <a:schemeClr val="bg1"/>
                </a:solidFill>
                <a:latin typeface="Bookman Old Style" panose="02050604050505020204" pitchFamily="18" charset="0"/>
              </a:rPr>
              <a:t>cultural consciousness</a:t>
            </a:r>
            <a:r>
              <a:rPr lang="en-US" sz="1200" dirty="0">
                <a:solidFill>
                  <a:schemeClr val="bg1"/>
                </a:solidFill>
                <a:latin typeface="Bookman Old Style" panose="02050604050505020204" pitchFamily="18" charset="0"/>
              </a:rPr>
              <a:t> and </a:t>
            </a:r>
            <a:r>
              <a:rPr lang="en-US" sz="1200" b="1" dirty="0">
                <a:solidFill>
                  <a:schemeClr val="bg1"/>
                </a:solidFill>
                <a:latin typeface="Bookman Old Style" panose="02050604050505020204" pitchFamily="18" charset="0"/>
              </a:rPr>
              <a:t>values formation</a:t>
            </a:r>
            <a:r>
              <a:rPr lang="en-US" sz="1200" dirty="0">
                <a:solidFill>
                  <a:schemeClr val="bg1"/>
                </a:solidFill>
                <a:latin typeface="Bookman Old Style" panose="02050604050505020204" pitchFamily="18" charset="0"/>
              </a:rPr>
              <a:t>.</a:t>
            </a:r>
            <a:endParaRPr lang="en-PH" sz="1200" dirty="0">
              <a:solidFill>
                <a:schemeClr val="bg1"/>
              </a:solidFill>
              <a:latin typeface="Bookman Old Style" panose="02050604050505020204" pitchFamily="18" charset="0"/>
            </a:endParaRPr>
          </a:p>
        </p:txBody>
      </p:sp>
      <p:cxnSp>
        <p:nvCxnSpPr>
          <p:cNvPr id="21" name="Straight Arrow Connector 20">
            <a:extLst>
              <a:ext uri="{FF2B5EF4-FFF2-40B4-BE49-F238E27FC236}">
                <a16:creationId xmlns:a16="http://schemas.microsoft.com/office/drawing/2014/main" id="{DF74F1EB-2228-458F-A675-CBB4D3ECDC9A}"/>
              </a:ext>
            </a:extLst>
          </p:cNvPr>
          <p:cNvCxnSpPr>
            <a:stCxn id="16" idx="1"/>
          </p:cNvCxnSpPr>
          <p:nvPr/>
        </p:nvCxnSpPr>
        <p:spPr>
          <a:xfrm flipH="1">
            <a:off x="3892492" y="3424457"/>
            <a:ext cx="5620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Rectangle: Rounded Corners 21">
            <a:extLst>
              <a:ext uri="{FF2B5EF4-FFF2-40B4-BE49-F238E27FC236}">
                <a16:creationId xmlns:a16="http://schemas.microsoft.com/office/drawing/2014/main" id="{451A6226-3CB9-4357-927C-CC06BBB4F9F0}"/>
              </a:ext>
            </a:extLst>
          </p:cNvPr>
          <p:cNvSpPr/>
          <p:nvPr/>
        </p:nvSpPr>
        <p:spPr>
          <a:xfrm>
            <a:off x="391934" y="2987828"/>
            <a:ext cx="3441840" cy="1208015"/>
          </a:xfrm>
          <a:prstGeom prst="roundRect">
            <a:avLst/>
          </a:prstGeom>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en-US" sz="1200" dirty="0">
                <a:solidFill>
                  <a:schemeClr val="bg1"/>
                </a:solidFill>
                <a:latin typeface="Bookman Old Style" panose="02050604050505020204" pitchFamily="18" charset="0"/>
              </a:rPr>
              <a:t>Considering the drastic effects of the 21st Century, people resort to seeking professional assistance that aims to assist them to cope again with their lives and be back to their normal selves, </a:t>
            </a:r>
            <a:r>
              <a:rPr lang="en-US" sz="1200" b="1" dirty="0">
                <a:solidFill>
                  <a:schemeClr val="bg1"/>
                </a:solidFill>
                <a:latin typeface="Bookman Old Style" panose="02050604050505020204" pitchFamily="18" charset="0"/>
              </a:rPr>
              <a:t>counseling</a:t>
            </a:r>
            <a:r>
              <a:rPr lang="en-US" sz="1200" dirty="0">
                <a:solidFill>
                  <a:schemeClr val="bg1"/>
                </a:solidFill>
                <a:latin typeface="Bookman Old Style" panose="02050604050505020204" pitchFamily="18" charset="0"/>
              </a:rPr>
              <a:t>. </a:t>
            </a:r>
            <a:endParaRPr lang="en-PH" sz="1200" dirty="0">
              <a:solidFill>
                <a:schemeClr val="bg1"/>
              </a:solidFill>
              <a:latin typeface="Bookman Old Style" panose="02050604050505020204" pitchFamily="18" charset="0"/>
            </a:endParaRPr>
          </a:p>
        </p:txBody>
      </p:sp>
      <p:cxnSp>
        <p:nvCxnSpPr>
          <p:cNvPr id="24" name="Straight Connector 23">
            <a:extLst>
              <a:ext uri="{FF2B5EF4-FFF2-40B4-BE49-F238E27FC236}">
                <a16:creationId xmlns:a16="http://schemas.microsoft.com/office/drawing/2014/main" id="{63D968CC-D690-465E-85DC-8DF6CB4B3C91}"/>
              </a:ext>
            </a:extLst>
          </p:cNvPr>
          <p:cNvCxnSpPr>
            <a:stCxn id="22" idx="2"/>
          </p:cNvCxnSpPr>
          <p:nvPr/>
        </p:nvCxnSpPr>
        <p:spPr>
          <a:xfrm>
            <a:off x="2112854" y="4195843"/>
            <a:ext cx="0" cy="241933"/>
          </a:xfrm>
          <a:prstGeom prst="line">
            <a:avLst/>
          </a:prstGeom>
        </p:spPr>
        <p:style>
          <a:lnRef idx="3">
            <a:schemeClr val="dk1"/>
          </a:lnRef>
          <a:fillRef idx="0">
            <a:schemeClr val="dk1"/>
          </a:fillRef>
          <a:effectRef idx="2">
            <a:schemeClr val="dk1"/>
          </a:effectRef>
          <a:fontRef idx="minor">
            <a:schemeClr val="tx1"/>
          </a:fontRef>
        </p:style>
      </p:cxnSp>
      <p:sp>
        <p:nvSpPr>
          <p:cNvPr id="25" name="Rectangle: Rounded Corners 24">
            <a:extLst>
              <a:ext uri="{FF2B5EF4-FFF2-40B4-BE49-F238E27FC236}">
                <a16:creationId xmlns:a16="http://schemas.microsoft.com/office/drawing/2014/main" id="{91CFF6A4-C215-4045-B8F1-A538B7041204}"/>
              </a:ext>
            </a:extLst>
          </p:cNvPr>
          <p:cNvSpPr/>
          <p:nvPr/>
        </p:nvSpPr>
        <p:spPr>
          <a:xfrm>
            <a:off x="425494" y="4429387"/>
            <a:ext cx="3441840" cy="1208015"/>
          </a:xfrm>
          <a:prstGeom prst="roundRect">
            <a:avLst/>
          </a:prstGeom>
          <a:ln>
            <a:solidFill>
              <a:schemeClr val="accent5"/>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en-US" sz="1400" b="1" dirty="0">
                <a:solidFill>
                  <a:schemeClr val="bg1"/>
                </a:solidFill>
                <a:latin typeface="Bookman Old Style" panose="02050604050505020204" pitchFamily="18" charset="0"/>
              </a:rPr>
              <a:t>Counseling</a:t>
            </a:r>
            <a:r>
              <a:rPr lang="en-US" sz="1400" dirty="0">
                <a:solidFill>
                  <a:schemeClr val="bg1"/>
                </a:solidFill>
                <a:latin typeface="Bookman Old Style" panose="02050604050505020204" pitchFamily="18" charset="0"/>
              </a:rPr>
              <a:t> provides views about how mental health preservation is equivalent to maintaining a manageable life (Cherry, 2020). </a:t>
            </a:r>
            <a:endParaRPr lang="en-PH" sz="1400" dirty="0">
              <a:solidFill>
                <a:schemeClr val="bg1"/>
              </a:solidFill>
              <a:latin typeface="Bookman Old Style" panose="02050604050505020204" pitchFamily="18" charset="0"/>
            </a:endParaRPr>
          </a:p>
        </p:txBody>
      </p:sp>
      <p:sp>
        <p:nvSpPr>
          <p:cNvPr id="26" name="Rectangle 25">
            <a:extLst>
              <a:ext uri="{FF2B5EF4-FFF2-40B4-BE49-F238E27FC236}">
                <a16:creationId xmlns:a16="http://schemas.microsoft.com/office/drawing/2014/main" id="{DDA1B999-2280-4994-BF3B-131FCE9A5D35}"/>
              </a:ext>
            </a:extLst>
          </p:cNvPr>
          <p:cNvSpPr/>
          <p:nvPr/>
        </p:nvSpPr>
        <p:spPr>
          <a:xfrm>
            <a:off x="4882393" y="4504888"/>
            <a:ext cx="6266576" cy="1044081"/>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5400" b="1" dirty="0">
                <a:latin typeface="Bookman Old Style" panose="02050604050505020204" pitchFamily="18" charset="0"/>
              </a:rPr>
              <a:t>INTRODUCTION</a:t>
            </a:r>
            <a:endParaRPr lang="en-PH" sz="5400" b="1" dirty="0">
              <a:latin typeface="Bookman Old Style" panose="02050604050505020204" pitchFamily="18" charset="0"/>
            </a:endParaRPr>
          </a:p>
        </p:txBody>
      </p:sp>
      <p:pic>
        <p:nvPicPr>
          <p:cNvPr id="28" name="Picture 27">
            <a:extLst>
              <a:ext uri="{FF2B5EF4-FFF2-40B4-BE49-F238E27FC236}">
                <a16:creationId xmlns:a16="http://schemas.microsoft.com/office/drawing/2014/main" id="{8319D788-BE1C-42AD-BB6B-BB4988CDB432}"/>
              </a:ext>
            </a:extLst>
          </p:cNvPr>
          <p:cNvPicPr>
            <a:picLocks noChangeAspect="1"/>
          </p:cNvPicPr>
          <p:nvPr/>
        </p:nvPicPr>
        <p:blipFill>
          <a:blip r:embed="rId3"/>
          <a:stretch>
            <a:fillRect/>
          </a:stretch>
        </p:blipFill>
        <p:spPr>
          <a:xfrm>
            <a:off x="8576132" y="166406"/>
            <a:ext cx="3139231" cy="2625039"/>
          </a:xfrm>
          <a:prstGeom prst="rect">
            <a:avLst/>
          </a:prstGeom>
        </p:spPr>
      </p:pic>
      <p:pic>
        <p:nvPicPr>
          <p:cNvPr id="30" name="Picture 29" descr="A picture containing map&#10;&#10;Description automatically generated">
            <a:extLst>
              <a:ext uri="{FF2B5EF4-FFF2-40B4-BE49-F238E27FC236}">
                <a16:creationId xmlns:a16="http://schemas.microsoft.com/office/drawing/2014/main" id="{08A5B648-99C5-47D7-B1E6-FDEF26F64BB9}"/>
              </a:ext>
            </a:extLst>
          </p:cNvPr>
          <p:cNvPicPr>
            <a:picLocks noChangeAspect="1"/>
          </p:cNvPicPr>
          <p:nvPr/>
        </p:nvPicPr>
        <p:blipFill>
          <a:blip r:embed="rId4"/>
          <a:stretch>
            <a:fillRect/>
          </a:stretch>
        </p:blipFill>
        <p:spPr>
          <a:xfrm>
            <a:off x="391935" y="166406"/>
            <a:ext cx="2837824" cy="2576793"/>
          </a:xfrm>
          <a:prstGeom prst="rect">
            <a:avLst/>
          </a:prstGeom>
        </p:spPr>
      </p:pic>
      <p:sp>
        <p:nvSpPr>
          <p:cNvPr id="2" name="Rectangle 1">
            <a:extLst>
              <a:ext uri="{FF2B5EF4-FFF2-40B4-BE49-F238E27FC236}">
                <a16:creationId xmlns:a16="http://schemas.microsoft.com/office/drawing/2014/main" id="{E0B506DB-0290-5298-0E23-9BF96071A9EF}"/>
              </a:ext>
            </a:extLst>
          </p:cNvPr>
          <p:cNvSpPr/>
          <p:nvPr/>
        </p:nvSpPr>
        <p:spPr>
          <a:xfrm>
            <a:off x="4177717" y="75501"/>
            <a:ext cx="3749879" cy="3020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416978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8E3696-7CE5-4563-ACCF-64B1BE7CE6EC}"/>
              </a:ext>
            </a:extLst>
          </p:cNvPr>
          <p:cNvSpPr>
            <a:spLocks noGrp="1"/>
          </p:cNvSpPr>
          <p:nvPr>
            <p:ph type="title"/>
          </p:nvPr>
        </p:nvSpPr>
        <p:spPr>
          <a:xfrm>
            <a:off x="687897" y="521083"/>
            <a:ext cx="11081857" cy="492443"/>
          </a:xfrm>
        </p:spPr>
        <p:txBody>
          <a:bodyPr/>
          <a:lstStyle/>
          <a:p>
            <a:r>
              <a:rPr lang="en-US" sz="3200" dirty="0">
                <a:solidFill>
                  <a:srgbClr val="005C68"/>
                </a:solidFill>
                <a:latin typeface="Bookman Old Style" panose="02050604050505020204" pitchFamily="18" charset="0"/>
              </a:rPr>
              <a:t>Differentiating the Applied from Pure Social Sciences</a:t>
            </a:r>
            <a:endParaRPr lang="en-PH" sz="3200" dirty="0">
              <a:solidFill>
                <a:srgbClr val="005C68"/>
              </a:solidFill>
              <a:latin typeface="Bookman Old Style" panose="02050604050505020204" pitchFamily="18" charset="0"/>
            </a:endParaRPr>
          </a:p>
        </p:txBody>
      </p:sp>
      <p:sp>
        <p:nvSpPr>
          <p:cNvPr id="8" name="Rectangle: Rounded Corners 7">
            <a:extLst>
              <a:ext uri="{FF2B5EF4-FFF2-40B4-BE49-F238E27FC236}">
                <a16:creationId xmlns:a16="http://schemas.microsoft.com/office/drawing/2014/main" id="{E67EC1DE-C9B3-46EB-BC94-0F8783A21A8C}"/>
              </a:ext>
            </a:extLst>
          </p:cNvPr>
          <p:cNvSpPr/>
          <p:nvPr/>
        </p:nvSpPr>
        <p:spPr>
          <a:xfrm>
            <a:off x="260059" y="1686187"/>
            <a:ext cx="1963024" cy="492443"/>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600" dirty="0">
                <a:latin typeface="Bookman Old Style" panose="02050604050505020204" pitchFamily="18" charset="0"/>
              </a:rPr>
              <a:t>GLOBALIZATION</a:t>
            </a:r>
            <a:endParaRPr lang="en-PH" sz="1600" dirty="0">
              <a:latin typeface="Bookman Old Style" panose="02050604050505020204" pitchFamily="18" charset="0"/>
            </a:endParaRPr>
          </a:p>
        </p:txBody>
      </p:sp>
      <p:cxnSp>
        <p:nvCxnSpPr>
          <p:cNvPr id="10" name="Straight Arrow Connector 9">
            <a:extLst>
              <a:ext uri="{FF2B5EF4-FFF2-40B4-BE49-F238E27FC236}">
                <a16:creationId xmlns:a16="http://schemas.microsoft.com/office/drawing/2014/main" id="{3364486A-9E04-4585-B1A3-7C7C491F6C4D}"/>
              </a:ext>
            </a:extLst>
          </p:cNvPr>
          <p:cNvCxnSpPr>
            <a:stCxn id="8" idx="3"/>
          </p:cNvCxnSpPr>
          <p:nvPr/>
        </p:nvCxnSpPr>
        <p:spPr>
          <a:xfrm flipV="1">
            <a:off x="2223083" y="1932408"/>
            <a:ext cx="66273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Rectangle: Rounded Corners 10">
            <a:extLst>
              <a:ext uri="{FF2B5EF4-FFF2-40B4-BE49-F238E27FC236}">
                <a16:creationId xmlns:a16="http://schemas.microsoft.com/office/drawing/2014/main" id="{C9607DF8-7938-48E3-AB71-2B9DE1872686}"/>
              </a:ext>
            </a:extLst>
          </p:cNvPr>
          <p:cNvSpPr/>
          <p:nvPr/>
        </p:nvSpPr>
        <p:spPr>
          <a:xfrm>
            <a:off x="2919369" y="1375794"/>
            <a:ext cx="8942664" cy="116606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dirty="0">
                <a:latin typeface="Bookman Old Style" panose="02050604050505020204" pitchFamily="18" charset="0"/>
              </a:rPr>
              <a:t>The core of all the issues in the 21st Century because it propagation new ideas which demanded a careful examination of these emerging ideas because it is the source of complication as there are adjustments that happened within the periphery of society itself (</a:t>
            </a:r>
            <a:r>
              <a:rPr lang="en-US" sz="1600" dirty="0" err="1">
                <a:latin typeface="Bookman Old Style" panose="02050604050505020204" pitchFamily="18" charset="0"/>
              </a:rPr>
              <a:t>Dzisah</a:t>
            </a:r>
            <a:r>
              <a:rPr lang="en-US" sz="1600" dirty="0">
                <a:latin typeface="Bookman Old Style" panose="02050604050505020204" pitchFamily="18" charset="0"/>
              </a:rPr>
              <a:t> &amp; </a:t>
            </a:r>
            <a:r>
              <a:rPr lang="en-US" sz="1600" dirty="0" err="1">
                <a:latin typeface="Bookman Old Style" panose="02050604050505020204" pitchFamily="18" charset="0"/>
              </a:rPr>
              <a:t>Etzkowitz</a:t>
            </a:r>
            <a:r>
              <a:rPr lang="en-US" sz="1600" dirty="0">
                <a:latin typeface="Bookman Old Style" panose="02050604050505020204" pitchFamily="18" charset="0"/>
              </a:rPr>
              <a:t>, 2011).</a:t>
            </a:r>
            <a:endParaRPr lang="en-PH" sz="1600" dirty="0">
              <a:solidFill>
                <a:schemeClr val="bg1"/>
              </a:solidFill>
              <a:latin typeface="Bookman Old Style" panose="02050604050505020204" pitchFamily="18" charset="0"/>
            </a:endParaRPr>
          </a:p>
        </p:txBody>
      </p:sp>
      <p:cxnSp>
        <p:nvCxnSpPr>
          <p:cNvPr id="13" name="Straight Arrow Connector 12">
            <a:extLst>
              <a:ext uri="{FF2B5EF4-FFF2-40B4-BE49-F238E27FC236}">
                <a16:creationId xmlns:a16="http://schemas.microsoft.com/office/drawing/2014/main" id="{2A806D29-6542-4942-AF80-301EDF4C6741}"/>
              </a:ext>
            </a:extLst>
          </p:cNvPr>
          <p:cNvCxnSpPr/>
          <p:nvPr/>
        </p:nvCxnSpPr>
        <p:spPr>
          <a:xfrm>
            <a:off x="10930855" y="2541862"/>
            <a:ext cx="0" cy="2768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Rounded Corners 13">
            <a:extLst>
              <a:ext uri="{FF2B5EF4-FFF2-40B4-BE49-F238E27FC236}">
                <a16:creationId xmlns:a16="http://schemas.microsoft.com/office/drawing/2014/main" id="{88A9C0F4-65CD-4B68-9847-BD6D063DA7D0}"/>
              </a:ext>
            </a:extLst>
          </p:cNvPr>
          <p:cNvSpPr/>
          <p:nvPr/>
        </p:nvSpPr>
        <p:spPr>
          <a:xfrm>
            <a:off x="9311780" y="2877424"/>
            <a:ext cx="2751587" cy="2902591"/>
          </a:xfrm>
          <a:prstGeom prst="roundRect">
            <a:avLst/>
          </a:prstGeom>
          <a:ln>
            <a:solidFill>
              <a:schemeClr val="accent3"/>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solidFill>
                  <a:schemeClr val="bg1"/>
                </a:solidFill>
                <a:latin typeface="Bookman Old Style" panose="02050604050505020204" pitchFamily="18" charset="0"/>
              </a:rPr>
              <a:t>There was a </a:t>
            </a:r>
            <a:r>
              <a:rPr lang="en-US" sz="1400" b="1" dirty="0">
                <a:solidFill>
                  <a:schemeClr val="bg1"/>
                </a:solidFill>
                <a:latin typeface="Bookman Old Style" panose="02050604050505020204" pitchFamily="18" charset="0"/>
              </a:rPr>
              <a:t>demand</a:t>
            </a:r>
            <a:r>
              <a:rPr lang="en-US" sz="1400" dirty="0">
                <a:solidFill>
                  <a:schemeClr val="bg1"/>
                </a:solidFill>
                <a:latin typeface="Bookman Old Style" panose="02050604050505020204" pitchFamily="18" charset="0"/>
              </a:rPr>
              <a:t> for finding </a:t>
            </a:r>
            <a:r>
              <a:rPr lang="en-US" sz="1400" b="1" dirty="0">
                <a:solidFill>
                  <a:schemeClr val="bg1"/>
                </a:solidFill>
                <a:latin typeface="Bookman Old Style" panose="02050604050505020204" pitchFamily="18" charset="0"/>
              </a:rPr>
              <a:t>new methods </a:t>
            </a:r>
            <a:r>
              <a:rPr lang="en-US" sz="1400" dirty="0">
                <a:solidFill>
                  <a:schemeClr val="bg1"/>
                </a:solidFill>
                <a:latin typeface="Bookman Old Style" panose="02050604050505020204" pitchFamily="18" charset="0"/>
              </a:rPr>
              <a:t>that would cater to these observations which will systematically determine how developments themselves are unfolding which people should be aware of (</a:t>
            </a:r>
            <a:r>
              <a:rPr lang="en-US" sz="1400" dirty="0" err="1">
                <a:solidFill>
                  <a:schemeClr val="bg1"/>
                </a:solidFill>
                <a:latin typeface="Bookman Old Style" panose="02050604050505020204" pitchFamily="18" charset="0"/>
              </a:rPr>
              <a:t>Wouters</a:t>
            </a:r>
            <a:r>
              <a:rPr lang="en-US" sz="1400" dirty="0">
                <a:solidFill>
                  <a:schemeClr val="bg1"/>
                </a:solidFill>
                <a:latin typeface="Bookman Old Style" panose="02050604050505020204" pitchFamily="18" charset="0"/>
              </a:rPr>
              <a:t>, Beaulieu, Scharnhorst, &amp; Wyatt, 2012).</a:t>
            </a:r>
            <a:endParaRPr lang="en-PH" sz="1400" dirty="0">
              <a:solidFill>
                <a:schemeClr val="bg1"/>
              </a:solidFill>
              <a:latin typeface="Bookman Old Style" panose="02050604050505020204" pitchFamily="18" charset="0"/>
            </a:endParaRPr>
          </a:p>
        </p:txBody>
      </p:sp>
      <p:sp>
        <p:nvSpPr>
          <p:cNvPr id="15" name="Rectangle: Rounded Corners 14">
            <a:extLst>
              <a:ext uri="{FF2B5EF4-FFF2-40B4-BE49-F238E27FC236}">
                <a16:creationId xmlns:a16="http://schemas.microsoft.com/office/drawing/2014/main" id="{C8A2634E-48CB-4C48-9DEE-3B6F770DC7F4}"/>
              </a:ext>
            </a:extLst>
          </p:cNvPr>
          <p:cNvSpPr/>
          <p:nvPr/>
        </p:nvSpPr>
        <p:spPr>
          <a:xfrm>
            <a:off x="128633" y="3097512"/>
            <a:ext cx="2945934" cy="492443"/>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2000" b="1" dirty="0">
                <a:latin typeface="Bookman Old Style" panose="02050604050505020204" pitchFamily="18" charset="0"/>
              </a:rPr>
              <a:t>SOCIAL SCIENCE</a:t>
            </a:r>
            <a:endParaRPr lang="en-PH" sz="2000" b="1" dirty="0">
              <a:latin typeface="Bookman Old Style" panose="02050604050505020204" pitchFamily="18" charset="0"/>
            </a:endParaRPr>
          </a:p>
        </p:txBody>
      </p:sp>
      <p:cxnSp>
        <p:nvCxnSpPr>
          <p:cNvPr id="17" name="Straight Arrow Connector 16">
            <a:extLst>
              <a:ext uri="{FF2B5EF4-FFF2-40B4-BE49-F238E27FC236}">
                <a16:creationId xmlns:a16="http://schemas.microsoft.com/office/drawing/2014/main" id="{C2396D9A-0369-4E9E-A32D-B157901028A3}"/>
              </a:ext>
            </a:extLst>
          </p:cNvPr>
          <p:cNvCxnSpPr>
            <a:stCxn id="14" idx="1"/>
          </p:cNvCxnSpPr>
          <p:nvPr/>
        </p:nvCxnSpPr>
        <p:spPr>
          <a:xfrm flipH="1" flipV="1">
            <a:off x="8783273" y="4328719"/>
            <a:ext cx="52850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Rounded Corners 17">
            <a:extLst>
              <a:ext uri="{FF2B5EF4-FFF2-40B4-BE49-F238E27FC236}">
                <a16:creationId xmlns:a16="http://schemas.microsoft.com/office/drawing/2014/main" id="{EE845FF2-ECF4-48C0-B23B-E1C822BC422E}"/>
              </a:ext>
            </a:extLst>
          </p:cNvPr>
          <p:cNvSpPr/>
          <p:nvPr/>
        </p:nvSpPr>
        <p:spPr>
          <a:xfrm>
            <a:off x="6262380" y="3624043"/>
            <a:ext cx="2453781" cy="192946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300" b="1" dirty="0">
                <a:latin typeface="Bookman Old Style" panose="02050604050505020204" pitchFamily="18" charset="0"/>
              </a:rPr>
              <a:t>Social Scientists</a:t>
            </a:r>
            <a:r>
              <a:rPr lang="en-US" sz="1300" dirty="0">
                <a:latin typeface="Bookman Old Style" panose="02050604050505020204" pitchFamily="18" charset="0"/>
              </a:rPr>
              <a:t> should closely monitor any </a:t>
            </a:r>
            <a:r>
              <a:rPr lang="en-US" sz="1300" i="1" dirty="0">
                <a:latin typeface="Bookman Old Style" panose="02050604050505020204" pitchFamily="18" charset="0"/>
              </a:rPr>
              <a:t>social phenomenon</a:t>
            </a:r>
            <a:r>
              <a:rPr lang="en-US" sz="1300" dirty="0">
                <a:latin typeface="Bookman Old Style" panose="02050604050505020204" pitchFamily="18" charset="0"/>
              </a:rPr>
              <a:t> because inconsistencies may blatantly shape people’s lives considering the presence of unpleasant outcomes like inequality (Sinha, 2020).</a:t>
            </a:r>
            <a:endParaRPr lang="en-PH" sz="1300" dirty="0">
              <a:latin typeface="Bookman Old Style" panose="02050604050505020204" pitchFamily="18" charset="0"/>
            </a:endParaRPr>
          </a:p>
        </p:txBody>
      </p:sp>
      <p:sp>
        <p:nvSpPr>
          <p:cNvPr id="19" name="Rectangle: Rounded Corners 18">
            <a:extLst>
              <a:ext uri="{FF2B5EF4-FFF2-40B4-BE49-F238E27FC236}">
                <a16:creationId xmlns:a16="http://schemas.microsoft.com/office/drawing/2014/main" id="{4552A9C3-ED5E-44B7-9774-DAA9F1440D23}"/>
              </a:ext>
            </a:extLst>
          </p:cNvPr>
          <p:cNvSpPr/>
          <p:nvPr/>
        </p:nvSpPr>
        <p:spPr>
          <a:xfrm>
            <a:off x="3244436" y="3606860"/>
            <a:ext cx="2453781" cy="194665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b="1" dirty="0">
                <a:latin typeface="Bookman Old Style" panose="02050604050505020204" pitchFamily="18" charset="0"/>
              </a:rPr>
              <a:t>Social Sciences </a:t>
            </a:r>
            <a:r>
              <a:rPr lang="en-US" sz="1400" dirty="0">
                <a:latin typeface="Bookman Old Style" panose="02050604050505020204" pitchFamily="18" charset="0"/>
              </a:rPr>
              <a:t>became interdisciplinary with an aim to connect people to society which by itself is apparently dependent on (Alvesson, Gabriel, &amp; Paulsen, 2017).</a:t>
            </a:r>
            <a:endParaRPr lang="en-PH" sz="1400" dirty="0">
              <a:latin typeface="Bookman Old Style" panose="02050604050505020204" pitchFamily="18" charset="0"/>
            </a:endParaRPr>
          </a:p>
        </p:txBody>
      </p:sp>
      <p:cxnSp>
        <p:nvCxnSpPr>
          <p:cNvPr id="21" name="Straight Arrow Connector 20">
            <a:extLst>
              <a:ext uri="{FF2B5EF4-FFF2-40B4-BE49-F238E27FC236}">
                <a16:creationId xmlns:a16="http://schemas.microsoft.com/office/drawing/2014/main" id="{23464C89-7C82-497F-92AD-42B4A0D9DA9A}"/>
              </a:ext>
            </a:extLst>
          </p:cNvPr>
          <p:cNvCxnSpPr>
            <a:cxnSpLocks/>
          </p:cNvCxnSpPr>
          <p:nvPr/>
        </p:nvCxnSpPr>
        <p:spPr>
          <a:xfrm flipH="1" flipV="1">
            <a:off x="5723384" y="4364369"/>
            <a:ext cx="53899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EDEEB33C-3D23-4502-8518-975E57C539C2}"/>
              </a:ext>
            </a:extLst>
          </p:cNvPr>
          <p:cNvCxnSpPr/>
          <p:nvPr/>
        </p:nvCxnSpPr>
        <p:spPr>
          <a:xfrm flipV="1">
            <a:off x="1241571" y="2273417"/>
            <a:ext cx="0" cy="8240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Rectangle 1">
            <a:extLst>
              <a:ext uri="{FF2B5EF4-FFF2-40B4-BE49-F238E27FC236}">
                <a16:creationId xmlns:a16="http://schemas.microsoft.com/office/drawing/2014/main" id="{46C182D3-31E5-9EC7-9DDF-A592598A6711}"/>
              </a:ext>
            </a:extLst>
          </p:cNvPr>
          <p:cNvSpPr/>
          <p:nvPr/>
        </p:nvSpPr>
        <p:spPr>
          <a:xfrm>
            <a:off x="4177717" y="75501"/>
            <a:ext cx="3749879" cy="3020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123562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2751D3B-E4AB-4289-B208-B4977178287F}"/>
              </a:ext>
            </a:extLst>
          </p:cNvPr>
          <p:cNvSpPr>
            <a:spLocks noGrp="1"/>
          </p:cNvSpPr>
          <p:nvPr>
            <p:ph type="body" sz="quarter" idx="11"/>
          </p:nvPr>
        </p:nvSpPr>
        <p:spPr>
          <a:xfrm>
            <a:off x="4533899" y="1753999"/>
            <a:ext cx="6955734" cy="1675002"/>
          </a:xfrm>
        </p:spPr>
        <p:txBody>
          <a:bodyPr>
            <a:normAutofit/>
          </a:bodyPr>
          <a:lstStyle/>
          <a:p>
            <a:pPr algn="ctr"/>
            <a:r>
              <a:rPr lang="en-US" sz="2800" b="0" dirty="0">
                <a:latin typeface="Bookman Old Style" panose="02050604050505020204" pitchFamily="18" charset="0"/>
              </a:rPr>
              <a:t>These are academic disciplines that are focused mostly on theories that aim to examine people and society (Alvesson, Gabriel, &amp; Paulsen, 2017). </a:t>
            </a:r>
            <a:endParaRPr lang="en-PH" sz="2800" b="0" dirty="0">
              <a:latin typeface="Bookman Old Style" panose="02050604050505020204" pitchFamily="18" charset="0"/>
            </a:endParaRPr>
          </a:p>
        </p:txBody>
      </p:sp>
      <p:sp>
        <p:nvSpPr>
          <p:cNvPr id="4" name="Title 3">
            <a:extLst>
              <a:ext uri="{FF2B5EF4-FFF2-40B4-BE49-F238E27FC236}">
                <a16:creationId xmlns:a16="http://schemas.microsoft.com/office/drawing/2014/main" id="{2C4F7C75-B04C-428B-9D26-514B9877B0CA}"/>
              </a:ext>
            </a:extLst>
          </p:cNvPr>
          <p:cNvSpPr>
            <a:spLocks noGrp="1"/>
          </p:cNvSpPr>
          <p:nvPr>
            <p:ph type="title"/>
          </p:nvPr>
        </p:nvSpPr>
        <p:spPr>
          <a:xfrm>
            <a:off x="4533898" y="715961"/>
            <a:ext cx="6955735" cy="710167"/>
          </a:xfrm>
        </p:spPr>
        <p:txBody>
          <a:bodyPr/>
          <a:lstStyle/>
          <a:p>
            <a:pPr algn="ctr"/>
            <a:r>
              <a:rPr lang="en-US" dirty="0">
                <a:solidFill>
                  <a:schemeClr val="accent4">
                    <a:lumMod val="75000"/>
                  </a:schemeClr>
                </a:solidFill>
                <a:latin typeface="Bookman Old Style" panose="02050604050505020204" pitchFamily="18" charset="0"/>
              </a:rPr>
              <a:t>PURE SOCIAL SCIENCES</a:t>
            </a:r>
            <a:endParaRPr lang="en-PH" dirty="0">
              <a:solidFill>
                <a:schemeClr val="accent4">
                  <a:lumMod val="75000"/>
                </a:schemeClr>
              </a:solidFill>
              <a:latin typeface="Bookman Old Style" panose="02050604050505020204" pitchFamily="18" charset="0"/>
            </a:endParaRPr>
          </a:p>
        </p:txBody>
      </p:sp>
      <p:pic>
        <p:nvPicPr>
          <p:cNvPr id="7" name="Picture 6" descr="Text&#10;&#10;Description automatically generated">
            <a:extLst>
              <a:ext uri="{FF2B5EF4-FFF2-40B4-BE49-F238E27FC236}">
                <a16:creationId xmlns:a16="http://schemas.microsoft.com/office/drawing/2014/main" id="{B5F37EF8-46F4-431D-B592-DB4DB1E6FBF4}"/>
              </a:ext>
            </a:extLst>
          </p:cNvPr>
          <p:cNvPicPr>
            <a:picLocks noChangeAspect="1"/>
          </p:cNvPicPr>
          <p:nvPr/>
        </p:nvPicPr>
        <p:blipFill>
          <a:blip r:embed="rId2"/>
          <a:stretch>
            <a:fillRect/>
          </a:stretch>
        </p:blipFill>
        <p:spPr>
          <a:xfrm>
            <a:off x="8640922" y="3899485"/>
            <a:ext cx="3162180" cy="1897308"/>
          </a:xfrm>
          <a:prstGeom prst="rect">
            <a:avLst/>
          </a:prstGeom>
        </p:spPr>
      </p:pic>
      <p:pic>
        <p:nvPicPr>
          <p:cNvPr id="9" name="Picture 8" descr="A group of people standing in a line&#10;&#10;Description automatically generated with medium confidence">
            <a:extLst>
              <a:ext uri="{FF2B5EF4-FFF2-40B4-BE49-F238E27FC236}">
                <a16:creationId xmlns:a16="http://schemas.microsoft.com/office/drawing/2014/main" id="{AB7071C7-0A49-4C6F-A50F-B20317A63F0C}"/>
              </a:ext>
            </a:extLst>
          </p:cNvPr>
          <p:cNvPicPr>
            <a:picLocks noChangeAspect="1"/>
          </p:cNvPicPr>
          <p:nvPr/>
        </p:nvPicPr>
        <p:blipFill>
          <a:blip r:embed="rId3"/>
          <a:stretch>
            <a:fillRect/>
          </a:stretch>
        </p:blipFill>
        <p:spPr>
          <a:xfrm>
            <a:off x="4916847" y="3756872"/>
            <a:ext cx="3514089" cy="2306249"/>
          </a:xfrm>
          <a:prstGeom prst="rect">
            <a:avLst/>
          </a:prstGeom>
        </p:spPr>
      </p:pic>
      <p:sp>
        <p:nvSpPr>
          <p:cNvPr id="2" name="Rectangle 1">
            <a:extLst>
              <a:ext uri="{FF2B5EF4-FFF2-40B4-BE49-F238E27FC236}">
                <a16:creationId xmlns:a16="http://schemas.microsoft.com/office/drawing/2014/main" id="{37189EFB-D072-8102-C4F3-AA4DE86ADAAE}"/>
              </a:ext>
            </a:extLst>
          </p:cNvPr>
          <p:cNvSpPr/>
          <p:nvPr/>
        </p:nvSpPr>
        <p:spPr>
          <a:xfrm>
            <a:off x="4177717" y="75501"/>
            <a:ext cx="3749879" cy="3020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18456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2843869-1CCE-432A-84C5-F423885B4CB7}"/>
              </a:ext>
            </a:extLst>
          </p:cNvPr>
          <p:cNvSpPr>
            <a:spLocks noGrp="1"/>
          </p:cNvSpPr>
          <p:nvPr>
            <p:ph type="body" sz="quarter" idx="12"/>
          </p:nvPr>
        </p:nvSpPr>
        <p:spPr/>
        <p:txBody>
          <a:bodyPr/>
          <a:lstStyle/>
          <a:p>
            <a:endParaRPr lang="en-PH"/>
          </a:p>
        </p:txBody>
      </p:sp>
      <p:sp>
        <p:nvSpPr>
          <p:cNvPr id="4" name="Title 3">
            <a:extLst>
              <a:ext uri="{FF2B5EF4-FFF2-40B4-BE49-F238E27FC236}">
                <a16:creationId xmlns:a16="http://schemas.microsoft.com/office/drawing/2014/main" id="{C9938A76-B830-4772-9506-2A25D003E4DD}"/>
              </a:ext>
            </a:extLst>
          </p:cNvPr>
          <p:cNvSpPr>
            <a:spLocks noGrp="1"/>
          </p:cNvSpPr>
          <p:nvPr>
            <p:ph type="title"/>
          </p:nvPr>
        </p:nvSpPr>
        <p:spPr/>
        <p:txBody>
          <a:bodyPr/>
          <a:lstStyle/>
          <a:p>
            <a:endParaRPr lang="en-PH"/>
          </a:p>
        </p:txBody>
      </p:sp>
      <p:pic>
        <p:nvPicPr>
          <p:cNvPr id="7" name="Picture 6">
            <a:extLst>
              <a:ext uri="{FF2B5EF4-FFF2-40B4-BE49-F238E27FC236}">
                <a16:creationId xmlns:a16="http://schemas.microsoft.com/office/drawing/2014/main" id="{7FD40D1B-92E1-452D-A594-ECADF7AF6D1C}"/>
              </a:ext>
            </a:extLst>
          </p:cNvPr>
          <p:cNvPicPr>
            <a:picLocks noChangeAspect="1"/>
          </p:cNvPicPr>
          <p:nvPr/>
        </p:nvPicPr>
        <p:blipFill>
          <a:blip r:embed="rId2"/>
          <a:stretch>
            <a:fillRect/>
          </a:stretch>
        </p:blipFill>
        <p:spPr>
          <a:xfrm>
            <a:off x="1415926" y="472753"/>
            <a:ext cx="9360148" cy="4958243"/>
          </a:xfrm>
          <a:prstGeom prst="rect">
            <a:avLst/>
          </a:prstGeom>
        </p:spPr>
      </p:pic>
      <p:sp>
        <p:nvSpPr>
          <p:cNvPr id="2" name="Rectangle 1">
            <a:extLst>
              <a:ext uri="{FF2B5EF4-FFF2-40B4-BE49-F238E27FC236}">
                <a16:creationId xmlns:a16="http://schemas.microsoft.com/office/drawing/2014/main" id="{ED4FC741-32F3-DFC5-6AEF-57444BDDA199}"/>
              </a:ext>
            </a:extLst>
          </p:cNvPr>
          <p:cNvSpPr/>
          <p:nvPr/>
        </p:nvSpPr>
        <p:spPr>
          <a:xfrm>
            <a:off x="4177717" y="75501"/>
            <a:ext cx="3749879" cy="302004"/>
          </a:xfrm>
          <a:prstGeom prst="rect">
            <a:avLst/>
          </a:prstGeom>
          <a:solidFill>
            <a:srgbClr val="FDEC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45177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96723A2-2D77-4884-ABD1-8168C9D4A0FE}"/>
              </a:ext>
            </a:extLst>
          </p:cNvPr>
          <p:cNvSpPr>
            <a:spLocks noGrp="1"/>
          </p:cNvSpPr>
          <p:nvPr>
            <p:ph type="body" sz="quarter" idx="11"/>
          </p:nvPr>
        </p:nvSpPr>
        <p:spPr>
          <a:xfrm>
            <a:off x="4592622" y="1732574"/>
            <a:ext cx="6955734" cy="2130105"/>
          </a:xfrm>
        </p:spPr>
        <p:txBody>
          <a:bodyPr>
            <a:normAutofit/>
          </a:bodyPr>
          <a:lstStyle/>
          <a:p>
            <a:pPr algn="ctr"/>
            <a:r>
              <a:rPr lang="en-US" sz="2400" b="0" dirty="0">
                <a:solidFill>
                  <a:schemeClr val="bg1"/>
                </a:solidFill>
                <a:latin typeface="Bookman Old Style" panose="02050604050505020204" pitchFamily="18" charset="0"/>
              </a:rPr>
              <a:t>Intended for the application of concepts, models, and theories to assist people in dealing with societal issues involving its dynamics so as to provide alternatives that would alleviate people’s suffering (Giddens &amp; Sutton, 2014).</a:t>
            </a:r>
            <a:endParaRPr lang="en-PH" sz="2400" b="0" dirty="0">
              <a:solidFill>
                <a:schemeClr val="bg1"/>
              </a:solidFill>
              <a:latin typeface="Bookman Old Style" panose="02050604050505020204" pitchFamily="18" charset="0"/>
            </a:endParaRPr>
          </a:p>
        </p:txBody>
      </p:sp>
      <p:sp>
        <p:nvSpPr>
          <p:cNvPr id="4" name="Title 3">
            <a:extLst>
              <a:ext uri="{FF2B5EF4-FFF2-40B4-BE49-F238E27FC236}">
                <a16:creationId xmlns:a16="http://schemas.microsoft.com/office/drawing/2014/main" id="{0B813269-93F5-4B66-BD1A-25508D7F84AA}"/>
              </a:ext>
            </a:extLst>
          </p:cNvPr>
          <p:cNvSpPr>
            <a:spLocks noGrp="1"/>
          </p:cNvSpPr>
          <p:nvPr>
            <p:ph type="title"/>
          </p:nvPr>
        </p:nvSpPr>
        <p:spPr>
          <a:xfrm>
            <a:off x="4592621" y="472680"/>
            <a:ext cx="6955735" cy="1189038"/>
          </a:xfrm>
        </p:spPr>
        <p:txBody>
          <a:bodyPr/>
          <a:lstStyle/>
          <a:p>
            <a:pPr algn="ctr"/>
            <a:r>
              <a:rPr lang="en-US" dirty="0">
                <a:solidFill>
                  <a:schemeClr val="accent4">
                    <a:lumMod val="75000"/>
                  </a:schemeClr>
                </a:solidFill>
                <a:latin typeface="Bookman Old Style" panose="02050604050505020204" pitchFamily="18" charset="0"/>
              </a:rPr>
              <a:t>APPLIED SOCIAL SCIENCES </a:t>
            </a:r>
            <a:endParaRPr lang="en-PH" dirty="0">
              <a:solidFill>
                <a:schemeClr val="accent4">
                  <a:lumMod val="75000"/>
                </a:schemeClr>
              </a:solidFill>
              <a:latin typeface="Bookman Old Style" panose="02050604050505020204" pitchFamily="18" charset="0"/>
            </a:endParaRPr>
          </a:p>
        </p:txBody>
      </p:sp>
      <p:pic>
        <p:nvPicPr>
          <p:cNvPr id="8" name="Picture 7" descr="A picture containing floor&#10;&#10;Description automatically generated">
            <a:extLst>
              <a:ext uri="{FF2B5EF4-FFF2-40B4-BE49-F238E27FC236}">
                <a16:creationId xmlns:a16="http://schemas.microsoft.com/office/drawing/2014/main" id="{5C12A012-1DF0-485A-8F3E-61EA3CEF7903}"/>
              </a:ext>
            </a:extLst>
          </p:cNvPr>
          <p:cNvPicPr>
            <a:picLocks noChangeAspect="1"/>
          </p:cNvPicPr>
          <p:nvPr/>
        </p:nvPicPr>
        <p:blipFill>
          <a:blip r:embed="rId2"/>
          <a:stretch>
            <a:fillRect/>
          </a:stretch>
        </p:blipFill>
        <p:spPr>
          <a:xfrm>
            <a:off x="4960357" y="3933535"/>
            <a:ext cx="6220261" cy="2663403"/>
          </a:xfrm>
          <a:prstGeom prst="rect">
            <a:avLst/>
          </a:prstGeom>
        </p:spPr>
      </p:pic>
      <p:sp>
        <p:nvSpPr>
          <p:cNvPr id="2" name="Rectangle 1">
            <a:extLst>
              <a:ext uri="{FF2B5EF4-FFF2-40B4-BE49-F238E27FC236}">
                <a16:creationId xmlns:a16="http://schemas.microsoft.com/office/drawing/2014/main" id="{DB29FB97-9F4F-70CE-6D45-E3D9D5BDCC60}"/>
              </a:ext>
            </a:extLst>
          </p:cNvPr>
          <p:cNvSpPr/>
          <p:nvPr/>
        </p:nvSpPr>
        <p:spPr>
          <a:xfrm>
            <a:off x="4177717" y="75501"/>
            <a:ext cx="3749879" cy="30200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169320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439307-0998-4C39-B438-28BC2C1DE3F3}"/>
              </a:ext>
            </a:extLst>
          </p:cNvPr>
          <p:cNvPicPr>
            <a:picLocks noChangeAspect="1"/>
          </p:cNvPicPr>
          <p:nvPr/>
        </p:nvPicPr>
        <p:blipFill>
          <a:blip r:embed="rId2"/>
          <a:stretch>
            <a:fillRect/>
          </a:stretch>
        </p:blipFill>
        <p:spPr>
          <a:xfrm>
            <a:off x="572417" y="1488564"/>
            <a:ext cx="10968098" cy="3007935"/>
          </a:xfrm>
          <a:prstGeom prst="rect">
            <a:avLst/>
          </a:prstGeom>
        </p:spPr>
      </p:pic>
      <p:sp>
        <p:nvSpPr>
          <p:cNvPr id="2" name="Rectangle 1">
            <a:extLst>
              <a:ext uri="{FF2B5EF4-FFF2-40B4-BE49-F238E27FC236}">
                <a16:creationId xmlns:a16="http://schemas.microsoft.com/office/drawing/2014/main" id="{3026BAEE-FC11-CFE6-56B3-4F95557C5DE4}"/>
              </a:ext>
            </a:extLst>
          </p:cNvPr>
          <p:cNvSpPr/>
          <p:nvPr/>
        </p:nvSpPr>
        <p:spPr>
          <a:xfrm>
            <a:off x="4177717" y="75501"/>
            <a:ext cx="3749879" cy="302004"/>
          </a:xfrm>
          <a:prstGeom prst="rect">
            <a:avLst/>
          </a:prstGeom>
          <a:solidFill>
            <a:srgbClr val="FDEC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1014623698"/>
      </p:ext>
    </p:extLst>
  </p:cSld>
  <p:clrMapOvr>
    <a:masterClrMapping/>
  </p:clrMapOvr>
</p:sld>
</file>

<file path=ppt/theme/theme1.xml><?xml version="1.0" encoding="utf-8"?>
<a:theme xmlns:a="http://schemas.openxmlformats.org/drawingml/2006/main" name="2_Office Theme">
  <a:themeElements>
    <a:clrScheme name="Custom 24">
      <a:dk1>
        <a:srgbClr val="000000"/>
      </a:dk1>
      <a:lt1>
        <a:srgbClr val="FFFFFF"/>
      </a:lt1>
      <a:dk2>
        <a:srgbClr val="000000"/>
      </a:dk2>
      <a:lt2>
        <a:srgbClr val="E6E6E6"/>
      </a:lt2>
      <a:accent1>
        <a:srgbClr val="264653"/>
      </a:accent1>
      <a:accent2>
        <a:srgbClr val="2A9D8F"/>
      </a:accent2>
      <a:accent3>
        <a:srgbClr val="E9C46A"/>
      </a:accent3>
      <a:accent4>
        <a:srgbClr val="F4A261"/>
      </a:accent4>
      <a:accent5>
        <a:srgbClr val="E76F51"/>
      </a:accent5>
      <a:accent6>
        <a:srgbClr val="FFFFFF"/>
      </a:accent6>
      <a:hlink>
        <a:srgbClr val="FFFFFF"/>
      </a:hlink>
      <a:folHlink>
        <a:srgbClr val="FFFFFF"/>
      </a:folHlink>
    </a:clrScheme>
    <a:fontScheme name="Heritage and History">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History Month_TM10103076_Win32_LH_v4" id="{5AE25372-5B71-4B3F-A332-C4D84C968E46}" vid="{07F4610E-88B6-4CC8-AAA7-899DFEA9E17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A967B1-A0A0-415E-82CC-A85AEE3A67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89EEA4-141F-4066-B57B-E44468FB3D6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3CFAAC47-BD84-465D-B982-7A75BCC08F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Black History Month presentation</Template>
  <TotalTime>316</TotalTime>
  <Words>1487</Words>
  <Application>Microsoft Office PowerPoint</Application>
  <PresentationFormat>Widescreen</PresentationFormat>
  <Paragraphs>92</Paragraphs>
  <Slides>26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Bookman Old Style</vt:lpstr>
      <vt:lpstr>Segoe UI</vt:lpstr>
      <vt:lpstr>2_Office Theme</vt:lpstr>
      <vt:lpstr>DISCIPLINE AND IDEAS IN APPLIED SOCIAL SCIENCES</vt:lpstr>
      <vt:lpstr>Differentiating Applied from Pure Social Sciences and Understanding the Discipline of Counseling  Module 1</vt:lpstr>
      <vt:lpstr>LEARNING OBJECTIVES</vt:lpstr>
      <vt:lpstr>PowerPoint Presentation</vt:lpstr>
      <vt:lpstr>Differentiating the Applied from Pure Social Sciences</vt:lpstr>
      <vt:lpstr>PURE SOCIAL SCIENCES</vt:lpstr>
      <vt:lpstr>PowerPoint Presentation</vt:lpstr>
      <vt:lpstr>APPLIED SOCIAL SCIENCES </vt:lpstr>
      <vt:lpstr>PowerPoint Presentation</vt:lpstr>
      <vt:lpstr>Understanding the Nature of Counselling</vt:lpstr>
      <vt:lpstr>PowerPoint Presentation</vt:lpstr>
      <vt:lpstr>GOALS, PRINCIPLES, AND SCOPE OF COUNSELLING </vt:lpstr>
      <vt:lpstr>INTRODUCTION</vt:lpstr>
      <vt:lpstr>According to Leslie Riopel (2019), there are five common goals of counseling:</vt:lpstr>
      <vt:lpstr>PowerPoint Presentation</vt:lpstr>
      <vt:lpstr>PowerPoint Presentation</vt:lpstr>
      <vt:lpstr>PowerPoint Presentation</vt:lpstr>
      <vt:lpstr>PowerPoint Presentation</vt:lpstr>
      <vt:lpstr>PowerPoint Presentation</vt:lpstr>
      <vt:lpstr>PowerPoint Presentation</vt:lpstr>
      <vt:lpstr>Five foundational principles of counselling: </vt:lpstr>
      <vt:lpstr>PowerPoint Presentation</vt:lpstr>
      <vt:lpstr>Scope of Counselling</vt:lpstr>
      <vt:lpstr>Scope of Counselling</vt:lpstr>
      <vt:lpstr>Questions &amp; answers</vt:lpstr>
      <vt:lpstr>Resources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DISCIPLINE AND IDEAS IN APPLIED SOCIAL SCIENCES</dc:title>
  <dc:subject/>
  <dc:creator>MJ DE LA TORRE</dc:creator>
  <cp:keywords/>
  <dc:description/>
  <cp:lastModifiedBy>Rey Blanco</cp:lastModifiedBy>
  <cp:revision>21</cp:revision>
  <dcterms:created xsi:type="dcterms:W3CDTF">2022-08-29T12:47:30Z</dcterms:created>
  <dcterms:modified xsi:type="dcterms:W3CDTF">2025-01-20T02:56:08Z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