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0" r:id="rId6"/>
    <p:sldId id="265" r:id="rId7"/>
    <p:sldId id="263" r:id="rId8"/>
    <p:sldId id="264" r:id="rId9"/>
    <p:sldId id="266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29CFF-194F-4DEF-993D-344766A3C038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EF6A4-62AB-461F-BEE4-BC9AB1EE8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92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EF6A4-62AB-461F-BEE4-BC9AB1EE8D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74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基于传统的</a:t>
            </a:r>
            <a:r>
              <a:rPr lang="en-US" altLang="zh-CN" dirty="0"/>
              <a:t>Encoder-Decoder</a:t>
            </a:r>
            <a:r>
              <a:rPr lang="zh-CN" altLang="en-US" dirty="0"/>
              <a:t>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EF6A4-62AB-461F-BEE4-BC9AB1EE8D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3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9954-8692-4D64-BDA4-8BFE0207FC89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6F2-0E81-4FC2-9BC2-B19B994C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01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9954-8692-4D64-BDA4-8BFE0207FC89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6F2-0E81-4FC2-9BC2-B19B994C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6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9954-8692-4D64-BDA4-8BFE0207FC89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6F2-0E81-4FC2-9BC2-B19B994C4D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7893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9954-8692-4D64-BDA4-8BFE0207FC89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6F2-0E81-4FC2-9BC2-B19B994C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736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9954-8692-4D64-BDA4-8BFE0207FC89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6F2-0E81-4FC2-9BC2-B19B994C4D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003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9954-8692-4D64-BDA4-8BFE0207FC89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6F2-0E81-4FC2-9BC2-B19B994C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096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9954-8692-4D64-BDA4-8BFE0207FC89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6F2-0E81-4FC2-9BC2-B19B994C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936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9954-8692-4D64-BDA4-8BFE0207FC89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6F2-0E81-4FC2-9BC2-B19B994C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87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9954-8692-4D64-BDA4-8BFE0207FC89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6F2-0E81-4FC2-9BC2-B19B994C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15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9954-8692-4D64-BDA4-8BFE0207FC89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6F2-0E81-4FC2-9BC2-B19B994C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71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9954-8692-4D64-BDA4-8BFE0207FC89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6F2-0E81-4FC2-9BC2-B19B994C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67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9954-8692-4D64-BDA4-8BFE0207FC89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6F2-0E81-4FC2-9BC2-B19B994C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41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9954-8692-4D64-BDA4-8BFE0207FC89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6F2-0E81-4FC2-9BC2-B19B994C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77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9954-8692-4D64-BDA4-8BFE0207FC89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6F2-0E81-4FC2-9BC2-B19B994C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7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9954-8692-4D64-BDA4-8BFE0207FC89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6F2-0E81-4FC2-9BC2-B19B994C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6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9954-8692-4D64-BDA4-8BFE0207FC89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6F2-0E81-4FC2-9BC2-B19B994C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06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09954-8692-4D64-BDA4-8BFE0207FC89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9D16F2-0E81-4FC2-9BC2-B19B994C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1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E668F-4BAE-47F9-8A24-A462E79B1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en-US" altLang="zh-CN" sz="3200" b="0" i="0" u="none" strike="noStrike" baseline="0" dirty="0">
                <a:latin typeface="NimbusRomNo9L-Medi"/>
              </a:rPr>
              <a:t>Knowledge-enriched, Type-constrained </a:t>
            </a:r>
            <a:br>
              <a:rPr lang="en-US" altLang="zh-CN" sz="3200" b="0" i="0" u="none" strike="noStrike" baseline="0" dirty="0">
                <a:latin typeface="NimbusRomNo9L-Medi"/>
              </a:rPr>
            </a:br>
            <a:r>
              <a:rPr lang="en-US" altLang="zh-CN" sz="3200" b="0" i="0" u="none" strike="noStrike" baseline="0" dirty="0">
                <a:latin typeface="NimbusRomNo9L-Medi"/>
              </a:rPr>
              <a:t>and Grammar-guided</a:t>
            </a:r>
            <a:br>
              <a:rPr lang="en-US" altLang="zh-CN" sz="3200" b="0" i="0" u="none" strike="noStrike" baseline="0" dirty="0">
                <a:latin typeface="NimbusRomNo9L-Medi"/>
              </a:rPr>
            </a:br>
            <a:r>
              <a:rPr lang="en-US" altLang="zh-CN" sz="3200" b="0" i="0" u="none" strike="noStrike" baseline="0" dirty="0">
                <a:latin typeface="NimbusRomNo9L-Medi"/>
              </a:rPr>
              <a:t>Question Generation over Knowledge Bases</a:t>
            </a:r>
            <a:endParaRPr lang="zh-CN" altLang="en-US" sz="3200" dirty="0">
              <a:latin typeface="Trebuchet MS (标题)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E8682D-1144-474D-8747-265FE3D10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6DC546-A704-4174-AA42-D33B20910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12" y="2046003"/>
            <a:ext cx="9020046" cy="326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84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4DC43-08A4-4829-9D0B-AE13E813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b="0" i="0" u="none" strike="noStrike" baseline="0" dirty="0">
                <a:latin typeface="CMR10"/>
              </a:rPr>
              <a:t>KG QA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026EC-59A3-4558-A42D-BF8E4856E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QA</a:t>
            </a:r>
            <a:r>
              <a:rPr lang="zh-CN" altLang="en-US" dirty="0"/>
              <a:t>训练时需要数据集，而人工制造数据集的代价比较大，所以使用自动生成的方式来进行生成数据集</a:t>
            </a:r>
          </a:p>
        </p:txBody>
      </p:sp>
    </p:spTree>
    <p:extLst>
      <p:ext uri="{BB962C8B-B14F-4D97-AF65-F5344CB8AC3E}">
        <p14:creationId xmlns:p14="http://schemas.microsoft.com/office/powerpoint/2010/main" val="190444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070ED-8F83-415C-97E8-D81AAD8A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Preliminary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DE952-94F4-4C86-95F9-6C89BAB51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altLang="zh-CN" dirty="0"/>
              <a:t>Knowledge graph Question Answering (</a:t>
            </a:r>
            <a:r>
              <a:rPr lang="en-US" altLang="zh-CN" dirty="0" err="1"/>
              <a:t>KGQA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训练</a:t>
            </a:r>
            <a:r>
              <a:rPr lang="en-US" altLang="zh-CN" dirty="0" err="1"/>
              <a:t>KGQA</a:t>
            </a:r>
            <a:r>
              <a:rPr lang="zh-CN" altLang="en-US" dirty="0"/>
              <a:t>模型来回答在</a:t>
            </a:r>
            <a:r>
              <a:rPr lang="en-US" altLang="zh-CN" dirty="0"/>
              <a:t>KG</a:t>
            </a:r>
            <a:r>
              <a:rPr lang="zh-CN" altLang="en-US" dirty="0"/>
              <a:t>上自然语言问题逐渐代替复杂的</a:t>
            </a:r>
            <a:r>
              <a:rPr lang="en-US" altLang="zh-CN" dirty="0"/>
              <a:t>SPARQL</a:t>
            </a:r>
            <a:r>
              <a:rPr lang="zh-CN" altLang="en-US" dirty="0"/>
              <a:t>查询语言</a:t>
            </a:r>
            <a:endParaRPr lang="en-US" altLang="zh-CN" dirty="0"/>
          </a:p>
          <a:p>
            <a:pPr lvl="1"/>
            <a:r>
              <a:rPr lang="zh-CN" altLang="en-US" dirty="0"/>
              <a:t>当前的</a:t>
            </a:r>
            <a:r>
              <a:rPr lang="en-US" altLang="zh-CN" dirty="0" err="1"/>
              <a:t>KGQA</a:t>
            </a:r>
            <a:r>
              <a:rPr lang="zh-CN" altLang="en-US" dirty="0"/>
              <a:t>模型通常都基于神经网络，于是，在训练一个</a:t>
            </a:r>
            <a:r>
              <a:rPr lang="en-US" altLang="zh-CN" dirty="0" err="1"/>
              <a:t>KGQA</a:t>
            </a:r>
            <a:r>
              <a:rPr lang="zh-CN" altLang="en-US" dirty="0"/>
              <a:t>模型时，需要大量的数据</a:t>
            </a:r>
            <a:r>
              <a:rPr lang="en-US" altLang="zh-CN" dirty="0"/>
              <a:t>—(</a:t>
            </a:r>
            <a:r>
              <a:rPr lang="zh-CN" altLang="en-US" dirty="0"/>
              <a:t>一个问题，以及对应的答案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但目前</a:t>
            </a:r>
            <a:r>
              <a:rPr lang="en-US" altLang="zh-CN" dirty="0" err="1"/>
              <a:t>KGQA</a:t>
            </a:r>
            <a:r>
              <a:rPr lang="zh-CN" altLang="en-US" dirty="0"/>
              <a:t>数据集大多数都只包含简单的，单跳的数据信息。而且数据集数量受限，使得</a:t>
            </a:r>
            <a:r>
              <a:rPr lang="en-US" altLang="zh-CN" dirty="0" err="1"/>
              <a:t>KGQA</a:t>
            </a:r>
            <a:r>
              <a:rPr lang="zh-CN" altLang="en-US" dirty="0"/>
              <a:t>模型在复杂问题推理，大规模数据上表现不佳</a:t>
            </a:r>
            <a:endParaRPr lang="en-US" altLang="zh-CN" dirty="0"/>
          </a:p>
          <a:p>
            <a:r>
              <a:rPr lang="en-US" altLang="zh-CN" dirty="0"/>
              <a:t>Question Generation over Knowledge Bases (</a:t>
            </a:r>
            <a:r>
              <a:rPr lang="en-US" altLang="zh-CN" dirty="0" err="1"/>
              <a:t>KBQG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定义：针对</a:t>
            </a:r>
            <a:r>
              <a:rPr lang="en-US" altLang="zh-CN" dirty="0"/>
              <a:t>KB</a:t>
            </a:r>
            <a:r>
              <a:rPr lang="zh-CN" altLang="en-US" dirty="0"/>
              <a:t>中的一个子图，生成一个自然语言问题</a:t>
            </a:r>
            <a:endParaRPr lang="en-US" altLang="zh-CN" dirty="0"/>
          </a:p>
          <a:p>
            <a:pPr lvl="2"/>
            <a:r>
              <a:rPr lang="zh-CN" altLang="en-US" dirty="0"/>
              <a:t>子图以三元组集合形式给出</a:t>
            </a:r>
            <a:r>
              <a:rPr lang="en-US" altLang="zh-CN" dirty="0"/>
              <a:t>,a set of triplets&lt;subject, predicate, object&gt;</a:t>
            </a:r>
          </a:p>
          <a:p>
            <a:pPr lvl="1"/>
            <a:r>
              <a:rPr lang="zh-CN" altLang="en-US" dirty="0"/>
              <a:t>生成复杂的，多跳的，大规模的数据库</a:t>
            </a:r>
            <a:endParaRPr lang="en-US" altLang="zh-CN" dirty="0"/>
          </a:p>
          <a:p>
            <a:pPr lvl="1"/>
            <a:r>
              <a:rPr lang="zh-CN" altLang="en-US" dirty="0"/>
              <a:t>通过增加训练数据集语料库来同时提高</a:t>
            </a:r>
            <a:r>
              <a:rPr lang="en-US" altLang="zh-CN" dirty="0"/>
              <a:t>QA</a:t>
            </a:r>
            <a:r>
              <a:rPr lang="zh-CN" altLang="en-US" dirty="0"/>
              <a:t>和</a:t>
            </a:r>
            <a:r>
              <a:rPr lang="en-US" altLang="zh-CN" dirty="0" err="1"/>
              <a:t>QG</a:t>
            </a:r>
            <a:r>
              <a:rPr lang="zh-CN" altLang="en-US" dirty="0"/>
              <a:t>两方面的训练效果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046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75660B9-A675-4FB6-9397-388B74B19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85" y="2518391"/>
            <a:ext cx="10104762" cy="138095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F62A45B-B649-4936-B8E7-08916FE3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6EA1F-461C-43BD-B3D9-25CEFEEC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29678"/>
          </a:xfrm>
        </p:spPr>
        <p:txBody>
          <a:bodyPr>
            <a:norm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 err="1"/>
              <a:t>KBQG</a:t>
            </a:r>
            <a:r>
              <a:rPr lang="zh-CN" altLang="en-US" dirty="0"/>
              <a:t>的真实应用场景：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输入：</a:t>
            </a:r>
            <a:endParaRPr lang="en-US" altLang="zh-CN" dirty="0"/>
          </a:p>
          <a:p>
            <a:pPr lvl="1"/>
            <a:r>
              <a:rPr lang="zh-CN" altLang="en-US" dirty="0"/>
              <a:t>一组三元组集合</a:t>
            </a:r>
            <a:endParaRPr lang="en-US" altLang="zh-CN" dirty="0"/>
          </a:p>
          <a:p>
            <a:pPr lvl="1"/>
            <a:r>
              <a:rPr lang="zh-CN" altLang="en-US" dirty="0"/>
              <a:t>一个对应问题答案</a:t>
            </a:r>
            <a:endParaRPr lang="en-US" altLang="zh-CN" dirty="0"/>
          </a:p>
          <a:p>
            <a:r>
              <a:rPr lang="zh-CN" altLang="en-US" dirty="0"/>
              <a:t>输出：</a:t>
            </a:r>
            <a:endParaRPr lang="en-US" altLang="zh-CN" dirty="0"/>
          </a:p>
          <a:p>
            <a:pPr lvl="1"/>
            <a:r>
              <a:rPr lang="zh-CN" altLang="en-US" dirty="0"/>
              <a:t>生成的自然语言问题</a:t>
            </a:r>
            <a:endParaRPr lang="en-US" altLang="zh-CN" dirty="0"/>
          </a:p>
          <a:p>
            <a:r>
              <a:rPr lang="zh-CN" altLang="en-US" dirty="0"/>
              <a:t>但是生成的问题却存在以下问题：</a:t>
            </a:r>
            <a:endParaRPr lang="en-US" altLang="zh-CN" dirty="0"/>
          </a:p>
          <a:p>
            <a:pPr lvl="1"/>
            <a:r>
              <a:rPr lang="en-US" altLang="zh-CN" dirty="0" err="1"/>
              <a:t>Q1</a:t>
            </a:r>
            <a:r>
              <a:rPr lang="zh-CN" altLang="en-US" dirty="0"/>
              <a:t>：缺乏语义信息</a:t>
            </a:r>
            <a:r>
              <a:rPr lang="en-US" altLang="zh-CN" dirty="0"/>
              <a:t>—&gt;</a:t>
            </a:r>
            <a:r>
              <a:rPr lang="zh-CN" altLang="en-US" dirty="0"/>
              <a:t>对</a:t>
            </a:r>
            <a:r>
              <a:rPr lang="en-US" altLang="zh-CN" dirty="0"/>
              <a:t>LeBron James</a:t>
            </a:r>
            <a:r>
              <a:rPr lang="zh-CN" altLang="en-US" dirty="0"/>
              <a:t>的描述信息（</a:t>
            </a:r>
            <a:r>
              <a:rPr lang="en-US" altLang="zh-CN" dirty="0"/>
              <a:t>Lack in Diverse Question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Q2</a:t>
            </a:r>
            <a:r>
              <a:rPr lang="en-US" altLang="zh-CN" dirty="0"/>
              <a:t>: </a:t>
            </a:r>
            <a:r>
              <a:rPr lang="zh-CN" altLang="en-US" dirty="0"/>
              <a:t>由于错误疑问词造成语义不匹配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when </a:t>
            </a:r>
            <a:r>
              <a:rPr lang="zh-CN" altLang="en-US" dirty="0">
                <a:sym typeface="Wingdings" panose="05000000000000000000" pitchFamily="2" charset="2"/>
              </a:rPr>
              <a:t>和 答案中的地名</a:t>
            </a:r>
            <a:r>
              <a:rPr lang="en-US" altLang="zh-CN" dirty="0">
                <a:sym typeface="Wingdings" panose="05000000000000000000" pitchFamily="2" charset="2"/>
              </a:rPr>
              <a:t>Ohio</a:t>
            </a:r>
            <a:r>
              <a:rPr lang="zh-CN" altLang="en-US" dirty="0">
                <a:sym typeface="Wingdings" panose="05000000000000000000" pitchFamily="2" charset="2"/>
              </a:rPr>
              <a:t>不匹配）</a:t>
            </a:r>
            <a:endParaRPr lang="en-US" altLang="zh-CN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4B8B162-7C6F-40AE-90DA-C7DB6FA511C9}"/>
              </a:ext>
            </a:extLst>
          </p:cNvPr>
          <p:cNvCxnSpPr>
            <a:cxnSpLocks/>
          </p:cNvCxnSpPr>
          <p:nvPr/>
        </p:nvCxnSpPr>
        <p:spPr>
          <a:xfrm flipH="1" flipV="1">
            <a:off x="9152468" y="1930401"/>
            <a:ext cx="665318" cy="73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D11255D-AB1C-40EC-AAC7-FEB12CAA78A5}"/>
              </a:ext>
            </a:extLst>
          </p:cNvPr>
          <p:cNvSpPr txBox="1"/>
          <p:nvPr/>
        </p:nvSpPr>
        <p:spPr>
          <a:xfrm>
            <a:off x="8651823" y="1612356"/>
            <a:ext cx="107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Answer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38A9E4C-9882-4A87-BF59-CA662FF8B146}"/>
              </a:ext>
            </a:extLst>
          </p:cNvPr>
          <p:cNvCxnSpPr>
            <a:cxnSpLocks/>
          </p:cNvCxnSpPr>
          <p:nvPr/>
        </p:nvCxnSpPr>
        <p:spPr>
          <a:xfrm flipV="1">
            <a:off x="4174067" y="1969557"/>
            <a:ext cx="1168400" cy="672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14CD844-E4DD-4740-8BDE-2E512376BFCD}"/>
              </a:ext>
            </a:extLst>
          </p:cNvPr>
          <p:cNvCxnSpPr>
            <a:cxnSpLocks/>
          </p:cNvCxnSpPr>
          <p:nvPr/>
        </p:nvCxnSpPr>
        <p:spPr>
          <a:xfrm flipH="1" flipV="1">
            <a:off x="5724301" y="1964447"/>
            <a:ext cx="1784800" cy="67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9841103-D3BB-488F-81C1-18D1BA1CA121}"/>
              </a:ext>
            </a:extLst>
          </p:cNvPr>
          <p:cNvSpPr txBox="1"/>
          <p:nvPr/>
        </p:nvSpPr>
        <p:spPr>
          <a:xfrm>
            <a:off x="5168503" y="1561068"/>
            <a:ext cx="8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facts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11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80B93-C814-43E4-B5E3-66CCBAC7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11772-8631-4A4B-BC20-C9CB5DB87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综上述问题：目前在</a:t>
            </a:r>
            <a:r>
              <a:rPr lang="en-US" altLang="zh-CN" dirty="0" err="1"/>
              <a:t>KBQG</a:t>
            </a:r>
            <a:r>
              <a:rPr lang="zh-CN" altLang="en-US" dirty="0"/>
              <a:t>中的主要挑战在于：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受限的信息描述：问题输入的子图往往只包含少部分信息，无法生成一个多样化的，流利的问题</a:t>
            </a:r>
            <a:r>
              <a:rPr lang="en-US" altLang="zh-CN" dirty="0"/>
              <a:t>…</a:t>
            </a:r>
            <a:r>
              <a:rPr lang="zh-CN" altLang="en-US" dirty="0"/>
              <a:t>对于这个问题，</a:t>
            </a:r>
            <a:r>
              <a:rPr lang="en-US" altLang="zh-CN" dirty="0"/>
              <a:t>Liu</a:t>
            </a:r>
            <a:r>
              <a:rPr lang="zh-CN" altLang="en-US" dirty="0"/>
              <a:t>通过附加三元组额外的对应的语义信息，如</a:t>
            </a:r>
            <a:r>
              <a:rPr lang="en-US" altLang="zh-CN" dirty="0"/>
              <a:t>type</a:t>
            </a:r>
            <a:r>
              <a:rPr lang="zh-CN" altLang="en-US" dirty="0"/>
              <a:t>和</a:t>
            </a:r>
            <a:r>
              <a:rPr lang="en-US" altLang="zh-CN" dirty="0"/>
              <a:t>range</a:t>
            </a:r>
            <a:r>
              <a:rPr lang="zh-CN" altLang="en-US" dirty="0"/>
              <a:t>，但是信息不足的问题依然存在，造成不断生成僵硬不流畅的句子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语义偏差：语义偏差常常导致生成的问题和</a:t>
            </a:r>
            <a:r>
              <a:rPr lang="en-US" altLang="zh-CN" dirty="0"/>
              <a:t>ground truth</a:t>
            </a:r>
            <a:r>
              <a:rPr lang="zh-CN" altLang="en-US" dirty="0"/>
              <a:t>的答案不匹配。如上例中生成的</a:t>
            </a:r>
            <a:r>
              <a:rPr lang="en-US" altLang="zh-CN" dirty="0" err="1"/>
              <a:t>Q2</a:t>
            </a:r>
            <a:r>
              <a:rPr lang="zh-CN" altLang="en-US" dirty="0"/>
              <a:t>，问题答案是地点</a:t>
            </a:r>
            <a:r>
              <a:rPr lang="en-US" altLang="zh-CN" dirty="0"/>
              <a:t>(“Ohio”)</a:t>
            </a:r>
            <a:r>
              <a:rPr lang="zh-CN" altLang="en-US" dirty="0"/>
              <a:t>，但是生成错误的疑问词</a:t>
            </a:r>
            <a:r>
              <a:rPr lang="en-US" altLang="zh-CN" dirty="0"/>
              <a:t>(“When”)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语法结构</a:t>
            </a:r>
            <a:r>
              <a:rPr lang="en-US" altLang="zh-CN" dirty="0"/>
              <a:t>: </a:t>
            </a:r>
            <a:r>
              <a:rPr lang="zh-CN" altLang="en-US" dirty="0"/>
              <a:t>生成的问题和</a:t>
            </a:r>
            <a:r>
              <a:rPr lang="en-US" altLang="zh-CN" dirty="0"/>
              <a:t>ground truth</a:t>
            </a:r>
            <a:r>
              <a:rPr lang="zh-CN" altLang="en-US" dirty="0"/>
              <a:t>的问题语法结构差距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075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34517-ED3A-4445-84B1-D064795B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</a:t>
            </a:r>
            <a:r>
              <a:rPr lang="zh-CN" altLang="en-US" dirty="0"/>
              <a:t>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FB1800-94F6-41A5-A3FC-F1AD146D2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920" y="1837268"/>
            <a:ext cx="8173896" cy="490578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8757B7B-9D7D-4E10-8B40-6A56BF077190}"/>
              </a:ext>
            </a:extLst>
          </p:cNvPr>
          <p:cNvSpPr txBox="1"/>
          <p:nvPr/>
        </p:nvSpPr>
        <p:spPr>
          <a:xfrm>
            <a:off x="499253" y="1467936"/>
            <a:ext cx="11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模型主要分为</a:t>
            </a:r>
            <a:r>
              <a:rPr lang="en-US" altLang="zh-CN" dirty="0"/>
              <a:t>3</a:t>
            </a:r>
            <a:r>
              <a:rPr lang="zh-CN" altLang="en-US" dirty="0"/>
              <a:t>个部分</a:t>
            </a:r>
            <a:r>
              <a:rPr lang="en-US" altLang="zh-CN" dirty="0"/>
              <a:t>: Knowledge-</a:t>
            </a:r>
            <a:r>
              <a:rPr lang="en-US" altLang="zh-CN" dirty="0" err="1"/>
              <a:t>augumented</a:t>
            </a:r>
            <a:r>
              <a:rPr lang="en-US" altLang="zh-CN" dirty="0"/>
              <a:t> encoder, typed decoder, </a:t>
            </a:r>
            <a:r>
              <a:rPr lang="en-US" altLang="zh-CN" dirty="0" err="1"/>
              <a:t>grammer</a:t>
            </a:r>
            <a:r>
              <a:rPr lang="en-US" altLang="zh-CN" dirty="0"/>
              <a:t> guided ev</a:t>
            </a:r>
            <a:r>
              <a:rPr lang="en-US" altLang="zh-CN" dirty="0">
                <a:solidFill>
                  <a:schemeClr val="bg1"/>
                </a:solidFill>
              </a:rPr>
              <a:t>aluator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34517-ED3A-4445-84B1-D064795B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FB1800-94F6-41A5-A3FC-F1AD146D2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920" y="1837268"/>
            <a:ext cx="8173896" cy="490578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8757B7B-9D7D-4E10-8B40-6A56BF077190}"/>
              </a:ext>
            </a:extLst>
          </p:cNvPr>
          <p:cNvSpPr txBox="1"/>
          <p:nvPr/>
        </p:nvSpPr>
        <p:spPr>
          <a:xfrm>
            <a:off x="499253" y="1467936"/>
            <a:ext cx="11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 Knowledge-Augmented Encoder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4EDD38-2440-4AD3-95CB-17655B058D68}"/>
              </a:ext>
            </a:extLst>
          </p:cNvPr>
          <p:cNvSpPr/>
          <p:nvPr/>
        </p:nvSpPr>
        <p:spPr>
          <a:xfrm>
            <a:off x="6510867" y="1837268"/>
            <a:ext cx="3262949" cy="4809717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E5629C-103A-49A3-AAF1-50E28840479F}"/>
              </a:ext>
            </a:extLst>
          </p:cNvPr>
          <p:cNvSpPr/>
          <p:nvPr/>
        </p:nvSpPr>
        <p:spPr>
          <a:xfrm>
            <a:off x="1670538" y="5503985"/>
            <a:ext cx="4840329" cy="1143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77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34517-ED3A-4445-84B1-D064795B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FB1800-94F6-41A5-A3FC-F1AD146D2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920" y="1837268"/>
            <a:ext cx="8173896" cy="490578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8757B7B-9D7D-4E10-8B40-6A56BF077190}"/>
              </a:ext>
            </a:extLst>
          </p:cNvPr>
          <p:cNvSpPr txBox="1"/>
          <p:nvPr/>
        </p:nvSpPr>
        <p:spPr>
          <a:xfrm>
            <a:off x="6684293" y="1397597"/>
            <a:ext cx="11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Typed Decoder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644957-FED0-4020-A9AC-5CA67AC45583}"/>
              </a:ext>
            </a:extLst>
          </p:cNvPr>
          <p:cNvSpPr/>
          <p:nvPr/>
        </p:nvSpPr>
        <p:spPr>
          <a:xfrm>
            <a:off x="1599920" y="1933338"/>
            <a:ext cx="4871218" cy="4809717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610EF3-FEDE-4280-8A1A-20EA7FBEC973}"/>
              </a:ext>
            </a:extLst>
          </p:cNvPr>
          <p:cNvSpPr/>
          <p:nvPr/>
        </p:nvSpPr>
        <p:spPr>
          <a:xfrm>
            <a:off x="6471139" y="5618285"/>
            <a:ext cx="3191608" cy="112477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21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34517-ED3A-4445-84B1-D064795B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FB1800-94F6-41A5-A3FC-F1AD146D2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920" y="1837268"/>
            <a:ext cx="8173896" cy="490578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8757B7B-9D7D-4E10-8B40-6A56BF077190}"/>
              </a:ext>
            </a:extLst>
          </p:cNvPr>
          <p:cNvSpPr txBox="1"/>
          <p:nvPr/>
        </p:nvSpPr>
        <p:spPr>
          <a:xfrm>
            <a:off x="1599920" y="1419901"/>
            <a:ext cx="11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grammer</a:t>
            </a:r>
            <a:r>
              <a:rPr lang="en-US" altLang="zh-CN" dirty="0"/>
              <a:t> guided evaluator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8CFD63-1AAD-4D02-B5D6-50774C38A4BE}"/>
              </a:ext>
            </a:extLst>
          </p:cNvPr>
          <p:cNvSpPr/>
          <p:nvPr/>
        </p:nvSpPr>
        <p:spPr>
          <a:xfrm>
            <a:off x="1599920" y="1933338"/>
            <a:ext cx="8173896" cy="3702531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1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BD0-9AF5-4670-A294-C353620B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Knowledge-augmented Encoder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23660-74FC-4617-80F3-8F6AC8B2F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相比于传统的</a:t>
            </a:r>
            <a:r>
              <a:rPr lang="en-US" altLang="zh-CN" dirty="0"/>
              <a:t>Encoder</a:t>
            </a:r>
          </a:p>
          <a:p>
            <a:endParaRPr lang="en-US" altLang="zh-CN" dirty="0"/>
          </a:p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The knowledge-augmented fact</a:t>
            </a:r>
          </a:p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encoder takes the given entities, relations, and corresponding auxiliary knowledge, i.e. entity description</a:t>
            </a:r>
          </a:p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and relation domain, as input and learns a knowledge-augmented fact representation.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4FD45E-2FA1-4DF3-A541-D0D44A3DA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37" y="1614728"/>
            <a:ext cx="5247619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6918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493</Words>
  <Application>Microsoft Office PowerPoint</Application>
  <PresentationFormat>宽屏</PresentationFormat>
  <Paragraphs>53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CMR10</vt:lpstr>
      <vt:lpstr>NimbusRomNo9L-Medi</vt:lpstr>
      <vt:lpstr>NimbusRomNo9L-Regu</vt:lpstr>
      <vt:lpstr>Trebuchet MS (标题)</vt:lpstr>
      <vt:lpstr>等线</vt:lpstr>
      <vt:lpstr>Arial</vt:lpstr>
      <vt:lpstr>Trebuchet MS</vt:lpstr>
      <vt:lpstr>Wingdings 3</vt:lpstr>
      <vt:lpstr>平面</vt:lpstr>
      <vt:lpstr>Knowledge-enriched, Type-constrained  and Grammar-guided Question Generation over Knowledge Bases</vt:lpstr>
      <vt:lpstr>Preliminary</vt:lpstr>
      <vt:lpstr>Problem</vt:lpstr>
      <vt:lpstr>Problem </vt:lpstr>
      <vt:lpstr>Approach：</vt:lpstr>
      <vt:lpstr>Approach</vt:lpstr>
      <vt:lpstr>Approach</vt:lpstr>
      <vt:lpstr>Approach</vt:lpstr>
      <vt:lpstr>Knowledge-augmented Encoder</vt:lpstr>
      <vt:lpstr>KG 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Diculty-controllable Multi-hop Question Generation From Knowledge Graphs</dc:title>
  <dc:creator>哲玮 李</dc:creator>
  <cp:lastModifiedBy>哲玮 李</cp:lastModifiedBy>
  <cp:revision>20</cp:revision>
  <dcterms:created xsi:type="dcterms:W3CDTF">2021-02-19T05:31:50Z</dcterms:created>
  <dcterms:modified xsi:type="dcterms:W3CDTF">2021-02-19T08:56:07Z</dcterms:modified>
</cp:coreProperties>
</file>