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60" r:id="rId4"/>
    <p:sldId id="257"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9" autoAdjust="0"/>
  </p:normalViewPr>
  <p:slideViewPr>
    <p:cSldViewPr snapToGrid="0">
      <p:cViewPr varScale="1">
        <p:scale>
          <a:sx n="60" d="100"/>
          <a:sy n="60" d="100"/>
        </p:scale>
        <p:origin x="78"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4E272-08C6-491D-B612-3526660AA35F}" type="datetimeFigureOut">
              <a:rPr lang="zh-CN" altLang="en-US" smtClean="0"/>
              <a:t>2020/11/10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DFD5E-F8E7-4EE9-9360-68F58E358BB3}" type="slidenum">
              <a:rPr lang="zh-CN" altLang="en-US" smtClean="0"/>
              <a:t>‹#›</a:t>
            </a:fld>
            <a:endParaRPr lang="zh-CN" altLang="en-US"/>
          </a:p>
        </p:txBody>
      </p:sp>
    </p:spTree>
    <p:extLst>
      <p:ext uri="{BB962C8B-B14F-4D97-AF65-F5344CB8AC3E}">
        <p14:creationId xmlns:p14="http://schemas.microsoft.com/office/powerpoint/2010/main" val="2643164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4DFD5E-F8E7-4EE9-9360-68F58E358BB3}" type="slidenum">
              <a:rPr lang="zh-CN" altLang="en-US" smtClean="0"/>
              <a:t>1</a:t>
            </a:fld>
            <a:endParaRPr lang="zh-CN" altLang="en-US"/>
          </a:p>
        </p:txBody>
      </p:sp>
    </p:spTree>
    <p:extLst>
      <p:ext uri="{BB962C8B-B14F-4D97-AF65-F5344CB8AC3E}">
        <p14:creationId xmlns:p14="http://schemas.microsoft.com/office/powerpoint/2010/main" val="87991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太多的</a:t>
            </a:r>
            <a:r>
              <a:rPr lang="en-US" altLang="zh-CN" dirty="0"/>
              <a:t>filled entity</a:t>
            </a:r>
            <a:r>
              <a:rPr lang="zh-CN" altLang="en-US" dirty="0"/>
              <a:t>连接让邻接矩阵更加精准对关系进行刻画，而</a:t>
            </a:r>
            <a:r>
              <a:rPr lang="en-US" altLang="zh-CN" dirty="0"/>
              <a:t>random walk</a:t>
            </a:r>
            <a:r>
              <a:rPr lang="zh-CN" altLang="en-US" dirty="0"/>
              <a:t>效果不佳</a:t>
            </a:r>
          </a:p>
        </p:txBody>
      </p:sp>
      <p:sp>
        <p:nvSpPr>
          <p:cNvPr id="4" name="灯片编号占位符 3"/>
          <p:cNvSpPr>
            <a:spLocks noGrp="1"/>
          </p:cNvSpPr>
          <p:nvPr>
            <p:ph type="sldNum" sz="quarter" idx="5"/>
          </p:nvPr>
        </p:nvSpPr>
        <p:spPr/>
        <p:txBody>
          <a:bodyPr/>
          <a:lstStyle/>
          <a:p>
            <a:fld id="{FB4DFD5E-F8E7-4EE9-9360-68F58E358BB3}" type="slidenum">
              <a:rPr lang="zh-CN" altLang="en-US" smtClean="0"/>
              <a:t>13</a:t>
            </a:fld>
            <a:endParaRPr lang="zh-CN" altLang="en-US"/>
          </a:p>
        </p:txBody>
      </p:sp>
    </p:spTree>
    <p:extLst>
      <p:ext uri="{BB962C8B-B14F-4D97-AF65-F5344CB8AC3E}">
        <p14:creationId xmlns:p14="http://schemas.microsoft.com/office/powerpoint/2010/main" val="1194281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94568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40888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6303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08245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49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73435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345137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82302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2608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4000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02537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309771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361496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404592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7138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F28C86-77A6-497E-AEB3-A55254231306}" type="datetimeFigureOut">
              <a:rPr lang="zh-CN" altLang="en-US" smtClean="0"/>
              <a:t>2020/11/10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141119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F28C86-77A6-497E-AEB3-A55254231306}" type="datetimeFigureOut">
              <a:rPr lang="zh-CN" altLang="en-US" smtClean="0"/>
              <a:t>2020/11/10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438E95-2FCC-48A3-B32B-BD00F59A52DA}" type="slidenum">
              <a:rPr lang="zh-CN" altLang="en-US" smtClean="0"/>
              <a:t>‹#›</a:t>
            </a:fld>
            <a:endParaRPr lang="zh-CN" altLang="en-US"/>
          </a:p>
        </p:txBody>
      </p:sp>
    </p:spTree>
    <p:extLst>
      <p:ext uri="{BB962C8B-B14F-4D97-AF65-F5344CB8AC3E}">
        <p14:creationId xmlns:p14="http://schemas.microsoft.com/office/powerpoint/2010/main" val="9600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B7D4E-164D-4DC7-B5CF-D8204D31B5D9}"/>
              </a:ext>
            </a:extLst>
          </p:cNvPr>
          <p:cNvSpPr>
            <a:spLocks noGrp="1"/>
          </p:cNvSpPr>
          <p:nvPr>
            <p:ph type="ctrTitle"/>
          </p:nvPr>
        </p:nvSpPr>
        <p:spPr>
          <a:xfrm>
            <a:off x="1507067" y="802105"/>
            <a:ext cx="8086112" cy="3248731"/>
          </a:xfrm>
        </p:spPr>
        <p:txBody>
          <a:bodyPr/>
          <a:lstStyle/>
          <a:p>
            <a:r>
              <a:rPr lang="en-US" altLang="zh-CN" dirty="0"/>
              <a:t>Structure Aware </a:t>
            </a:r>
            <a:br>
              <a:rPr lang="en-US" altLang="zh-CN" dirty="0"/>
            </a:br>
            <a:r>
              <a:rPr lang="en-US" altLang="zh-CN" dirty="0"/>
              <a:t>Negative Sampling in Knowledge Graphs</a:t>
            </a:r>
            <a:endParaRPr lang="zh-CN" altLang="en-US" dirty="0"/>
          </a:p>
        </p:txBody>
      </p:sp>
      <p:sp>
        <p:nvSpPr>
          <p:cNvPr id="3" name="副标题 2">
            <a:extLst>
              <a:ext uri="{FF2B5EF4-FFF2-40B4-BE49-F238E27FC236}">
                <a16:creationId xmlns:a16="http://schemas.microsoft.com/office/drawing/2014/main" id="{0F2B3F39-2FA1-4C8A-B075-244696443DE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94906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72C78-0670-4869-A2E3-BF19E5E881D0}"/>
              </a:ext>
            </a:extLst>
          </p:cNvPr>
          <p:cNvSpPr>
            <a:spLocks noGrp="1"/>
          </p:cNvSpPr>
          <p:nvPr>
            <p:ph type="title"/>
          </p:nvPr>
        </p:nvSpPr>
        <p:spPr/>
        <p:txBody>
          <a:bodyPr/>
          <a:lstStyle/>
          <a:p>
            <a:r>
              <a:rPr lang="en-US" altLang="zh-CN" dirty="0"/>
              <a:t>Structure Aware Negative Sampling </a:t>
            </a:r>
            <a:endParaRPr lang="zh-CN" altLang="en-US" dirty="0"/>
          </a:p>
        </p:txBody>
      </p:sp>
      <p:sp>
        <p:nvSpPr>
          <p:cNvPr id="3" name="内容占位符 2">
            <a:extLst>
              <a:ext uri="{FF2B5EF4-FFF2-40B4-BE49-F238E27FC236}">
                <a16:creationId xmlns:a16="http://schemas.microsoft.com/office/drawing/2014/main" id="{DFA3344D-87A8-4634-97BC-7FF39197307C}"/>
              </a:ext>
            </a:extLst>
          </p:cNvPr>
          <p:cNvSpPr>
            <a:spLocks noGrp="1"/>
          </p:cNvSpPr>
          <p:nvPr>
            <p:ph idx="1"/>
          </p:nvPr>
        </p:nvSpPr>
        <p:spPr/>
        <p:txBody>
          <a:bodyPr>
            <a:normAutofit lnSpcReduction="10000"/>
          </a:bodyPr>
          <a:lstStyle/>
          <a:p>
            <a:r>
              <a:rPr lang="en-US" altLang="zh-CN" dirty="0"/>
              <a:t>Loss function: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 is not the number of all entity, so NS is a kind of approximation</a:t>
            </a:r>
            <a:endParaRPr lang="zh-CN" altLang="en-US" dirty="0"/>
          </a:p>
        </p:txBody>
      </p:sp>
      <p:pic>
        <p:nvPicPr>
          <p:cNvPr id="4" name="图片 3">
            <a:extLst>
              <a:ext uri="{FF2B5EF4-FFF2-40B4-BE49-F238E27FC236}">
                <a16:creationId xmlns:a16="http://schemas.microsoft.com/office/drawing/2014/main" id="{04D023EF-C304-4C19-A39B-10DECA1ACEB0}"/>
              </a:ext>
            </a:extLst>
          </p:cNvPr>
          <p:cNvPicPr>
            <a:picLocks noChangeAspect="1"/>
          </p:cNvPicPr>
          <p:nvPr/>
        </p:nvPicPr>
        <p:blipFill>
          <a:blip r:embed="rId2"/>
          <a:stretch>
            <a:fillRect/>
          </a:stretch>
        </p:blipFill>
        <p:spPr>
          <a:xfrm>
            <a:off x="2917998" y="2748379"/>
            <a:ext cx="5105181" cy="2705191"/>
          </a:xfrm>
          <a:prstGeom prst="rect">
            <a:avLst/>
          </a:prstGeom>
        </p:spPr>
      </p:pic>
    </p:spTree>
    <p:extLst>
      <p:ext uri="{BB962C8B-B14F-4D97-AF65-F5344CB8AC3E}">
        <p14:creationId xmlns:p14="http://schemas.microsoft.com/office/powerpoint/2010/main" val="277741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C8F6F-6521-49DE-8C2B-443BB88429C9}"/>
              </a:ext>
            </a:extLst>
          </p:cNvPr>
          <p:cNvSpPr>
            <a:spLocks noGrp="1"/>
          </p:cNvSpPr>
          <p:nvPr>
            <p:ph type="title"/>
          </p:nvPr>
        </p:nvSpPr>
        <p:spPr/>
        <p:txBody>
          <a:bodyPr/>
          <a:lstStyle/>
          <a:p>
            <a:r>
              <a:rPr lang="en-US" altLang="zh-CN" dirty="0"/>
              <a:t>Why Structure </a:t>
            </a:r>
            <a:r>
              <a:rPr lang="en-US" altLang="zh-CN" dirty="0" err="1"/>
              <a:t>awared</a:t>
            </a:r>
            <a:r>
              <a:rPr lang="en-US" altLang="zh-CN" dirty="0"/>
              <a:t>?</a:t>
            </a:r>
            <a:endParaRPr lang="zh-CN" altLang="en-US" dirty="0"/>
          </a:p>
        </p:txBody>
      </p:sp>
      <p:sp>
        <p:nvSpPr>
          <p:cNvPr id="3" name="内容占位符 2">
            <a:extLst>
              <a:ext uri="{FF2B5EF4-FFF2-40B4-BE49-F238E27FC236}">
                <a16:creationId xmlns:a16="http://schemas.microsoft.com/office/drawing/2014/main" id="{75E54940-CB65-4456-A93C-F2CC37F6ABA6}"/>
              </a:ext>
            </a:extLst>
          </p:cNvPr>
          <p:cNvSpPr>
            <a:spLocks noGrp="1"/>
          </p:cNvSpPr>
          <p:nvPr>
            <p:ph idx="1"/>
          </p:nvPr>
        </p:nvSpPr>
        <p:spPr>
          <a:xfrm>
            <a:off x="677333" y="2160589"/>
            <a:ext cx="9236687" cy="3880773"/>
          </a:xfrm>
        </p:spPr>
        <p:txBody>
          <a:bodyPr/>
          <a:lstStyle/>
          <a:p>
            <a:pPr algn="l"/>
            <a:r>
              <a:rPr lang="en-US" altLang="zh-CN" sz="1800" b="0" i="0" u="none" strike="noStrike" baseline="0" dirty="0">
                <a:latin typeface="NimbusRomNo9L-Regu"/>
              </a:rPr>
              <a:t>we hypothesize that enriching the negative sampling process with structural information can yield harder negative examples, crucial to learning effective embeddings.</a:t>
            </a:r>
            <a:endParaRPr lang="zh-CN" altLang="en-US" dirty="0"/>
          </a:p>
        </p:txBody>
      </p:sp>
      <p:pic>
        <p:nvPicPr>
          <p:cNvPr id="4" name="图片 3">
            <a:extLst>
              <a:ext uri="{FF2B5EF4-FFF2-40B4-BE49-F238E27FC236}">
                <a16:creationId xmlns:a16="http://schemas.microsoft.com/office/drawing/2014/main" id="{1339029B-2800-4576-A62D-580BDC7DAA1A}"/>
              </a:ext>
            </a:extLst>
          </p:cNvPr>
          <p:cNvPicPr>
            <a:picLocks noChangeAspect="1"/>
          </p:cNvPicPr>
          <p:nvPr/>
        </p:nvPicPr>
        <p:blipFill>
          <a:blip r:embed="rId2"/>
          <a:stretch>
            <a:fillRect/>
          </a:stretch>
        </p:blipFill>
        <p:spPr>
          <a:xfrm>
            <a:off x="2770525" y="3791734"/>
            <a:ext cx="5050302" cy="2782819"/>
          </a:xfrm>
          <a:prstGeom prst="rect">
            <a:avLst/>
          </a:prstGeom>
        </p:spPr>
      </p:pic>
      <p:sp>
        <p:nvSpPr>
          <p:cNvPr id="7" name="标题 1">
            <a:extLst>
              <a:ext uri="{FF2B5EF4-FFF2-40B4-BE49-F238E27FC236}">
                <a16:creationId xmlns:a16="http://schemas.microsoft.com/office/drawing/2014/main" id="{DB669090-23D9-4E26-A1AE-E635A897EB29}"/>
              </a:ext>
            </a:extLst>
          </p:cNvPr>
          <p:cNvSpPr txBox="1">
            <a:spLocks/>
          </p:cNvSpPr>
          <p:nvPr/>
        </p:nvSpPr>
        <p:spPr>
          <a:xfrm>
            <a:off x="677333" y="313133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What is the approach?</a:t>
            </a:r>
            <a:endParaRPr lang="zh-CN" altLang="en-US" dirty="0"/>
          </a:p>
        </p:txBody>
      </p:sp>
    </p:spTree>
    <p:extLst>
      <p:ext uri="{BB962C8B-B14F-4D97-AF65-F5344CB8AC3E}">
        <p14:creationId xmlns:p14="http://schemas.microsoft.com/office/powerpoint/2010/main" val="149723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FE679-A500-4571-A658-6AD49B557C39}"/>
              </a:ext>
            </a:extLst>
          </p:cNvPr>
          <p:cNvSpPr>
            <a:spLocks noGrp="1"/>
          </p:cNvSpPr>
          <p:nvPr>
            <p:ph type="title"/>
          </p:nvPr>
        </p:nvSpPr>
        <p:spPr/>
        <p:txBody>
          <a:bodyPr/>
          <a:lstStyle/>
          <a:p>
            <a:r>
              <a:rPr lang="en-US" altLang="zh-CN" dirty="0"/>
              <a:t>Variants of SANS</a:t>
            </a:r>
            <a:endParaRPr lang="zh-CN" altLang="en-US" dirty="0"/>
          </a:p>
        </p:txBody>
      </p:sp>
      <p:sp>
        <p:nvSpPr>
          <p:cNvPr id="3" name="内容占位符 2">
            <a:extLst>
              <a:ext uri="{FF2B5EF4-FFF2-40B4-BE49-F238E27FC236}">
                <a16:creationId xmlns:a16="http://schemas.microsoft.com/office/drawing/2014/main" id="{6A73D396-AA96-4CC5-9588-EFE2B026FEB8}"/>
              </a:ext>
            </a:extLst>
          </p:cNvPr>
          <p:cNvSpPr>
            <a:spLocks noGrp="1"/>
          </p:cNvSpPr>
          <p:nvPr>
            <p:ph idx="1"/>
          </p:nvPr>
        </p:nvSpPr>
        <p:spPr/>
        <p:txBody>
          <a:bodyPr/>
          <a:lstStyle/>
          <a:p>
            <a:pPr algn="l"/>
            <a:r>
              <a:rPr lang="en-US" altLang="zh-CN" sz="1800" b="0" i="0" u="none" strike="noStrike" baseline="0" dirty="0">
                <a:solidFill>
                  <a:srgbClr val="000000"/>
                </a:solidFill>
                <a:latin typeface="NimbusRomNo9L-Regu"/>
              </a:rPr>
              <a:t>Although SANS requires a one-time preprocessing step to construct </a:t>
            </a:r>
            <a:r>
              <a:rPr lang="en-US" altLang="zh-CN" sz="1800" b="0" i="0" u="none" strike="noStrike" baseline="0" dirty="0">
                <a:solidFill>
                  <a:srgbClr val="000000"/>
                </a:solidFill>
                <a:latin typeface="MSBM10"/>
              </a:rPr>
              <a:t>K </a:t>
            </a:r>
            <a:r>
              <a:rPr lang="en-US" altLang="zh-CN" sz="1800" b="0" i="0" u="none" strike="noStrike" baseline="0" dirty="0">
                <a:solidFill>
                  <a:srgbClr val="000000"/>
                </a:solidFill>
                <a:latin typeface="NimbusRomNo9L-Regu"/>
              </a:rPr>
              <a:t>as defined in Eqn. </a:t>
            </a:r>
            <a:r>
              <a:rPr lang="en-US" altLang="zh-CN" sz="1800" b="0" i="0" u="none" strike="noStrike" baseline="0" dirty="0">
                <a:solidFill>
                  <a:srgbClr val="000080"/>
                </a:solidFill>
                <a:latin typeface="NimbusRomNo9L-Regu"/>
              </a:rPr>
              <a:t>2</a:t>
            </a:r>
            <a:r>
              <a:rPr lang="en-US" altLang="zh-CN" sz="1800" b="0" i="0" u="none" strike="noStrike" baseline="0" dirty="0">
                <a:solidFill>
                  <a:srgbClr val="000000"/>
                </a:solidFill>
                <a:latin typeface="NimbusRomNo9L-Regu"/>
              </a:rPr>
              <a:t>, this may still be costly for large and dense </a:t>
            </a:r>
            <a:r>
              <a:rPr lang="en-US" altLang="zh-CN" sz="1800" b="0" i="0" u="none" strike="noStrike" baseline="0" dirty="0" err="1">
                <a:solidFill>
                  <a:srgbClr val="000000"/>
                </a:solidFill>
                <a:latin typeface="NimbusRomNo9L-Regu"/>
              </a:rPr>
              <a:t>KGs.</a:t>
            </a:r>
            <a:endParaRPr lang="en-US" altLang="zh-CN" sz="1800" b="0" i="0" u="none" strike="noStrike" baseline="0" dirty="0">
              <a:solidFill>
                <a:srgbClr val="000000"/>
              </a:solidFill>
              <a:latin typeface="NimbusRomNo9L-Regu"/>
            </a:endParaRPr>
          </a:p>
          <a:p>
            <a:pPr algn="l"/>
            <a:r>
              <a:rPr lang="zh-CN" altLang="en-US" dirty="0">
                <a:solidFill>
                  <a:srgbClr val="000000"/>
                </a:solidFill>
                <a:latin typeface="NimbusRomNo9L-Regu"/>
              </a:rPr>
              <a:t>用</a:t>
            </a:r>
            <a:r>
              <a:rPr lang="en-US" altLang="zh-CN" dirty="0">
                <a:solidFill>
                  <a:srgbClr val="000000"/>
                </a:solidFill>
                <a:latin typeface="NimbusRomNo9L-Regu"/>
              </a:rPr>
              <a:t>Random Walk </a:t>
            </a:r>
            <a:r>
              <a:rPr lang="zh-CN" altLang="en-US" dirty="0">
                <a:solidFill>
                  <a:srgbClr val="000000"/>
                </a:solidFill>
                <a:latin typeface="NimbusRomNo9L-Regu"/>
              </a:rPr>
              <a:t>来代替邻接矩阵计算。 </a:t>
            </a:r>
            <a:endParaRPr lang="en-US" altLang="zh-CN" dirty="0">
              <a:solidFill>
                <a:srgbClr val="000000"/>
              </a:solidFill>
              <a:latin typeface="NimbusRomNo9L-Regu"/>
            </a:endParaRPr>
          </a:p>
          <a:p>
            <a:pPr algn="l"/>
            <a:r>
              <a:rPr lang="en-US" altLang="zh-CN" dirty="0">
                <a:solidFill>
                  <a:srgbClr val="000000"/>
                </a:solidFill>
                <a:latin typeface="NimbusRomNo9L-Regu"/>
              </a:rPr>
              <a:t>k-hop random walk approximate the length k in the adjacency tensor.</a:t>
            </a:r>
            <a:br>
              <a:rPr lang="en-US" altLang="zh-CN" dirty="0">
                <a:solidFill>
                  <a:srgbClr val="000000"/>
                </a:solidFill>
                <a:latin typeface="NimbusRomNo9L-Regu"/>
              </a:rPr>
            </a:br>
            <a:endParaRPr lang="en-US" altLang="zh-CN" dirty="0">
              <a:solidFill>
                <a:srgbClr val="000000"/>
              </a:solidFill>
              <a:latin typeface="NimbusRomNo9L-Regu"/>
            </a:endParaRPr>
          </a:p>
          <a:p>
            <a:pPr algn="l"/>
            <a:r>
              <a:rPr lang="en-US" altLang="zh-CN" dirty="0">
                <a:solidFill>
                  <a:srgbClr val="000000"/>
                </a:solidFill>
                <a:latin typeface="NimbusRomNo9L-Regu"/>
              </a:rPr>
              <a:t>2. </a:t>
            </a:r>
            <a:r>
              <a:rPr lang="zh-CN" altLang="en-US" dirty="0">
                <a:solidFill>
                  <a:srgbClr val="000000"/>
                </a:solidFill>
                <a:latin typeface="NimbusRomNo9L-Regu"/>
              </a:rPr>
              <a:t>结合了</a:t>
            </a:r>
            <a:r>
              <a:rPr lang="en-US" altLang="zh-CN" dirty="0" err="1">
                <a:solidFill>
                  <a:srgbClr val="000000"/>
                </a:solidFill>
                <a:latin typeface="NimbusRomNo9L-Regu"/>
              </a:rPr>
              <a:t>SOAT</a:t>
            </a:r>
            <a:r>
              <a:rPr lang="en-US" altLang="zh-CN" dirty="0">
                <a:solidFill>
                  <a:srgbClr val="000000"/>
                </a:solidFill>
                <a:latin typeface="NimbusRomNo9L-Regu"/>
              </a:rPr>
              <a:t> </a:t>
            </a:r>
            <a:r>
              <a:rPr lang="zh-CN" altLang="en-US" dirty="0">
                <a:solidFill>
                  <a:srgbClr val="000000"/>
                </a:solidFill>
                <a:latin typeface="NimbusRomNo9L-Regu"/>
              </a:rPr>
              <a:t>方法 建立了 </a:t>
            </a:r>
            <a:r>
              <a:rPr lang="en-US" altLang="zh-CN" dirty="0">
                <a:solidFill>
                  <a:srgbClr val="000000"/>
                </a:solidFill>
                <a:latin typeface="NimbusRomNo9L-Regu"/>
              </a:rPr>
              <a:t>self-adversarial SANS</a:t>
            </a:r>
            <a:r>
              <a:rPr lang="zh-CN" altLang="en-US" dirty="0">
                <a:solidFill>
                  <a:srgbClr val="000000"/>
                </a:solidFill>
                <a:latin typeface="NimbusRomNo9L-Regu"/>
              </a:rPr>
              <a:t>，</a:t>
            </a:r>
            <a:r>
              <a:rPr lang="en-US" altLang="zh-CN" dirty="0">
                <a:solidFill>
                  <a:srgbClr val="000000"/>
                </a:solidFill>
                <a:latin typeface="NimbusRomNo9L-Regu"/>
              </a:rPr>
              <a:t>-</a:t>
            </a:r>
            <a:r>
              <a:rPr lang="zh-CN" altLang="en-US" dirty="0">
                <a:solidFill>
                  <a:srgbClr val="000000"/>
                </a:solidFill>
                <a:latin typeface="NimbusRomNo9L-Regu"/>
              </a:rPr>
              <a:t>结合</a:t>
            </a:r>
            <a:r>
              <a:rPr lang="en-US" altLang="zh-CN" dirty="0">
                <a:solidFill>
                  <a:srgbClr val="000000"/>
                </a:solidFill>
                <a:latin typeface="NimbusRomNo9L-Regu"/>
              </a:rPr>
              <a:t>Scoring Function</a:t>
            </a:r>
            <a:r>
              <a:rPr lang="zh-CN" altLang="en-US" dirty="0">
                <a:solidFill>
                  <a:srgbClr val="000000"/>
                </a:solidFill>
                <a:latin typeface="NimbusRomNo9L-Regu"/>
              </a:rPr>
              <a:t>的权重</a:t>
            </a:r>
            <a:endParaRPr lang="en-US" altLang="zh-CN" dirty="0">
              <a:solidFill>
                <a:srgbClr val="000000"/>
              </a:solidFill>
              <a:latin typeface="NimbusRomNo9L-Regu"/>
            </a:endParaRPr>
          </a:p>
          <a:p>
            <a:pPr algn="l"/>
            <a:r>
              <a:rPr lang="zh-CN" altLang="en-US" dirty="0"/>
              <a:t>负采样</a:t>
            </a:r>
            <a:r>
              <a:rPr lang="en-US" altLang="zh-CN" dirty="0"/>
              <a:t>loss=-log\sig(y-</a:t>
            </a:r>
            <a:r>
              <a:rPr lang="en-US" altLang="zh-CN" dirty="0" err="1"/>
              <a:t>dr</a:t>
            </a:r>
            <a:r>
              <a:rPr lang="en-US" altLang="zh-CN" dirty="0"/>
              <a:t>(</a:t>
            </a:r>
            <a:r>
              <a:rPr lang="en-US" altLang="zh-CN" dirty="0" err="1"/>
              <a:t>h,t</a:t>
            </a:r>
            <a:r>
              <a:rPr lang="en-US" altLang="zh-CN" dirty="0"/>
              <a:t>))-\Sum\sig{p(h',</a:t>
            </a:r>
            <a:r>
              <a:rPr lang="en-US" altLang="zh-CN" dirty="0" err="1"/>
              <a:t>r,t</a:t>
            </a:r>
            <a:r>
              <a:rPr lang="en-US" altLang="zh-CN" dirty="0"/>
              <a:t>')*(</a:t>
            </a:r>
            <a:r>
              <a:rPr lang="en-US" altLang="zh-CN" dirty="0" err="1"/>
              <a:t>dr</a:t>
            </a:r>
            <a:r>
              <a:rPr lang="en-US" altLang="zh-CN" dirty="0"/>
              <a:t>(</a:t>
            </a:r>
            <a:r>
              <a:rPr lang="en-US" altLang="zh-CN" dirty="0" err="1"/>
              <a:t>h',t</a:t>
            </a:r>
            <a:r>
              <a:rPr lang="en-US" altLang="zh-CN" dirty="0"/>
              <a:t>')-y)}</a:t>
            </a:r>
          </a:p>
          <a:p>
            <a:pPr algn="l"/>
            <a:r>
              <a:rPr lang="zh-CN" altLang="en-US" dirty="0"/>
              <a:t>其中</a:t>
            </a:r>
            <a:r>
              <a:rPr lang="en-US" altLang="zh-CN" dirty="0"/>
              <a:t>p(h',</a:t>
            </a:r>
            <a:r>
              <a:rPr lang="en-US" altLang="zh-CN" dirty="0" err="1"/>
              <a:t>r,t</a:t>
            </a:r>
            <a:r>
              <a:rPr lang="en-US" altLang="zh-CN" dirty="0"/>
              <a:t>')=</a:t>
            </a:r>
            <a:r>
              <a:rPr lang="en-US" altLang="zh-CN" dirty="0" err="1"/>
              <a:t>softmax</a:t>
            </a:r>
            <a:r>
              <a:rPr lang="en-US" altLang="zh-CN" dirty="0"/>
              <a:t>(a*</a:t>
            </a:r>
            <a:r>
              <a:rPr lang="en-US" altLang="zh-CN" dirty="0" err="1"/>
              <a:t>dr</a:t>
            </a:r>
            <a:r>
              <a:rPr lang="en-US" altLang="zh-CN" dirty="0"/>
              <a:t>(</a:t>
            </a:r>
            <a:r>
              <a:rPr lang="en-US" altLang="zh-CN" dirty="0" err="1"/>
              <a:t>h,t</a:t>
            </a:r>
            <a:r>
              <a:rPr lang="en-US" altLang="zh-CN" dirty="0"/>
              <a:t>))</a:t>
            </a:r>
            <a:endParaRPr lang="zh-CN" altLang="en-US" dirty="0"/>
          </a:p>
        </p:txBody>
      </p:sp>
    </p:spTree>
    <p:extLst>
      <p:ext uri="{BB962C8B-B14F-4D97-AF65-F5344CB8AC3E}">
        <p14:creationId xmlns:p14="http://schemas.microsoft.com/office/powerpoint/2010/main" val="194432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3837B-2601-4161-B74E-DD7E26787289}"/>
              </a:ext>
            </a:extLst>
          </p:cNvPr>
          <p:cNvSpPr>
            <a:spLocks noGrp="1"/>
          </p:cNvSpPr>
          <p:nvPr>
            <p:ph type="title"/>
          </p:nvPr>
        </p:nvSpPr>
        <p:spPr/>
        <p:txBody>
          <a:bodyPr/>
          <a:lstStyle/>
          <a:p>
            <a:r>
              <a:rPr lang="en-US" altLang="zh-CN" dirty="0"/>
              <a:t>Results</a:t>
            </a:r>
            <a:endParaRPr lang="zh-CN" altLang="en-US" dirty="0"/>
          </a:p>
        </p:txBody>
      </p:sp>
      <p:pic>
        <p:nvPicPr>
          <p:cNvPr id="7" name="内容占位符 6">
            <a:extLst>
              <a:ext uri="{FF2B5EF4-FFF2-40B4-BE49-F238E27FC236}">
                <a16:creationId xmlns:a16="http://schemas.microsoft.com/office/drawing/2014/main" id="{FFD7D7DD-E09A-4DB5-A117-A1E0DCA60050}"/>
              </a:ext>
            </a:extLst>
          </p:cNvPr>
          <p:cNvPicPr>
            <a:picLocks noGrp="1" noChangeAspect="1"/>
          </p:cNvPicPr>
          <p:nvPr>
            <p:ph idx="1"/>
          </p:nvPr>
        </p:nvPicPr>
        <p:blipFill>
          <a:blip r:embed="rId3"/>
          <a:stretch>
            <a:fillRect/>
          </a:stretch>
        </p:blipFill>
        <p:spPr>
          <a:xfrm>
            <a:off x="6636602" y="380981"/>
            <a:ext cx="5061393" cy="3831389"/>
          </a:xfrm>
          <a:prstGeom prst="rect">
            <a:avLst/>
          </a:prstGeom>
        </p:spPr>
      </p:pic>
      <p:pic>
        <p:nvPicPr>
          <p:cNvPr id="6" name="图片 5">
            <a:extLst>
              <a:ext uri="{FF2B5EF4-FFF2-40B4-BE49-F238E27FC236}">
                <a16:creationId xmlns:a16="http://schemas.microsoft.com/office/drawing/2014/main" id="{A696050A-2DCD-4234-8886-BE3E6903CA7A}"/>
              </a:ext>
            </a:extLst>
          </p:cNvPr>
          <p:cNvPicPr>
            <a:picLocks noChangeAspect="1"/>
          </p:cNvPicPr>
          <p:nvPr/>
        </p:nvPicPr>
        <p:blipFill>
          <a:blip r:embed="rId4"/>
          <a:stretch>
            <a:fillRect/>
          </a:stretch>
        </p:blipFill>
        <p:spPr>
          <a:xfrm>
            <a:off x="677333" y="1719907"/>
            <a:ext cx="5517703" cy="2386872"/>
          </a:xfrm>
          <a:prstGeom prst="rect">
            <a:avLst/>
          </a:prstGeom>
        </p:spPr>
      </p:pic>
      <p:pic>
        <p:nvPicPr>
          <p:cNvPr id="8" name="图片 7">
            <a:extLst>
              <a:ext uri="{FF2B5EF4-FFF2-40B4-BE49-F238E27FC236}">
                <a16:creationId xmlns:a16="http://schemas.microsoft.com/office/drawing/2014/main" id="{F15916F5-48B5-4AF5-98ED-619E5E95E897}"/>
              </a:ext>
            </a:extLst>
          </p:cNvPr>
          <p:cNvPicPr>
            <a:picLocks noChangeAspect="1"/>
          </p:cNvPicPr>
          <p:nvPr/>
        </p:nvPicPr>
        <p:blipFill>
          <a:blip r:embed="rId5"/>
          <a:stretch>
            <a:fillRect/>
          </a:stretch>
        </p:blipFill>
        <p:spPr>
          <a:xfrm>
            <a:off x="2165621" y="4106779"/>
            <a:ext cx="8153707" cy="2933070"/>
          </a:xfrm>
          <a:prstGeom prst="rect">
            <a:avLst/>
          </a:prstGeom>
        </p:spPr>
      </p:pic>
      <p:sp>
        <p:nvSpPr>
          <p:cNvPr id="9" name="文本框 8">
            <a:extLst>
              <a:ext uri="{FF2B5EF4-FFF2-40B4-BE49-F238E27FC236}">
                <a16:creationId xmlns:a16="http://schemas.microsoft.com/office/drawing/2014/main" id="{243CAD70-D99C-46B4-9968-554A086D0FAF}"/>
              </a:ext>
            </a:extLst>
          </p:cNvPr>
          <p:cNvSpPr txBox="1"/>
          <p:nvPr/>
        </p:nvSpPr>
        <p:spPr>
          <a:xfrm>
            <a:off x="922419" y="1692535"/>
            <a:ext cx="5027530" cy="2031325"/>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pPr algn="l"/>
            <a:r>
              <a:rPr lang="en-US" altLang="zh-CN" sz="1800" b="0" i="0" u="none" strike="noStrike" baseline="0" dirty="0">
                <a:latin typeface="NimbusRomNo9L-Regu"/>
              </a:rPr>
              <a:t>we find that the </a:t>
            </a:r>
            <a:r>
              <a:rPr lang="en-US" altLang="zh-CN" sz="1800" b="0" i="0" u="none" strike="noStrike" baseline="0" dirty="0">
                <a:latin typeface="NimbusRomNo9L-ReguItal"/>
              </a:rPr>
              <a:t>k</a:t>
            </a:r>
            <a:r>
              <a:rPr lang="en-US" altLang="zh-CN" sz="1800" b="0" i="0" u="none" strike="noStrike" baseline="0" dirty="0">
                <a:latin typeface="NimbusRomNo9L-Regu"/>
              </a:rPr>
              <a:t>-hop tensor can not only be</a:t>
            </a:r>
          </a:p>
          <a:p>
            <a:pPr algn="l"/>
            <a:r>
              <a:rPr lang="en-US" altLang="zh-CN" sz="1800" b="0" i="0" u="none" strike="noStrike" baseline="0" dirty="0">
                <a:latin typeface="NimbusRomNo9L-Regu"/>
              </a:rPr>
              <a:t>well approximated with 3000 random walks, but</a:t>
            </a:r>
          </a:p>
          <a:p>
            <a:pPr algn="l"/>
            <a:r>
              <a:rPr lang="en-US" altLang="zh-CN" sz="1800" b="0" i="0" u="none" strike="noStrike" baseline="0" dirty="0" err="1">
                <a:latin typeface="NimbusRomNo9L-Regu"/>
              </a:rPr>
              <a:t>RW</a:t>
            </a:r>
            <a:r>
              <a:rPr lang="en-US" altLang="zh-CN" sz="1800" b="0" i="0" u="none" strike="noStrike" baseline="0" dirty="0">
                <a:latin typeface="NimbusRomNo9L-Regu"/>
              </a:rPr>
              <a:t>-SANS beats both baselines. We reconcile this</a:t>
            </a:r>
          </a:p>
          <a:p>
            <a:pPr algn="l"/>
            <a:r>
              <a:rPr lang="en-US" altLang="zh-CN" sz="1800" b="0" i="0" u="none" strike="noStrike" baseline="0" dirty="0">
                <a:latin typeface="NimbusRomNo9L-Regu"/>
              </a:rPr>
              <a:t>result by noting that certain nodes have a higher</a:t>
            </a:r>
          </a:p>
          <a:p>
            <a:pPr algn="l"/>
            <a:r>
              <a:rPr lang="en-US" altLang="zh-CN" sz="1800" b="0" i="0" u="none" strike="noStrike" baseline="0" dirty="0">
                <a:latin typeface="NimbusRomNo9L-Regu"/>
              </a:rPr>
              <a:t>probability of being sampled due to sharing a larger</a:t>
            </a:r>
          </a:p>
          <a:p>
            <a:pPr algn="l"/>
            <a:r>
              <a:rPr lang="en-US" altLang="zh-CN" sz="1800" b="0" i="0" u="none" strike="noStrike" baseline="0" dirty="0">
                <a:latin typeface="NimbusRomNo9L-Regu"/>
              </a:rPr>
              <a:t>number of paths with the center node, resulting in</a:t>
            </a:r>
          </a:p>
          <a:p>
            <a:pPr algn="l"/>
            <a:r>
              <a:rPr lang="en-US" altLang="zh-CN" sz="1800" b="0" i="0" u="none" strike="noStrike" baseline="0" dirty="0">
                <a:latin typeface="NimbusRomNo9L-Regu"/>
              </a:rPr>
              <a:t>an implicit weighted negative sampling scheme.</a:t>
            </a:r>
            <a:endParaRPr lang="zh-CN" altLang="en-US" dirty="0"/>
          </a:p>
        </p:txBody>
      </p:sp>
    </p:spTree>
    <p:extLst>
      <p:ext uri="{BB962C8B-B14F-4D97-AF65-F5344CB8AC3E}">
        <p14:creationId xmlns:p14="http://schemas.microsoft.com/office/powerpoint/2010/main" val="119752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391C4-638E-4FB4-8481-B75738D69D3B}"/>
              </a:ext>
            </a:extLst>
          </p:cNvPr>
          <p:cNvSpPr>
            <a:spLocks noGrp="1"/>
          </p:cNvSpPr>
          <p:nvPr>
            <p:ph type="title"/>
          </p:nvPr>
        </p:nvSpPr>
        <p:spPr/>
        <p:txBody>
          <a:bodyPr/>
          <a:lstStyle/>
          <a:p>
            <a:r>
              <a:rPr lang="en-US" altLang="zh-CN" dirty="0"/>
              <a:t>Preprocessing</a:t>
            </a:r>
            <a:endParaRPr lang="zh-CN" altLang="en-US" dirty="0"/>
          </a:p>
        </p:txBody>
      </p:sp>
      <p:pic>
        <p:nvPicPr>
          <p:cNvPr id="4" name="内容占位符 3">
            <a:extLst>
              <a:ext uri="{FF2B5EF4-FFF2-40B4-BE49-F238E27FC236}">
                <a16:creationId xmlns:a16="http://schemas.microsoft.com/office/drawing/2014/main" id="{4CE0FC43-7EE2-4293-9D35-2BD34BB607AC}"/>
              </a:ext>
            </a:extLst>
          </p:cNvPr>
          <p:cNvPicPr>
            <a:picLocks noGrp="1" noChangeAspect="1"/>
          </p:cNvPicPr>
          <p:nvPr>
            <p:ph idx="1"/>
          </p:nvPr>
        </p:nvPicPr>
        <p:blipFill>
          <a:blip r:embed="rId2"/>
          <a:stretch>
            <a:fillRect/>
          </a:stretch>
        </p:blipFill>
        <p:spPr>
          <a:xfrm>
            <a:off x="677334" y="1668286"/>
            <a:ext cx="6562554" cy="4582789"/>
          </a:xfrm>
          <a:prstGeom prst="rect">
            <a:avLst/>
          </a:prstGeom>
        </p:spPr>
      </p:pic>
    </p:spTree>
    <p:extLst>
      <p:ext uri="{BB962C8B-B14F-4D97-AF65-F5344CB8AC3E}">
        <p14:creationId xmlns:p14="http://schemas.microsoft.com/office/powerpoint/2010/main" val="238474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2A71A-584E-4D72-82AD-ADA26B5C48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1F1FA2-279B-47A8-8AC0-180BBC11BF8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5A2FFF3-515A-41FB-8517-B671A30AD0BE}"/>
              </a:ext>
            </a:extLst>
          </p:cNvPr>
          <p:cNvPicPr>
            <a:picLocks noChangeAspect="1"/>
          </p:cNvPicPr>
          <p:nvPr/>
        </p:nvPicPr>
        <p:blipFill>
          <a:blip r:embed="rId2"/>
          <a:stretch>
            <a:fillRect/>
          </a:stretch>
        </p:blipFill>
        <p:spPr>
          <a:xfrm>
            <a:off x="975841" y="281557"/>
            <a:ext cx="8000000" cy="1276190"/>
          </a:xfrm>
          <a:prstGeom prst="rect">
            <a:avLst/>
          </a:prstGeom>
        </p:spPr>
      </p:pic>
    </p:spTree>
    <p:extLst>
      <p:ext uri="{BB962C8B-B14F-4D97-AF65-F5344CB8AC3E}">
        <p14:creationId xmlns:p14="http://schemas.microsoft.com/office/powerpoint/2010/main" val="406720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D07C9-D4C2-484A-84F8-915A9F771613}"/>
              </a:ext>
            </a:extLst>
          </p:cNvPr>
          <p:cNvSpPr>
            <a:spLocks noGrp="1"/>
          </p:cNvSpPr>
          <p:nvPr>
            <p:ph type="title"/>
          </p:nvPr>
        </p:nvSpPr>
        <p:spPr/>
        <p:txBody>
          <a:bodyPr/>
          <a:lstStyle/>
          <a:p>
            <a:r>
              <a:rPr lang="en-US" altLang="zh-CN" dirty="0"/>
              <a:t>Negative Sample</a:t>
            </a:r>
            <a:r>
              <a:rPr lang="zh-CN" altLang="en-US" dirty="0"/>
              <a:t>来源于</a:t>
            </a:r>
            <a:r>
              <a:rPr lang="en-US" altLang="zh-CN" dirty="0" err="1"/>
              <a:t>Word2Vec</a:t>
            </a:r>
            <a:endParaRPr lang="zh-CN" altLang="en-US" dirty="0"/>
          </a:p>
        </p:txBody>
      </p:sp>
      <p:sp>
        <p:nvSpPr>
          <p:cNvPr id="6" name="内容占位符 5">
            <a:extLst>
              <a:ext uri="{FF2B5EF4-FFF2-40B4-BE49-F238E27FC236}">
                <a16:creationId xmlns:a16="http://schemas.microsoft.com/office/drawing/2014/main" id="{E033E6AB-6FD7-40E7-8F23-FA240B1EE954}"/>
              </a:ext>
            </a:extLst>
          </p:cNvPr>
          <p:cNvSpPr>
            <a:spLocks noGrp="1"/>
          </p:cNvSpPr>
          <p:nvPr>
            <p:ph idx="1"/>
          </p:nvPr>
        </p:nvSpPr>
        <p:spPr>
          <a:xfrm>
            <a:off x="928942" y="1488613"/>
            <a:ext cx="8596668" cy="3880773"/>
          </a:xfrm>
        </p:spPr>
        <p:txBody>
          <a:bodyPr/>
          <a:lstStyle/>
          <a:p>
            <a:r>
              <a:rPr lang="zh-CN" altLang="en-US" dirty="0"/>
              <a:t>遍历整个语料库的所有单词</a:t>
            </a:r>
          </a:p>
          <a:p>
            <a:r>
              <a:rPr lang="zh-CN" altLang="en-US" dirty="0"/>
              <a:t>预测每个单词周围的单词（以一个特定的窗口大小），如下图的例子所示，窗口大小为</a:t>
            </a:r>
            <a:r>
              <a:rPr lang="en-US" altLang="zh-CN" dirty="0"/>
              <a:t>2</a:t>
            </a:r>
            <a:r>
              <a:rPr lang="zh-CN" altLang="en-US" dirty="0"/>
              <a:t>。</a:t>
            </a:r>
          </a:p>
        </p:txBody>
      </p:sp>
      <p:pic>
        <p:nvPicPr>
          <p:cNvPr id="1028" name="Picture 4">
            <a:extLst>
              <a:ext uri="{FF2B5EF4-FFF2-40B4-BE49-F238E27FC236}">
                <a16:creationId xmlns:a16="http://schemas.microsoft.com/office/drawing/2014/main" id="{DBEAC0F8-D3A4-4C2A-8438-4AAB8E1D5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910" y="2554204"/>
            <a:ext cx="8451700" cy="267637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5" descr="image-20201109143602058">
            <a:extLst>
              <a:ext uri="{FF2B5EF4-FFF2-40B4-BE49-F238E27FC236}">
                <a16:creationId xmlns:a16="http://schemas.microsoft.com/office/drawing/2014/main" id="{7D6D3565-3E28-4B24-8174-E054FB28E9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1400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022083A-5278-44CB-A3E2-4E056C6FF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359" y="1499897"/>
            <a:ext cx="4918158" cy="406630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8AB65D42-C181-4C27-AD54-AF9C3228486F}"/>
              </a:ext>
            </a:extLst>
          </p:cNvPr>
          <p:cNvSpPr>
            <a:spLocks noGrp="1"/>
          </p:cNvSpPr>
          <p:nvPr>
            <p:ph idx="1"/>
          </p:nvPr>
        </p:nvSpPr>
        <p:spPr>
          <a:xfrm>
            <a:off x="500871" y="412000"/>
            <a:ext cx="8596668" cy="3880773"/>
          </a:xfrm>
        </p:spPr>
        <p:txBody>
          <a:bodyPr/>
          <a:lstStyle/>
          <a:p>
            <a:r>
              <a:rPr lang="en-US" altLang="zh-CN" dirty="0"/>
              <a:t>2. </a:t>
            </a:r>
            <a:r>
              <a:rPr lang="zh-CN" altLang="en-US" dirty="0"/>
              <a:t>带有词向量的随机梯度（</a:t>
            </a:r>
            <a:r>
              <a:rPr lang="en-US" altLang="zh-CN" dirty="0"/>
              <a:t>Stochastic gradients with word vectors</a:t>
            </a:r>
            <a:r>
              <a:rPr lang="zh-CN" altLang="en-US" dirty="0"/>
              <a:t>）</a:t>
            </a:r>
          </a:p>
          <a:p>
            <a:r>
              <a:rPr lang="zh-CN" altLang="en-US" dirty="0"/>
              <a:t>然后在每一个这样的窗口（</a:t>
            </a:r>
            <a:r>
              <a:rPr lang="en-US" altLang="zh-CN" dirty="0"/>
              <a:t>window</a:t>
            </a:r>
            <a:r>
              <a:rPr lang="zh-CN" altLang="en-US" dirty="0"/>
              <a:t>）计算梯度（</a:t>
            </a:r>
            <a:r>
              <a:rPr lang="en-US" altLang="zh-CN" dirty="0"/>
              <a:t>take gradients</a:t>
            </a:r>
            <a:r>
              <a:rPr lang="zh-CN" altLang="en-US" dirty="0"/>
              <a:t>）进行随机梯度下降（</a:t>
            </a:r>
            <a:r>
              <a:rPr lang="en-US" altLang="zh-CN" dirty="0"/>
              <a:t>SGD</a:t>
            </a:r>
            <a:r>
              <a:rPr lang="zh-CN" altLang="en-US" dirty="0"/>
              <a:t>）</a:t>
            </a:r>
          </a:p>
          <a:p>
            <a:r>
              <a:rPr lang="zh-CN" altLang="en-US" dirty="0"/>
              <a:t>梯度矩阵会非常稀疏（</a:t>
            </a:r>
            <a:r>
              <a:rPr lang="en-US" altLang="zh-CN" dirty="0"/>
              <a:t>sparse</a:t>
            </a:r>
            <a:r>
              <a:rPr lang="zh-CN" altLang="en-US" dirty="0"/>
              <a:t>）</a:t>
            </a:r>
            <a:r>
              <a:rPr lang="en-US" altLang="zh-CN" dirty="0"/>
              <a:t>! </a:t>
            </a:r>
            <a:r>
              <a:rPr lang="zh-CN" altLang="en-US" dirty="0"/>
              <a:t>因为我们只更新那些实际上真正出现的单词。</a:t>
            </a:r>
          </a:p>
        </p:txBody>
      </p:sp>
      <p:pic>
        <p:nvPicPr>
          <p:cNvPr id="5" name="图片 4">
            <a:extLst>
              <a:ext uri="{FF2B5EF4-FFF2-40B4-BE49-F238E27FC236}">
                <a16:creationId xmlns:a16="http://schemas.microsoft.com/office/drawing/2014/main" id="{E9878E3B-20F5-49BD-B3FD-D1C825D63FE8}"/>
              </a:ext>
            </a:extLst>
          </p:cNvPr>
          <p:cNvPicPr>
            <a:picLocks noChangeAspect="1"/>
          </p:cNvPicPr>
          <p:nvPr/>
        </p:nvPicPr>
        <p:blipFill>
          <a:blip r:embed="rId3"/>
          <a:stretch>
            <a:fillRect/>
          </a:stretch>
        </p:blipFill>
        <p:spPr>
          <a:xfrm>
            <a:off x="579298" y="5585768"/>
            <a:ext cx="11033403" cy="1720463"/>
          </a:xfrm>
          <a:prstGeom prst="rect">
            <a:avLst/>
          </a:prstGeom>
        </p:spPr>
      </p:pic>
      <p:sp>
        <p:nvSpPr>
          <p:cNvPr id="7" name="文本框 6">
            <a:extLst>
              <a:ext uri="{FF2B5EF4-FFF2-40B4-BE49-F238E27FC236}">
                <a16:creationId xmlns:a16="http://schemas.microsoft.com/office/drawing/2014/main" id="{EC36F732-ED25-4740-B216-C34F46CFB68B}"/>
              </a:ext>
            </a:extLst>
          </p:cNvPr>
          <p:cNvSpPr txBox="1"/>
          <p:nvPr/>
        </p:nvSpPr>
        <p:spPr>
          <a:xfrm>
            <a:off x="7790107" y="4997094"/>
            <a:ext cx="2614863" cy="646331"/>
          </a:xfrm>
          <a:prstGeom prst="rect">
            <a:avLst/>
          </a:prstGeom>
          <a:noFill/>
        </p:spPr>
        <p:txBody>
          <a:bodyPr wrap="square" rtlCol="0">
            <a:spAutoFit/>
          </a:bodyPr>
          <a:lstStyle/>
          <a:p>
            <a:r>
              <a:rPr lang="zh-CN" altLang="en-US" dirty="0"/>
              <a:t>简单定义分布函数为</a:t>
            </a:r>
            <a:r>
              <a:rPr lang="en-US" altLang="zh-CN" dirty="0"/>
              <a:t>Uniform</a:t>
            </a:r>
            <a:r>
              <a:rPr lang="zh-CN" altLang="en-US" dirty="0"/>
              <a:t>分布</a:t>
            </a:r>
          </a:p>
        </p:txBody>
      </p:sp>
    </p:spTree>
    <p:extLst>
      <p:ext uri="{BB962C8B-B14F-4D97-AF65-F5344CB8AC3E}">
        <p14:creationId xmlns:p14="http://schemas.microsoft.com/office/powerpoint/2010/main" val="254758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1DFDD-8F55-49FD-B5E8-68F41FEA32D5}"/>
              </a:ext>
            </a:extLst>
          </p:cNvPr>
          <p:cNvSpPr>
            <a:spLocks noGrp="1"/>
          </p:cNvSpPr>
          <p:nvPr>
            <p:ph type="title"/>
          </p:nvPr>
        </p:nvSpPr>
        <p:spPr/>
        <p:txBody>
          <a:bodyPr/>
          <a:lstStyle/>
          <a:p>
            <a:r>
              <a:rPr lang="en-US" altLang="zh-CN" dirty="0"/>
              <a:t>Contrastive Learning</a:t>
            </a:r>
            <a:endParaRPr lang="zh-CN" altLang="en-US" dirty="0"/>
          </a:p>
        </p:txBody>
      </p:sp>
      <p:sp>
        <p:nvSpPr>
          <p:cNvPr id="3" name="内容占位符 2">
            <a:extLst>
              <a:ext uri="{FF2B5EF4-FFF2-40B4-BE49-F238E27FC236}">
                <a16:creationId xmlns:a16="http://schemas.microsoft.com/office/drawing/2014/main" id="{07177306-2AA2-44F2-BF88-9E2ACB230009}"/>
              </a:ext>
            </a:extLst>
          </p:cNvPr>
          <p:cNvSpPr>
            <a:spLocks noGrp="1"/>
          </p:cNvSpPr>
          <p:nvPr>
            <p:ph idx="1"/>
          </p:nvPr>
        </p:nvSpPr>
        <p:spPr>
          <a:xfrm>
            <a:off x="677334" y="3429000"/>
            <a:ext cx="8596668" cy="3880773"/>
          </a:xfrm>
        </p:spPr>
        <p:txBody>
          <a:bodyPr/>
          <a:lstStyle/>
          <a:p>
            <a:pPr algn="l"/>
            <a:r>
              <a:rPr lang="zh-CN" altLang="en-US" sz="1800" b="0" i="0" u="none" strike="noStrike" baseline="0" dirty="0">
                <a:latin typeface="NimbusRomNo9L-Regu"/>
              </a:rPr>
              <a:t>论文中指出</a:t>
            </a:r>
            <a:r>
              <a:rPr lang="en-US" altLang="zh-CN" sz="1800" b="0" i="0" u="none" strike="noStrike" baseline="0" dirty="0">
                <a:latin typeface="NimbusRomNo9L-Regu"/>
              </a:rPr>
              <a:t>:</a:t>
            </a:r>
            <a:r>
              <a:rPr lang="zh-CN" altLang="en-US" sz="1800" b="0" i="0" u="none" strike="noStrike" baseline="0" dirty="0">
                <a:latin typeface="NimbusRomNo9L-Regu"/>
              </a:rPr>
              <a:t>对比学习关键步骤就是要选取出</a:t>
            </a:r>
            <a:r>
              <a:rPr lang="en-US" altLang="zh-CN" sz="1800" b="0" i="0" u="none" strike="noStrike" baseline="0" dirty="0">
                <a:latin typeface="NimbusRomNo9L-Regu"/>
              </a:rPr>
              <a:t>hard</a:t>
            </a:r>
            <a:r>
              <a:rPr lang="zh-CN" altLang="en-US" sz="1800" b="0" i="0" u="none" strike="noStrike" baseline="0" dirty="0">
                <a:latin typeface="NimbusRomNo9L-Regu"/>
              </a:rPr>
              <a:t>负样本，让</a:t>
            </a:r>
            <a:r>
              <a:rPr lang="en-US" altLang="zh-CN" sz="1800" b="0" i="0" u="none" strike="noStrike" baseline="0" dirty="0">
                <a:latin typeface="NimbusRomNo9L-Regu"/>
              </a:rPr>
              <a:t>Embedding</a:t>
            </a:r>
            <a:r>
              <a:rPr lang="zh-CN" altLang="en-US" sz="1800" b="0" i="0" u="none" strike="noStrike" baseline="0" dirty="0">
                <a:latin typeface="NimbusRomNo9L-Regu"/>
              </a:rPr>
              <a:t>模型学习到观测数据的重要特征。</a:t>
            </a:r>
            <a:endParaRPr lang="en-US" altLang="zh-CN" sz="1800" b="0" i="0" u="none" strike="noStrike" baseline="0" dirty="0">
              <a:latin typeface="NimbusRomNo9L-Regu"/>
            </a:endParaRPr>
          </a:p>
          <a:p>
            <a:pPr algn="l"/>
            <a:r>
              <a:rPr lang="en-US" altLang="zh-CN" sz="1800" b="0" i="0" u="none" strike="noStrike" baseline="0" dirty="0">
                <a:latin typeface="NimbusRomNo9L-Regu"/>
              </a:rPr>
              <a:t>A crucial aspect of contrastive learning approaches is the choice of corruption distribution that generates hard negative samples, which force the embedding model to learn discriminative representations and find critical characteristics of observed data.</a:t>
            </a:r>
            <a:endParaRPr lang="zh-CN" altLang="en-US" dirty="0"/>
          </a:p>
        </p:txBody>
      </p:sp>
      <p:pic>
        <p:nvPicPr>
          <p:cNvPr id="4" name="图片 3">
            <a:extLst>
              <a:ext uri="{FF2B5EF4-FFF2-40B4-BE49-F238E27FC236}">
                <a16:creationId xmlns:a16="http://schemas.microsoft.com/office/drawing/2014/main" id="{8BC02A9A-8C37-45D5-9D83-BD1B9DEA276B}"/>
              </a:ext>
            </a:extLst>
          </p:cNvPr>
          <p:cNvPicPr>
            <a:picLocks noChangeAspect="1"/>
          </p:cNvPicPr>
          <p:nvPr/>
        </p:nvPicPr>
        <p:blipFill>
          <a:blip r:embed="rId2"/>
          <a:stretch>
            <a:fillRect/>
          </a:stretch>
        </p:blipFill>
        <p:spPr>
          <a:xfrm>
            <a:off x="677334" y="1347285"/>
            <a:ext cx="7848670" cy="1808747"/>
          </a:xfrm>
          <a:prstGeom prst="rect">
            <a:avLst/>
          </a:prstGeom>
        </p:spPr>
      </p:pic>
      <p:pic>
        <p:nvPicPr>
          <p:cNvPr id="5" name="图片 4">
            <a:extLst>
              <a:ext uri="{FF2B5EF4-FFF2-40B4-BE49-F238E27FC236}">
                <a16:creationId xmlns:a16="http://schemas.microsoft.com/office/drawing/2014/main" id="{5B3FB88F-0F35-4F95-AF3D-D9A0A3B9D427}"/>
              </a:ext>
            </a:extLst>
          </p:cNvPr>
          <p:cNvPicPr>
            <a:picLocks noChangeAspect="1"/>
          </p:cNvPicPr>
          <p:nvPr/>
        </p:nvPicPr>
        <p:blipFill>
          <a:blip r:embed="rId3"/>
          <a:stretch>
            <a:fillRect/>
          </a:stretch>
        </p:blipFill>
        <p:spPr>
          <a:xfrm>
            <a:off x="5762285" y="1676548"/>
            <a:ext cx="5752381" cy="866667"/>
          </a:xfrm>
          <a:prstGeom prst="rect">
            <a:avLst/>
          </a:prstGeom>
        </p:spPr>
      </p:pic>
    </p:spTree>
    <p:extLst>
      <p:ext uri="{BB962C8B-B14F-4D97-AF65-F5344CB8AC3E}">
        <p14:creationId xmlns:p14="http://schemas.microsoft.com/office/powerpoint/2010/main" val="180237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CE348-4C80-4DA9-ACC6-F64311918D57}"/>
              </a:ext>
            </a:extLst>
          </p:cNvPr>
          <p:cNvSpPr>
            <a:spLocks noGrp="1"/>
          </p:cNvSpPr>
          <p:nvPr>
            <p:ph type="title"/>
          </p:nvPr>
        </p:nvSpPr>
        <p:spPr/>
        <p:txBody>
          <a:bodyPr/>
          <a:lstStyle/>
          <a:p>
            <a:r>
              <a:rPr lang="zh-CN" altLang="en-US" dirty="0"/>
              <a:t>使用</a:t>
            </a:r>
            <a:r>
              <a:rPr lang="en-US" altLang="zh-CN" dirty="0"/>
              <a:t>Contrastive Learning</a:t>
            </a:r>
            <a:endParaRPr lang="zh-CN" altLang="en-US" dirty="0"/>
          </a:p>
        </p:txBody>
      </p:sp>
      <p:sp>
        <p:nvSpPr>
          <p:cNvPr id="3" name="内容占位符 2">
            <a:extLst>
              <a:ext uri="{FF2B5EF4-FFF2-40B4-BE49-F238E27FC236}">
                <a16:creationId xmlns:a16="http://schemas.microsoft.com/office/drawing/2014/main" id="{91606F71-F14C-40AD-AE75-58440AD95890}"/>
              </a:ext>
            </a:extLst>
          </p:cNvPr>
          <p:cNvSpPr>
            <a:spLocks noGrp="1"/>
          </p:cNvSpPr>
          <p:nvPr>
            <p:ph idx="1"/>
          </p:nvPr>
        </p:nvSpPr>
        <p:spPr>
          <a:xfrm>
            <a:off x="545704" y="1648847"/>
            <a:ext cx="8596668" cy="3880773"/>
          </a:xfrm>
        </p:spPr>
        <p:txBody>
          <a:bodyPr/>
          <a:lstStyle/>
          <a:p>
            <a:pPr algn="l"/>
            <a:r>
              <a:rPr lang="en-US" altLang="zh-CN" sz="1800" b="0" i="0" u="none" strike="noStrike" baseline="0" dirty="0">
                <a:latin typeface="NimbusRomNo9L-Regu"/>
              </a:rPr>
              <a:t>1. contrastive learning approaches enjoy significant computational benefits over methods that require computing an exact </a:t>
            </a:r>
            <a:r>
              <a:rPr lang="en-US" altLang="zh-CN" sz="1800" b="0" i="0" u="none" strike="noStrike" baseline="0" dirty="0" err="1">
                <a:latin typeface="NimbusRomNo9L-Regu"/>
              </a:rPr>
              <a:t>softmax</a:t>
            </a:r>
            <a:r>
              <a:rPr lang="en-US" altLang="zh-CN" sz="1800" b="0" i="0" u="none" strike="noStrike" baseline="0" dirty="0">
                <a:latin typeface="NimbusRomNo9L-Regu"/>
              </a:rPr>
              <a:t> over a large candidate set, such as over all possible tail entities given a head and relation.</a:t>
            </a:r>
          </a:p>
          <a:p>
            <a:pPr algn="l"/>
            <a:r>
              <a:rPr lang="zh-CN" altLang="en-US" sz="1800" b="0" i="0" u="none" strike="noStrike" baseline="0" dirty="0">
                <a:latin typeface="NimbusRomNo9L-Regu"/>
              </a:rPr>
              <a:t>在做链路预测的时候，使用的预测函数。若缩小</a:t>
            </a:r>
            <a:r>
              <a:rPr lang="en-US" altLang="zh-CN" sz="1800" b="0" i="0" u="none" strike="noStrike" baseline="0" dirty="0">
                <a:latin typeface="NimbusRomNo9L-Regu"/>
              </a:rPr>
              <a:t>candidate</a:t>
            </a:r>
            <a:r>
              <a:rPr lang="zh-CN" altLang="en-US" sz="1800" b="0" i="0" u="none" strike="noStrike" baseline="0" dirty="0">
                <a:latin typeface="NimbusRomNo9L-Regu"/>
              </a:rPr>
              <a:t>量</a:t>
            </a:r>
            <a:endParaRPr lang="en-US" altLang="zh-CN" sz="1800" b="0" i="0" u="none" strike="noStrike" baseline="0" dirty="0">
              <a:latin typeface="NimbusRomNo9L-Regu"/>
            </a:endParaRPr>
          </a:p>
          <a:p>
            <a:pPr algn="l"/>
            <a:endParaRPr lang="en-US" altLang="zh-CN" dirty="0">
              <a:latin typeface="NimbusRomNo9L-Regu"/>
            </a:endParaRPr>
          </a:p>
          <a:p>
            <a:pPr algn="l"/>
            <a:endParaRPr lang="en-US" altLang="zh-CN" dirty="0">
              <a:latin typeface="NimbusRomNo9L-Regu"/>
            </a:endParaRPr>
          </a:p>
          <a:p>
            <a:pPr algn="l"/>
            <a:r>
              <a:rPr lang="en-US" altLang="zh-CN" dirty="0">
                <a:latin typeface="NimbusRomNo9L-Regu"/>
              </a:rPr>
              <a:t>Another important consideration is modeling needs, as certain assumptions are best expressed as some score or energy in margin-based or un-normalized probability models</a:t>
            </a:r>
          </a:p>
        </p:txBody>
      </p:sp>
      <p:pic>
        <p:nvPicPr>
          <p:cNvPr id="5" name="图片 4">
            <a:extLst>
              <a:ext uri="{FF2B5EF4-FFF2-40B4-BE49-F238E27FC236}">
                <a16:creationId xmlns:a16="http://schemas.microsoft.com/office/drawing/2014/main" id="{ECCB6387-EF53-45CC-A0B8-E27613A4AC50}"/>
              </a:ext>
            </a:extLst>
          </p:cNvPr>
          <p:cNvPicPr>
            <a:picLocks noChangeAspect="1"/>
          </p:cNvPicPr>
          <p:nvPr/>
        </p:nvPicPr>
        <p:blipFill>
          <a:blip r:embed="rId2"/>
          <a:stretch>
            <a:fillRect/>
          </a:stretch>
        </p:blipFill>
        <p:spPr>
          <a:xfrm>
            <a:off x="1174640" y="3052809"/>
            <a:ext cx="2647619" cy="752381"/>
          </a:xfrm>
          <a:prstGeom prst="rect">
            <a:avLst/>
          </a:prstGeom>
        </p:spPr>
      </p:pic>
      <p:sp>
        <p:nvSpPr>
          <p:cNvPr id="6" name="对话气泡: 圆角矩形 5">
            <a:extLst>
              <a:ext uri="{FF2B5EF4-FFF2-40B4-BE49-F238E27FC236}">
                <a16:creationId xmlns:a16="http://schemas.microsoft.com/office/drawing/2014/main" id="{20FD178D-78A7-424D-BA27-8C88CCFA0ACD}"/>
              </a:ext>
            </a:extLst>
          </p:cNvPr>
          <p:cNvSpPr/>
          <p:nvPr/>
        </p:nvSpPr>
        <p:spPr>
          <a:xfrm>
            <a:off x="4860758" y="2953304"/>
            <a:ext cx="2165684" cy="776706"/>
          </a:xfrm>
          <a:prstGeom prst="wedgeRoundRectCallout">
            <a:avLst>
              <a:gd name="adj1" fmla="val -90086"/>
              <a:gd name="adj2" fmla="val 14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减少了计算量</a:t>
            </a:r>
          </a:p>
        </p:txBody>
      </p:sp>
      <p:pic>
        <p:nvPicPr>
          <p:cNvPr id="7" name="图片 6">
            <a:extLst>
              <a:ext uri="{FF2B5EF4-FFF2-40B4-BE49-F238E27FC236}">
                <a16:creationId xmlns:a16="http://schemas.microsoft.com/office/drawing/2014/main" id="{2B94E1E8-D95E-4F44-81E9-B7EABD08E4C1}"/>
              </a:ext>
            </a:extLst>
          </p:cNvPr>
          <p:cNvPicPr>
            <a:picLocks noChangeAspect="1"/>
          </p:cNvPicPr>
          <p:nvPr/>
        </p:nvPicPr>
        <p:blipFill>
          <a:blip r:embed="rId3"/>
          <a:stretch>
            <a:fillRect/>
          </a:stretch>
        </p:blipFill>
        <p:spPr>
          <a:xfrm>
            <a:off x="1174640" y="4852419"/>
            <a:ext cx="6847619" cy="1561905"/>
          </a:xfrm>
          <a:prstGeom prst="rect">
            <a:avLst/>
          </a:prstGeom>
        </p:spPr>
      </p:pic>
    </p:spTree>
    <p:extLst>
      <p:ext uri="{BB962C8B-B14F-4D97-AF65-F5344CB8AC3E}">
        <p14:creationId xmlns:p14="http://schemas.microsoft.com/office/powerpoint/2010/main" val="268862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187773-C3A8-4E62-BA19-541E5545597C}"/>
              </a:ext>
            </a:extLst>
          </p:cNvPr>
          <p:cNvSpPr>
            <a:spLocks noGrp="1"/>
          </p:cNvSpPr>
          <p:nvPr>
            <p:ph idx="1"/>
          </p:nvPr>
        </p:nvSpPr>
        <p:spPr>
          <a:xfrm>
            <a:off x="677507" y="4027489"/>
            <a:ext cx="8596668" cy="3880773"/>
          </a:xfrm>
        </p:spPr>
        <p:txBody>
          <a:bodyPr>
            <a:normAutofit/>
          </a:bodyPr>
          <a:lstStyle/>
          <a:p>
            <a:r>
              <a:rPr lang="en-US" altLang="zh-CN" dirty="0"/>
              <a:t>A KG only contains observed facts(positive triplets)</a:t>
            </a:r>
          </a:p>
          <a:p>
            <a:r>
              <a:rPr lang="en-US" altLang="zh-CN" dirty="0"/>
              <a:t>Non-observed ones are assumed to be negative with large probability</a:t>
            </a:r>
          </a:p>
          <a:p>
            <a:endParaRPr lang="en-US" altLang="zh-CN" dirty="0"/>
          </a:p>
          <a:p>
            <a:r>
              <a:rPr lang="zh-CN" altLang="en-US" dirty="0"/>
              <a:t>负采样是选出</a:t>
            </a:r>
            <a:r>
              <a:rPr lang="en-US" altLang="zh-CN" dirty="0"/>
              <a:t>high score function</a:t>
            </a:r>
            <a:r>
              <a:rPr lang="zh-CN" altLang="en-US" dirty="0"/>
              <a:t>的</a:t>
            </a:r>
            <a:r>
              <a:rPr lang="en-US" altLang="zh-CN" dirty="0"/>
              <a:t>non-observed</a:t>
            </a:r>
            <a:r>
              <a:rPr lang="zh-CN" altLang="en-US" dirty="0"/>
              <a:t>，通过</a:t>
            </a:r>
            <a:r>
              <a:rPr lang="en-US" altLang="zh-CN" dirty="0"/>
              <a:t>Contrastive Learning</a:t>
            </a:r>
            <a:r>
              <a:rPr lang="zh-CN" altLang="en-US" dirty="0"/>
              <a:t>学习到样本真正能够区别的重要特征。</a:t>
            </a:r>
            <a:endParaRPr lang="en-US" altLang="zh-CN" dirty="0"/>
          </a:p>
          <a:p>
            <a:r>
              <a:rPr lang="zh-CN" altLang="en-US" dirty="0"/>
              <a:t>以便于以后的链路预测（个人理解）</a:t>
            </a:r>
            <a:endParaRPr lang="en-US" altLang="zh-CN" dirty="0"/>
          </a:p>
          <a:p>
            <a:endParaRPr lang="zh-CN" altLang="en-US" dirty="0"/>
          </a:p>
        </p:txBody>
      </p:sp>
      <p:sp>
        <p:nvSpPr>
          <p:cNvPr id="6" name="标题 1">
            <a:extLst>
              <a:ext uri="{FF2B5EF4-FFF2-40B4-BE49-F238E27FC236}">
                <a16:creationId xmlns:a16="http://schemas.microsoft.com/office/drawing/2014/main" id="{D71EB968-07AA-4AB5-9CBE-2857F4B30F2A}"/>
              </a:ext>
            </a:extLst>
          </p:cNvPr>
          <p:cNvSpPr>
            <a:spLocks noGrp="1"/>
          </p:cNvSpPr>
          <p:nvPr>
            <p:ph type="title"/>
          </p:nvPr>
        </p:nvSpPr>
        <p:spPr>
          <a:xfrm>
            <a:off x="677863" y="609600"/>
            <a:ext cx="8596312" cy="1320800"/>
          </a:xfrm>
        </p:spPr>
        <p:txBody>
          <a:bodyPr/>
          <a:lstStyle/>
          <a:p>
            <a:r>
              <a:rPr lang="en-US" altLang="zh-CN" dirty="0"/>
              <a:t>WHY Negative Sampling </a:t>
            </a:r>
            <a:endParaRPr lang="zh-CN" altLang="en-US" dirty="0"/>
          </a:p>
        </p:txBody>
      </p:sp>
      <p:pic>
        <p:nvPicPr>
          <p:cNvPr id="2" name="图片 1">
            <a:extLst>
              <a:ext uri="{FF2B5EF4-FFF2-40B4-BE49-F238E27FC236}">
                <a16:creationId xmlns:a16="http://schemas.microsoft.com/office/drawing/2014/main" id="{EDF96325-F83A-4378-9990-68B3F6ADF9C8}"/>
              </a:ext>
            </a:extLst>
          </p:cNvPr>
          <p:cNvPicPr>
            <a:picLocks noChangeAspect="1"/>
          </p:cNvPicPr>
          <p:nvPr/>
        </p:nvPicPr>
        <p:blipFill>
          <a:blip r:embed="rId2"/>
          <a:stretch>
            <a:fillRect/>
          </a:stretch>
        </p:blipFill>
        <p:spPr>
          <a:xfrm>
            <a:off x="1128988" y="1740923"/>
            <a:ext cx="4967012" cy="2059754"/>
          </a:xfrm>
          <a:prstGeom prst="rect">
            <a:avLst/>
          </a:prstGeom>
        </p:spPr>
      </p:pic>
    </p:spTree>
    <p:extLst>
      <p:ext uri="{BB962C8B-B14F-4D97-AF65-F5344CB8AC3E}">
        <p14:creationId xmlns:p14="http://schemas.microsoft.com/office/powerpoint/2010/main" val="234183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22FC52-5A6D-4DE2-8C3D-4CA8945592E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E98D37F-F23D-480D-B8CF-7727043466FF}"/>
              </a:ext>
            </a:extLst>
          </p:cNvPr>
          <p:cNvPicPr>
            <a:picLocks noChangeAspect="1"/>
          </p:cNvPicPr>
          <p:nvPr/>
        </p:nvPicPr>
        <p:blipFill>
          <a:blip r:embed="rId2"/>
          <a:stretch>
            <a:fillRect/>
          </a:stretch>
        </p:blipFill>
        <p:spPr>
          <a:xfrm>
            <a:off x="174445" y="1069079"/>
            <a:ext cx="11339692" cy="5335884"/>
          </a:xfrm>
          <a:prstGeom prst="rect">
            <a:avLst/>
          </a:prstGeom>
        </p:spPr>
      </p:pic>
      <p:sp>
        <p:nvSpPr>
          <p:cNvPr id="7" name="标题 1">
            <a:extLst>
              <a:ext uri="{FF2B5EF4-FFF2-40B4-BE49-F238E27FC236}">
                <a16:creationId xmlns:a16="http://schemas.microsoft.com/office/drawing/2014/main" id="{D373FAE0-1985-4C39-8240-8DE0C8AD01B1}"/>
              </a:ext>
            </a:extLst>
          </p:cNvPr>
          <p:cNvSpPr txBox="1">
            <a:spLocks/>
          </p:cNvSpPr>
          <p:nvPr/>
        </p:nvSpPr>
        <p:spPr>
          <a:xfrm>
            <a:off x="677863" y="60960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WHY Negative Sampling </a:t>
            </a:r>
            <a:endParaRPr lang="zh-CN" altLang="en-US" dirty="0"/>
          </a:p>
        </p:txBody>
      </p:sp>
    </p:spTree>
    <p:extLst>
      <p:ext uri="{BB962C8B-B14F-4D97-AF65-F5344CB8AC3E}">
        <p14:creationId xmlns:p14="http://schemas.microsoft.com/office/powerpoint/2010/main" val="344352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691C6A12-5866-4E1F-BD9C-9FE10BB9D8F1}"/>
              </a:ext>
            </a:extLst>
          </p:cNvPr>
          <p:cNvSpPr>
            <a:spLocks noGrp="1"/>
          </p:cNvSpPr>
          <p:nvPr>
            <p:ph idx="1"/>
          </p:nvPr>
        </p:nvSpPr>
        <p:spPr>
          <a:xfrm>
            <a:off x="677685" y="4580489"/>
            <a:ext cx="8596668" cy="1836354"/>
          </a:xfrm>
        </p:spPr>
        <p:txBody>
          <a:bodyPr/>
          <a:lstStyle/>
          <a:p>
            <a:r>
              <a:rPr lang="en-US" altLang="zh-CN" dirty="0"/>
              <a:t>Computation: number of negative samples is very large, considering all of them is computationally infeasible.</a:t>
            </a:r>
          </a:p>
          <a:p>
            <a:r>
              <a:rPr lang="zh-CN" altLang="en-US" dirty="0"/>
              <a:t>对于给定</a:t>
            </a:r>
            <a:r>
              <a:rPr lang="en-US" altLang="zh-CN" dirty="0"/>
              <a:t>n</a:t>
            </a:r>
            <a:r>
              <a:rPr lang="zh-CN" altLang="en-US" dirty="0"/>
              <a:t>个</a:t>
            </a:r>
            <a:r>
              <a:rPr lang="en-US" altLang="zh-CN" dirty="0"/>
              <a:t>node, </a:t>
            </a:r>
            <a:r>
              <a:rPr lang="zh-CN" altLang="en-US" dirty="0"/>
              <a:t>共有（</a:t>
            </a:r>
            <a:r>
              <a:rPr lang="en-US" altLang="zh-CN" dirty="0" err="1"/>
              <a:t>n^2</a:t>
            </a:r>
            <a:r>
              <a:rPr lang="zh-CN" altLang="en-US" dirty="0"/>
              <a:t>）</a:t>
            </a:r>
            <a:r>
              <a:rPr lang="en-US" altLang="zh-CN" dirty="0"/>
              <a:t>/2</a:t>
            </a:r>
            <a:r>
              <a:rPr lang="zh-CN" altLang="en-US" dirty="0"/>
              <a:t>条边，所以</a:t>
            </a:r>
            <a:r>
              <a:rPr lang="en-US" altLang="zh-CN" dirty="0"/>
              <a:t>non-observed triplets</a:t>
            </a:r>
            <a:r>
              <a:rPr lang="zh-CN" altLang="en-US" dirty="0"/>
              <a:t>数量是很大的。</a:t>
            </a:r>
            <a:endParaRPr lang="en-US" altLang="zh-CN" dirty="0"/>
          </a:p>
          <a:p>
            <a:endParaRPr lang="en-US" altLang="zh-CN" dirty="0"/>
          </a:p>
        </p:txBody>
      </p:sp>
      <p:pic>
        <p:nvPicPr>
          <p:cNvPr id="9" name="内容占位符 3">
            <a:extLst>
              <a:ext uri="{FF2B5EF4-FFF2-40B4-BE49-F238E27FC236}">
                <a16:creationId xmlns:a16="http://schemas.microsoft.com/office/drawing/2014/main" id="{72EDECCE-4323-4E12-A76B-8D7CCD9E4A02}"/>
              </a:ext>
            </a:extLst>
          </p:cNvPr>
          <p:cNvPicPr>
            <a:picLocks noGrp="1" noChangeAspect="1"/>
          </p:cNvPicPr>
          <p:nvPr>
            <p:ph idx="1"/>
          </p:nvPr>
        </p:nvPicPr>
        <p:blipFill>
          <a:blip r:embed="rId2"/>
          <a:stretch>
            <a:fillRect/>
          </a:stretch>
        </p:blipFill>
        <p:spPr>
          <a:xfrm>
            <a:off x="837755" y="1380632"/>
            <a:ext cx="7723809" cy="1180952"/>
          </a:xfrm>
          <a:prstGeom prst="rect">
            <a:avLst/>
          </a:prstGeom>
        </p:spPr>
      </p:pic>
      <p:sp>
        <p:nvSpPr>
          <p:cNvPr id="11" name="标题 1">
            <a:extLst>
              <a:ext uri="{FF2B5EF4-FFF2-40B4-BE49-F238E27FC236}">
                <a16:creationId xmlns:a16="http://schemas.microsoft.com/office/drawing/2014/main" id="{9D7A75FB-8010-4C31-B98F-6949070C274C}"/>
              </a:ext>
            </a:extLst>
          </p:cNvPr>
          <p:cNvSpPr txBox="1">
            <a:spLocks/>
          </p:cNvSpPr>
          <p:nvPr/>
        </p:nvSpPr>
        <p:spPr>
          <a:xfrm>
            <a:off x="677863" y="60960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WHY Negative Sampling </a:t>
            </a:r>
            <a:endParaRPr lang="zh-CN" altLang="en-US" dirty="0"/>
          </a:p>
        </p:txBody>
      </p:sp>
      <p:sp>
        <p:nvSpPr>
          <p:cNvPr id="13" name="文本框 12">
            <a:extLst>
              <a:ext uri="{FF2B5EF4-FFF2-40B4-BE49-F238E27FC236}">
                <a16:creationId xmlns:a16="http://schemas.microsoft.com/office/drawing/2014/main" id="{B20DCFF2-F044-4B75-88A4-48F5B196A0F4}"/>
              </a:ext>
            </a:extLst>
          </p:cNvPr>
          <p:cNvSpPr txBox="1"/>
          <p:nvPr/>
        </p:nvSpPr>
        <p:spPr>
          <a:xfrm>
            <a:off x="677507" y="2832372"/>
            <a:ext cx="8755424" cy="1477328"/>
          </a:xfrm>
          <a:prstGeom prst="rect">
            <a:avLst/>
          </a:prstGeom>
          <a:noFill/>
        </p:spPr>
        <p:txBody>
          <a:bodyPr wrap="square">
            <a:spAutoFit/>
          </a:bodyPr>
          <a:lstStyle/>
          <a:p>
            <a:r>
              <a:rPr lang="en-US" altLang="zh-CN" sz="1800" b="0" i="0" u="none" strike="noStrike" baseline="0" dirty="0">
                <a:latin typeface="NimbusRomNo9L-Regu"/>
              </a:rPr>
              <a:t>Leveraging contrastive estimation to train KG embedding models involves optimizing the model by pushing up the energy with respect to observed positive triplets while simultaneously pushing down energy on negative triplets.</a:t>
            </a:r>
          </a:p>
          <a:p>
            <a:r>
              <a:rPr lang="zh-CN" altLang="en-US" sz="1800" b="0" i="0" u="none" strike="noStrike" baseline="0" dirty="0">
                <a:latin typeface="NimbusRomNo9L-Regu"/>
              </a:rPr>
              <a:t>训练</a:t>
            </a:r>
            <a:r>
              <a:rPr lang="en-US" altLang="zh-CN" sz="1800" b="0" i="0" u="none" strike="noStrike" baseline="0" dirty="0" err="1">
                <a:latin typeface="NimbusRomNo9L-Regu"/>
              </a:rPr>
              <a:t>KGE</a:t>
            </a:r>
            <a:r>
              <a:rPr lang="en-US" altLang="zh-CN" sz="1800" b="0" i="0" u="none" strike="noStrike" baseline="0" dirty="0">
                <a:latin typeface="NimbusRomNo9L-Regu"/>
              </a:rPr>
              <a:t>, </a:t>
            </a:r>
            <a:r>
              <a:rPr lang="zh-CN" altLang="en-US" sz="1800" b="0" i="0" u="none" strike="noStrike" baseline="0" dirty="0">
                <a:latin typeface="NimbusRomNo9L-Regu"/>
              </a:rPr>
              <a:t>就是要负采样识别出容易识别的</a:t>
            </a:r>
            <a:r>
              <a:rPr lang="en-US" altLang="zh-CN" sz="1800" b="0" i="0" u="none" strike="noStrike" baseline="0" dirty="0">
                <a:latin typeface="NimbusRomNo9L-Regu"/>
              </a:rPr>
              <a:t>score</a:t>
            </a:r>
            <a:r>
              <a:rPr lang="zh-CN" altLang="en-US" sz="1800" b="0" i="0" u="none" strike="noStrike" baseline="0" dirty="0">
                <a:latin typeface="NimbusRomNo9L-Regu"/>
              </a:rPr>
              <a:t>低的负样本</a:t>
            </a:r>
            <a:r>
              <a:rPr lang="en-US" altLang="zh-CN" sz="1800" b="0" i="0" u="none" strike="noStrike" baseline="0" dirty="0">
                <a:latin typeface="NimbusRomNo9L-Regu"/>
              </a:rPr>
              <a:t>—</a:t>
            </a:r>
            <a:r>
              <a:rPr lang="zh-CN" altLang="en-US" sz="1800" b="0" i="0" u="none" strike="noStrike" baseline="0" dirty="0">
                <a:latin typeface="NimbusRomNo9L-Regu"/>
              </a:rPr>
              <a:t>因为这些样本不提供负梯度</a:t>
            </a:r>
            <a:endParaRPr lang="en-US" altLang="zh-CN" sz="1800" b="0" i="0" u="none" strike="noStrike" baseline="0" dirty="0">
              <a:latin typeface="NimbusRomNo9L-Regu"/>
            </a:endParaRPr>
          </a:p>
        </p:txBody>
      </p:sp>
    </p:spTree>
    <p:extLst>
      <p:ext uri="{BB962C8B-B14F-4D97-AF65-F5344CB8AC3E}">
        <p14:creationId xmlns:p14="http://schemas.microsoft.com/office/powerpoint/2010/main" val="17108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D2F54-312D-4642-AA59-B8DD5DF34BBE}"/>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E88D45E1-070F-46E2-BE2C-E085D48DF895}"/>
              </a:ext>
            </a:extLst>
          </p:cNvPr>
          <p:cNvSpPr>
            <a:spLocks noGrp="1"/>
          </p:cNvSpPr>
          <p:nvPr>
            <p:ph idx="1"/>
          </p:nvPr>
        </p:nvSpPr>
        <p:spPr>
          <a:xfrm>
            <a:off x="548997" y="1727453"/>
            <a:ext cx="9348982" cy="3880773"/>
          </a:xfrm>
        </p:spPr>
        <p:txBody>
          <a:bodyPr>
            <a:normAutofit/>
          </a:bodyPr>
          <a:lstStyle/>
          <a:p>
            <a:r>
              <a:rPr lang="zh-CN" altLang="en-US" dirty="0"/>
              <a:t>进行负采样的方式：</a:t>
            </a:r>
            <a:endParaRPr lang="en-US" altLang="zh-CN" dirty="0"/>
          </a:p>
          <a:p>
            <a:r>
              <a:rPr lang="en-US" altLang="zh-CN" dirty="0"/>
              <a:t>Uniform or </a:t>
            </a:r>
            <a:r>
              <a:rPr lang="en-US" altLang="zh-CN" b="0" i="0" dirty="0">
                <a:solidFill>
                  <a:srgbClr val="4D5156"/>
                </a:solidFill>
                <a:effectLst/>
                <a:latin typeface="arial" panose="020B0604020202020204" pitchFamily="34" charset="0"/>
              </a:rPr>
              <a:t>Bernoulli (FIXED)</a:t>
            </a:r>
          </a:p>
          <a:p>
            <a:r>
              <a:rPr lang="en-US" altLang="zh-CN" sz="1800" b="0" i="0" u="none" strike="noStrike" baseline="0" dirty="0">
                <a:solidFill>
                  <a:srgbClr val="000000"/>
                </a:solidFill>
                <a:latin typeface="NimbusRomNo9L-Regu"/>
              </a:rPr>
              <a:t>negative triplets can be generated using a uniform sampling scheme. However, such uniform and fixed sampling schemes result in easily-classified negative triplets during training, which do not provide any meaningful information .Hence, as the training progresses, most of the sampled negative triplets receive small scores and almost zero gradients, impeding the training of the graph embedding model after only a small number of iterations.</a:t>
            </a:r>
          </a:p>
          <a:p>
            <a:r>
              <a:rPr lang="en-US" altLang="zh-CN" dirty="0"/>
              <a:t>NON-FIXED</a:t>
            </a:r>
          </a:p>
          <a:p>
            <a:r>
              <a:rPr lang="en-US" altLang="zh-CN" dirty="0"/>
              <a:t>Self-Adversarial  --- (computationally expensive)</a:t>
            </a:r>
          </a:p>
          <a:p>
            <a:r>
              <a:rPr lang="en-US" altLang="zh-CN" dirty="0"/>
              <a:t>GAN-based --- expensive to train and black-box gradient estimation</a:t>
            </a:r>
          </a:p>
          <a:p>
            <a:r>
              <a:rPr lang="en-US" altLang="zh-CN" dirty="0" err="1"/>
              <a:t>Nscaching</a:t>
            </a:r>
            <a:r>
              <a:rPr lang="en-US" altLang="zh-CN" dirty="0"/>
              <a:t> ---  not considered the graph structure.</a:t>
            </a:r>
            <a:endParaRPr lang="zh-CN" altLang="en-US" dirty="0"/>
          </a:p>
        </p:txBody>
      </p:sp>
    </p:spTree>
    <p:extLst>
      <p:ext uri="{BB962C8B-B14F-4D97-AF65-F5344CB8AC3E}">
        <p14:creationId xmlns:p14="http://schemas.microsoft.com/office/powerpoint/2010/main" val="161884193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793</Words>
  <Application>Microsoft Office PowerPoint</Application>
  <PresentationFormat>宽屏</PresentationFormat>
  <Paragraphs>71</Paragraphs>
  <Slides>15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MSBM10</vt:lpstr>
      <vt:lpstr>NimbusRomNo9L-Regu</vt:lpstr>
      <vt:lpstr>NimbusRomNo9L-ReguItal</vt:lpstr>
      <vt:lpstr>等线</vt:lpstr>
      <vt:lpstr>Arial</vt:lpstr>
      <vt:lpstr>Arial</vt:lpstr>
      <vt:lpstr>Trebuchet MS</vt:lpstr>
      <vt:lpstr>Wingdings 3</vt:lpstr>
      <vt:lpstr>平面</vt:lpstr>
      <vt:lpstr>Structure Aware  Negative Sampling in Knowledge Graphs</vt:lpstr>
      <vt:lpstr>Negative Sample来源于Word2Vec</vt:lpstr>
      <vt:lpstr>PowerPoint 演示文稿</vt:lpstr>
      <vt:lpstr>Contrastive Learning</vt:lpstr>
      <vt:lpstr>使用Contrastive Learning</vt:lpstr>
      <vt:lpstr>WHY Negative Sampling </vt:lpstr>
      <vt:lpstr>PowerPoint 演示文稿</vt:lpstr>
      <vt:lpstr>PowerPoint 演示文稿</vt:lpstr>
      <vt:lpstr>Related Work</vt:lpstr>
      <vt:lpstr>Structure Aware Negative Sampling </vt:lpstr>
      <vt:lpstr>Why Structure awared?</vt:lpstr>
      <vt:lpstr>Variants of SANS</vt:lpstr>
      <vt:lpstr>Results</vt:lpstr>
      <vt:lpstr>Preprocessing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Aware  Negative Sampling in Knowledge Graphs</dc:title>
  <dc:creator>哲玮 李</dc:creator>
  <cp:lastModifiedBy>哲玮 李</cp:lastModifiedBy>
  <cp:revision>31</cp:revision>
  <dcterms:created xsi:type="dcterms:W3CDTF">2020-11-08T12:20:51Z</dcterms:created>
  <dcterms:modified xsi:type="dcterms:W3CDTF">2020-11-10T03:20:50Z</dcterms:modified>
</cp:coreProperties>
</file>