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66" r:id="rId2"/>
  </p:sldMasterIdLst>
  <p:notesMasterIdLst>
    <p:notesMasterId r:id="rId28"/>
  </p:notesMasterIdLst>
  <p:sldIdLst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78" r:id="rId12"/>
    <p:sldId id="281" r:id="rId13"/>
    <p:sldId id="279" r:id="rId14"/>
    <p:sldId id="282" r:id="rId15"/>
    <p:sldId id="280" r:id="rId16"/>
    <p:sldId id="283" r:id="rId17"/>
    <p:sldId id="286" r:id="rId18"/>
    <p:sldId id="284" r:id="rId19"/>
    <p:sldId id="266" r:id="rId20"/>
    <p:sldId id="268" r:id="rId21"/>
    <p:sldId id="269" r:id="rId22"/>
    <p:sldId id="272" r:id="rId23"/>
    <p:sldId id="271" r:id="rId24"/>
    <p:sldId id="273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EAD56-7D06-4ED3-A47A-FDE49D80363D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22F7-6657-485C-AF8B-AFB081D34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FD5E-F8E7-4EE9-9360-68F58E358B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1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22F7-6657-485C-AF8B-AFB081D34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6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22F7-6657-485C-AF8B-AFB081D34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22F7-6657-485C-AF8B-AFB081D34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5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太多的</a:t>
            </a:r>
            <a:r>
              <a:rPr lang="en-US" altLang="zh-CN" dirty="0"/>
              <a:t>filled entity</a:t>
            </a:r>
            <a:r>
              <a:rPr lang="zh-CN" altLang="en-US" dirty="0"/>
              <a:t>连接让邻接矩阵更加精准对关系进行刻画，而</a:t>
            </a:r>
            <a:r>
              <a:rPr lang="en-US" altLang="zh-CN" dirty="0"/>
              <a:t>random walk</a:t>
            </a:r>
            <a:r>
              <a:rPr lang="zh-CN" altLang="en-US" dirty="0"/>
              <a:t>效果不佳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FD5E-F8E7-4EE9-9360-68F58E358BB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8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太多的</a:t>
            </a:r>
            <a:r>
              <a:rPr lang="en-US" altLang="zh-CN" dirty="0"/>
              <a:t>filled entity</a:t>
            </a:r>
            <a:r>
              <a:rPr lang="zh-CN" altLang="en-US" dirty="0"/>
              <a:t>连接让邻接矩阵更加精准对关系进行刻画，而</a:t>
            </a:r>
            <a:r>
              <a:rPr lang="en-US" altLang="zh-CN" dirty="0"/>
              <a:t>random walk</a:t>
            </a:r>
            <a:r>
              <a:rPr lang="zh-CN" altLang="en-US" dirty="0"/>
              <a:t>效果不佳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DFD5E-F8E7-4EE9-9360-68F58E358BB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8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8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4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7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4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3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63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17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6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72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26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2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21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6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20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0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68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712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33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85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3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0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0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2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8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1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0B37-B8FE-4CD9-B2DA-AAC1EA371D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BA735F-E2B4-45FD-9056-F42A0218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3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B7D4E-164D-4DC7-B5CF-D8204D31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802105"/>
            <a:ext cx="8285115" cy="3248731"/>
          </a:xfrm>
        </p:spPr>
        <p:txBody>
          <a:bodyPr>
            <a:normAutofit/>
          </a:bodyPr>
          <a:lstStyle/>
          <a:p>
            <a:r>
              <a:rPr lang="en-US" altLang="zh-CN" dirty="0"/>
              <a:t>Structure Aware </a:t>
            </a:r>
            <a:br>
              <a:rPr lang="en-US" altLang="zh-CN" dirty="0"/>
            </a:br>
            <a:r>
              <a:rPr lang="en-US" altLang="zh-CN" dirty="0"/>
              <a:t>Negative Sampling in Knowledge Graphs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0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5"/>
                </a:solidFill>
              </a:rPr>
              <a:t>Self-Adversarial  --- computationally expensive</a:t>
            </a:r>
          </a:p>
          <a:p>
            <a:r>
              <a:rPr lang="en-US" altLang="zh-CN" dirty="0"/>
              <a:t>GAN-based --- expensive to train and black-box gradient estimation</a:t>
            </a:r>
          </a:p>
          <a:p>
            <a:r>
              <a:rPr lang="en-US" altLang="zh-CN" dirty="0" err="1"/>
              <a:t>Nscaching</a:t>
            </a:r>
            <a:r>
              <a:rPr lang="en-US" altLang="zh-CN" dirty="0"/>
              <a:t> ---  with extra memory, fast but not considered the graph structure.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29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E199-F488-41B6-93F0-01401DD4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 Self-Adversarial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12758-45F0-46BE-BBB8-B979A210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7361"/>
          </a:xfrm>
        </p:spPr>
        <p:txBody>
          <a:bodyPr>
            <a:normAutofit/>
          </a:bodyPr>
          <a:lstStyle/>
          <a:p>
            <a:r>
              <a:rPr lang="zh-CN" altLang="en-US" dirty="0"/>
              <a:t>根据当前</a:t>
            </a:r>
            <a:r>
              <a:rPr lang="en-US" altLang="zh-CN" dirty="0"/>
              <a:t>embedding</a:t>
            </a:r>
            <a:r>
              <a:rPr lang="zh-CN" altLang="en-US" dirty="0"/>
              <a:t>模型进行负采样：</a:t>
            </a:r>
            <a:endParaRPr lang="en-US" altLang="zh-CN" dirty="0"/>
          </a:p>
          <a:p>
            <a:r>
              <a:rPr lang="zh-CN" altLang="en-US" dirty="0"/>
              <a:t>按照以下分布进行负采样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由于采样过程可能很昂贵，我们将上述概率作为负样本的权重。</a:t>
            </a:r>
            <a:endParaRPr lang="en-US" altLang="zh-CN" dirty="0"/>
          </a:p>
          <a:p>
            <a:r>
              <a:rPr lang="zh-CN" altLang="en-US" dirty="0"/>
              <a:t>因此，损失函数被重新定义为：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Disadvantage</a:t>
            </a:r>
            <a:r>
              <a:rPr lang="zh-CN" altLang="en-US" dirty="0"/>
              <a:t>：</a:t>
            </a:r>
            <a:r>
              <a:rPr lang="en-US" altLang="zh-CN" dirty="0"/>
              <a:t>Computationally expensive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3FEEF3-3F3F-4820-8DCA-9CF450B1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18" y="4771935"/>
            <a:ext cx="6114286" cy="6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0298C5-ED5C-4FE9-B516-48BA34D2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67" y="2856752"/>
            <a:ext cx="4333333" cy="723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877232-4CC2-4375-BCAF-201A01307D58}"/>
              </a:ext>
            </a:extLst>
          </p:cNvPr>
          <p:cNvSpPr txBox="1"/>
          <p:nvPr/>
        </p:nvSpPr>
        <p:spPr>
          <a:xfrm>
            <a:off x="942974" y="1439498"/>
            <a:ext cx="66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更像一个</a:t>
            </a:r>
            <a:r>
              <a:rPr lang="en-US" altLang="zh-CN" dirty="0"/>
              <a:t>trick, </a:t>
            </a:r>
            <a:r>
              <a:rPr lang="zh-CN" altLang="en-US" dirty="0"/>
              <a:t>而不是一个模型</a:t>
            </a:r>
            <a:r>
              <a:rPr lang="en-US" altLang="zh-CN" dirty="0"/>
              <a:t>(</a:t>
            </a:r>
            <a:r>
              <a:rPr lang="zh-CN" altLang="en-US" dirty="0"/>
              <a:t>个人理解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30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Self-Adversarial  --- computationally expensive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GAN-based --- expensive to train and black-box gradient estimation</a:t>
            </a:r>
          </a:p>
          <a:p>
            <a:r>
              <a:rPr lang="en-US" altLang="zh-CN" dirty="0" err="1"/>
              <a:t>Nscaching</a:t>
            </a:r>
            <a:r>
              <a:rPr lang="en-US" altLang="zh-CN" dirty="0"/>
              <a:t> ---  with extra memory, fast but not considered the graph structure.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0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D87C3-C417-45CE-B9A4-52E8D7F2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 GAN-based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4A5DB-E38E-4689-A7FD-9A43788A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79890"/>
            <a:ext cx="8161866" cy="238177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GAN</a:t>
            </a:r>
            <a:r>
              <a:rPr lang="zh-CN" altLang="en-US" dirty="0"/>
              <a:t>的方法训练生成器和判别器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GAN</a:t>
            </a:r>
            <a:r>
              <a:rPr lang="zh-CN" altLang="en-US" dirty="0"/>
              <a:t>模型收敛后，使用生成器生成负样本</a:t>
            </a:r>
            <a:endParaRPr lang="en-US" altLang="zh-CN" dirty="0"/>
          </a:p>
          <a:p>
            <a:r>
              <a:rPr lang="en-US" altLang="zh-CN" dirty="0"/>
              <a:t>Disadvantages: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增加了训练参数</a:t>
            </a:r>
            <a:r>
              <a:rPr lang="en-US" altLang="zh-CN" dirty="0"/>
              <a:t>, GAN</a:t>
            </a:r>
            <a:r>
              <a:rPr lang="zh-CN" altLang="en-US" dirty="0"/>
              <a:t>收敛困难</a:t>
            </a:r>
            <a:endParaRPr lang="en-US" altLang="zh-CN" dirty="0"/>
          </a:p>
          <a:p>
            <a:pPr lvl="1"/>
            <a:r>
              <a:rPr lang="zh-CN" altLang="en-US" dirty="0"/>
              <a:t>采样耗时</a:t>
            </a:r>
            <a:endParaRPr lang="en-US" altLang="zh-CN" dirty="0"/>
          </a:p>
          <a:p>
            <a:pPr lvl="1"/>
            <a:r>
              <a:rPr lang="en-US" altLang="zh-CN" dirty="0"/>
              <a:t>GAN</a:t>
            </a:r>
            <a:r>
              <a:rPr lang="zh-CN" altLang="en-US" dirty="0"/>
              <a:t>黑盒训练导致模型不稳定性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41128-A445-4774-9E37-4D149C58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5" y="1515168"/>
            <a:ext cx="4857575" cy="25858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DCCCBF-61E0-4CF2-B723-225AAB436100}"/>
              </a:ext>
            </a:extLst>
          </p:cNvPr>
          <p:cNvSpPr txBox="1"/>
          <p:nvPr/>
        </p:nvSpPr>
        <p:spPr>
          <a:xfrm>
            <a:off x="6343650" y="2327870"/>
            <a:ext cx="293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本质：</a:t>
            </a:r>
            <a:endParaRPr lang="en-US" altLang="zh-CN" dirty="0"/>
          </a:p>
          <a:p>
            <a:r>
              <a:rPr lang="zh-CN" altLang="en-US" dirty="0"/>
              <a:t>使用神经网络来学习负样本分布概率</a:t>
            </a:r>
            <a:r>
              <a:rPr lang="en-US" altLang="zh-CN" dirty="0" err="1"/>
              <a:t>Pn</a:t>
            </a:r>
            <a:r>
              <a:rPr lang="en-US" altLang="zh-CN" dirty="0"/>
              <a:t>(W)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55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Self-Adversarial  --- computationally expensive</a:t>
            </a:r>
          </a:p>
          <a:p>
            <a:r>
              <a:rPr lang="en-US" altLang="zh-CN" dirty="0"/>
              <a:t>GAN-based --- expensive to train and black-box gradient estimation</a:t>
            </a:r>
          </a:p>
          <a:p>
            <a:r>
              <a:rPr lang="en-US" altLang="zh-CN" dirty="0" err="1">
                <a:solidFill>
                  <a:schemeClr val="accent5"/>
                </a:solidFill>
              </a:rPr>
              <a:t>Nscaching</a:t>
            </a:r>
            <a:r>
              <a:rPr lang="en-US" altLang="zh-CN" dirty="0">
                <a:solidFill>
                  <a:schemeClr val="accent5"/>
                </a:solidFill>
              </a:rPr>
              <a:t> ---  with extra memory, fast but not considered the graph structure.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41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57BB-514B-4504-87B8-296B7002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 </a:t>
            </a:r>
            <a:r>
              <a:rPr lang="en-US" altLang="zh-CN" dirty="0" err="1"/>
              <a:t>Nscaching</a:t>
            </a:r>
            <a:r>
              <a:rPr lang="en-US" altLang="zh-CN" dirty="0"/>
              <a:t> (</a:t>
            </a:r>
            <a:r>
              <a:rPr lang="en-US" altLang="zh-CN" dirty="0" err="1"/>
              <a:t>ICDE2019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0EB13-E3AB-4251-9645-A862CCC3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002"/>
            <a:ext cx="8596668" cy="464813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Motivation: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负样本的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呈现</a:t>
            </a:r>
            <a:r>
              <a:rPr lang="zh-CN" altLang="en-US" dirty="0">
                <a:solidFill>
                  <a:schemeClr val="accent5"/>
                </a:solidFill>
              </a:rPr>
              <a:t>高度压缩</a:t>
            </a:r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图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是不同训练世代影响， 图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是不同样本的影响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随着训练的过程进行，只有一少部分的样本具有高质量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所以，利用以上两个性质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可以设计一个缓存来储存这些少量的高质量负样本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2FB589-7B8A-4A26-BB35-D36635DE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32583"/>
            <a:ext cx="2837855" cy="21517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B5FC3D-DC45-4F19-8568-A4565D67E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85" y="2350774"/>
            <a:ext cx="2837856" cy="23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57BB-514B-4504-87B8-296B7002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 </a:t>
            </a:r>
            <a:r>
              <a:rPr lang="en-US" altLang="zh-CN" dirty="0" err="1"/>
              <a:t>Nscaching</a:t>
            </a:r>
            <a:r>
              <a:rPr lang="en-US" altLang="zh-CN" dirty="0"/>
              <a:t> (</a:t>
            </a:r>
            <a:r>
              <a:rPr lang="en-US" altLang="zh-CN" dirty="0" err="1"/>
              <a:t>ICDE2019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0EB13-E3AB-4251-9645-A862CCC3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055"/>
            <a:ext cx="8596668" cy="388077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Method</a:t>
            </a:r>
            <a:r>
              <a:rPr lang="zh-CN" altLang="en-US" dirty="0">
                <a:solidFill>
                  <a:schemeClr val="tx1"/>
                </a:solidFill>
              </a:rPr>
              <a:t>：使用一块额外的缓存保留当前正样本对应的高质量负样本，并在每轮迭代后更新缓存。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负采样直接从对应的缓存中选取。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缩小了选取负样本的样本，保证采样都是高质量的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45F493-E310-48DE-8CC3-C9E9E5CB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4" y="3183465"/>
            <a:ext cx="5525866" cy="29972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30971F-9918-415C-8435-C79406C4E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07" y="3251199"/>
            <a:ext cx="4728084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0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Self-Adversarial  --- computationally expensive</a:t>
            </a:r>
          </a:p>
          <a:p>
            <a:r>
              <a:rPr lang="en-US" altLang="zh-CN" dirty="0"/>
              <a:t>GAN-based --- expensive to train and black-box gradient estimation</a:t>
            </a:r>
          </a:p>
          <a:p>
            <a:r>
              <a:rPr lang="en-US" altLang="zh-CN" dirty="0" err="1"/>
              <a:t>Nscaching</a:t>
            </a:r>
            <a:r>
              <a:rPr lang="en-US" altLang="zh-CN" dirty="0"/>
              <a:t> ---  with extra memory, fast but not considered the graph structure.</a:t>
            </a:r>
          </a:p>
          <a:p>
            <a:endParaRPr lang="en-US" altLang="zh-CN" dirty="0"/>
          </a:p>
          <a:p>
            <a:r>
              <a:rPr lang="zh-CN" altLang="en-US" sz="2400" dirty="0"/>
              <a:t>存在问题：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accent5"/>
                </a:solidFill>
              </a:rPr>
              <a:t>没有一种负采样策略结合了知识图谱丰富的图结构信息</a:t>
            </a:r>
          </a:p>
        </p:txBody>
      </p:sp>
    </p:spTree>
    <p:extLst>
      <p:ext uri="{BB962C8B-B14F-4D97-AF65-F5344CB8AC3E}">
        <p14:creationId xmlns:p14="http://schemas.microsoft.com/office/powerpoint/2010/main" val="2048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9E7B-CD02-4BCE-BE1A-E3D87566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Aware Negative Sampling(SANS)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EBFA1-AA05-4707-AFDB-688E98CE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855"/>
            <a:ext cx="8596668" cy="3880773"/>
          </a:xfrm>
        </p:spPr>
        <p:txBody>
          <a:bodyPr/>
          <a:lstStyle/>
          <a:p>
            <a:r>
              <a:rPr lang="zh-CN" altLang="en-US" dirty="0"/>
              <a:t>提出前提假设：</a:t>
            </a:r>
            <a:endParaRPr lang="en-US" altLang="zh-CN" dirty="0"/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We hypothesize that entities that are within each other’s neighborhood but share no direct</a:t>
            </a:r>
            <a:r>
              <a:rPr lang="zh-CN" altLang="en-US" dirty="0">
                <a:latin typeface="NimbusRomNo9L-Regu"/>
              </a:rPr>
              <a:t> </a:t>
            </a:r>
            <a:r>
              <a:rPr lang="en-US" altLang="zh-CN" sz="1800" b="0" i="0" u="none" strike="noStrike" baseline="0" dirty="0">
                <a:latin typeface="NimbusRomNo9L-Regu"/>
              </a:rPr>
              <a:t>relation have higher chances of being related to one another and thus are good candidates for negative sampling.</a:t>
            </a:r>
          </a:p>
          <a:p>
            <a:pPr algn="l"/>
            <a:r>
              <a:rPr lang="zh-CN" altLang="en-US" dirty="0">
                <a:latin typeface="NimbusRomNo9L-Regu"/>
              </a:rPr>
              <a:t>基于知识图谱图结构认为，相邻邻居节点更可能是一个高质量的负样本</a:t>
            </a:r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2566243D-65E2-4A2D-8C27-953BC5E2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31" y="3429000"/>
            <a:ext cx="7379625" cy="33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6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EF533-E4F1-4A68-87C9-D51911D8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84469-63CA-447C-BE7C-B174FC9D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获取知识图谱邻接矩阵</a:t>
            </a:r>
            <a:r>
              <a:rPr lang="en-US" altLang="zh-CN" dirty="0"/>
              <a:t>A 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构造</a:t>
            </a:r>
            <a:r>
              <a:rPr lang="en-US" altLang="zh-CN" dirty="0"/>
              <a:t>k-hop</a:t>
            </a:r>
            <a:r>
              <a:rPr lang="zh-CN" altLang="en-US" dirty="0"/>
              <a:t>邻居矩阵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对每一个正样本</a:t>
            </a:r>
            <a:r>
              <a:rPr lang="en-US" altLang="zh-CN" dirty="0"/>
              <a:t>(h, r, t)</a:t>
            </a:r>
            <a:r>
              <a:rPr lang="zh-CN" altLang="en-US" dirty="0"/>
              <a:t>，确定</a:t>
            </a:r>
            <a:r>
              <a:rPr lang="en-US" altLang="zh-CN" dirty="0"/>
              <a:t>h, </a:t>
            </a:r>
            <a:r>
              <a:rPr lang="zh-CN" altLang="en-US" dirty="0"/>
              <a:t>选取</a:t>
            </a:r>
            <a:r>
              <a:rPr lang="en-US" altLang="zh-CN" dirty="0"/>
              <a:t>K</a:t>
            </a:r>
            <a:r>
              <a:rPr lang="zh-CN" altLang="en-US" dirty="0"/>
              <a:t>中的邻接节点</a:t>
            </a:r>
            <a:r>
              <a:rPr lang="en-US" altLang="zh-CN" dirty="0"/>
              <a:t>t’</a:t>
            </a:r>
            <a:r>
              <a:rPr lang="zh-CN" altLang="en-US" dirty="0"/>
              <a:t>，构造负样本</a:t>
            </a:r>
            <a:r>
              <a:rPr lang="en-US" altLang="zh-CN" dirty="0"/>
              <a:t>(h, r, t’)</a:t>
            </a:r>
            <a:r>
              <a:rPr lang="zh-CN" altLang="en-US" dirty="0"/>
              <a:t>， 放入负样本集合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对每一个正样本</a:t>
            </a:r>
            <a:r>
              <a:rPr lang="en-US" altLang="zh-CN" dirty="0"/>
              <a:t>(h, r, t)</a:t>
            </a:r>
            <a:r>
              <a:rPr lang="zh-CN" altLang="en-US" dirty="0"/>
              <a:t>，确定</a:t>
            </a:r>
            <a:r>
              <a:rPr lang="en-US" altLang="zh-CN" dirty="0"/>
              <a:t>t, </a:t>
            </a:r>
            <a:r>
              <a:rPr lang="zh-CN" altLang="en-US" dirty="0"/>
              <a:t>选取</a:t>
            </a:r>
            <a:r>
              <a:rPr lang="en-US" altLang="zh-CN" dirty="0"/>
              <a:t>K</a:t>
            </a:r>
            <a:r>
              <a:rPr lang="zh-CN" altLang="en-US" dirty="0"/>
              <a:t>中的邻接节点</a:t>
            </a:r>
            <a:r>
              <a:rPr lang="en-US" altLang="zh-CN" dirty="0"/>
              <a:t>h’</a:t>
            </a:r>
            <a:r>
              <a:rPr lang="zh-CN" altLang="en-US" dirty="0"/>
              <a:t>，构造负样本</a:t>
            </a:r>
            <a:r>
              <a:rPr lang="en-US" altLang="zh-CN" dirty="0"/>
              <a:t>(h’, r, t),</a:t>
            </a:r>
          </a:p>
          <a:p>
            <a:r>
              <a:rPr lang="zh-CN" altLang="en-US" dirty="0"/>
              <a:t>放入负样本集合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返回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36A226-0164-4118-AF21-7C9E1786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88" y="3434594"/>
            <a:ext cx="609524" cy="3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F56464-2298-49EA-9513-F627DC60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88" y="4249690"/>
            <a:ext cx="609524" cy="3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41E248-EF84-49B7-8AC3-BE738A49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75" y="4630642"/>
            <a:ext cx="609524" cy="3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36E3A0-DEAA-4524-94F8-178AE24F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12" y="2733820"/>
            <a:ext cx="2626088" cy="4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7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E44F2-27B7-4D8C-B76E-5E7185A6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8CC99-252B-456E-91C9-7BC5CA14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33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CC1B-CA11-4520-AC06-184A7E10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8416BA-7AA3-4A77-92E0-167789C4F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23" y="1482946"/>
            <a:ext cx="5617489" cy="47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3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8E95B-ED35-44EB-BBAF-48AEC606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0E3E82-DF1E-4D1A-95E9-FED1BDBF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12" y="4152809"/>
            <a:ext cx="5105181" cy="27051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6D3A20-83B3-4A5A-944F-3686D2F4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4" y="1632011"/>
            <a:ext cx="8152381" cy="9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120142-A808-4D77-BA8D-21C2EC5A6D65}"/>
              </a:ext>
            </a:extLst>
          </p:cNvPr>
          <p:cNvSpPr txBox="1"/>
          <p:nvPr/>
        </p:nvSpPr>
        <p:spPr>
          <a:xfrm>
            <a:off x="885825" y="3038475"/>
            <a:ext cx="77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                 是从负样本集合中选取出的。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8E1085-C237-4E40-BAC8-511F05C4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738" y="2961580"/>
            <a:ext cx="1023862" cy="507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93A9E-6EDE-4C29-9D84-421BA16B9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90" y="3542529"/>
            <a:ext cx="332380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E679-A500-4571-A658-6AD49B55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Variants of SANS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3D396-AA96-4CC5-9588-EFE2B026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尽管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仅需要一次预处理步骤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来构造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MSBM10"/>
              </a:rPr>
              <a:t>K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但是对于稠密的知识图谱，这仍然是昂贵的。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用随机游走来代替邻接矩阵计算。 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k-hop random walk approximate the length k in the adjacency tensor.</a:t>
            </a:r>
            <a:br>
              <a:rPr lang="en-US" altLang="zh-CN" dirty="0">
                <a:solidFill>
                  <a:srgbClr val="000000"/>
                </a:solidFill>
                <a:latin typeface="NimbusRomNo9L-Regu"/>
              </a:rPr>
            </a:b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结合了</a:t>
            </a:r>
            <a:r>
              <a:rPr lang="en-US" altLang="zh-CN" dirty="0" err="1">
                <a:solidFill>
                  <a:srgbClr val="000000"/>
                </a:solidFill>
                <a:latin typeface="NimbusRomNo9L-Regu"/>
              </a:rPr>
              <a:t>SOAT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方法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 增加了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self-adversarial SANS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Scoring Function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的权重</a:t>
            </a:r>
          </a:p>
        </p:txBody>
      </p:sp>
    </p:spTree>
    <p:extLst>
      <p:ext uri="{BB962C8B-B14F-4D97-AF65-F5344CB8AC3E}">
        <p14:creationId xmlns:p14="http://schemas.microsoft.com/office/powerpoint/2010/main" val="194432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3837B-2601-4161-B74E-DD7E2678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664CA-3983-4B4E-96CC-29B3FCE1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9" y="1792881"/>
            <a:ext cx="8596668" cy="37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3837B-2601-4161-B74E-DD7E2678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Results(Random Walk)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FD7D7DD-E09A-4DB5-A117-A1E0DCA60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6602" y="380981"/>
            <a:ext cx="5061393" cy="38313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96050A-2DCD-4234-8886-BE3E6903C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719907"/>
            <a:ext cx="5517703" cy="23868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5916F5-48B5-4AF5-98ED-619E5E95E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621" y="4106779"/>
            <a:ext cx="8153707" cy="29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0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5E07-8C71-412B-8B1C-37327929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034" y="3076575"/>
            <a:ext cx="8596668" cy="1320800"/>
          </a:xfrm>
        </p:spPr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0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E44F2-27B7-4D8C-B76E-5E7185A6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Graph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04063E-2FAD-4848-92E3-2F322858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知识图谱把信息按照图结构方式进行储存。</a:t>
            </a:r>
            <a:endParaRPr lang="en-US" altLang="zh-CN" dirty="0"/>
          </a:p>
          <a:p>
            <a:pPr lvl="1"/>
            <a:r>
              <a:rPr lang="zh-CN" altLang="en-US" dirty="0"/>
              <a:t>一个节点 </a:t>
            </a:r>
            <a:r>
              <a:rPr lang="en-US" altLang="zh-CN" dirty="0"/>
              <a:t>= </a:t>
            </a:r>
            <a:r>
              <a:rPr lang="zh-CN" altLang="en-US" dirty="0"/>
              <a:t>一个实体</a:t>
            </a:r>
            <a:endParaRPr lang="en-US" altLang="zh-CN" dirty="0"/>
          </a:p>
          <a:p>
            <a:pPr lvl="1"/>
            <a:r>
              <a:rPr lang="zh-CN" altLang="en-US" dirty="0"/>
              <a:t>一条边 </a:t>
            </a:r>
            <a:r>
              <a:rPr lang="en-US" altLang="zh-CN" dirty="0"/>
              <a:t>= </a:t>
            </a:r>
            <a:r>
              <a:rPr lang="zh-CN" altLang="en-US" dirty="0"/>
              <a:t>一个关系</a:t>
            </a:r>
            <a:endParaRPr lang="en-US" altLang="zh-CN" dirty="0"/>
          </a:p>
          <a:p>
            <a:r>
              <a:rPr lang="zh-CN" altLang="en-US" dirty="0"/>
              <a:t>三元组（</a:t>
            </a:r>
            <a:r>
              <a:rPr lang="en-US" altLang="zh-CN" dirty="0"/>
              <a:t>triplet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(head, relation, tail)</a:t>
            </a:r>
          </a:p>
          <a:p>
            <a:r>
              <a:rPr lang="zh-CN" altLang="en-US" dirty="0"/>
              <a:t>典型的</a:t>
            </a:r>
            <a:r>
              <a:rPr lang="en-US" altLang="zh-CN" dirty="0"/>
              <a:t>KG:</a:t>
            </a:r>
          </a:p>
          <a:p>
            <a:pPr lvl="1"/>
            <a:r>
              <a:rPr lang="en-US" altLang="zh-CN" dirty="0"/>
              <a:t>WordNet, Freebase</a:t>
            </a:r>
          </a:p>
          <a:p>
            <a:pPr lvl="1"/>
            <a:r>
              <a:rPr lang="zh-CN" altLang="en-US" dirty="0"/>
              <a:t>以及它们的子集</a:t>
            </a:r>
            <a:endParaRPr lang="en-US" altLang="zh-CN" dirty="0"/>
          </a:p>
          <a:p>
            <a:pPr lvl="1"/>
            <a:r>
              <a:rPr lang="en-US" altLang="zh-CN" dirty="0" err="1"/>
              <a:t>WN18RR</a:t>
            </a:r>
            <a:r>
              <a:rPr lang="en-US" altLang="zh-CN" dirty="0"/>
              <a:t>, </a:t>
            </a:r>
            <a:r>
              <a:rPr lang="en-US" altLang="zh-CN" dirty="0" err="1"/>
              <a:t>FB15k</a:t>
            </a:r>
            <a:r>
              <a:rPr lang="en-US" altLang="zh-CN" dirty="0"/>
              <a:t>-237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926D3C-84B7-4102-BDBD-9DEA9E76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93" y="2712862"/>
            <a:ext cx="5579757" cy="37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1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7C46E-CC87-4A86-AAEB-74BE097E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2FFF4-818E-433E-9DEA-86CF5E8B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27332"/>
          </a:xfrm>
        </p:spPr>
        <p:txBody>
          <a:bodyPr>
            <a:normAutofit/>
          </a:bodyPr>
          <a:lstStyle/>
          <a:p>
            <a:r>
              <a:rPr lang="zh-CN" altLang="en-US" dirty="0"/>
              <a:t>把知识图谱中的</a:t>
            </a:r>
            <a:r>
              <a:rPr lang="zh-CN" altLang="en-US" dirty="0">
                <a:solidFill>
                  <a:schemeClr val="accent5"/>
                </a:solidFill>
              </a:rPr>
              <a:t>实体和关系</a:t>
            </a:r>
            <a:r>
              <a:rPr lang="zh-CN" altLang="en-US" dirty="0">
                <a:solidFill>
                  <a:schemeClr val="tx2"/>
                </a:solidFill>
              </a:rPr>
              <a:t>编码入低维向量空间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当三元组被编码为向量后，使得对其操作更方便，更适合下游任务的训练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793A1-0748-482F-8C53-939F185A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9" y="2727661"/>
            <a:ext cx="3697659" cy="228624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C6EB452-F63C-4151-9AB1-EB7DB05778D9}"/>
              </a:ext>
            </a:extLst>
          </p:cNvPr>
          <p:cNvSpPr/>
          <p:nvPr/>
        </p:nvSpPr>
        <p:spPr>
          <a:xfrm>
            <a:off x="4729139" y="3446361"/>
            <a:ext cx="1088020" cy="567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15624E-10C3-4141-AB89-107B6231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93710"/>
            <a:ext cx="3553745" cy="27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18578-F935-4C3C-B426-2A72D0F9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DF750-E6FD-4520-B8E9-B36639CB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9" y="1649374"/>
            <a:ext cx="8596668" cy="4599026"/>
          </a:xfrm>
        </p:spPr>
        <p:txBody>
          <a:bodyPr>
            <a:normAutofit/>
          </a:bodyPr>
          <a:lstStyle/>
          <a:p>
            <a:r>
              <a:rPr lang="en-US" altLang="zh-CN" dirty="0"/>
              <a:t>Scoring Function f(h, r, t) </a:t>
            </a:r>
            <a:r>
              <a:rPr lang="zh-CN" altLang="en-US" dirty="0"/>
              <a:t>用来衡量两个实体于关系间的相似度</a:t>
            </a:r>
            <a:r>
              <a:rPr lang="en-US" altLang="zh-CN" dirty="0"/>
              <a:t>—</a:t>
            </a:r>
            <a:r>
              <a:rPr lang="zh-CN" altLang="en-US" dirty="0"/>
              <a:t>在低维空间上</a:t>
            </a:r>
            <a:endParaRPr lang="en-US" altLang="zh-CN" dirty="0"/>
          </a:p>
          <a:p>
            <a:pPr lvl="1"/>
            <a:r>
              <a:rPr lang="en-US" altLang="zh-CN" dirty="0" err="1"/>
              <a:t>TransE</a:t>
            </a:r>
            <a:r>
              <a:rPr lang="zh-CN" altLang="en-US" dirty="0"/>
              <a:t>： </a:t>
            </a:r>
            <a:endParaRPr lang="en-US" altLang="zh-CN" dirty="0"/>
          </a:p>
          <a:p>
            <a:pPr lvl="1"/>
            <a:r>
              <a:rPr lang="en-US" altLang="zh-CN" dirty="0" err="1"/>
              <a:t>DistMul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Hence, KG embedding’s objective is:</a:t>
            </a:r>
          </a:p>
          <a:p>
            <a:r>
              <a:rPr lang="zh-CN" altLang="en-US" dirty="0"/>
              <a:t>最大化正样本的</a:t>
            </a:r>
            <a:r>
              <a:rPr lang="en-US" altLang="zh-CN" dirty="0"/>
              <a:t>f, </a:t>
            </a:r>
            <a:r>
              <a:rPr lang="zh-CN" altLang="en-US" dirty="0"/>
              <a:t>最小化负样本的</a:t>
            </a:r>
            <a:r>
              <a:rPr lang="en-US" altLang="zh-CN" dirty="0"/>
              <a:t>f</a:t>
            </a:r>
            <a:r>
              <a:rPr lang="zh-CN" altLang="en-US" dirty="0"/>
              <a:t>’</a:t>
            </a:r>
            <a:endParaRPr lang="en-US" altLang="zh-CN" dirty="0"/>
          </a:p>
          <a:p>
            <a:r>
              <a:rPr lang="zh-CN" altLang="en-US" dirty="0"/>
              <a:t>常见的两种损失函数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/>
              <a:t>γ</a:t>
            </a:r>
            <a:r>
              <a:rPr lang="zh-CN" altLang="en-US" dirty="0"/>
              <a:t>值是让正样本和负样本之间设置的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1EEA78-F75A-4186-AE27-2876D6E0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20" y="4056111"/>
            <a:ext cx="6847619" cy="15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478FFC-96DB-4E16-8EC9-3464519C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76" y="1985497"/>
            <a:ext cx="1409594" cy="4197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0A962A-EDEB-4E04-9C9B-D2A79810D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876" y="2350111"/>
            <a:ext cx="2120093" cy="4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2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A2BA2F-D4E1-431A-8DCA-507A058FB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9" t="6334" r="8003" b="23362"/>
          <a:stretch/>
        </p:blipFill>
        <p:spPr>
          <a:xfrm>
            <a:off x="1319407" y="3353083"/>
            <a:ext cx="7104175" cy="10354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330654-3817-4E5F-B125-21630ABC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2B157-CADE-4C3F-AA42-6762B020D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61" y="1930400"/>
            <a:ext cx="8596668" cy="3880773"/>
          </a:xfrm>
        </p:spPr>
        <p:txBody>
          <a:bodyPr/>
          <a:lstStyle/>
          <a:p>
            <a:r>
              <a:rPr lang="zh-CN" altLang="en-US" dirty="0"/>
              <a:t>在训练</a:t>
            </a:r>
            <a:r>
              <a:rPr lang="en-US" altLang="zh-CN" dirty="0"/>
              <a:t>KG embedding</a:t>
            </a:r>
            <a:r>
              <a:rPr lang="zh-CN" altLang="en-US" dirty="0"/>
              <a:t>中，由于</a:t>
            </a:r>
            <a:r>
              <a:rPr lang="en-US" altLang="zh-CN" dirty="0"/>
              <a:t>KG</a:t>
            </a:r>
            <a:r>
              <a:rPr lang="zh-CN" altLang="en-US" dirty="0"/>
              <a:t>中仅存在</a:t>
            </a:r>
            <a:r>
              <a:rPr lang="en-US" altLang="zh-CN" dirty="0"/>
              <a:t>observed fact(</a:t>
            </a:r>
            <a:r>
              <a:rPr lang="zh-CN" altLang="en-US" dirty="0"/>
              <a:t>即正样本</a:t>
            </a:r>
            <a:r>
              <a:rPr lang="en-US" altLang="zh-CN" dirty="0"/>
              <a:t>)</a:t>
            </a:r>
            <a:r>
              <a:rPr lang="zh-CN" altLang="en-US" dirty="0"/>
              <a:t>，所以需要构造一种负采样的方法生成负样本。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假设负采样的方法服从</a:t>
            </a:r>
            <a:r>
              <a:rPr lang="en-US" altLang="zh-CN" dirty="0" err="1"/>
              <a:t>Pn</a:t>
            </a:r>
            <a:r>
              <a:rPr lang="en-US" altLang="zh-CN" dirty="0"/>
              <a:t>(W)</a:t>
            </a:r>
            <a:r>
              <a:rPr lang="zh-CN" altLang="en-US" dirty="0"/>
              <a:t>分布，则损失函数为：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最常用的是随机负采样</a:t>
            </a:r>
            <a:r>
              <a:rPr lang="en-US" altLang="zh-CN" dirty="0"/>
              <a:t>(Uniform sample)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B15D4D-490A-47BB-A5C4-256D2804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82" y="3569440"/>
            <a:ext cx="6891223" cy="81904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20E997D-1C82-4FA4-864F-4F72F2FDC3DA}"/>
              </a:ext>
            </a:extLst>
          </p:cNvPr>
          <p:cNvSpPr/>
          <p:nvPr/>
        </p:nvSpPr>
        <p:spPr>
          <a:xfrm>
            <a:off x="4614333" y="3748986"/>
            <a:ext cx="1244600" cy="639502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50D90-C28B-4F9C-8FDF-38F10AE7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7C8A4-D29E-47BB-9B17-C03384C7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但是，不是所以的负样本都是合理的，低质量的负样本反而导致</a:t>
            </a:r>
            <a:r>
              <a:rPr lang="en-US" altLang="zh-CN" dirty="0"/>
              <a:t>KG embedding</a:t>
            </a:r>
            <a:r>
              <a:rPr lang="zh-CN" altLang="en-US" dirty="0"/>
              <a:t>效果更差（体现在下游任务中，如链路预测，三元组验证等）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在进行数个世代的迭代后，部分负样本的梯度将趋近</a:t>
            </a:r>
            <a:r>
              <a:rPr lang="en-US" altLang="zh-CN" dirty="0"/>
              <a:t>0</a:t>
            </a:r>
            <a:r>
              <a:rPr lang="zh-CN" altLang="en-US" dirty="0"/>
              <a:t>。若继续以这些样本作为负样本，将会导致训练过程中梯度消失。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2C7066-5985-4A47-A53A-64167B14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50" y="4708363"/>
            <a:ext cx="2613210" cy="21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3E57D3-6290-4E96-8E91-E55FF644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21" y="2898832"/>
            <a:ext cx="4521661" cy="10603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760AB3-F724-4119-9926-AB48049C9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21" y="4697411"/>
            <a:ext cx="3517961" cy="21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D33DB-F793-4772-ABD7-59773533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Crucial point of Negative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E34C8-8557-49F3-9658-070FF5D0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831"/>
            <a:ext cx="8596668" cy="4738566"/>
          </a:xfrm>
        </p:spPr>
        <p:txBody>
          <a:bodyPr>
            <a:normAutofit/>
          </a:bodyPr>
          <a:lstStyle/>
          <a:p>
            <a:r>
              <a:rPr lang="zh-CN" altLang="en-US" dirty="0"/>
              <a:t>一个良好的负采样策略</a:t>
            </a:r>
            <a:r>
              <a:rPr lang="zh-CN" altLang="en-US" sz="1800" b="0" i="0" u="none" strike="noStrike" baseline="0" dirty="0">
                <a:latin typeface="NimbusRomNo9L-Regu"/>
              </a:rPr>
              <a:t>要能识别的</a:t>
            </a:r>
            <a:r>
              <a:rPr lang="en-US" altLang="zh-CN" sz="1800" b="0" i="0" u="none" strike="noStrike" baseline="0" dirty="0">
                <a:latin typeface="NimbusRomNo9L-Regu"/>
              </a:rPr>
              <a:t>score</a:t>
            </a:r>
            <a:r>
              <a:rPr lang="zh-CN" altLang="en-US" sz="1800" b="0" i="0" u="none" strike="noStrike" baseline="0" dirty="0">
                <a:latin typeface="NimbusRomNo9L-Regu"/>
              </a:rPr>
              <a:t>低的负样本，因为这些样本不提供负梯度</a:t>
            </a:r>
            <a:endParaRPr lang="en-US" altLang="zh-CN" dirty="0"/>
          </a:p>
          <a:p>
            <a:r>
              <a:rPr lang="zh-CN" altLang="en-US" dirty="0"/>
              <a:t>所以采样到高质量的负样本成为负采样策略中的关键点！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如何设计</a:t>
            </a:r>
            <a:r>
              <a:rPr lang="en-US" altLang="zh-CN" dirty="0" err="1"/>
              <a:t>Pn</a:t>
            </a:r>
            <a:r>
              <a:rPr lang="zh-CN" altLang="en-US" dirty="0"/>
              <a:t>（</a:t>
            </a:r>
            <a:r>
              <a:rPr lang="en-US" altLang="zh-CN" dirty="0"/>
              <a:t>w</a:t>
            </a:r>
            <a:r>
              <a:rPr lang="zh-CN" altLang="en-US" dirty="0"/>
              <a:t>）使得</a:t>
            </a:r>
            <a:r>
              <a:rPr lang="en-US" altLang="zh-CN" dirty="0"/>
              <a:t>KG embedding</a:t>
            </a:r>
            <a:r>
              <a:rPr lang="zh-CN" altLang="en-US" dirty="0"/>
              <a:t>训练效果更佳？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问题输入： 负采样分布函数</a:t>
            </a:r>
            <a:r>
              <a:rPr lang="en-US" altLang="zh-CN" dirty="0" err="1"/>
              <a:t>Pn</a:t>
            </a:r>
            <a:r>
              <a:rPr lang="en-US" altLang="zh-CN" dirty="0"/>
              <a:t>(W), </a:t>
            </a:r>
            <a:r>
              <a:rPr lang="zh-CN" altLang="en-US" dirty="0"/>
              <a:t>知识图谱（正样本三元组）</a:t>
            </a:r>
            <a:endParaRPr lang="en-US" altLang="zh-CN" dirty="0"/>
          </a:p>
          <a:p>
            <a:r>
              <a:rPr lang="zh-CN" altLang="en-US" dirty="0"/>
              <a:t>问题输出： 知识图谱</a:t>
            </a:r>
            <a:r>
              <a:rPr lang="en-US" altLang="zh-CN" dirty="0"/>
              <a:t>Embedding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CBE1A2-1C36-444C-843F-5230C4E56825}"/>
              </a:ext>
            </a:extLst>
          </p:cNvPr>
          <p:cNvSpPr txBox="1">
            <a:spLocks/>
          </p:cNvSpPr>
          <p:nvPr/>
        </p:nvSpPr>
        <p:spPr>
          <a:xfrm>
            <a:off x="677334" y="272581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Question: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6D6E4-FD26-4FE3-A1AC-BB620A24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48" y="4145174"/>
            <a:ext cx="6891223" cy="819048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7F82E9C-BFDA-4518-BFF0-5051B5D0DE3A}"/>
              </a:ext>
            </a:extLst>
          </p:cNvPr>
          <p:cNvSpPr/>
          <p:nvPr/>
        </p:nvSpPr>
        <p:spPr>
          <a:xfrm>
            <a:off x="4343399" y="4324720"/>
            <a:ext cx="1244600" cy="639502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2F54-312D-4642-AA59-B8DD5DF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45E1-070F-46E2-BE2C-E085D48D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97" y="1727453"/>
            <a:ext cx="9348982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进行负采样的方式：</a:t>
            </a:r>
            <a:endParaRPr lang="en-US" altLang="zh-CN" sz="2000" dirty="0"/>
          </a:p>
          <a:p>
            <a:r>
              <a:rPr lang="en-US" altLang="zh-CN" dirty="0"/>
              <a:t>Uniform or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Bernoulli --- bad performance and vanish gradient</a:t>
            </a:r>
            <a:endParaRPr lang="en-US" altLang="zh-CN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altLang="zh-CN" dirty="0"/>
              <a:t>Self-Adversarial  --- computationally expensive</a:t>
            </a:r>
          </a:p>
          <a:p>
            <a:r>
              <a:rPr lang="en-US" altLang="zh-CN" dirty="0"/>
              <a:t>GAN-based --- expensive to train and black-box gradient estimation</a:t>
            </a:r>
          </a:p>
          <a:p>
            <a:r>
              <a:rPr lang="en-US" altLang="zh-CN" dirty="0" err="1"/>
              <a:t>Nscaching</a:t>
            </a:r>
            <a:r>
              <a:rPr lang="en-US" altLang="zh-CN" dirty="0"/>
              <a:t> ---  with extra memory, fast but not considered the graph structure.</a:t>
            </a:r>
          </a:p>
        </p:txBody>
      </p:sp>
    </p:spTree>
    <p:extLst>
      <p:ext uri="{BB962C8B-B14F-4D97-AF65-F5344CB8AC3E}">
        <p14:creationId xmlns:p14="http://schemas.microsoft.com/office/powerpoint/2010/main" val="161884193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</Words>
  <Application>Microsoft Office PowerPoint</Application>
  <PresentationFormat>宽屏</PresentationFormat>
  <Paragraphs>163</Paragraphs>
  <Slides>25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MSBM10</vt:lpstr>
      <vt:lpstr>NimbusRomNo9L-Regu</vt:lpstr>
      <vt:lpstr>等线</vt:lpstr>
      <vt:lpstr>Arial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平面</vt:lpstr>
      <vt:lpstr>Structure Aware  Negative Sampling in Knowledge Graphs</vt:lpstr>
      <vt:lpstr>Content</vt:lpstr>
      <vt:lpstr>Knowledge Graph</vt:lpstr>
      <vt:lpstr>KG Embedding</vt:lpstr>
      <vt:lpstr>KG Embedding</vt:lpstr>
      <vt:lpstr>Negative Sampling</vt:lpstr>
      <vt:lpstr>Negative Sampling</vt:lpstr>
      <vt:lpstr>Crucial point of Negative Sampling</vt:lpstr>
      <vt:lpstr>Related Work</vt:lpstr>
      <vt:lpstr>Related Work</vt:lpstr>
      <vt:lpstr>Related Work: Self-Adversarial</vt:lpstr>
      <vt:lpstr>Related Work</vt:lpstr>
      <vt:lpstr>Related Work: GAN-based</vt:lpstr>
      <vt:lpstr>Related Work</vt:lpstr>
      <vt:lpstr>Related Work: Nscaching (ICDE2019)</vt:lpstr>
      <vt:lpstr>Related Work: Nscaching (ICDE2019)</vt:lpstr>
      <vt:lpstr>Related Work</vt:lpstr>
      <vt:lpstr>Structure Aware Negative Sampling(SANS)</vt:lpstr>
      <vt:lpstr>Preprocessing:</vt:lpstr>
      <vt:lpstr>Training</vt:lpstr>
      <vt:lpstr>Loss Function</vt:lpstr>
      <vt:lpstr>Variants of SANS</vt:lpstr>
      <vt:lpstr>Results</vt:lpstr>
      <vt:lpstr>Results(Random Walk)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Aware  Negative Sampling in Knowledge Graphs</dc:title>
  <dc:creator>哲玮 李</dc:creator>
  <cp:lastModifiedBy>哲玮 李</cp:lastModifiedBy>
  <cp:revision>41</cp:revision>
  <dcterms:created xsi:type="dcterms:W3CDTF">2021-02-01T03:56:47Z</dcterms:created>
  <dcterms:modified xsi:type="dcterms:W3CDTF">2021-02-21T09:02:03Z</dcterms:modified>
</cp:coreProperties>
</file>