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5" r:id="rId5"/>
    <p:sldId id="266" r:id="rId6"/>
    <p:sldId id="260" r:id="rId7"/>
    <p:sldId id="268" r:id="rId8"/>
    <p:sldId id="269" r:id="rId9"/>
    <p:sldId id="267" r:id="rId10"/>
    <p:sldId id="284" r:id="rId11"/>
    <p:sldId id="285" r:id="rId12"/>
    <p:sldId id="286" r:id="rId13"/>
    <p:sldId id="261" r:id="rId14"/>
    <p:sldId id="270" r:id="rId15"/>
    <p:sldId id="271" r:id="rId16"/>
    <p:sldId id="272" r:id="rId17"/>
    <p:sldId id="287" r:id="rId18"/>
    <p:sldId id="288" r:id="rId19"/>
    <p:sldId id="289" r:id="rId20"/>
    <p:sldId id="262" r:id="rId21"/>
    <p:sldId id="273" r:id="rId22"/>
    <p:sldId id="274" r:id="rId23"/>
    <p:sldId id="275" r:id="rId24"/>
    <p:sldId id="276" r:id="rId25"/>
    <p:sldId id="277" r:id="rId26"/>
    <p:sldId id="263" r:id="rId27"/>
    <p:sldId id="278" r:id="rId28"/>
    <p:sldId id="279" r:id="rId29"/>
    <p:sldId id="280" r:id="rId30"/>
    <p:sldId id="290" r:id="rId31"/>
    <p:sldId id="291" r:id="rId32"/>
    <p:sldId id="292" r:id="rId33"/>
    <p:sldId id="293" r:id="rId34"/>
    <p:sldId id="281" r:id="rId35"/>
    <p:sldId id="282" r:id="rId36"/>
    <p:sldId id="283" r:id="rId37"/>
    <p:sldId id="264" r:id="rId38"/>
    <p:sldId id="294" r:id="rId39"/>
    <p:sldId id="295" r:id="rId4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78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3EDA8-86F1-4F26-A7D3-6BC8B6224ADF}" type="datetimeFigureOut">
              <a:rPr lang="zh-CN" altLang="en-US" smtClean="0"/>
              <a:t>2018/1/18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313CF-3869-4244-B0CE-95FF89C6777E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8430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3EDA8-86F1-4F26-A7D3-6BC8B6224ADF}" type="datetimeFigureOut">
              <a:rPr lang="zh-CN" altLang="en-US" smtClean="0"/>
              <a:t>2018/1/18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313CF-3869-4244-B0CE-95FF89C677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5538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3EDA8-86F1-4F26-A7D3-6BC8B6224ADF}" type="datetimeFigureOut">
              <a:rPr lang="zh-CN" altLang="en-US" smtClean="0"/>
              <a:t>2018/1/18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313CF-3869-4244-B0CE-95FF89C677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693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3EDA8-86F1-4F26-A7D3-6BC8B6224ADF}" type="datetimeFigureOut">
              <a:rPr lang="zh-CN" altLang="en-US" smtClean="0"/>
              <a:t>2018/1/18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313CF-3869-4244-B0CE-95FF89C677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3958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3EDA8-86F1-4F26-A7D3-6BC8B6224ADF}" type="datetimeFigureOut">
              <a:rPr lang="zh-CN" altLang="en-US" smtClean="0"/>
              <a:t>2018/1/18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313CF-3869-4244-B0CE-95FF89C6777E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3317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3EDA8-86F1-4F26-A7D3-6BC8B6224ADF}" type="datetimeFigureOut">
              <a:rPr lang="zh-CN" altLang="en-US" smtClean="0"/>
              <a:t>2018/1/18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313CF-3869-4244-B0CE-95FF89C677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2729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3EDA8-86F1-4F26-A7D3-6BC8B6224ADF}" type="datetimeFigureOut">
              <a:rPr lang="zh-CN" altLang="en-US" smtClean="0"/>
              <a:t>2018/1/18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313CF-3869-4244-B0CE-95FF89C677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7177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3EDA8-86F1-4F26-A7D3-6BC8B6224ADF}" type="datetimeFigureOut">
              <a:rPr lang="zh-CN" altLang="en-US" smtClean="0"/>
              <a:t>2018/1/18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313CF-3869-4244-B0CE-95FF89C677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8741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3EDA8-86F1-4F26-A7D3-6BC8B6224ADF}" type="datetimeFigureOut">
              <a:rPr lang="zh-CN" altLang="en-US" smtClean="0"/>
              <a:t>2018/1/18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313CF-3869-4244-B0CE-95FF89C677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6893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BD3EDA8-86F1-4F26-A7D3-6BC8B6224ADF}" type="datetimeFigureOut">
              <a:rPr lang="zh-CN" altLang="en-US" smtClean="0"/>
              <a:t>2018/1/18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F6313CF-3869-4244-B0CE-95FF89C677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4365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3EDA8-86F1-4F26-A7D3-6BC8B6224ADF}" type="datetimeFigureOut">
              <a:rPr lang="zh-CN" altLang="en-US" smtClean="0"/>
              <a:t>2018/1/18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313CF-3869-4244-B0CE-95FF89C677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4701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BD3EDA8-86F1-4F26-A7D3-6BC8B6224ADF}" type="datetimeFigureOut">
              <a:rPr lang="zh-CN" altLang="en-US" smtClean="0"/>
              <a:t>2018/1/18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F6313CF-3869-4244-B0CE-95FF89C6777E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0798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7.w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B367FB-2A60-47CC-8458-B645B1DF18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265" y="1263536"/>
            <a:ext cx="10906299" cy="2831946"/>
          </a:xfrm>
        </p:spPr>
        <p:txBody>
          <a:bodyPr>
            <a:noAutofit/>
          </a:bodyPr>
          <a:lstStyle/>
          <a:p>
            <a:pPr algn="ctr"/>
            <a:r>
              <a:rPr lang="ja-JP" altLang="zh-CN" sz="4800" dirty="0"/>
              <a:t>クロスモダリティを用いた</a:t>
            </a:r>
            <a:br>
              <a:rPr lang="en-US" altLang="ja-JP" sz="4800" dirty="0"/>
            </a:br>
            <a:r>
              <a:rPr lang="ja-JP" altLang="zh-CN" sz="4800" dirty="0"/>
              <a:t>カラーベースレコメンダーシステムの開発</a:t>
            </a:r>
            <a:br>
              <a:rPr lang="zh-CN" altLang="zh-CN" sz="4800" dirty="0"/>
            </a:br>
            <a:r>
              <a:rPr lang="ja-JP" altLang="zh-CN" sz="4800" dirty="0"/>
              <a:t>―レコメンダ―エンジンの設計と実装―</a:t>
            </a:r>
            <a:endParaRPr lang="zh-CN" altLang="en-US" sz="48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304C8A1-E092-4CA1-8D2B-7F53312ECA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7280" y="4378347"/>
            <a:ext cx="10058400" cy="1339872"/>
          </a:xfrm>
        </p:spPr>
        <p:txBody>
          <a:bodyPr>
            <a:noAutofit/>
          </a:bodyPr>
          <a:lstStyle/>
          <a:p>
            <a:pPr algn="r"/>
            <a:r>
              <a:rPr lang="ja-JP" altLang="en-US" sz="2800" dirty="0"/>
              <a:t>システム情報工学研究科　コンピュータサイエンス専攻</a:t>
            </a:r>
            <a:r>
              <a:rPr lang="en-US" altLang="ja-JP" sz="2800" dirty="0"/>
              <a:t>2</a:t>
            </a:r>
            <a:r>
              <a:rPr lang="ja-JP" altLang="en-US" sz="2800" dirty="0"/>
              <a:t>年</a:t>
            </a:r>
            <a:endParaRPr lang="en-US" altLang="ja-JP" sz="2800" dirty="0"/>
          </a:p>
          <a:p>
            <a:pPr algn="r"/>
            <a:r>
              <a:rPr lang="en-US" altLang="ja-JP" sz="2800" dirty="0"/>
              <a:t>201620715</a:t>
            </a:r>
            <a:r>
              <a:rPr lang="ja-JP" altLang="en-US" sz="2800" dirty="0"/>
              <a:t>　</a:t>
            </a:r>
            <a:r>
              <a:rPr lang="en-US" altLang="ja-JP" sz="2800" dirty="0"/>
              <a:t>DU</a:t>
            </a:r>
            <a:r>
              <a:rPr lang="ja-JP" altLang="en-US" sz="2800" dirty="0"/>
              <a:t> </a:t>
            </a:r>
            <a:r>
              <a:rPr lang="en-US" altLang="ja-JP" sz="2800" dirty="0"/>
              <a:t>YAN</a:t>
            </a:r>
          </a:p>
          <a:p>
            <a:pPr algn="r"/>
            <a:r>
              <a:rPr lang="ja-JP" altLang="en-US" sz="2800" dirty="0"/>
              <a:t>指導教官　蔡東生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2203867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969922-AB0E-4BE9-8EC2-170F60C76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協調フィルタリング</a:t>
            </a:r>
            <a:endParaRPr lang="en-US" altLang="ja-JP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EA540F-DA6F-47EF-830F-AD325A64CE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sz="2800" dirty="0" err="1"/>
              <a:t>Ss</a:t>
            </a:r>
            <a:endParaRPr lang="en-US" altLang="zh-CN" sz="2800" dirty="0"/>
          </a:p>
          <a:p>
            <a:pPr>
              <a:buFont typeface="Wingdings" panose="05000000000000000000" pitchFamily="2" charset="2"/>
              <a:buChar char="l"/>
            </a:pP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0195650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969922-AB0E-4BE9-8EC2-170F60C76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SVD</a:t>
            </a:r>
            <a:r>
              <a:rPr lang="ja-JP" altLang="en-US" dirty="0"/>
              <a:t>特異値分解</a:t>
            </a:r>
            <a:endParaRPr lang="en-US" altLang="ja-JP" dirty="0"/>
          </a:p>
        </p:txBody>
      </p:sp>
      <p:pic>
        <p:nvPicPr>
          <p:cNvPr id="2051" name="图片 35">
            <a:extLst>
              <a:ext uri="{FF2B5EF4-FFF2-40B4-BE49-F238E27FC236}">
                <a16:creationId xmlns:a16="http://schemas.microsoft.com/office/drawing/2014/main" id="{104E1CBF-63DF-4700-A67E-D83FE4DB29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959" y="1737360"/>
            <a:ext cx="6254579" cy="2918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图片 1">
            <a:extLst>
              <a:ext uri="{FF2B5EF4-FFF2-40B4-BE49-F238E27FC236}">
                <a16:creationId xmlns:a16="http://schemas.microsoft.com/office/drawing/2014/main" id="{27B0A18A-C377-4A03-A4B3-597940166E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9449" y="3999729"/>
            <a:ext cx="6439592" cy="2241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箭头: 下弧形 3">
            <a:extLst>
              <a:ext uri="{FF2B5EF4-FFF2-40B4-BE49-F238E27FC236}">
                <a16:creationId xmlns:a16="http://schemas.microsoft.com/office/drawing/2014/main" id="{B4611755-EAA2-433D-B7C3-EE0428042EEA}"/>
              </a:ext>
            </a:extLst>
          </p:cNvPr>
          <p:cNvSpPr/>
          <p:nvPr/>
        </p:nvSpPr>
        <p:spPr>
          <a:xfrm rot="10800000">
            <a:off x="6926579" y="3196851"/>
            <a:ext cx="3382543" cy="1006437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5053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969922-AB0E-4BE9-8EC2-170F60C76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Restricted </a:t>
            </a:r>
            <a:r>
              <a:rPr lang="en-US" altLang="ja-JP" dirty="0" err="1"/>
              <a:t>Boltzman</a:t>
            </a:r>
            <a:r>
              <a:rPr lang="en-US" altLang="ja-JP" dirty="0"/>
              <a:t> Machines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9D42638-6DE4-485C-AC30-CF086DBD3E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4799" y="1903614"/>
            <a:ext cx="7326197" cy="4409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5313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61A1C8-2EE3-40FC-AA45-4CCE63CCF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7200" dirty="0"/>
              <a:t>レコメンダ</a:t>
            </a:r>
            <a:r>
              <a:rPr lang="en-US" altLang="ja-JP" sz="7200" dirty="0"/>
              <a:t>―</a:t>
            </a:r>
            <a:r>
              <a:rPr lang="ja-JP" altLang="en-US" sz="7200" dirty="0"/>
              <a:t>システム設計</a:t>
            </a:r>
            <a:endParaRPr lang="en-US" altLang="ja-JP" sz="7200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0B84D2A-CAB4-473E-A70C-EC2C747CAB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08741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F3CDD6-343E-4651-A86A-269134412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ユーザーベースフィルタリング</a:t>
            </a:r>
            <a:endParaRPr lang="zh-CN" altLang="en-US" dirty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34FE418-A04F-43FA-9607-33635DCDA6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61943" y="230408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0BC87C44-ACDF-4ADA-91B2-91A6764258D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8616561"/>
              </p:ext>
            </p:extLst>
          </p:nvPr>
        </p:nvGraphicFramePr>
        <p:xfrm>
          <a:off x="4740767" y="4827361"/>
          <a:ext cx="4308684" cy="9471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3" name="公式" r:id="rId3" imgW="2616200" imgH="533400" progId="Equation.3">
                  <p:embed/>
                </p:oleObj>
              </mc:Choice>
              <mc:Fallback>
                <p:oleObj name="公式" r:id="rId3" imgW="2616200" imgH="5334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0767" y="4827361"/>
                        <a:ext cx="4308684" cy="94711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6">
            <a:extLst>
              <a:ext uri="{FF2B5EF4-FFF2-40B4-BE49-F238E27FC236}">
                <a16:creationId xmlns:a16="http://schemas.microsoft.com/office/drawing/2014/main" id="{AEE186F6-EBA8-4D3A-A446-D600D575E3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61943" y="336726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33EA23EE-3F79-473B-9B63-631E93BB1E2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2344809"/>
              </p:ext>
            </p:extLst>
          </p:nvPr>
        </p:nvGraphicFramePr>
        <p:xfrm>
          <a:off x="1355031" y="4882466"/>
          <a:ext cx="2531472" cy="8926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4" name="公式" r:id="rId5" imgW="1295280" imgH="457200" progId="Equation.3">
                  <p:embed/>
                </p:oleObj>
              </mc:Choice>
              <mc:Fallback>
                <p:oleObj name="公式" r:id="rId5" imgW="1295280" imgH="457200" progId="Equation.3">
                  <p:embed/>
                  <p:pic>
                    <p:nvPicPr>
                      <p:cNvPr id="0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5031" y="4882466"/>
                        <a:ext cx="2531472" cy="89267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组合 2">
            <a:extLst>
              <a:ext uri="{FF2B5EF4-FFF2-40B4-BE49-F238E27FC236}">
                <a16:creationId xmlns:a16="http://schemas.microsoft.com/office/drawing/2014/main" id="{EFCA9996-8C3E-4DFF-B296-FA0E2961393C}"/>
              </a:ext>
            </a:extLst>
          </p:cNvPr>
          <p:cNvGrpSpPr/>
          <p:nvPr/>
        </p:nvGrpSpPr>
        <p:grpSpPr>
          <a:xfrm>
            <a:off x="899591" y="1915317"/>
            <a:ext cx="7413135" cy="2795984"/>
            <a:chOff x="725714" y="2284435"/>
            <a:chExt cx="6645726" cy="2316590"/>
          </a:xfrm>
        </p:grpSpPr>
        <p:pic>
          <p:nvPicPr>
            <p:cNvPr id="1026" name="图片 26">
              <a:extLst>
                <a:ext uri="{FF2B5EF4-FFF2-40B4-BE49-F238E27FC236}">
                  <a16:creationId xmlns:a16="http://schemas.microsoft.com/office/drawing/2014/main" id="{34C745FE-8AC4-4E16-937A-4F0F28CD7FF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343" y="2284435"/>
              <a:ext cx="6571097" cy="23165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24425547-19A8-437D-8632-D7AD890619D0}"/>
                </a:ext>
              </a:extLst>
            </p:cNvPr>
            <p:cNvSpPr/>
            <p:nvPr/>
          </p:nvSpPr>
          <p:spPr>
            <a:xfrm>
              <a:off x="725714" y="2685142"/>
              <a:ext cx="6386286" cy="406400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605A5D0F-ED97-4CBA-9908-57897A3C016D}"/>
                </a:ext>
              </a:extLst>
            </p:cNvPr>
            <p:cNvSpPr/>
            <p:nvPr/>
          </p:nvSpPr>
          <p:spPr>
            <a:xfrm>
              <a:off x="740228" y="3171370"/>
              <a:ext cx="6386286" cy="406400"/>
            </a:xfrm>
            <a:prstGeom prst="round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10D1195D-54A7-4250-8B5A-26EA957FE5D7}"/>
                </a:ext>
              </a:extLst>
            </p:cNvPr>
            <p:cNvSpPr/>
            <p:nvPr/>
          </p:nvSpPr>
          <p:spPr>
            <a:xfrm>
              <a:off x="1913921" y="2626177"/>
              <a:ext cx="478972" cy="974271"/>
            </a:xfrm>
            <a:prstGeom prst="roundRect">
              <a:avLst/>
            </a:prstGeom>
            <a:noFill/>
            <a:ln w="38100">
              <a:solidFill>
                <a:srgbClr val="7030A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B91B8C6A-307E-436F-91D1-1A87BE3604B5}"/>
                </a:ext>
              </a:extLst>
            </p:cNvPr>
            <p:cNvSpPr/>
            <p:nvPr/>
          </p:nvSpPr>
          <p:spPr>
            <a:xfrm>
              <a:off x="2966110" y="2640692"/>
              <a:ext cx="478972" cy="974271"/>
            </a:xfrm>
            <a:prstGeom prst="roundRect">
              <a:avLst/>
            </a:prstGeom>
            <a:noFill/>
            <a:ln w="38100">
              <a:solidFill>
                <a:srgbClr val="7030A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215179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F3CDD6-343E-4651-A86A-269134412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コンテンツベースフィルタリング</a:t>
            </a:r>
            <a:endParaRPr lang="zh-CN" altLang="en-US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C9E1B642-721D-4CDF-8062-2E3FC6D30248}"/>
              </a:ext>
            </a:extLst>
          </p:cNvPr>
          <p:cNvGrpSpPr/>
          <p:nvPr/>
        </p:nvGrpSpPr>
        <p:grpSpPr>
          <a:xfrm>
            <a:off x="1097280" y="2266359"/>
            <a:ext cx="6253900" cy="3083606"/>
            <a:chOff x="1097280" y="2152091"/>
            <a:chExt cx="6253900" cy="3083606"/>
          </a:xfrm>
        </p:grpSpPr>
        <p:pic>
          <p:nvPicPr>
            <p:cNvPr id="2050" name="图片 5">
              <a:extLst>
                <a:ext uri="{FF2B5EF4-FFF2-40B4-BE49-F238E27FC236}">
                  <a16:creationId xmlns:a16="http://schemas.microsoft.com/office/drawing/2014/main" id="{E5631BF2-05E7-4DF2-9F8B-01D8C00797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7280" y="2152091"/>
              <a:ext cx="6253900" cy="30836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79E35CCF-6DB8-49BA-A1C0-5F458EA584DA}"/>
                </a:ext>
              </a:extLst>
            </p:cNvPr>
            <p:cNvSpPr/>
            <p:nvPr/>
          </p:nvSpPr>
          <p:spPr>
            <a:xfrm>
              <a:off x="1785257" y="3033486"/>
              <a:ext cx="682172" cy="261258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A3C666BF-D2EA-409F-8DB4-95F7F543056A}"/>
                </a:ext>
              </a:extLst>
            </p:cNvPr>
            <p:cNvSpPr/>
            <p:nvPr/>
          </p:nvSpPr>
          <p:spPr>
            <a:xfrm>
              <a:off x="5820954" y="3048003"/>
              <a:ext cx="1479006" cy="261258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640204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F3CDD6-343E-4651-A86A-269134412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カラーベースフィルタリング</a:t>
            </a:r>
            <a:endParaRPr lang="zh-CN" altLang="en-US" dirty="0"/>
          </a:p>
        </p:txBody>
      </p:sp>
      <p:pic>
        <p:nvPicPr>
          <p:cNvPr id="3075" name="图片 1">
            <a:extLst>
              <a:ext uri="{FF2B5EF4-FFF2-40B4-BE49-F238E27FC236}">
                <a16:creationId xmlns:a16="http://schemas.microsoft.com/office/drawing/2014/main" id="{1B845D08-7A28-40D7-B1CF-A2D1C0DBED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2021" y="2143397"/>
            <a:ext cx="6221866" cy="3657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59186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716253-D123-4B31-941E-FA0FA43DC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CM</a:t>
            </a:r>
            <a:r>
              <a:rPr lang="ja-JP" altLang="en-US" dirty="0"/>
              <a:t>調性格の</a:t>
            </a:r>
            <a:r>
              <a:rPr lang="en-US" altLang="ja-JP" dirty="0"/>
              <a:t>Munsell</a:t>
            </a:r>
            <a:r>
              <a:rPr lang="ja-JP" altLang="en-US" dirty="0"/>
              <a:t>色分布</a:t>
            </a:r>
            <a:endParaRPr lang="zh-CN" altLang="en-US" dirty="0"/>
          </a:p>
        </p:txBody>
      </p:sp>
      <p:pic>
        <p:nvPicPr>
          <p:cNvPr id="4098" name="图片 1">
            <a:extLst>
              <a:ext uri="{FF2B5EF4-FFF2-40B4-BE49-F238E27FC236}">
                <a16:creationId xmlns:a16="http://schemas.microsoft.com/office/drawing/2014/main" id="{09FF816A-5536-4215-891D-7FFC861119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045" y="1871653"/>
            <a:ext cx="10058401" cy="3210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3844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716253-D123-4B31-941E-FA0FA43DC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商品の</a:t>
            </a:r>
            <a:r>
              <a:rPr lang="en-US" altLang="ja-JP" dirty="0"/>
              <a:t>Munsell</a:t>
            </a:r>
            <a:r>
              <a:rPr lang="ja-JP" altLang="en-US" dirty="0"/>
              <a:t>色分布</a:t>
            </a:r>
            <a:endParaRPr lang="zh-CN" altLang="en-US" dirty="0"/>
          </a:p>
        </p:txBody>
      </p:sp>
      <p:pic>
        <p:nvPicPr>
          <p:cNvPr id="5122" name="图片 1">
            <a:extLst>
              <a:ext uri="{FF2B5EF4-FFF2-40B4-BE49-F238E27FC236}">
                <a16:creationId xmlns:a16="http://schemas.microsoft.com/office/drawing/2014/main" id="{52AC0724-E636-46F6-AF65-2A41F8786F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1" y="2251984"/>
            <a:ext cx="10058400" cy="2563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21394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2EC3CB-4949-4A6C-AE8A-65B1FDE29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EMD</a:t>
            </a:r>
            <a:r>
              <a:rPr lang="ja-JP" altLang="en-US" dirty="0"/>
              <a:t>距離により調性格推定</a:t>
            </a:r>
            <a:endParaRPr lang="zh-CN" altLang="en-US" dirty="0"/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D611F225-5B10-46F4-AD16-2CBCA503B99B}"/>
              </a:ext>
            </a:extLst>
          </p:cNvPr>
          <p:cNvGrpSpPr/>
          <p:nvPr/>
        </p:nvGrpSpPr>
        <p:grpSpPr>
          <a:xfrm>
            <a:off x="1036320" y="1737360"/>
            <a:ext cx="9457509" cy="4463195"/>
            <a:chOff x="290146" y="330154"/>
            <a:chExt cx="11248292" cy="5870401"/>
          </a:xfrm>
        </p:grpSpPr>
        <p:pic>
          <p:nvPicPr>
            <p:cNvPr id="20" name="图片 19">
              <a:extLst>
                <a:ext uri="{FF2B5EF4-FFF2-40B4-BE49-F238E27FC236}">
                  <a16:creationId xmlns:a16="http://schemas.microsoft.com/office/drawing/2014/main" id="{499B4F9D-E6CA-4077-81D2-C8219DF8294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74822" y="589311"/>
              <a:ext cx="4671818" cy="1503257"/>
            </a:xfrm>
            <a:prstGeom prst="rect">
              <a:avLst/>
            </a:prstGeom>
          </p:spPr>
        </p:pic>
        <p:pic>
          <p:nvPicPr>
            <p:cNvPr id="21" name="图片 20">
              <a:extLst>
                <a:ext uri="{FF2B5EF4-FFF2-40B4-BE49-F238E27FC236}">
                  <a16:creationId xmlns:a16="http://schemas.microsoft.com/office/drawing/2014/main" id="{EF742754-998A-4E95-B0DE-52B695FE93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74822" y="2402995"/>
              <a:ext cx="4670066" cy="1358080"/>
            </a:xfrm>
            <a:prstGeom prst="rect">
              <a:avLst/>
            </a:prstGeom>
          </p:spPr>
        </p:pic>
        <p:pic>
          <p:nvPicPr>
            <p:cNvPr id="22" name="图片 21">
              <a:extLst>
                <a:ext uri="{FF2B5EF4-FFF2-40B4-BE49-F238E27FC236}">
                  <a16:creationId xmlns:a16="http://schemas.microsoft.com/office/drawing/2014/main" id="{BB76776F-533B-4AD8-A9B5-0D5E557BEDA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9874" y="3082035"/>
              <a:ext cx="4664848" cy="1296534"/>
            </a:xfrm>
            <a:prstGeom prst="rect">
              <a:avLst/>
            </a:prstGeom>
          </p:spPr>
        </p:pic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980EF13E-C15A-4827-9DA9-A0DA8A2C21C0}"/>
                </a:ext>
              </a:extLst>
            </p:cNvPr>
            <p:cNvSpPr txBox="1"/>
            <p:nvPr/>
          </p:nvSpPr>
          <p:spPr>
            <a:xfrm>
              <a:off x="9238391" y="4699432"/>
              <a:ext cx="861774" cy="1186961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sz="4400" dirty="0"/>
                <a:t>……</a:t>
              </a:r>
              <a:endParaRPr lang="zh-CN" altLang="en-US" sz="4400" dirty="0"/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7DB956C0-D6B6-4D5B-A79C-A8850FE95CDF}"/>
                </a:ext>
              </a:extLst>
            </p:cNvPr>
            <p:cNvSpPr txBox="1"/>
            <p:nvPr/>
          </p:nvSpPr>
          <p:spPr>
            <a:xfrm>
              <a:off x="9302280" y="971607"/>
              <a:ext cx="505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CM</a:t>
              </a: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21136C02-314D-430F-A613-8BFDDD1BEE5B}"/>
                </a:ext>
              </a:extLst>
            </p:cNvPr>
            <p:cNvSpPr txBox="1"/>
            <p:nvPr/>
          </p:nvSpPr>
          <p:spPr>
            <a:xfrm>
              <a:off x="9302280" y="2727620"/>
              <a:ext cx="5245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DM</a:t>
              </a:r>
            </a:p>
          </p:txBody>
        </p:sp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756F2708-DD3D-461C-A4A3-4A7399BEED24}"/>
                </a:ext>
              </a:extLst>
            </p:cNvPr>
            <p:cNvCxnSpPr>
              <a:cxnSpLocks/>
              <a:stCxn id="22" idx="3"/>
              <a:endCxn id="20" idx="1"/>
            </p:cNvCxnSpPr>
            <p:nvPr/>
          </p:nvCxnSpPr>
          <p:spPr>
            <a:xfrm flipV="1">
              <a:off x="5114722" y="1340940"/>
              <a:ext cx="1560100" cy="2389362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>
              <a:extLst>
                <a:ext uri="{FF2B5EF4-FFF2-40B4-BE49-F238E27FC236}">
                  <a16:creationId xmlns:a16="http://schemas.microsoft.com/office/drawing/2014/main" id="{1476E205-1F64-46FB-9372-4CEF1E4CB953}"/>
                </a:ext>
              </a:extLst>
            </p:cNvPr>
            <p:cNvCxnSpPr>
              <a:cxnSpLocks/>
              <a:stCxn id="22" idx="3"/>
              <a:endCxn id="21" idx="1"/>
            </p:cNvCxnSpPr>
            <p:nvPr/>
          </p:nvCxnSpPr>
          <p:spPr>
            <a:xfrm flipV="1">
              <a:off x="5114722" y="3082035"/>
              <a:ext cx="1560100" cy="648267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>
              <a:extLst>
                <a:ext uri="{FF2B5EF4-FFF2-40B4-BE49-F238E27FC236}">
                  <a16:creationId xmlns:a16="http://schemas.microsoft.com/office/drawing/2014/main" id="{C8F2E3AB-A722-4B38-BC25-895769B19A72}"/>
                </a:ext>
              </a:extLst>
            </p:cNvPr>
            <p:cNvCxnSpPr>
              <a:cxnSpLocks/>
              <a:stCxn id="22" idx="3"/>
            </p:cNvCxnSpPr>
            <p:nvPr/>
          </p:nvCxnSpPr>
          <p:spPr>
            <a:xfrm>
              <a:off x="5114722" y="3730302"/>
              <a:ext cx="1599140" cy="850491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04AF77DB-DA1C-42BF-83A9-309DC1EE4E69}"/>
                </a:ext>
              </a:extLst>
            </p:cNvPr>
            <p:cNvSpPr txBox="1"/>
            <p:nvPr/>
          </p:nvSpPr>
          <p:spPr>
            <a:xfrm>
              <a:off x="9302280" y="4211461"/>
              <a:ext cx="4940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EM</a:t>
              </a: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0D8BF70A-8466-4A8C-B9B3-9D6B83F23FDB}"/>
                </a:ext>
              </a:extLst>
            </p:cNvPr>
            <p:cNvSpPr txBox="1"/>
            <p:nvPr/>
          </p:nvSpPr>
          <p:spPr>
            <a:xfrm>
              <a:off x="5114722" y="5831166"/>
              <a:ext cx="15600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EMD</a:t>
              </a:r>
              <a:r>
                <a:rPr lang="ja-JP" altLang="en-US" dirty="0"/>
                <a:t>距離計算</a:t>
              </a:r>
              <a:endParaRPr lang="zh-CN" altLang="en-US" dirty="0"/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85B5BB28-FDB6-499B-80C7-9008D5D230EE}"/>
                </a:ext>
              </a:extLst>
            </p:cNvPr>
            <p:cNvSpPr txBox="1"/>
            <p:nvPr/>
          </p:nvSpPr>
          <p:spPr>
            <a:xfrm>
              <a:off x="2020882" y="5831166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/>
                <a:t>商品色分布</a:t>
              </a:r>
              <a:endParaRPr lang="zh-CN" altLang="en-US" dirty="0"/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2AA8067E-BF56-4E1C-BE93-9231A22121E7}"/>
                </a:ext>
              </a:extLst>
            </p:cNvPr>
            <p:cNvSpPr txBox="1"/>
            <p:nvPr/>
          </p:nvSpPr>
          <p:spPr>
            <a:xfrm>
              <a:off x="7744843" y="5831223"/>
              <a:ext cx="24929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/>
                <a:t>調性格の共感覚色分布</a:t>
              </a:r>
              <a:endParaRPr lang="zh-CN" altLang="en-US" dirty="0"/>
            </a:p>
          </p:txBody>
        </p:sp>
        <p:sp>
          <p:nvSpPr>
            <p:cNvPr id="33" name="矩形: 圆角 32">
              <a:extLst>
                <a:ext uri="{FF2B5EF4-FFF2-40B4-BE49-F238E27FC236}">
                  <a16:creationId xmlns:a16="http://schemas.microsoft.com/office/drawing/2014/main" id="{B592184A-BF09-4392-8720-A1096A8EC2F2}"/>
                </a:ext>
              </a:extLst>
            </p:cNvPr>
            <p:cNvSpPr/>
            <p:nvPr/>
          </p:nvSpPr>
          <p:spPr>
            <a:xfrm>
              <a:off x="290146" y="2535621"/>
              <a:ext cx="5029200" cy="2440825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矩形: 圆角 33">
              <a:extLst>
                <a:ext uri="{FF2B5EF4-FFF2-40B4-BE49-F238E27FC236}">
                  <a16:creationId xmlns:a16="http://schemas.microsoft.com/office/drawing/2014/main" id="{155AACF7-E50C-4CAA-B0CE-320DCF71558E}"/>
                </a:ext>
              </a:extLst>
            </p:cNvPr>
            <p:cNvSpPr/>
            <p:nvPr/>
          </p:nvSpPr>
          <p:spPr>
            <a:xfrm>
              <a:off x="6509238" y="330154"/>
              <a:ext cx="5029200" cy="5420015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0494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3E41EB-8D21-4FDA-87CF-BEE1091B8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発表の流れ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B1B5EF-332A-4697-9E01-A84323404E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ja-JP" altLang="en-US" sz="2800" dirty="0"/>
              <a:t>プロジェクト概要</a:t>
            </a:r>
            <a:endParaRPr lang="en-US" altLang="ja-JP" sz="2800" dirty="0"/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sz="2800" dirty="0"/>
              <a:t>関連研究と設計方針</a:t>
            </a:r>
            <a:endParaRPr lang="en-US" altLang="ja-JP" sz="2800" dirty="0"/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sz="2800" dirty="0"/>
              <a:t>レコメンダ</a:t>
            </a:r>
            <a:r>
              <a:rPr lang="en-US" altLang="ja-JP" sz="2800" dirty="0"/>
              <a:t>―</a:t>
            </a:r>
            <a:r>
              <a:rPr lang="ja-JP" altLang="en-US" sz="2800" dirty="0"/>
              <a:t>システム設計</a:t>
            </a:r>
            <a:endParaRPr lang="en-US" altLang="ja-JP" sz="2800" dirty="0"/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sz="2800" dirty="0"/>
              <a:t>レコメンダ</a:t>
            </a:r>
            <a:r>
              <a:rPr lang="en-US" altLang="ja-JP" sz="2800" dirty="0"/>
              <a:t>―</a:t>
            </a:r>
            <a:r>
              <a:rPr lang="ja-JP" altLang="en-US" sz="2800" dirty="0"/>
              <a:t>システム実装</a:t>
            </a:r>
            <a:endParaRPr lang="en-US" altLang="ja-JP" sz="2800" dirty="0"/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sz="2800" dirty="0"/>
              <a:t>評価手法と実験結果分析</a:t>
            </a:r>
            <a:endParaRPr lang="en-US" altLang="ja-JP" sz="2800" dirty="0"/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sz="2800" dirty="0"/>
              <a:t>まとめと今後の課題</a:t>
            </a:r>
            <a:endParaRPr lang="en-US" altLang="ja-JP" sz="2800" dirty="0"/>
          </a:p>
          <a:p>
            <a:pPr>
              <a:buFont typeface="Wingdings" panose="05000000000000000000" pitchFamily="2" charset="2"/>
              <a:buChar char="l"/>
            </a:pP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8215155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61A1C8-2EE3-40FC-AA45-4CCE63CCF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7200" dirty="0"/>
              <a:t>レコメンダ</a:t>
            </a:r>
            <a:r>
              <a:rPr lang="en-US" altLang="ja-JP" sz="7200" dirty="0"/>
              <a:t>―</a:t>
            </a:r>
            <a:r>
              <a:rPr lang="ja-JP" altLang="en-US" sz="7200" dirty="0"/>
              <a:t>システム実装</a:t>
            </a:r>
            <a:endParaRPr lang="en-US" altLang="ja-JP" sz="7200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0B84D2A-CAB4-473E-A70C-EC2C747CAB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19857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537A04-F7AE-4554-AEAF-01A83F94A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システム全体像</a:t>
            </a:r>
            <a:endParaRPr lang="zh-CN" altLang="en-US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1E223223-F8C6-4FC9-9184-55D20DA922C1}"/>
              </a:ext>
            </a:extLst>
          </p:cNvPr>
          <p:cNvGrpSpPr/>
          <p:nvPr/>
        </p:nvGrpSpPr>
        <p:grpSpPr>
          <a:xfrm>
            <a:off x="1118142" y="1796359"/>
            <a:ext cx="9777073" cy="4516897"/>
            <a:chOff x="322782" y="443312"/>
            <a:chExt cx="10588712" cy="5791317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788245E7-8A7F-4C16-9385-4D27BFDFD47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9886" y="619678"/>
              <a:ext cx="2095500" cy="2380615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2FAC7ACB-61CD-4BA5-8927-27AD1B16221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41247" y="443312"/>
              <a:ext cx="2707005" cy="2228850"/>
            </a:xfrm>
            <a:prstGeom prst="rect">
              <a:avLst/>
            </a:prstGeom>
          </p:spPr>
        </p:pic>
        <p:sp>
          <p:nvSpPr>
            <p:cNvPr id="8" name="圆角矩形 9">
              <a:extLst>
                <a:ext uri="{FF2B5EF4-FFF2-40B4-BE49-F238E27FC236}">
                  <a16:creationId xmlns:a16="http://schemas.microsoft.com/office/drawing/2014/main" id="{D29A217D-AE1E-409C-8818-DC829A3BCFE6}"/>
                </a:ext>
              </a:extLst>
            </p:cNvPr>
            <p:cNvSpPr/>
            <p:nvPr/>
          </p:nvSpPr>
          <p:spPr>
            <a:xfrm>
              <a:off x="322782" y="4225730"/>
              <a:ext cx="2746621" cy="1934490"/>
            </a:xfrm>
            <a:prstGeom prst="round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zh-CN" sz="3600">
                  <a:solidFill>
                    <a:schemeClr val="tx1"/>
                  </a:solidFill>
                </a:rPr>
                <a:t>レコメンド</a:t>
              </a:r>
            </a:p>
            <a:p>
              <a:pPr algn="ctr"/>
              <a:r>
                <a:rPr lang="ja-JP" altLang="zh-CN" sz="3600">
                  <a:solidFill>
                    <a:schemeClr val="tx1"/>
                  </a:solidFill>
                </a:rPr>
                <a:t>エンジン</a:t>
              </a:r>
            </a:p>
          </p:txBody>
        </p:sp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E7C81EF1-1BAA-4963-AF4C-63C3DA25C86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292754" y="4300139"/>
              <a:ext cx="2618740" cy="1743075"/>
            </a:xfrm>
            <a:prstGeom prst="rect">
              <a:avLst/>
            </a:prstGeom>
          </p:spPr>
        </p:pic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9F0760FE-E718-4E15-83C6-1A94FE681F22}"/>
                </a:ext>
              </a:extLst>
            </p:cNvPr>
            <p:cNvCxnSpPr/>
            <p:nvPr/>
          </p:nvCxnSpPr>
          <p:spPr>
            <a:xfrm flipV="1">
              <a:off x="2859405" y="1398482"/>
              <a:ext cx="3698875" cy="635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36EBDC57-D032-4866-821F-C4768326D401}"/>
                </a:ext>
              </a:extLst>
            </p:cNvPr>
            <p:cNvCxnSpPr/>
            <p:nvPr/>
          </p:nvCxnSpPr>
          <p:spPr>
            <a:xfrm>
              <a:off x="8794750" y="2748280"/>
              <a:ext cx="4445" cy="1136015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035AFF09-A9E2-45E6-BB0E-08ECCB31BE1C}"/>
                </a:ext>
              </a:extLst>
            </p:cNvPr>
            <p:cNvCxnSpPr/>
            <p:nvPr/>
          </p:nvCxnSpPr>
          <p:spPr>
            <a:xfrm flipH="1" flipV="1">
              <a:off x="3593946" y="5535930"/>
              <a:ext cx="2910840" cy="1271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47FCF6C3-1442-46A7-8E51-F32CBBD2933B}"/>
                </a:ext>
              </a:extLst>
            </p:cNvPr>
            <p:cNvCxnSpPr/>
            <p:nvPr/>
          </p:nvCxnSpPr>
          <p:spPr>
            <a:xfrm>
              <a:off x="3633524" y="5042535"/>
              <a:ext cx="2870200" cy="1271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81CF49D7-1B34-48CD-BBF8-8EC03AD3DF1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648424" y="3853379"/>
              <a:ext cx="1533525" cy="2381250"/>
            </a:xfrm>
            <a:prstGeom prst="rect">
              <a:avLst/>
            </a:prstGeom>
          </p:spPr>
        </p:pic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9BABB02C-B6AE-4775-976E-91B625E1E908}"/>
                </a:ext>
              </a:extLst>
            </p:cNvPr>
            <p:cNvCxnSpPr/>
            <p:nvPr/>
          </p:nvCxnSpPr>
          <p:spPr>
            <a:xfrm flipH="1">
              <a:off x="2910205" y="1857869"/>
              <a:ext cx="3554095" cy="0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6048FA39-C29A-4D11-A85E-6968C15DE124}"/>
                </a:ext>
              </a:extLst>
            </p:cNvPr>
            <p:cNvCxnSpPr/>
            <p:nvPr/>
          </p:nvCxnSpPr>
          <p:spPr>
            <a:xfrm flipV="1">
              <a:off x="8222269" y="2778125"/>
              <a:ext cx="0" cy="1126490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FE147F19-EA0F-4701-BF89-B5AA9B414A5B}"/>
                </a:ext>
              </a:extLst>
            </p:cNvPr>
            <p:cNvSpPr txBox="1"/>
            <p:nvPr/>
          </p:nvSpPr>
          <p:spPr>
            <a:xfrm>
              <a:off x="3590925" y="942975"/>
              <a:ext cx="1698625" cy="3987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/>
                <a:t>1</a:t>
              </a:r>
              <a:r>
                <a:rPr lang="ja-JP" altLang="en-US" sz="2000" b="1" dirty="0"/>
                <a:t>．閲覧と購入</a:t>
              </a: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7F2FF1F4-9017-4054-9D52-5EE668868DC8}"/>
                </a:ext>
              </a:extLst>
            </p:cNvPr>
            <p:cNvSpPr txBox="1"/>
            <p:nvPr/>
          </p:nvSpPr>
          <p:spPr>
            <a:xfrm>
              <a:off x="8799195" y="3088005"/>
              <a:ext cx="1678305" cy="3987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/>
                <a:t>2</a:t>
              </a:r>
              <a:r>
                <a:rPr lang="ja-JP" altLang="en-US" sz="2000" b="1" dirty="0"/>
                <a:t>．データ記録</a:t>
              </a: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0133D075-7706-40DB-A72A-F8184DAB86E6}"/>
                </a:ext>
              </a:extLst>
            </p:cNvPr>
            <p:cNvSpPr txBox="1"/>
            <p:nvPr/>
          </p:nvSpPr>
          <p:spPr>
            <a:xfrm>
              <a:off x="3897001" y="5537200"/>
              <a:ext cx="2599690" cy="3987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/>
                <a:t>3</a:t>
              </a:r>
              <a:r>
                <a:rPr lang="ja-JP" altLang="en-US" sz="2000" b="1" dirty="0"/>
                <a:t>．エンジンを呼び出す</a:t>
              </a: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D07F8A45-92DC-45F6-A70F-96D24B6AF5A6}"/>
                </a:ext>
              </a:extLst>
            </p:cNvPr>
            <p:cNvSpPr txBox="1"/>
            <p:nvPr/>
          </p:nvSpPr>
          <p:spPr>
            <a:xfrm>
              <a:off x="3893232" y="4588300"/>
              <a:ext cx="1999615" cy="3987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/>
                <a:t>4</a:t>
              </a:r>
              <a:r>
                <a:rPr lang="ja-JP" altLang="en-US" sz="2000" b="1" dirty="0"/>
                <a:t>．レコメンド出力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54B8107B-E730-40B2-A4BD-39F35047295D}"/>
                </a:ext>
              </a:extLst>
            </p:cNvPr>
            <p:cNvSpPr txBox="1"/>
            <p:nvPr/>
          </p:nvSpPr>
          <p:spPr>
            <a:xfrm>
              <a:off x="6618259" y="3117215"/>
              <a:ext cx="1503045" cy="3987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/>
                <a:t>5</a:t>
              </a:r>
              <a:r>
                <a:rPr lang="ja-JP" altLang="en-US" sz="2000" b="1" dirty="0"/>
                <a:t>．結果転送</a:t>
              </a: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58987055-B53E-4FD6-A6B3-A14236A0EFE1}"/>
                </a:ext>
              </a:extLst>
            </p:cNvPr>
            <p:cNvSpPr txBox="1"/>
            <p:nvPr/>
          </p:nvSpPr>
          <p:spPr>
            <a:xfrm>
              <a:off x="3241675" y="1838960"/>
              <a:ext cx="2890520" cy="3987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/>
                <a:t>6</a:t>
              </a:r>
              <a:r>
                <a:rPr lang="ja-JP" altLang="en-US" sz="2000" b="1" dirty="0"/>
                <a:t>．おすすめアイテム表示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929287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537A04-F7AE-4554-AEAF-01A83F94A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レコメンドのプロセス</a:t>
            </a:r>
            <a:endParaRPr lang="zh-CN" altLang="en-US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B8DD5CDF-A408-4288-8DDF-30749920D827}"/>
              </a:ext>
            </a:extLst>
          </p:cNvPr>
          <p:cNvGrpSpPr/>
          <p:nvPr/>
        </p:nvGrpSpPr>
        <p:grpSpPr>
          <a:xfrm>
            <a:off x="142404" y="1850073"/>
            <a:ext cx="12038638" cy="4527723"/>
            <a:chOff x="-5080" y="950422"/>
            <a:chExt cx="12038638" cy="4527723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01178037-DB7D-455D-9A70-4F5948023C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58305" y="1725930"/>
              <a:ext cx="907415" cy="964565"/>
            </a:xfrm>
            <a:prstGeom prst="rect">
              <a:avLst/>
            </a:prstGeom>
          </p:spPr>
        </p:pic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22D98322-C600-45D6-B7BC-A6AA606DB58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5080" y="1992140"/>
              <a:ext cx="2707005" cy="2228850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39C5A862-E109-4605-83B9-3774986B44E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212888" y="1859669"/>
              <a:ext cx="2820670" cy="2228215"/>
            </a:xfrm>
            <a:prstGeom prst="rect">
              <a:avLst/>
            </a:prstGeom>
          </p:spPr>
        </p:pic>
        <p:sp>
          <p:nvSpPr>
            <p:cNvPr id="8" name="圆角矩形 7">
              <a:extLst>
                <a:ext uri="{FF2B5EF4-FFF2-40B4-BE49-F238E27FC236}">
                  <a16:creationId xmlns:a16="http://schemas.microsoft.com/office/drawing/2014/main" id="{D7DF51DC-06C7-484A-B7E9-70F9BD160A0B}"/>
                </a:ext>
              </a:extLst>
            </p:cNvPr>
            <p:cNvSpPr/>
            <p:nvPr/>
          </p:nvSpPr>
          <p:spPr>
            <a:xfrm>
              <a:off x="4231313" y="950422"/>
              <a:ext cx="3873500" cy="4019785"/>
            </a:xfrm>
            <a:prstGeom prst="round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zh-CN" sz="3600">
                <a:solidFill>
                  <a:schemeClr val="tx1"/>
                </a:solidFill>
              </a:endParaRPr>
            </a:p>
          </p:txBody>
        </p:sp>
        <p:sp>
          <p:nvSpPr>
            <p:cNvPr id="9" name="右箭头 8">
              <a:extLst>
                <a:ext uri="{FF2B5EF4-FFF2-40B4-BE49-F238E27FC236}">
                  <a16:creationId xmlns:a16="http://schemas.microsoft.com/office/drawing/2014/main" id="{D59458B9-0516-4DB3-A4DE-DC7FE95BF5A1}"/>
                </a:ext>
              </a:extLst>
            </p:cNvPr>
            <p:cNvSpPr/>
            <p:nvPr/>
          </p:nvSpPr>
          <p:spPr>
            <a:xfrm>
              <a:off x="2868930" y="1888490"/>
              <a:ext cx="1773555" cy="646430"/>
            </a:xfrm>
            <a:prstGeom prst="rightArrow">
              <a:avLst/>
            </a:prstGeom>
            <a:solidFill>
              <a:srgbClr val="ECCD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600" b="1">
                  <a:solidFill>
                    <a:schemeClr val="tx1"/>
                  </a:solidFill>
                </a:rPr>
                <a:t>1</a:t>
              </a:r>
              <a:r>
                <a:rPr lang="ja-JP" altLang="en-US" sz="1600" b="1">
                  <a:solidFill>
                    <a:schemeClr val="tx1"/>
                  </a:solidFill>
                </a:rPr>
                <a:t>．</a:t>
              </a:r>
              <a:r>
                <a:rPr lang="en-US" altLang="ja-JP" sz="1600" b="1">
                  <a:solidFill>
                    <a:schemeClr val="tx1"/>
                  </a:solidFill>
                </a:rPr>
                <a:t>User</a:t>
              </a:r>
              <a:r>
                <a:rPr lang="ja-JP" altLang="zh-CN" sz="1600" b="1">
                  <a:solidFill>
                    <a:schemeClr val="tx1"/>
                  </a:solidFill>
                </a:rPr>
                <a:t>データ</a:t>
              </a:r>
            </a:p>
          </p:txBody>
        </p:sp>
        <p:sp>
          <p:nvSpPr>
            <p:cNvPr id="10" name="右箭头 9">
              <a:extLst>
                <a:ext uri="{FF2B5EF4-FFF2-40B4-BE49-F238E27FC236}">
                  <a16:creationId xmlns:a16="http://schemas.microsoft.com/office/drawing/2014/main" id="{91C3C579-0994-47D7-97CC-2EE038A5CDCF}"/>
                </a:ext>
              </a:extLst>
            </p:cNvPr>
            <p:cNvSpPr/>
            <p:nvPr/>
          </p:nvSpPr>
          <p:spPr>
            <a:xfrm>
              <a:off x="7665720" y="1884680"/>
              <a:ext cx="1666240" cy="646430"/>
            </a:xfrm>
            <a:prstGeom prst="rightArrow">
              <a:avLst/>
            </a:prstGeom>
            <a:solidFill>
              <a:srgbClr val="E9BC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600" b="1">
                  <a:solidFill>
                    <a:schemeClr val="tx1"/>
                  </a:solidFill>
                </a:rPr>
                <a:t>2</a:t>
              </a:r>
              <a:r>
                <a:rPr lang="ja-JP" altLang="en-US" sz="1600" b="1">
                  <a:solidFill>
                    <a:schemeClr val="tx1"/>
                  </a:solidFill>
                </a:rPr>
                <a:t>．</a:t>
              </a:r>
              <a:r>
                <a:rPr lang="ja-JP" altLang="zh-CN" sz="1600" b="1">
                  <a:solidFill>
                    <a:schemeClr val="tx1"/>
                  </a:solidFill>
                </a:rPr>
                <a:t>データ分析</a:t>
              </a:r>
            </a:p>
          </p:txBody>
        </p:sp>
        <p:sp>
          <p:nvSpPr>
            <p:cNvPr id="11" name="左箭头 10">
              <a:extLst>
                <a:ext uri="{FF2B5EF4-FFF2-40B4-BE49-F238E27FC236}">
                  <a16:creationId xmlns:a16="http://schemas.microsoft.com/office/drawing/2014/main" id="{6981DFDF-4182-41C4-AB64-9A4C1AF8483D}"/>
                </a:ext>
              </a:extLst>
            </p:cNvPr>
            <p:cNvSpPr/>
            <p:nvPr/>
          </p:nvSpPr>
          <p:spPr>
            <a:xfrm>
              <a:off x="7665720" y="3636010"/>
              <a:ext cx="2349500" cy="607060"/>
            </a:xfrm>
            <a:prstGeom prst="leftArrow">
              <a:avLst/>
            </a:prstGeom>
            <a:solidFill>
              <a:srgbClr val="EBA8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600" b="1">
                  <a:solidFill>
                    <a:schemeClr val="tx1"/>
                  </a:solidFill>
                </a:rPr>
                <a:t>3</a:t>
              </a:r>
              <a:r>
                <a:rPr lang="ja-JP" altLang="en-US" sz="1600" b="1">
                  <a:solidFill>
                    <a:schemeClr val="tx1"/>
                  </a:solidFill>
                </a:rPr>
                <a:t>．</a:t>
              </a:r>
              <a:r>
                <a:rPr lang="ja-JP" altLang="zh-CN" sz="1600" b="1">
                  <a:solidFill>
                    <a:schemeClr val="tx1"/>
                  </a:solidFill>
                </a:rPr>
                <a:t>レコメンド計算完了</a:t>
              </a:r>
            </a:p>
          </p:txBody>
        </p:sp>
        <p:sp>
          <p:nvSpPr>
            <p:cNvPr id="12" name="左箭头 11">
              <a:extLst>
                <a:ext uri="{FF2B5EF4-FFF2-40B4-BE49-F238E27FC236}">
                  <a16:creationId xmlns:a16="http://schemas.microsoft.com/office/drawing/2014/main" id="{03DE8464-F048-4CF0-8573-AD211BE0FEF5}"/>
                </a:ext>
              </a:extLst>
            </p:cNvPr>
            <p:cNvSpPr/>
            <p:nvPr/>
          </p:nvSpPr>
          <p:spPr>
            <a:xfrm>
              <a:off x="2359660" y="3636010"/>
              <a:ext cx="2282825" cy="607060"/>
            </a:xfrm>
            <a:prstGeom prst="leftArrow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600" b="1">
                  <a:solidFill>
                    <a:schemeClr val="tx1"/>
                  </a:solidFill>
                </a:rPr>
                <a:t>4</a:t>
              </a:r>
              <a:r>
                <a:rPr lang="ja-JP" altLang="en-US" sz="1600" b="1">
                  <a:solidFill>
                    <a:schemeClr val="tx1"/>
                  </a:solidFill>
                </a:rPr>
                <a:t>．</a:t>
              </a:r>
              <a:r>
                <a:rPr lang="ja-JP" altLang="zh-CN" sz="1600" b="1">
                  <a:solidFill>
                    <a:schemeClr val="tx1"/>
                  </a:solidFill>
                </a:rPr>
                <a:t>レコメンド結果表示</a:t>
              </a:r>
            </a:p>
          </p:txBody>
        </p: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68406877-403F-41B0-A7D3-56E8B89B3DBA}"/>
                </a:ext>
              </a:extLst>
            </p:cNvPr>
            <p:cNvGrpSpPr/>
            <p:nvPr/>
          </p:nvGrpSpPr>
          <p:grpSpPr>
            <a:xfrm>
              <a:off x="882650" y="5109845"/>
              <a:ext cx="10426700" cy="368300"/>
              <a:chOff x="1365" y="6787"/>
              <a:chExt cx="16420" cy="580"/>
            </a:xfrm>
          </p:grpSpPr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C6FFD27F-D5EA-4F6F-9436-4965FEC69FD2}"/>
                  </a:ext>
                </a:extLst>
              </p:cNvPr>
              <p:cNvSpPr txBox="1"/>
              <p:nvPr/>
            </p:nvSpPr>
            <p:spPr>
              <a:xfrm>
                <a:off x="1365" y="6787"/>
                <a:ext cx="274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zh-CN" b="1" dirty="0"/>
                  <a:t>ウェブサイト</a:t>
                </a:r>
              </a:p>
            </p:txBody>
          </p:sp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3626B1E0-565E-4413-AC2D-DB9BF704810D}"/>
                  </a:ext>
                </a:extLst>
              </p:cNvPr>
              <p:cNvSpPr txBox="1"/>
              <p:nvPr/>
            </p:nvSpPr>
            <p:spPr>
              <a:xfrm>
                <a:off x="15043" y="6787"/>
                <a:ext cx="274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zh-CN" b="1" dirty="0"/>
                  <a:t>エンジン</a:t>
                </a:r>
              </a:p>
            </p:txBody>
          </p:sp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13207385-F226-4D58-A2C9-0423E8F1957A}"/>
                  </a:ext>
                </a:extLst>
              </p:cNvPr>
              <p:cNvSpPr txBox="1"/>
              <p:nvPr/>
            </p:nvSpPr>
            <p:spPr>
              <a:xfrm>
                <a:off x="8229" y="6787"/>
                <a:ext cx="274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zh-CN" b="1" dirty="0"/>
                  <a:t>サーバ</a:t>
                </a:r>
              </a:p>
            </p:txBody>
          </p:sp>
        </p:grpSp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93E10A77-49EA-45FA-BE01-5B52A08207E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784090" y="1725930"/>
              <a:ext cx="702945" cy="971550"/>
            </a:xfrm>
            <a:prstGeom prst="rect">
              <a:avLst/>
            </a:prstGeom>
          </p:spPr>
        </p:pic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BB4264B4-603E-4AC9-957F-F391F176A8A9}"/>
                </a:ext>
              </a:extLst>
            </p:cNvPr>
            <p:cNvSpPr txBox="1"/>
            <p:nvPr/>
          </p:nvSpPr>
          <p:spPr>
            <a:xfrm>
              <a:off x="4642485" y="1243965"/>
              <a:ext cx="110236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zh-CN" b="1"/>
                <a:t>情報履歴</a:t>
              </a: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DDAB18B8-8ADA-46D9-B4BA-ABFAF4EFFCF3}"/>
                </a:ext>
              </a:extLst>
            </p:cNvPr>
            <p:cNvSpPr txBox="1"/>
            <p:nvPr/>
          </p:nvSpPr>
          <p:spPr>
            <a:xfrm>
              <a:off x="6647815" y="1243965"/>
              <a:ext cx="1256665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b="1"/>
                <a:t>request</a:t>
              </a:r>
              <a:r>
                <a:rPr lang="en-US" altLang="zh-CN" b="1"/>
                <a:t>.csv</a:t>
              </a:r>
            </a:p>
          </p:txBody>
        </p:sp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FFF7B2A3-86D3-45C2-8D12-E7479D57E1C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774180" y="3340100"/>
              <a:ext cx="902970" cy="902970"/>
            </a:xfrm>
            <a:prstGeom prst="rect">
              <a:avLst/>
            </a:prstGeom>
          </p:spPr>
        </p:pic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96F55A03-F011-4517-ACBA-97A641334BD0}"/>
                </a:ext>
              </a:extLst>
            </p:cNvPr>
            <p:cNvSpPr txBox="1"/>
            <p:nvPr/>
          </p:nvSpPr>
          <p:spPr>
            <a:xfrm>
              <a:off x="6686550" y="4243070"/>
              <a:ext cx="107823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b="1"/>
                <a:t>result.csv</a:t>
              </a:r>
            </a:p>
          </p:txBody>
        </p:sp>
        <p:sp>
          <p:nvSpPr>
            <p:cNvPr id="19" name="右箭头 23">
              <a:extLst>
                <a:ext uri="{FF2B5EF4-FFF2-40B4-BE49-F238E27FC236}">
                  <a16:creationId xmlns:a16="http://schemas.microsoft.com/office/drawing/2014/main" id="{D9C43C96-B401-4F12-A9C0-1F4D9E35FA9C}"/>
                </a:ext>
              </a:extLst>
            </p:cNvPr>
            <p:cNvSpPr/>
            <p:nvPr/>
          </p:nvSpPr>
          <p:spPr>
            <a:xfrm>
              <a:off x="5650230" y="1915795"/>
              <a:ext cx="1123950" cy="615315"/>
            </a:xfrm>
            <a:prstGeom prst="rightArrow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zh-CN" sz="1200">
                  <a:solidFill>
                    <a:schemeClr val="tx1"/>
                  </a:solidFill>
                </a:rPr>
                <a:t>データ処理</a:t>
              </a:r>
            </a:p>
          </p:txBody>
        </p:sp>
        <p:sp>
          <p:nvSpPr>
            <p:cNvPr id="20" name="左箭头 2">
              <a:extLst>
                <a:ext uri="{FF2B5EF4-FFF2-40B4-BE49-F238E27FC236}">
                  <a16:creationId xmlns:a16="http://schemas.microsoft.com/office/drawing/2014/main" id="{9662BB94-9C02-4C56-817B-FBE86D97295C}"/>
                </a:ext>
              </a:extLst>
            </p:cNvPr>
            <p:cNvSpPr/>
            <p:nvPr/>
          </p:nvSpPr>
          <p:spPr>
            <a:xfrm>
              <a:off x="5649595" y="3522980"/>
              <a:ext cx="1108710" cy="594360"/>
            </a:xfrm>
            <a:prstGeom prst="leftArrow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>
                  <a:solidFill>
                    <a:schemeClr val="tx1"/>
                  </a:solidFill>
                </a:rPr>
                <a:t>データ処理</a:t>
              </a:r>
            </a:p>
          </p:txBody>
        </p:sp>
        <p:pic>
          <p:nvPicPr>
            <p:cNvPr id="21" name="图片 20">
              <a:extLst>
                <a:ext uri="{FF2B5EF4-FFF2-40B4-BE49-F238E27FC236}">
                  <a16:creationId xmlns:a16="http://schemas.microsoft.com/office/drawing/2014/main" id="{D19362BA-9AC6-4BB6-B35B-2B2674319EF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747260" y="3340100"/>
              <a:ext cx="902970" cy="902970"/>
            </a:xfrm>
            <a:prstGeom prst="rect">
              <a:avLst/>
            </a:prstGeom>
          </p:spPr>
        </p:pic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26DC4B65-32A0-4FCB-9D88-B02EF950F4C1}"/>
                </a:ext>
              </a:extLst>
            </p:cNvPr>
            <p:cNvSpPr txBox="1"/>
            <p:nvPr/>
          </p:nvSpPr>
          <p:spPr>
            <a:xfrm>
              <a:off x="4863465" y="4243070"/>
              <a:ext cx="671195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b="1"/>
                <a:t>JSON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061600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537A04-F7AE-4554-AEAF-01A83F94A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ユーザーベースフィルタリング実装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37BD9B3-535E-4D5C-ACCA-D338640418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5389" y="2959022"/>
            <a:ext cx="3812139" cy="1500756"/>
          </a:xfrm>
          <a:prstGeom prst="rect">
            <a:avLst/>
          </a:prstGeom>
        </p:spPr>
      </p:pic>
      <p:pic>
        <p:nvPicPr>
          <p:cNvPr id="10" name="内容占位符 9">
            <a:extLst>
              <a:ext uri="{FF2B5EF4-FFF2-40B4-BE49-F238E27FC236}">
                <a16:creationId xmlns:a16="http://schemas.microsoft.com/office/drawing/2014/main" id="{DC6565D7-A90E-486F-9922-D21845DEE6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14894" y="1977391"/>
            <a:ext cx="3286125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5439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537A04-F7AE-4554-AEAF-01A83F94A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ja-JP" altLang="en-US" dirty="0"/>
              <a:t>コンテンツベースフィルタリング実装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72A70F-422E-4FA0-A7D4-A66EE2012C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72479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537A04-F7AE-4554-AEAF-01A83F94A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カラーベースフィルタリング実装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72A70F-422E-4FA0-A7D4-A66EE2012C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50008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61A1C8-2EE3-40FC-AA45-4CCE63CCF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7200" dirty="0"/>
              <a:t>評価手法と実験結果分析</a:t>
            </a:r>
            <a:endParaRPr lang="en-US" altLang="ja-JP" sz="7200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0B84D2A-CAB4-473E-A70C-EC2C747CAB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75384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2C1B6F-EFCF-4260-969E-C354B03B5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評価方法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40D5D1-8EB0-4584-AE72-27D8FF0E2A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sz="3200" dirty="0"/>
              <a:t>Off-line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ja-JP" sz="3200" dirty="0"/>
              <a:t>On-line</a:t>
            </a:r>
            <a:endParaRPr lang="zh-CN" altLang="en-US" sz="3200" dirty="0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713FEEEF-AFF1-4CCD-9515-ADAABDB8F7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191" y="3089764"/>
            <a:ext cx="5346157" cy="2888662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399903BE-BFF5-4DA4-AF7A-48C581D6ED58}"/>
              </a:ext>
            </a:extLst>
          </p:cNvPr>
          <p:cNvSpPr txBox="1"/>
          <p:nvPr/>
        </p:nvSpPr>
        <p:spPr>
          <a:xfrm>
            <a:off x="2054603" y="5901582"/>
            <a:ext cx="11544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/>
              <a:t>Off-line</a:t>
            </a:r>
            <a:endParaRPr lang="zh-CN" altLang="en-US" sz="2400" b="1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5428F7FC-4CC3-4403-9BBA-B8999E799052}"/>
              </a:ext>
            </a:extLst>
          </p:cNvPr>
          <p:cNvSpPr txBox="1"/>
          <p:nvPr/>
        </p:nvSpPr>
        <p:spPr>
          <a:xfrm>
            <a:off x="8231888" y="5901581"/>
            <a:ext cx="11240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/>
              <a:t>On-line</a:t>
            </a:r>
            <a:endParaRPr lang="zh-CN" altLang="en-US" sz="2400" b="1" dirty="0"/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14147BF7-91E1-4A20-8A96-04555DB4D5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5366" y="3089764"/>
            <a:ext cx="5917070" cy="2887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0934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2C1B6F-EFCF-4260-969E-C354B03B5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評価プロセス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05DE7436-E42D-42DE-9048-F419432B59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0715" y="2462530"/>
            <a:ext cx="1870710" cy="211518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7644F86-A6E0-4733-AB92-1C906668A1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6130" y="2711450"/>
            <a:ext cx="2233930" cy="1961515"/>
          </a:xfrm>
          <a:prstGeom prst="rect">
            <a:avLst/>
          </a:prstGeom>
        </p:spPr>
      </p:pic>
      <p:sp>
        <p:nvSpPr>
          <p:cNvPr id="6" name="右箭头 5">
            <a:extLst>
              <a:ext uri="{FF2B5EF4-FFF2-40B4-BE49-F238E27FC236}">
                <a16:creationId xmlns:a16="http://schemas.microsoft.com/office/drawing/2014/main" id="{BAF64042-B8FA-4DAC-8131-AAB04BC27AC1}"/>
              </a:ext>
            </a:extLst>
          </p:cNvPr>
          <p:cNvSpPr/>
          <p:nvPr/>
        </p:nvSpPr>
        <p:spPr>
          <a:xfrm>
            <a:off x="2511425" y="3316605"/>
            <a:ext cx="725170" cy="7531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A577469-EBB3-41AE-BADA-51FF8F6C73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8565" y="2902585"/>
            <a:ext cx="2581275" cy="1581785"/>
          </a:xfrm>
          <a:prstGeom prst="rect">
            <a:avLst/>
          </a:prstGeom>
        </p:spPr>
      </p:pic>
      <p:sp>
        <p:nvSpPr>
          <p:cNvPr id="8" name="右箭头 7">
            <a:extLst>
              <a:ext uri="{FF2B5EF4-FFF2-40B4-BE49-F238E27FC236}">
                <a16:creationId xmlns:a16="http://schemas.microsoft.com/office/drawing/2014/main" id="{80647D71-D874-4F4D-B51B-5047919BAE01}"/>
              </a:ext>
            </a:extLst>
          </p:cNvPr>
          <p:cNvSpPr/>
          <p:nvPr/>
        </p:nvSpPr>
        <p:spPr>
          <a:xfrm>
            <a:off x="5613400" y="3315335"/>
            <a:ext cx="725170" cy="7531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右箭头 8">
            <a:extLst>
              <a:ext uri="{FF2B5EF4-FFF2-40B4-BE49-F238E27FC236}">
                <a16:creationId xmlns:a16="http://schemas.microsoft.com/office/drawing/2014/main" id="{7F0208E3-56F1-47B1-8F77-027E3EA5BB3D}"/>
              </a:ext>
            </a:extLst>
          </p:cNvPr>
          <p:cNvSpPr/>
          <p:nvPr/>
        </p:nvSpPr>
        <p:spPr>
          <a:xfrm>
            <a:off x="8997315" y="3315335"/>
            <a:ext cx="739140" cy="7531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14A4E3DF-E27B-43EF-A3D8-E02C068346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13925" y="2902585"/>
            <a:ext cx="1789430" cy="1767840"/>
          </a:xfrm>
          <a:prstGeom prst="rect">
            <a:avLst/>
          </a:prstGeom>
        </p:spPr>
      </p:pic>
      <p:grpSp>
        <p:nvGrpSpPr>
          <p:cNvPr id="11" name="组合 10">
            <a:extLst>
              <a:ext uri="{FF2B5EF4-FFF2-40B4-BE49-F238E27FC236}">
                <a16:creationId xmlns:a16="http://schemas.microsoft.com/office/drawing/2014/main" id="{CF1DDF95-3F58-4EAA-B5AC-EAFA4F78B359}"/>
              </a:ext>
            </a:extLst>
          </p:cNvPr>
          <p:cNvGrpSpPr/>
          <p:nvPr/>
        </p:nvGrpSpPr>
        <p:grpSpPr>
          <a:xfrm>
            <a:off x="1341120" y="4720143"/>
            <a:ext cx="6222365" cy="936509"/>
            <a:chOff x="1341120" y="4773295"/>
            <a:chExt cx="6222365" cy="1060334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6879FEFF-851A-4E0F-B72A-F2285D8C6EA6}"/>
                </a:ext>
              </a:extLst>
            </p:cNvPr>
            <p:cNvSpPr/>
            <p:nvPr/>
          </p:nvSpPr>
          <p:spPr>
            <a:xfrm>
              <a:off x="1655406" y="5503540"/>
              <a:ext cx="5908079" cy="3191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68D99DAC-A4A1-437F-9BFD-672B9D652B17}"/>
                </a:ext>
              </a:extLst>
            </p:cNvPr>
            <p:cNvSpPr/>
            <p:nvPr/>
          </p:nvSpPr>
          <p:spPr>
            <a:xfrm>
              <a:off x="7153547" y="4819487"/>
              <a:ext cx="409317" cy="10032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上箭头 12">
              <a:extLst>
                <a:ext uri="{FF2B5EF4-FFF2-40B4-BE49-F238E27FC236}">
                  <a16:creationId xmlns:a16="http://schemas.microsoft.com/office/drawing/2014/main" id="{7E204661-53F5-422C-85BB-6B8F015E47E5}"/>
                </a:ext>
              </a:extLst>
            </p:cNvPr>
            <p:cNvSpPr/>
            <p:nvPr/>
          </p:nvSpPr>
          <p:spPr>
            <a:xfrm>
              <a:off x="1341120" y="4773295"/>
              <a:ext cx="573292" cy="1060334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5" name="文本框 14">
            <a:extLst>
              <a:ext uri="{FF2B5EF4-FFF2-40B4-BE49-F238E27FC236}">
                <a16:creationId xmlns:a16="http://schemas.microsoft.com/office/drawing/2014/main" id="{AF942C2D-9886-43E8-95EF-0C8FC8A46A9A}"/>
              </a:ext>
            </a:extLst>
          </p:cNvPr>
          <p:cNvSpPr txBox="1"/>
          <p:nvPr/>
        </p:nvSpPr>
        <p:spPr>
          <a:xfrm>
            <a:off x="9736455" y="2257425"/>
            <a:ext cx="25095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zh-CN" b="1" dirty="0"/>
              <a:t>レコメンド結果の中で、気になる商品があれば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16E095D-1ECB-4413-AFA5-00FECB9AD9DE}"/>
              </a:ext>
            </a:extLst>
          </p:cNvPr>
          <p:cNvSpPr txBox="1"/>
          <p:nvPr/>
        </p:nvSpPr>
        <p:spPr>
          <a:xfrm>
            <a:off x="3395980" y="5745257"/>
            <a:ext cx="26073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zh-CN" b="1" dirty="0"/>
              <a:t>レコメンド結果の中で、気になる商品がなければ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814D9EF-DB95-4546-A24D-25C93ABA2AD1}"/>
              </a:ext>
            </a:extLst>
          </p:cNvPr>
          <p:cNvSpPr txBox="1"/>
          <p:nvPr/>
        </p:nvSpPr>
        <p:spPr>
          <a:xfrm>
            <a:off x="423545" y="2124075"/>
            <a:ext cx="41465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AFD04AEC-27C0-48D0-9969-3FA70C7C20B0}"/>
              </a:ext>
            </a:extLst>
          </p:cNvPr>
          <p:cNvSpPr txBox="1"/>
          <p:nvPr/>
        </p:nvSpPr>
        <p:spPr>
          <a:xfrm>
            <a:off x="3055620" y="2124075"/>
            <a:ext cx="41465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ABFAE74-70EB-4C11-AAC5-3F75A3EEFE66}"/>
              </a:ext>
            </a:extLst>
          </p:cNvPr>
          <p:cNvSpPr txBox="1"/>
          <p:nvPr/>
        </p:nvSpPr>
        <p:spPr>
          <a:xfrm>
            <a:off x="6124575" y="2164715"/>
            <a:ext cx="41465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7C3D0ABB-E72A-4348-AE2E-4CA000B2DC7E}"/>
              </a:ext>
            </a:extLst>
          </p:cNvPr>
          <p:cNvSpPr txBox="1"/>
          <p:nvPr/>
        </p:nvSpPr>
        <p:spPr>
          <a:xfrm>
            <a:off x="9103995" y="2164715"/>
            <a:ext cx="7938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</a:rPr>
              <a:t>3</a:t>
            </a:r>
            <a:r>
              <a:rPr lang="en-US" altLang="ja-JP" sz="3600" b="1" dirty="0">
                <a:solidFill>
                  <a:srgbClr val="FF0000"/>
                </a:solidFill>
              </a:rPr>
              <a:t>-</a:t>
            </a:r>
            <a:r>
              <a:rPr lang="en-US" altLang="zh-CN" sz="36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6E42BF51-41B2-4F30-97F0-C940D3C4A3EE}"/>
              </a:ext>
            </a:extLst>
          </p:cNvPr>
          <p:cNvSpPr txBox="1"/>
          <p:nvPr/>
        </p:nvSpPr>
        <p:spPr>
          <a:xfrm>
            <a:off x="2691765" y="5760005"/>
            <a:ext cx="7938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</a:rPr>
              <a:t>3</a:t>
            </a:r>
            <a:r>
              <a:rPr lang="en-US" altLang="ja-JP" sz="3600" b="1" dirty="0">
                <a:solidFill>
                  <a:srgbClr val="FF0000"/>
                </a:solidFill>
              </a:rPr>
              <a:t>-</a:t>
            </a:r>
            <a:r>
              <a:rPr lang="en-US" altLang="zh-CN" sz="36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2" name="右箭头 22">
            <a:extLst>
              <a:ext uri="{FF2B5EF4-FFF2-40B4-BE49-F238E27FC236}">
                <a16:creationId xmlns:a16="http://schemas.microsoft.com/office/drawing/2014/main" id="{AC173CD2-3ECC-4B80-A60D-925937296C5E}"/>
              </a:ext>
            </a:extLst>
          </p:cNvPr>
          <p:cNvSpPr/>
          <p:nvPr/>
        </p:nvSpPr>
        <p:spPr>
          <a:xfrm rot="3060000">
            <a:off x="10263505" y="4745355"/>
            <a:ext cx="699770" cy="5607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982B5856-0FD7-4842-878A-FA986CCC2D9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72345" y="5503545"/>
            <a:ext cx="2085975" cy="428625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3E1CC081-2C22-460E-A92C-1240DD758349}"/>
              </a:ext>
            </a:extLst>
          </p:cNvPr>
          <p:cNvSpPr txBox="1"/>
          <p:nvPr/>
        </p:nvSpPr>
        <p:spPr>
          <a:xfrm>
            <a:off x="10917555" y="4773295"/>
            <a:ext cx="41465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84ECBD78-C29F-4E2F-A805-C3167E4342F9}"/>
              </a:ext>
            </a:extLst>
          </p:cNvPr>
          <p:cNvSpPr txBox="1"/>
          <p:nvPr/>
        </p:nvSpPr>
        <p:spPr>
          <a:xfrm>
            <a:off x="3150235" y="228092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3E0BCC8C-33C8-4C5A-8972-A6CE9CC763B4}"/>
              </a:ext>
            </a:extLst>
          </p:cNvPr>
          <p:cNvSpPr/>
          <p:nvPr/>
        </p:nvSpPr>
        <p:spPr>
          <a:xfrm>
            <a:off x="6124575" y="2164715"/>
            <a:ext cx="2976880" cy="2508885"/>
          </a:xfrm>
          <a:prstGeom prst="rect">
            <a:avLst/>
          </a:prstGeom>
          <a:noFill/>
          <a:ln w="38100">
            <a:solidFill>
              <a:srgbClr val="00B050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4851CFBD-3B8F-4BB7-81ED-A5A92BD54399}"/>
              </a:ext>
            </a:extLst>
          </p:cNvPr>
          <p:cNvSpPr txBox="1"/>
          <p:nvPr/>
        </p:nvSpPr>
        <p:spPr>
          <a:xfrm>
            <a:off x="5560059" y="1790755"/>
            <a:ext cx="4176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ja-JP" altLang="zh-CN" b="1" dirty="0">
                <a:solidFill>
                  <a:srgbClr val="00B050"/>
                </a:solidFill>
                <a:sym typeface="+mn-ea"/>
              </a:rPr>
              <a:t>おすすめアイテムがエンジンにより変更</a:t>
            </a:r>
          </a:p>
        </p:txBody>
      </p:sp>
    </p:spTree>
    <p:extLst>
      <p:ext uri="{BB962C8B-B14F-4D97-AF65-F5344CB8AC3E}">
        <p14:creationId xmlns:p14="http://schemas.microsoft.com/office/powerpoint/2010/main" val="32763767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2C1B6F-EFCF-4260-969E-C354B03B5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評価指標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40D5D1-8EB0-4584-AE72-27D8FF0E2A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sz="2800" dirty="0"/>
              <a:t>CTR</a:t>
            </a:r>
            <a:r>
              <a:rPr lang="ja-JP" altLang="en-US" sz="2800" dirty="0"/>
              <a:t>（</a:t>
            </a:r>
            <a:r>
              <a:rPr lang="en-US" altLang="ja-JP" sz="2800" dirty="0"/>
              <a:t>Click</a:t>
            </a:r>
            <a:r>
              <a:rPr lang="ja-JP" altLang="en-US" sz="2800" dirty="0"/>
              <a:t> </a:t>
            </a:r>
            <a:r>
              <a:rPr lang="en-US" altLang="ja-JP" sz="2800" dirty="0"/>
              <a:t>Through Rate</a:t>
            </a:r>
            <a:r>
              <a:rPr lang="ja-JP" altLang="en-US" sz="2800" dirty="0"/>
              <a:t>）</a:t>
            </a:r>
            <a:endParaRPr lang="en-US" altLang="ja-JP" sz="2800" dirty="0"/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sz="2800" dirty="0"/>
              <a:t>レコメンド結果の満足度</a:t>
            </a:r>
            <a:endParaRPr lang="en-US" altLang="ja-JP" sz="2800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ja-JP" sz="2800" dirty="0"/>
              <a:t>Pay</a:t>
            </a:r>
            <a:r>
              <a:rPr lang="ja-JP" altLang="en-US" sz="2800" dirty="0"/>
              <a:t> </a:t>
            </a:r>
            <a:r>
              <a:rPr lang="en-US" altLang="ja-JP" sz="2800" dirty="0"/>
              <a:t>per click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sz="2800" dirty="0"/>
              <a:t>購入決定までの時間</a:t>
            </a:r>
            <a:endParaRPr lang="en-US" altLang="ja-JP" sz="2800" dirty="0"/>
          </a:p>
          <a:p>
            <a:pPr>
              <a:buFont typeface="Wingdings" panose="05000000000000000000" pitchFamily="2" charset="2"/>
              <a:buChar char="l"/>
            </a:pP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966260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61A1C8-2EE3-40FC-AA45-4CCE63CCF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プロジェクト概要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0B84D2A-CAB4-473E-A70C-EC2C747CAB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02622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885B01-1CE9-4F56-9346-FE14F94A4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CTR</a:t>
            </a:r>
            <a:r>
              <a:rPr lang="ja-JP" altLang="en-US" dirty="0"/>
              <a:t>（</a:t>
            </a:r>
            <a:r>
              <a:rPr lang="en-US" altLang="zh-CN" dirty="0"/>
              <a:t>Click Through Rate</a:t>
            </a:r>
            <a:r>
              <a:rPr lang="ja-JP" altLang="en-US" dirty="0"/>
              <a:t>）</a:t>
            </a:r>
            <a:endParaRPr lang="zh-CN" altLang="en-US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C8DA6BE2-B426-4E3B-BEFF-58E77BD4FD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ja-JP" altLang="zh-CN" sz="2800" dirty="0">
                <a:sym typeface="+mn-ea"/>
              </a:rPr>
              <a:t>ホームページ閲覧から</a:t>
            </a:r>
            <a:r>
              <a:rPr lang="ja-JP" altLang="ja-JP" sz="2800" dirty="0"/>
              <a:t>購入決定まで、お勧め欄クリック数</a:t>
            </a:r>
            <a:r>
              <a:rPr lang="en-US" altLang="ja-JP" sz="2800" dirty="0"/>
              <a:t>/</a:t>
            </a:r>
            <a:r>
              <a:rPr lang="ja-JP" altLang="zh-CN" sz="2800" dirty="0"/>
              <a:t>閲覧総数</a:t>
            </a:r>
            <a:endParaRPr lang="en-US" altLang="zh-CN" sz="2800" dirty="0"/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sz="2800" dirty="0"/>
              <a:t>お勧め欄クリック数</a:t>
            </a:r>
            <a:endParaRPr lang="en-US" altLang="ja-JP" sz="2800" dirty="0"/>
          </a:p>
          <a:p>
            <a:pPr lvl="2"/>
            <a:r>
              <a:rPr lang="ja-JP" altLang="en-US" sz="1800" dirty="0"/>
              <a:t>テスト中、レコメンド結果のお勧め欄から商品をクリックした回数</a:t>
            </a:r>
            <a:endParaRPr lang="ja-JP" altLang="en-US" sz="2200" dirty="0"/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sz="2800" dirty="0"/>
              <a:t>閲覧総数</a:t>
            </a:r>
          </a:p>
          <a:p>
            <a:pPr lvl="2"/>
            <a:r>
              <a:rPr lang="ja-JP" altLang="en-US" sz="2000" dirty="0"/>
              <a:t>ホームページからクリック回数 </a:t>
            </a:r>
            <a:r>
              <a:rPr lang="en-US" altLang="zh-CN" sz="2000" dirty="0"/>
              <a:t>+ </a:t>
            </a:r>
            <a:r>
              <a:rPr lang="ja-JP" altLang="en-US" sz="2000" dirty="0"/>
              <a:t>上記の回数</a:t>
            </a:r>
            <a:endParaRPr lang="ja-JP" altLang="en-US" sz="2400" dirty="0"/>
          </a:p>
          <a:p>
            <a:pPr lvl="0">
              <a:buFont typeface="Wingdings" panose="05000000000000000000" pitchFamily="2" charset="2"/>
              <a:buChar char="l"/>
            </a:pPr>
            <a:r>
              <a:rPr lang="ja-JP" altLang="en-US" sz="2800" dirty="0">
                <a:solidFill>
                  <a:srgbClr val="7030A0"/>
                </a:solidFill>
              </a:rPr>
              <a:t>比率高いほど、レコメンド効果良い</a:t>
            </a:r>
          </a:p>
        </p:txBody>
      </p:sp>
    </p:spTree>
    <p:extLst>
      <p:ext uri="{BB962C8B-B14F-4D97-AF65-F5344CB8AC3E}">
        <p14:creationId xmlns:p14="http://schemas.microsoft.com/office/powerpoint/2010/main" val="17051862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C52367-774E-43B7-ABAA-7389A02F3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レコメンド結果の満足度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A4BA0C-7302-48BB-8137-48E1FE9107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ja-JP" altLang="zh-CN" sz="2800" dirty="0"/>
              <a:t>お勧め欄に対して、</a:t>
            </a:r>
            <a:r>
              <a:rPr lang="en-US" altLang="ja-JP" sz="2800" dirty="0"/>
              <a:t>1-5</a:t>
            </a:r>
            <a:r>
              <a:rPr lang="ja-JP" altLang="en-US" sz="2800" dirty="0"/>
              <a:t>の満足度を評価する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sz="2800" dirty="0"/>
              <a:t>満足度は、</a:t>
            </a:r>
            <a:r>
              <a:rPr lang="en-US" altLang="ja-JP" sz="2800" dirty="0"/>
              <a:t>5</a:t>
            </a:r>
            <a:r>
              <a:rPr lang="ja-JP" altLang="en-US" sz="2800" dirty="0"/>
              <a:t>つ商品の中で</a:t>
            </a:r>
            <a:r>
              <a:rPr lang="ja-JP" altLang="en-US" sz="2800" dirty="0">
                <a:solidFill>
                  <a:srgbClr val="FF0000"/>
                </a:solidFill>
              </a:rPr>
              <a:t>気になる商品の数量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sz="2800" dirty="0">
                <a:solidFill>
                  <a:schemeClr val="tx1"/>
                </a:solidFill>
              </a:rPr>
              <a:t>最後に平均値を求める、</a:t>
            </a:r>
            <a:r>
              <a:rPr lang="ja-JP" altLang="en-US" sz="2800" dirty="0">
                <a:solidFill>
                  <a:srgbClr val="7030A0"/>
                </a:solidFill>
              </a:rPr>
              <a:t>高いほどレコメンド効果良い</a:t>
            </a:r>
          </a:p>
          <a:p>
            <a:pPr marL="0" indent="0">
              <a:buNone/>
            </a:pPr>
            <a:endParaRPr lang="zh-CN" altLang="en-US" sz="2800" dirty="0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75A702E3-934E-4BEA-9CE3-2025CBEC13A7}"/>
              </a:ext>
            </a:extLst>
          </p:cNvPr>
          <p:cNvGrpSpPr/>
          <p:nvPr/>
        </p:nvGrpSpPr>
        <p:grpSpPr>
          <a:xfrm>
            <a:off x="3462655" y="3429000"/>
            <a:ext cx="6294120" cy="3290570"/>
            <a:chOff x="2548255" y="3420745"/>
            <a:chExt cx="6294120" cy="3290570"/>
          </a:xfrm>
        </p:grpSpPr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3DDAA844-6AD9-4D9D-8646-0948AF3071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48255" y="3420745"/>
              <a:ext cx="3952875" cy="1523365"/>
            </a:xfrm>
            <a:prstGeom prst="rect">
              <a:avLst/>
            </a:prstGeom>
          </p:spPr>
        </p:pic>
        <p:sp>
          <p:nvSpPr>
            <p:cNvPr id="12" name="右箭头 7">
              <a:extLst>
                <a:ext uri="{FF2B5EF4-FFF2-40B4-BE49-F238E27FC236}">
                  <a16:creationId xmlns:a16="http://schemas.microsoft.com/office/drawing/2014/main" id="{487A4BA7-DA2A-4D05-A135-D812110EABDC}"/>
                </a:ext>
              </a:extLst>
            </p:cNvPr>
            <p:cNvSpPr/>
            <p:nvPr/>
          </p:nvSpPr>
          <p:spPr>
            <a:xfrm>
              <a:off x="6781800" y="3887470"/>
              <a:ext cx="752475" cy="59055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97F260F7-067B-4E9D-AEEA-690A68BD07D9}"/>
                </a:ext>
              </a:extLst>
            </p:cNvPr>
            <p:cNvSpPr txBox="1"/>
            <p:nvPr/>
          </p:nvSpPr>
          <p:spPr>
            <a:xfrm>
              <a:off x="7743825" y="3997960"/>
              <a:ext cx="109855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zh-CN"/>
                <a:t>評価：</a:t>
              </a:r>
              <a:r>
                <a:rPr lang="en-US" altLang="ja-JP"/>
                <a:t>3</a:t>
              </a:r>
              <a:r>
                <a:rPr lang="ja-JP" altLang="en-US"/>
                <a:t>点</a:t>
              </a:r>
            </a:p>
          </p:txBody>
        </p:sp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D28CD25A-AA3F-4534-9061-1E14478ABD3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48255" y="5176520"/>
              <a:ext cx="3952875" cy="1534795"/>
            </a:xfrm>
            <a:prstGeom prst="rect">
              <a:avLst/>
            </a:prstGeom>
          </p:spPr>
        </p:pic>
        <p:sp>
          <p:nvSpPr>
            <p:cNvPr id="15" name="右箭头 10">
              <a:extLst>
                <a:ext uri="{FF2B5EF4-FFF2-40B4-BE49-F238E27FC236}">
                  <a16:creationId xmlns:a16="http://schemas.microsoft.com/office/drawing/2014/main" id="{ADB62CA8-1365-4019-8711-571CA8FC6FDD}"/>
                </a:ext>
              </a:extLst>
            </p:cNvPr>
            <p:cNvSpPr/>
            <p:nvPr/>
          </p:nvSpPr>
          <p:spPr>
            <a:xfrm>
              <a:off x="6781800" y="5586730"/>
              <a:ext cx="752475" cy="59055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28951CC7-1246-418A-B79C-B73F7B3DEB29}"/>
                </a:ext>
              </a:extLst>
            </p:cNvPr>
            <p:cNvSpPr txBox="1"/>
            <p:nvPr/>
          </p:nvSpPr>
          <p:spPr>
            <a:xfrm>
              <a:off x="7743825" y="5697855"/>
              <a:ext cx="109855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zh-CN"/>
                <a:t>評価：</a:t>
              </a:r>
              <a:r>
                <a:rPr lang="en-US" altLang="ja-JP"/>
                <a:t>2</a:t>
              </a:r>
              <a:r>
                <a:rPr lang="ja-JP" altLang="en-US"/>
                <a:t>点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195743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2E863A-4A4E-428D-B972-1D296356B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Pay per click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12BBB8-627C-4A71-9CFE-71F5BBFD63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ja-JP" altLang="zh-CN" sz="2800" dirty="0"/>
              <a:t>ホームページ閲覧から購</a:t>
            </a:r>
            <a:r>
              <a:rPr lang="ja-JP" altLang="ja-JP" sz="2800" dirty="0">
                <a:sym typeface="+mn-ea"/>
              </a:rPr>
              <a:t>入</a:t>
            </a:r>
            <a:r>
              <a:rPr lang="ja-JP" altLang="zh-CN" sz="2800" dirty="0"/>
              <a:t>決定までのクリック回数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ja-JP" altLang="zh-CN" sz="2800" dirty="0">
                <a:solidFill>
                  <a:srgbClr val="7030A0"/>
                </a:solidFill>
              </a:rPr>
              <a:t>回数少ないほど、レコメンド効果良い</a:t>
            </a:r>
          </a:p>
          <a:p>
            <a:endParaRPr lang="zh-CN" altLang="en-US" sz="2800" dirty="0"/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B41AA29A-768C-484F-9CD0-0550F735A817}"/>
              </a:ext>
            </a:extLst>
          </p:cNvPr>
          <p:cNvCxnSpPr/>
          <p:nvPr/>
        </p:nvCxnSpPr>
        <p:spPr>
          <a:xfrm>
            <a:off x="2119688" y="5683135"/>
            <a:ext cx="7210425" cy="0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A18FC32D-1011-4EEC-944F-5862A33B42FC}"/>
              </a:ext>
            </a:extLst>
          </p:cNvPr>
          <p:cNvSpPr txBox="1"/>
          <p:nvPr/>
        </p:nvSpPr>
        <p:spPr>
          <a:xfrm>
            <a:off x="1999038" y="5889510"/>
            <a:ext cx="676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start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2304D19-A5DA-4D8E-B154-40A459009B52}"/>
              </a:ext>
            </a:extLst>
          </p:cNvPr>
          <p:cNvSpPr txBox="1"/>
          <p:nvPr/>
        </p:nvSpPr>
        <p:spPr>
          <a:xfrm>
            <a:off x="7812463" y="5889510"/>
            <a:ext cx="5902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end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C8A9813-081F-483B-85BB-AFF5B4A45E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7143" y="2927795"/>
            <a:ext cx="6598642" cy="2569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1460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B5303E-2B0A-4783-9FEC-4378AC478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購入決定までの時間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826CF7-A93D-4CB6-AF6F-238D5DB8C4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ja-JP" altLang="zh-CN" sz="2800" dirty="0"/>
              <a:t>ホームページ閲覧から購</a:t>
            </a:r>
            <a:r>
              <a:rPr lang="ja-JP" altLang="ja-JP" sz="2800" dirty="0">
                <a:sym typeface="+mn-ea"/>
              </a:rPr>
              <a:t>入</a:t>
            </a:r>
            <a:r>
              <a:rPr lang="ja-JP" altLang="zh-CN" sz="2800" dirty="0"/>
              <a:t>決定までの時間を図る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ja-JP" altLang="zh-CN" sz="2800" dirty="0">
                <a:solidFill>
                  <a:srgbClr val="7030A0"/>
                </a:solidFill>
              </a:rPr>
              <a:t>時間短いほど、レコメンド効果良い</a:t>
            </a:r>
          </a:p>
          <a:p>
            <a:endParaRPr lang="zh-CN" altLang="en-US" sz="2800" dirty="0"/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37BD8C89-6C03-4774-8622-185BA6A842E1}"/>
              </a:ext>
            </a:extLst>
          </p:cNvPr>
          <p:cNvCxnSpPr/>
          <p:nvPr/>
        </p:nvCxnSpPr>
        <p:spPr>
          <a:xfrm>
            <a:off x="2119688" y="5683135"/>
            <a:ext cx="7210425" cy="0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ED1DE6CE-3DBF-4558-AA9B-09674EC752BA}"/>
              </a:ext>
            </a:extLst>
          </p:cNvPr>
          <p:cNvSpPr txBox="1"/>
          <p:nvPr/>
        </p:nvSpPr>
        <p:spPr>
          <a:xfrm>
            <a:off x="1999038" y="588951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b="1" dirty="0"/>
              <a:t>T0</a:t>
            </a:r>
            <a:endParaRPr lang="en-US" altLang="zh-CN" sz="2000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2FF8032-5A46-486C-9081-2750D2CFE65D}"/>
              </a:ext>
            </a:extLst>
          </p:cNvPr>
          <p:cNvSpPr txBox="1"/>
          <p:nvPr/>
        </p:nvSpPr>
        <p:spPr>
          <a:xfrm>
            <a:off x="7812463" y="588951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b="1" dirty="0"/>
              <a:t>T1</a:t>
            </a:r>
            <a:endParaRPr lang="en-US" altLang="zh-CN" sz="2000" b="1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46694D8-9B25-4BAD-B7AD-6B6BF470F0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7143" y="2927795"/>
            <a:ext cx="6598642" cy="2569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2070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2C1B6F-EFCF-4260-969E-C354B03B5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ユーザーテスト結果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34913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2C1B6F-EFCF-4260-969E-C354B03B5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改善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40D5D1-8EB0-4584-AE72-27D8FF0E2A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ja-JP" altLang="en-US" sz="2800" dirty="0"/>
              <a:t>カラーベースの弱点</a:t>
            </a:r>
            <a:endParaRPr lang="en-US" altLang="ja-JP" sz="2800" dirty="0"/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sz="2800" dirty="0"/>
              <a:t>ユーザーベースとの組み合わせ</a:t>
            </a:r>
            <a:endParaRPr lang="zh-CN" altLang="en-US" sz="2800" dirty="0"/>
          </a:p>
        </p:txBody>
      </p:sp>
      <p:pic>
        <p:nvPicPr>
          <p:cNvPr id="3074" name="图片 37">
            <a:extLst>
              <a:ext uri="{FF2B5EF4-FFF2-40B4-BE49-F238E27FC236}">
                <a16:creationId xmlns:a16="http://schemas.microsoft.com/office/drawing/2014/main" id="{822ABCCB-5EF8-40E5-8615-D9A8E71EDC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345" y="2993814"/>
            <a:ext cx="8089369" cy="2875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43433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2C1B6F-EFCF-4260-969E-C354B03B5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改善後のユーザーテスト結果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40D5D1-8EB0-4584-AE72-27D8FF0E2A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164998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DFFD71-3276-4D0B-9A3C-917B6E17C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まとめと今後の課題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80F1124-E16F-4E05-AF6F-2731C53E85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199037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728A63-ABFC-4DE7-8FD4-E9D40A8BF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まとめ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037DFD-D6E2-424C-9CC9-278FABA237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419041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048BD7-FC8C-48FF-BE63-A9C8D81D1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今後の課題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A7FCA5-335D-43C3-A940-3DE88C6496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09054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CBB6A5-334A-49CA-AB31-B162109E5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プロジェクトの背景</a:t>
            </a:r>
            <a:endParaRPr lang="zh-CN" altLang="en-US" dirty="0"/>
          </a:p>
        </p:txBody>
      </p:sp>
      <p:sp>
        <p:nvSpPr>
          <p:cNvPr id="4" name="Shape 217">
            <a:extLst>
              <a:ext uri="{FF2B5EF4-FFF2-40B4-BE49-F238E27FC236}">
                <a16:creationId xmlns:a16="http://schemas.microsoft.com/office/drawing/2014/main" id="{2067547E-A34D-4939-B55F-2C0ECC110DA8}"/>
              </a:ext>
            </a:extLst>
          </p:cNvPr>
          <p:cNvSpPr txBox="1"/>
          <p:nvPr/>
        </p:nvSpPr>
        <p:spPr>
          <a:xfrm>
            <a:off x="1221487" y="1881343"/>
            <a:ext cx="818399" cy="461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 panose="020F0502020204030204"/>
              <a:buNone/>
            </a:pPr>
            <a:r>
              <a:rPr lang="ja-JP" sz="2400" b="0" i="0" u="none" strike="noStrike" cap="none" dirty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顧客</a:t>
            </a:r>
          </a:p>
        </p:txBody>
      </p:sp>
      <p:pic>
        <p:nvPicPr>
          <p:cNvPr id="5" name="Picture 2" descr="&quot;色&quot;で洋服を提案するセレクトショップ 「IROZA (いろざ)」-色からモノを好きになる-">
            <a:extLst>
              <a:ext uri="{FF2B5EF4-FFF2-40B4-BE49-F238E27FC236}">
                <a16:creationId xmlns:a16="http://schemas.microsoft.com/office/drawing/2014/main" id="{34FEE762-7D83-46BD-983A-B7D1088E7E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1487" y="2487025"/>
            <a:ext cx="2893313" cy="1823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Shape 216">
            <a:extLst>
              <a:ext uri="{FF2B5EF4-FFF2-40B4-BE49-F238E27FC236}">
                <a16:creationId xmlns:a16="http://schemas.microsoft.com/office/drawing/2014/main" id="{41639DC6-5988-4B6F-BF75-9EDAF1900557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221487" y="2487025"/>
            <a:ext cx="2735510" cy="142332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43246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B7B953-EDF7-4C93-9975-FD6D9BEE0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開発体制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C3DC17-13B8-487C-A628-1268B73F67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6146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61A1C8-2EE3-40FC-AA45-4CCE63CCF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関連研究と設計方針</a:t>
            </a:r>
            <a:endParaRPr lang="en-US" altLang="ja-JP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0B84D2A-CAB4-473E-A70C-EC2C747CAB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39829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969922-AB0E-4BE9-8EC2-170F60C76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クロスモダリティと共感覚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EA540F-DA6F-47EF-830F-AD325A64CE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6614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F9AD45-6E90-45A2-BE97-BE04BCC28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調性格と色聴共感覚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2D28D6-052F-4449-992E-25865E23E4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65862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427783-A2B7-4AFF-830B-E9AF85665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既存レコメンド手法調査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131F97-DB22-4EBD-992F-C845829E39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ja-JP" altLang="en-US" sz="2800" dirty="0"/>
              <a:t>協調フィルタリング</a:t>
            </a:r>
            <a:endParaRPr lang="en-US" altLang="ja-JP" sz="2800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ja-JP" sz="2800" dirty="0"/>
              <a:t>SVD</a:t>
            </a:r>
            <a:r>
              <a:rPr lang="ja-JP" altLang="en-US" sz="2800" dirty="0"/>
              <a:t>特異値分解</a:t>
            </a:r>
            <a:endParaRPr lang="en-US" altLang="ja-JP" sz="2800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ja-JP" sz="2800" dirty="0"/>
              <a:t>Restricted </a:t>
            </a:r>
            <a:r>
              <a:rPr lang="en-US" altLang="ja-JP" sz="2800" dirty="0" err="1"/>
              <a:t>Boltzman</a:t>
            </a:r>
            <a:r>
              <a:rPr lang="en-US" altLang="ja-JP" sz="2800" dirty="0"/>
              <a:t> Machines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198847191"/>
      </p:ext>
    </p:extLst>
  </p:cSld>
  <p:clrMapOvr>
    <a:masterClrMapping/>
  </p:clrMapOvr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117</TotalTime>
  <Words>625</Words>
  <Application>Microsoft Office PowerPoint</Application>
  <PresentationFormat>宽屏</PresentationFormat>
  <Paragraphs>119</Paragraphs>
  <Slides>39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46" baseType="lpstr">
      <vt:lpstr>ＭＳ Ｐゴシック</vt:lpstr>
      <vt:lpstr>宋体</vt:lpstr>
      <vt:lpstr>Calibri</vt:lpstr>
      <vt:lpstr>Calibri Light</vt:lpstr>
      <vt:lpstr>Wingdings</vt:lpstr>
      <vt:lpstr>回顾</vt:lpstr>
      <vt:lpstr>公式</vt:lpstr>
      <vt:lpstr>クロスモダリティを用いた カラーベースレコメンダーシステムの開発 ―レコメンダ―エンジンの設計と実装―</vt:lpstr>
      <vt:lpstr>発表の流れ</vt:lpstr>
      <vt:lpstr>プロジェクト概要</vt:lpstr>
      <vt:lpstr>プロジェクトの背景</vt:lpstr>
      <vt:lpstr>開発体制</vt:lpstr>
      <vt:lpstr>関連研究と設計方針</vt:lpstr>
      <vt:lpstr>クロスモダリティと共感覚</vt:lpstr>
      <vt:lpstr>調性格と色聴共感覚</vt:lpstr>
      <vt:lpstr>既存レコメンド手法調査</vt:lpstr>
      <vt:lpstr>協調フィルタリング</vt:lpstr>
      <vt:lpstr>SVD特異値分解</vt:lpstr>
      <vt:lpstr>Restricted Boltzman Machines</vt:lpstr>
      <vt:lpstr>レコメンダ―システム設計</vt:lpstr>
      <vt:lpstr>ユーザーベースフィルタリング</vt:lpstr>
      <vt:lpstr>コンテンツベースフィルタリング</vt:lpstr>
      <vt:lpstr>カラーベースフィルタリング</vt:lpstr>
      <vt:lpstr>CM調性格のMunsell色分布</vt:lpstr>
      <vt:lpstr>商品のMunsell色分布</vt:lpstr>
      <vt:lpstr>EMD距離により調性格推定</vt:lpstr>
      <vt:lpstr>レコメンダ―システム実装</vt:lpstr>
      <vt:lpstr>システム全体像</vt:lpstr>
      <vt:lpstr>レコメンドのプロセス</vt:lpstr>
      <vt:lpstr>ユーザーベースフィルタリング実装</vt:lpstr>
      <vt:lpstr>コンテンツベースフィルタリング実装</vt:lpstr>
      <vt:lpstr>カラーベースフィルタリング実装</vt:lpstr>
      <vt:lpstr>評価手法と実験結果分析</vt:lpstr>
      <vt:lpstr>評価方法</vt:lpstr>
      <vt:lpstr>評価プロセス</vt:lpstr>
      <vt:lpstr>評価指標</vt:lpstr>
      <vt:lpstr>CTR（Click Through Rate）</vt:lpstr>
      <vt:lpstr>レコメンド結果の満足度</vt:lpstr>
      <vt:lpstr>Pay per click</vt:lpstr>
      <vt:lpstr>購入決定までの時間</vt:lpstr>
      <vt:lpstr>ユーザーテスト結果</vt:lpstr>
      <vt:lpstr>改善</vt:lpstr>
      <vt:lpstr>改善後のユーザーテスト結果</vt:lpstr>
      <vt:lpstr>まとめと今後の課題</vt:lpstr>
      <vt:lpstr>まとめ</vt:lpstr>
      <vt:lpstr>今後の課題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クロスモダリティを用いた カラーベースのレコメンダーシステムの開発 ―レコメンダ―エンジンの設計と実装―</dc:title>
  <dc:creator>yan du</dc:creator>
  <cp:lastModifiedBy>yan du</cp:lastModifiedBy>
  <cp:revision>79</cp:revision>
  <dcterms:created xsi:type="dcterms:W3CDTF">2018-01-18T09:00:40Z</dcterms:created>
  <dcterms:modified xsi:type="dcterms:W3CDTF">2018-01-18T11:30:56Z</dcterms:modified>
</cp:coreProperties>
</file>