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57"/>
  </p:handoutMasterIdLst>
  <p:sldIdLst>
    <p:sldId id="256" r:id="rId3"/>
    <p:sldId id="421" r:id="rId5"/>
    <p:sldId id="258" r:id="rId6"/>
    <p:sldId id="307" r:id="rId7"/>
    <p:sldId id="295" r:id="rId8"/>
    <p:sldId id="296" r:id="rId9"/>
    <p:sldId id="262" r:id="rId10"/>
    <p:sldId id="310" r:id="rId11"/>
    <p:sldId id="462" r:id="rId12"/>
    <p:sldId id="463" r:id="rId13"/>
    <p:sldId id="464" r:id="rId14"/>
    <p:sldId id="465" r:id="rId15"/>
    <p:sldId id="263" r:id="rId16"/>
    <p:sldId id="474" r:id="rId17"/>
    <p:sldId id="368" r:id="rId18"/>
    <p:sldId id="366" r:id="rId19"/>
    <p:sldId id="370" r:id="rId20"/>
    <p:sldId id="369" r:id="rId21"/>
    <p:sldId id="356" r:id="rId22"/>
    <p:sldId id="402" r:id="rId23"/>
    <p:sldId id="355" r:id="rId24"/>
    <p:sldId id="354" r:id="rId25"/>
    <p:sldId id="352" r:id="rId26"/>
    <p:sldId id="353" r:id="rId27"/>
    <p:sldId id="374" r:id="rId28"/>
    <p:sldId id="376" r:id="rId29"/>
    <p:sldId id="377" r:id="rId30"/>
    <p:sldId id="378" r:id="rId31"/>
    <p:sldId id="379" r:id="rId32"/>
    <p:sldId id="380" r:id="rId33"/>
    <p:sldId id="394" r:id="rId34"/>
    <p:sldId id="468" r:id="rId35"/>
    <p:sldId id="469" r:id="rId36"/>
    <p:sldId id="470" r:id="rId37"/>
    <p:sldId id="471" r:id="rId38"/>
    <p:sldId id="472" r:id="rId39"/>
    <p:sldId id="473" r:id="rId40"/>
    <p:sldId id="451" r:id="rId41"/>
    <p:sldId id="452" r:id="rId42"/>
    <p:sldId id="454" r:id="rId43"/>
    <p:sldId id="475" r:id="rId44"/>
    <p:sldId id="456" r:id="rId45"/>
    <p:sldId id="457" r:id="rId46"/>
    <p:sldId id="458" r:id="rId47"/>
    <p:sldId id="459" r:id="rId48"/>
    <p:sldId id="460" r:id="rId49"/>
    <p:sldId id="461" r:id="rId50"/>
    <p:sldId id="322" r:id="rId51"/>
    <p:sldId id="302" r:id="rId52"/>
    <p:sldId id="443" r:id="rId53"/>
    <p:sldId id="304" r:id="rId54"/>
    <p:sldId id="479" r:id="rId55"/>
    <p:sldId id="478" r:id="rId56"/>
  </p:sldIdLst>
  <p:sldSz cx="12192000" cy="6858000"/>
  <p:notesSz cx="6802120" cy="993457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32DE16D-C30A-451B-AD78-78F5EB1C75D9}" styleName="Table_0">
    <a:wholeTbl>
      <a:tcTxStyle>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F1FA"/>
          </a:solidFill>
        </a:fill>
      </a:tcStyle>
    </a:wholeTbl>
    <a:band1H>
      <a:tcStyle>
        <a:tcBdr/>
        <a:fill>
          <a:solidFill>
            <a:srgbClr val="CBE2F5"/>
          </a:solidFill>
        </a:fill>
      </a:tcStyle>
    </a:band1H>
    <a:band1V>
      <a:tcStyle>
        <a:tcBdr/>
        <a:fill>
          <a:solidFill>
            <a:srgbClr val="CBE2F5"/>
          </a:solidFill>
        </a:fill>
      </a:tcStyle>
    </a:band1V>
    <a:lastCol>
      <a:tcTxStyle b="on">
        <a:schemeClr val="lt1"/>
      </a:tcTxStyle>
      <a:tcStyle>
        <a:tcBdr/>
        <a:fill>
          <a:solidFill>
            <a:schemeClr val="accent1"/>
          </a:solidFill>
        </a:fill>
      </a:tcStyle>
    </a:lastCol>
    <a:firstCol>
      <a:tcTxStyle b="on">
        <a:schemeClr val="lt1"/>
      </a:tcTxStyle>
      <a:tcStyle>
        <a:tcBdr/>
        <a:fill>
          <a:solidFill>
            <a:schemeClr val="accent1"/>
          </a:solidFill>
        </a:fill>
      </a:tcStyle>
    </a:firstCol>
    <a:lastRow>
      <a:tcTxStyle b="on">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9"/>
    <p:restoredTop sz="83955" autoAdjust="0"/>
  </p:normalViewPr>
  <p:slideViewPr>
    <p:cSldViewPr snapToGrid="0">
      <p:cViewPr varScale="1">
        <p:scale>
          <a:sx n="63" d="100"/>
          <a:sy n="63" d="100"/>
        </p:scale>
        <p:origin x="1158"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7988"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2863" y="0"/>
            <a:ext cx="2947987" cy="498475"/>
          </a:xfrm>
          <a:prstGeom prst="rect">
            <a:avLst/>
          </a:prstGeom>
        </p:spPr>
        <p:txBody>
          <a:bodyPr vert="horz" lIns="91440" tIns="45720" rIns="91440" bIns="45720" rtlCol="0"/>
          <a:lstStyle>
            <a:lvl1pPr algn="r">
              <a:defRPr sz="1200"/>
            </a:lvl1pPr>
          </a:lstStyle>
          <a:p>
            <a:fld id="{1B71E64A-3021-46D3-8316-163C3AAF2B4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9436100"/>
            <a:ext cx="2947988"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2863" y="9436100"/>
            <a:ext cx="2947987" cy="498475"/>
          </a:xfrm>
          <a:prstGeom prst="rect">
            <a:avLst/>
          </a:prstGeom>
        </p:spPr>
        <p:txBody>
          <a:bodyPr vert="horz" lIns="91440" tIns="45720" rIns="91440" bIns="45720" rtlCol="0" anchor="b"/>
          <a:lstStyle>
            <a:lvl1pPr algn="r">
              <a:defRPr sz="1200"/>
            </a:lvl1pPr>
          </a:lstStyle>
          <a:p>
            <a:fld id="{11C45362-D7C2-4861-9027-94C2D20843A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2947722" cy="49845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Shape 4"/>
          <p:cNvSpPr txBox="1">
            <a:spLocks noGrp="1"/>
          </p:cNvSpPr>
          <p:nvPr>
            <p:ph type="dt" idx="10"/>
          </p:nvPr>
        </p:nvSpPr>
        <p:spPr>
          <a:xfrm>
            <a:off x="3853140" y="0"/>
            <a:ext cx="2947722" cy="498454"/>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Shape 5"/>
          <p:cNvSpPr>
            <a:spLocks noGrp="1" noRot="1" noChangeAspect="1"/>
          </p:cNvSpPr>
          <p:nvPr>
            <p:ph type="sldImg" idx="3"/>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Shape 7"/>
          <p:cNvSpPr txBox="1">
            <a:spLocks noGrp="1"/>
          </p:cNvSpPr>
          <p:nvPr>
            <p:ph type="ftr" idx="11"/>
          </p:nvPr>
        </p:nvSpPr>
        <p:spPr>
          <a:xfrm>
            <a:off x="1" y="9436122"/>
            <a:ext cx="2947722" cy="49845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Shape 8"/>
          <p:cNvSpPr txBox="1">
            <a:spLocks noGrp="1"/>
          </p:cNvSpPr>
          <p:nvPr>
            <p:ph type="sldNum" idx="12"/>
          </p:nvPr>
        </p:nvSpPr>
        <p:spPr>
          <a:xfrm>
            <a:off x="3853140" y="9436122"/>
            <a:ext cx="2947722" cy="49845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それでは</a:t>
            </a:r>
            <a:r>
              <a:rPr lang="ja-JP"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私達チ</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ームの</a:t>
            </a:r>
            <a:r>
              <a:rPr lang="ja-JP" altLang="zh-CN" sz="120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中間報告</a:t>
            </a:r>
            <a:r>
              <a:rPr lang="ja-JP" altLang="en-US" sz="120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をはじめます。</a:t>
            </a:r>
            <a:endParaRPr lang="en-US" altLang="ja-JP" sz="120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テーマは</a:t>
            </a:r>
            <a:r>
              <a:rPr lang="ja-JP" altLang="zh-CN"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クロスモーダル解析を用いたレコメンダーシステム</a:t>
            </a:r>
            <a:r>
              <a:rPr lang="ja-JP" altLang="en-US"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です</a:t>
            </a:r>
            <a:endParaRPr lang="en-US" altLang="ja-JP"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発表者はチーム４人</a:t>
            </a:r>
            <a:endParaRPr lang="en-US" altLang="ja-JP"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endParaRPr lang="ja-JP" altLang="en-US" sz="1200" b="1"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 name="Shape 195"/>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smtClean="0">
                <a:sym typeface="+mn-ea"/>
              </a:rPr>
              <a:t>現在、顧客の通販サイトにはレコメンダ</a:t>
            </a:r>
            <a:r>
              <a:rPr lang="en-US" altLang="ja-JP" sz="1200" dirty="0" smtClean="0">
                <a:sym typeface="+mn-ea"/>
              </a:rPr>
              <a:t>―</a:t>
            </a:r>
            <a:r>
              <a:rPr lang="ja-JP" altLang="en-US" sz="1200" dirty="0" smtClean="0">
                <a:sym typeface="+mn-ea"/>
              </a:rPr>
              <a:t>システムがない</a:t>
            </a:r>
            <a:endParaRPr lang="en-US" altLang="ja-JP" sz="1200" dirty="0" smtClean="0">
              <a:sym typeface="+mn-ea"/>
            </a:endParaRPr>
          </a:p>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対応不足を口で述べる</a:t>
            </a:r>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まず</a:t>
            </a:r>
            <a:r>
              <a:rPr lang="ja-JP" altLang="zh-CN"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プロジェクト概要</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について、</a:t>
            </a: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Shape 207"/>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これはシステムの概念図です。</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まず利用者はウェブサイトを閲覧し、商品を購入します。購入した商品情報をサーバーに送り、データベースに保存します。</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そして、エンジンは各データ分析、推薦した結果をサーバーに送り、最後で</a:t>
            </a:r>
            <a:r>
              <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WEB</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サイトで利用者に推薦します。</a:t>
            </a:r>
            <a:endParaRPr lang="ja-JP"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3" name="Shape 443"/>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ea typeface="宋体" panose="02010600030101010101" pitchFamily="2" charset="-122"/>
              </a:rPr>
              <a:t>三种推荐栏分别显示不同的推荐结果</a:t>
            </a:r>
            <a:endParaRPr kumimoji="1" lang="zh-CN" altLang="en-US" dirty="0">
              <a:ea typeface="宋体" panose="02010600030101010101" pitchFamily="2" charset="-122"/>
            </a:endParaRPr>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9475" cy="33528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ABAE054-4B1C-44A7-9065-345C6805F85B}" type="slidenum">
              <a:rPr kumimoji="1" lang="ja-JP" altLang="en-US" smtClean="0"/>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9475" cy="33528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ABAE054-4B1C-44A7-9065-345C6805F85B}" type="slidenum">
              <a:rPr kumimoji="1" lang="ja-JP" altLang="en-US" smtClean="0"/>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9475" cy="3352800"/>
          </a:xfrm>
        </p:spPr>
      </p:sp>
      <p:sp>
        <p:nvSpPr>
          <p:cNvPr id="3" name="ノート プレースホルダー 2"/>
          <p:cNvSpPr>
            <a:spLocks noGrp="1"/>
          </p:cNvSpPr>
          <p:nvPr>
            <p:ph type="body" idx="1"/>
          </p:nvPr>
        </p:nvSpPr>
        <p:spPr/>
        <p:txBody>
          <a:bodyPr/>
          <a:lstStyle/>
          <a:p>
            <a:r>
              <a:rPr kumimoji="1" lang="ja-JP" altLang="en-US" dirty="0"/>
              <a:t>大量の購入履歴が必要ので</a:t>
            </a:r>
            <a:endParaRPr kumimoji="1" lang="ja-JP" altLang="en-US" dirty="0"/>
          </a:p>
        </p:txBody>
      </p:sp>
      <p:sp>
        <p:nvSpPr>
          <p:cNvPr id="4" name="スライド番号プレースホルダー 3"/>
          <p:cNvSpPr>
            <a:spLocks noGrp="1"/>
          </p:cNvSpPr>
          <p:nvPr>
            <p:ph type="sldNum" sz="quarter" idx="10"/>
          </p:nvPr>
        </p:nvSpPr>
        <p:spPr/>
        <p:txBody>
          <a:bodyPr/>
          <a:lstStyle/>
          <a:p>
            <a:fld id="{EABAE054-4B1C-44A7-9065-345C6805F85B}" type="slidenum">
              <a:rPr kumimoji="1" lang="ja-JP" altLang="en-US" smtClean="0"/>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9475" cy="3352800"/>
          </a:xfrm>
        </p:spPr>
      </p:sp>
      <p:sp>
        <p:nvSpPr>
          <p:cNvPr id="3" name="ノート プレースホルダー 2"/>
          <p:cNvSpPr>
            <a:spLocks noGrp="1"/>
          </p:cNvSpPr>
          <p:nvPr>
            <p:ph type="body" idx="1"/>
          </p:nvPr>
        </p:nvSpPr>
        <p:spPr/>
        <p:txBody>
          <a:bodyPr/>
          <a:lstStyle/>
          <a:p>
            <a:r>
              <a:rPr kumimoji="1" lang="ja-JP" altLang="en-US" dirty="0"/>
              <a:t>リフレッシュ</a:t>
            </a:r>
            <a:endParaRPr kumimoji="1" lang="ja-JP" altLang="en-US" dirty="0"/>
          </a:p>
        </p:txBody>
      </p:sp>
      <p:sp>
        <p:nvSpPr>
          <p:cNvPr id="4" name="スライド番号プレースホルダー 3"/>
          <p:cNvSpPr>
            <a:spLocks noGrp="1"/>
          </p:cNvSpPr>
          <p:nvPr>
            <p:ph type="sldNum" sz="quarter" idx="10"/>
          </p:nvPr>
        </p:nvSpPr>
        <p:spPr/>
        <p:txBody>
          <a:bodyPr/>
          <a:lstStyle/>
          <a:p>
            <a:fld id="{EABAE054-4B1C-44A7-9065-345C6805F85B}" type="slidenum">
              <a:rPr kumimoji="1" lang="ja-JP" altLang="en-US" smtClean="0"/>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まず</a:t>
            </a:r>
            <a:r>
              <a:rPr lang="ja-JP" altLang="zh-CN" sz="1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プロジェクト概要</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について、</a:t>
            </a: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7" name="Shape 207"/>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0"/>
        <p:cNvGrpSpPr/>
        <p:nvPr/>
      </p:nvGrpSpPr>
      <p:grpSpPr>
        <a:xfrm>
          <a:off x="0" y="0"/>
          <a:ext cx="0" cy="0"/>
          <a:chOff x="0" y="0"/>
          <a:chExt cx="0" cy="0"/>
        </a:xfrm>
      </p:grpSpPr>
      <p:sp>
        <p:nvSpPr>
          <p:cNvPr id="511" name="Shape 511"/>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2" name="Shape 512"/>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2275" y="1241425"/>
            <a:ext cx="5959475" cy="3352800"/>
          </a:xfrm>
        </p:spPr>
      </p:sp>
      <p:sp>
        <p:nvSpPr>
          <p:cNvPr id="3" name="备注占位符 2"/>
          <p:cNvSpPr>
            <a:spLocks noGrp="1"/>
          </p:cNvSpPr>
          <p:nvPr>
            <p:ph type="body" idx="1"/>
          </p:nvPr>
        </p:nvSpPr>
        <p:spPr/>
        <p:txBody>
          <a:bodyPr/>
          <a:lstStyle/>
          <a:p>
            <a:r>
              <a:rPr lang="ja-JP" altLang="en-US" dirty="0"/>
              <a:t>最後でまとめですが、</a:t>
            </a:r>
            <a:endParaRPr lang="en-US" altLang="ja-JP" dirty="0"/>
          </a:p>
          <a:p>
            <a:r>
              <a:rPr lang="ja-JP" altLang="en-US" dirty="0"/>
              <a:t>今まで、システムの方向性を決定し、既存のレコメンダー手法をちょうさしました</a:t>
            </a:r>
            <a:endParaRPr lang="en-US" altLang="ja-JP" dirty="0"/>
          </a:p>
          <a:p>
            <a:r>
              <a:rPr lang="ja-JP" altLang="en-US" dirty="0"/>
              <a:t>次はグーグル　</a:t>
            </a:r>
            <a:r>
              <a:rPr lang="ja-JP" altLang="en-US" dirty="0">
                <a:solidFill>
                  <a:srgbClr val="FF0000"/>
                </a:solidFill>
              </a:rPr>
              <a:t>アナリティクス</a:t>
            </a:r>
            <a:r>
              <a:rPr lang="ja-JP" altLang="en-US" dirty="0"/>
              <a:t>の使い方、先行研究を調査して、ロングテールの有効性を検証しました。</a:t>
            </a:r>
            <a:endParaRPr lang="en-US" altLang="ja-JP" dirty="0"/>
          </a:p>
          <a:p>
            <a:r>
              <a:rPr lang="ja-JP" altLang="en-US" dirty="0"/>
              <a:t>最後で、レコメンダ</a:t>
            </a:r>
            <a:r>
              <a:rPr lang="en-US" altLang="ja-JP" dirty="0"/>
              <a:t>―</a:t>
            </a:r>
            <a:r>
              <a:rPr lang="ja-JP" altLang="en-US" dirty="0"/>
              <a:t>システムを提案しました。</a:t>
            </a:r>
            <a:endParaRPr lang="en-US" altLang="ja-JP" dirty="0"/>
          </a:p>
          <a:p>
            <a:r>
              <a:rPr lang="ja-JP" altLang="en-US" dirty="0"/>
              <a:t>発表は以上です。</a:t>
            </a:r>
            <a:endParaRPr lang="en-US" altLang="zh-CN" dirty="0"/>
          </a:p>
        </p:txBody>
      </p:sp>
      <p:sp>
        <p:nvSpPr>
          <p:cNvPr id="4" name="灯片编号占位符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dirty="0">
                <a:effectLst/>
              </a:rPr>
              <a:t>体制</a:t>
            </a:r>
            <a:r>
              <a:rPr lang="ja-JP" altLang="en-US"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た</a:t>
            </a:r>
            <a:r>
              <a:rPr lang="ja-JP" altLang="en-US" dirty="0">
                <a:effectLst/>
              </a:rPr>
              <a:t>いせい</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私達チーメンバーはプ　ユエ　とうてつ　とえん　はんしんらい</a:t>
            </a:r>
            <a:r>
              <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4</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人で開発を進みます。</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zh-CN"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課題担当教員</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蔡先生</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顧客　は株式会社</a:t>
            </a:r>
            <a:r>
              <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IROYA</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です</a:t>
            </a: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株式会社</a:t>
            </a:r>
            <a:r>
              <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IROYA</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は今</a:t>
            </a:r>
            <a:r>
              <a:rPr lang="ja-JP" altLang="en-US"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ファッション通販サイトを運営しています。</a:t>
            </a:r>
            <a:endParaRPr lang="en-US" altLang="ja-JP" sz="1200" b="0"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r>
              <a:rPr lang="ja-JP" altLang="en-US" dirty="0"/>
              <a:t>ファッションや雑貨など様々なアイテムの販売を行っています</a:t>
            </a:r>
            <a:endParaRPr lang="en-US" altLang="ja-JP" dirty="0"/>
          </a:p>
          <a:p>
            <a:pPr marL="0" marR="0" lvl="0" indent="0" algn="l" rtl="0">
              <a:spcBef>
                <a:spcPts val="0"/>
              </a:spcBef>
              <a:buClr>
                <a:schemeClr val="dk1"/>
              </a:buClr>
              <a:buSzPct val="25000"/>
              <a:buFont typeface="Calibri" panose="020F0502020204030204"/>
              <a:buNone/>
            </a:pP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3" name="Shape 213"/>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2275" y="1241425"/>
            <a:ext cx="5959475" cy="3352800"/>
          </a:xfrm>
        </p:spPr>
      </p:sp>
      <p:sp>
        <p:nvSpPr>
          <p:cNvPr id="3" name="备注占位符 2"/>
          <p:cNvSpPr>
            <a:spLocks noGrp="1"/>
          </p:cNvSpPr>
          <p:nvPr>
            <p:ph type="body" idx="1"/>
          </p:nvPr>
        </p:nvSpPr>
        <p:spPr/>
        <p:txBody>
          <a:bodyPr/>
          <a:lstStyle/>
          <a:p>
            <a:r>
              <a:rPr lang="ja-JP" altLang="en-US" dirty="0"/>
              <a:t>それでは、</a:t>
            </a:r>
            <a:r>
              <a:rPr lang="ja-JP" altLang="zh-CN" dirty="0"/>
              <a:t>プロジェクトの進め方</a:t>
            </a:r>
            <a:r>
              <a:rPr lang="ja-JP" altLang="en-US" dirty="0"/>
              <a:t>について紹介したいと思います。</a:t>
            </a:r>
            <a:endParaRPr lang="en-US" altLang="ja-JP" dirty="0"/>
          </a:p>
          <a:p>
            <a:r>
              <a:rPr lang="ja-JP" altLang="en-US" dirty="0"/>
              <a:t>まずチームミーティングを週に</a:t>
            </a:r>
            <a:r>
              <a:rPr lang="en-US" altLang="ja-JP" dirty="0"/>
              <a:t>2</a:t>
            </a:r>
            <a:r>
              <a:rPr lang="ja-JP" altLang="en-US" dirty="0"/>
              <a:t>回を行っています</a:t>
            </a:r>
            <a:endParaRPr lang="en-US" altLang="ja-JP" dirty="0"/>
          </a:p>
          <a:p>
            <a:r>
              <a:rPr lang="ja-JP" altLang="en-US" dirty="0"/>
              <a:t>その以外を時間のコミュニケーションは　</a:t>
            </a:r>
            <a:r>
              <a:rPr lang="en-US" altLang="ja-JP" dirty="0"/>
              <a:t>LINE</a:t>
            </a:r>
            <a:r>
              <a:rPr lang="ja-JP" altLang="en-US" dirty="0"/>
              <a:t>と</a:t>
            </a:r>
            <a:r>
              <a:rPr lang="en-US" altLang="ja-JP" dirty="0"/>
              <a:t>Slack</a:t>
            </a:r>
            <a:r>
              <a:rPr lang="ja-JP" altLang="en-US" dirty="0"/>
              <a:t>を使って、行っています</a:t>
            </a:r>
            <a:endParaRPr lang="en-US" altLang="ja-JP" dirty="0"/>
          </a:p>
          <a:p>
            <a:r>
              <a:rPr lang="ja-JP" altLang="en-US" dirty="0"/>
              <a:t>また、三週間</a:t>
            </a:r>
            <a:r>
              <a:rPr lang="en-US" altLang="ja-JP" dirty="0"/>
              <a:t>1</a:t>
            </a:r>
            <a:r>
              <a:rPr lang="ja-JP" altLang="en-US" dirty="0"/>
              <a:t>回　</a:t>
            </a:r>
            <a:r>
              <a:rPr lang="en-US" altLang="ja-JP" dirty="0"/>
              <a:t>Skype</a:t>
            </a:r>
            <a:r>
              <a:rPr lang="ja-JP" altLang="en-US" dirty="0"/>
              <a:t>を使って顧客と進捗を報告します。</a:t>
            </a:r>
            <a:endParaRPr lang="en-US" altLang="ja-JP"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dirty="0"/>
              <a:t>最後は資料とコードなどの管理はグーグルドライブと</a:t>
            </a:r>
            <a:r>
              <a:rPr lang="en-US" altLang="ja-JP" dirty="0"/>
              <a:t>GITHUB</a:t>
            </a:r>
            <a:r>
              <a:rPr lang="ja-JP" altLang="en-US" dirty="0"/>
              <a:t>を使って、行っています</a:t>
            </a:r>
            <a:endParaRPr lang="en-US" altLang="ja-JP" dirty="0"/>
          </a:p>
          <a:p>
            <a:endParaRPr lang="zh-CN" altLang="en-US" dirty="0"/>
          </a:p>
        </p:txBody>
      </p:sp>
      <p:sp>
        <p:nvSpPr>
          <p:cNvPr id="4" name="灯片编号占位符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2275" y="1241425"/>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それでは　</a:t>
            </a:r>
            <a:r>
              <a:rPr lang="ja-JP" altLang="zh-CN" dirty="0"/>
              <a:t>プロジェクト背景</a:t>
            </a:r>
            <a:r>
              <a:rPr lang="ja-JP" altLang="en-US" dirty="0"/>
              <a:t>について</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先の紹介した通り、</a:t>
            </a:r>
            <a:r>
              <a:rPr lang="zh-CN" altLang="en-US" sz="1200" dirty="0"/>
              <a:t>顧客</a:t>
            </a:r>
            <a:r>
              <a:rPr lang="ja-JP" altLang="en-US" sz="1200" dirty="0"/>
              <a:t>は今</a:t>
            </a:r>
            <a:r>
              <a:rPr lang="en-US" altLang="ja-JP" sz="1200" dirty="0"/>
              <a:t>EC</a:t>
            </a:r>
            <a:r>
              <a:rPr lang="ja-JP" altLang="en-US" sz="1200" dirty="0"/>
              <a:t>サイト</a:t>
            </a:r>
            <a:r>
              <a:rPr lang="ja-JP" altLang="en-US" dirty="0"/>
              <a:t>を</a:t>
            </a:r>
            <a:r>
              <a:rPr lang="ja-JP" altLang="en-US" sz="1200" dirty="0"/>
              <a:t>運営しています。</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多くの</a:t>
            </a:r>
            <a:r>
              <a:rPr lang="en-US" altLang="ja-JP" sz="1200" dirty="0"/>
              <a:t>EC</a:t>
            </a:r>
            <a:r>
              <a:rPr lang="ja-JP" altLang="en-US" sz="1200" dirty="0"/>
              <a:t>サイトではレコメンド機能を積極</a:t>
            </a:r>
            <a:r>
              <a:rPr lang="ja-JP" altLang="en-US" sz="1200" b="1" i="0" u="none" strike="noStrike" kern="1200" cap="none" dirty="0">
                <a:solidFill>
                  <a:schemeClr val="dk1"/>
                </a:solidFill>
                <a:effectLst/>
                <a:latin typeface="Calibri" panose="020F0502020204030204"/>
                <a:ea typeface="Calibri" panose="020F0502020204030204"/>
                <a:cs typeface="Calibri" panose="020F0502020204030204"/>
                <a:sym typeface="Calibri" panose="020F0502020204030204"/>
              </a:rPr>
              <a:t>せっきょく</a:t>
            </a:r>
            <a:r>
              <a:rPr lang="ja-JP" altLang="en-US" sz="1200" dirty="0"/>
              <a:t>的に導入しています</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dirty="0"/>
              <a:t>でも</a:t>
            </a:r>
            <a:r>
              <a:rPr lang="ja-JP" altLang="en-US" sz="1200" dirty="0"/>
              <a:t>顧客のサイトは今まではレコメンド機能がありません</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また　顧客の理念は「色」を</a:t>
            </a:r>
            <a:r>
              <a:rPr lang="zh-CN" altLang="en-US" sz="1200" dirty="0"/>
              <a:t>中心</a:t>
            </a:r>
            <a:r>
              <a:rPr lang="ja-JP" altLang="en-US" sz="1200" dirty="0"/>
              <a:t>で、気に入りの商品を「色」で</a:t>
            </a:r>
            <a:r>
              <a:rPr lang="zh-CN" altLang="en-US" sz="1200" dirty="0"/>
              <a:t>見</a:t>
            </a:r>
            <a:r>
              <a:rPr lang="ja-JP" altLang="en-US" sz="1200" dirty="0"/>
              <a:t>つける</a:t>
            </a:r>
            <a:endParaRPr lang="en-US" altLang="ja-JP"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r>
              <a:rPr lang="ja-JP" altLang="en-US" sz="1200" dirty="0"/>
              <a:t>だから、＞＞＞</a:t>
            </a:r>
            <a:endParaRPr lang="ja-JP" altLang="en-US" sz="1200" dirty="0"/>
          </a:p>
          <a:p>
            <a:pPr marL="0" marR="0" lvl="0" indent="0" algn="l" defTabSz="914400" rtl="0" eaLnBrk="1" fontAlgn="auto" latinLnBrk="0" hangingPunct="1">
              <a:lnSpc>
                <a:spcPct val="100000"/>
              </a:lnSpc>
              <a:spcBef>
                <a:spcPts val="0"/>
              </a:spcBef>
              <a:spcAft>
                <a:spcPts val="0"/>
              </a:spcAft>
              <a:buClr>
                <a:schemeClr val="dk1"/>
              </a:buClr>
              <a:buSzTx/>
              <a:buFont typeface="Calibri" panose="020F0502020204030204"/>
              <a:buNone/>
              <a:defRPr/>
            </a:pPr>
            <a:endParaRPr lang="ja-JP" altLang="en-US" sz="1200" dirty="0"/>
          </a:p>
          <a:p>
            <a:endParaRPr lang="zh-CN" altLang="en-US" dirty="0"/>
          </a:p>
        </p:txBody>
      </p:sp>
      <p:sp>
        <p:nvSpPr>
          <p:cNvPr id="4" name="灯片编号占位符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altLang="zh-CN" sz="12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顧客</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のニーズはユーザーの好きな色より、</a:t>
            </a:r>
            <a:r>
              <a:rPr lang="ja-JP" altLang="zh-CN" sz="12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気に入り</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商品を</a:t>
            </a:r>
            <a:r>
              <a:rPr lang="ja-JP" altLang="en-US" sz="1200" dirty="0"/>
              <a:t>レコメンド</a:t>
            </a: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する機能が欲しい、そのため</a:t>
            </a:r>
            <a:endParaRPr lang="en-US" altLang="ja-JP" sz="12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44" name="Shape 244"/>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panose="020F0502020204030204"/>
              <a:buNone/>
            </a:pPr>
            <a:r>
              <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共感觉。。。</a:t>
            </a:r>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5" name="Shape 345"/>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色の共通性は色聴者が同じ音楽を聴くと、見える色が同じです</a:t>
            </a:r>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ct val="25000"/>
              <a:buFont typeface="Calibri" panose="020F0502020204030204"/>
              <a:buNone/>
            </a:pPr>
            <a:fld id="{00000000-1234-1234-1234-123412341234}" type="slidenum">
              <a:rPr lang="en-US" altLang="ja-JP"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0245" y="4781014"/>
            <a:ext cx="5441949" cy="3911739"/>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私達の提案は</a:t>
            </a:r>
            <a:r>
              <a:rPr lang="ja-JP" altLang="zh-CN"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色を中心にした</a:t>
            </a:r>
            <a:r>
              <a:rPr lang="ja-JP" altLang="zh-CN" sz="1200" b="1" i="0" u="none" strike="noStrike" cap="none" dirty="0">
                <a:solidFill>
                  <a:srgbClr val="FF0000"/>
                </a:solidFill>
                <a:latin typeface="Calibri" panose="020F0502020204030204"/>
                <a:ea typeface="Calibri" panose="020F0502020204030204"/>
                <a:cs typeface="Calibri" panose="020F0502020204030204"/>
                <a:sym typeface="Calibri" panose="020F0502020204030204"/>
              </a:rPr>
              <a:t>レコメンダ―システム</a:t>
            </a:r>
            <a:r>
              <a:rPr lang="ja-JP" altLang="zh-CN"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を構築</a:t>
            </a:r>
            <a:r>
              <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します</a:t>
            </a:r>
            <a:endParaRPr lang="en-US" altLang="ja-JP"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その提案を実現するために、レコメンダ</a:t>
            </a:r>
            <a:r>
              <a:rPr lang="en-US" altLang="ja-JP"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a:t>
            </a:r>
            <a:r>
              <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システムの実現手法について</a:t>
            </a:r>
            <a:endPar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r>
              <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調査しました。</a:t>
            </a:r>
            <a:endParaRPr lang="ja-JP" altLang="en-US"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chemeClr val="dk1"/>
              </a:buClr>
              <a:buSzPct val="25000"/>
              <a:buFont typeface="Calibri" panose="020F0502020204030204"/>
              <a:buNone/>
              <a:defRPr/>
            </a:pPr>
            <a:endParaRPr lang="ja-JP" altLang="zh-CN" sz="1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lang="en-US" altLang="ja-JP"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lang="en-US" altLang="zh-CN"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buClr>
                <a:schemeClr val="dk1"/>
              </a:buClr>
              <a:buSzPct val="25000"/>
              <a:buFont typeface="Calibri" panose="020F0502020204030204"/>
              <a:buNone/>
            </a:pPr>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1" name="Shape 251"/>
          <p:cNvSpPr>
            <a:spLocks noGrp="1" noRot="1" noChangeAspect="1"/>
          </p:cNvSpPr>
          <p:nvPr>
            <p:ph type="sldImg" idx="2"/>
          </p:nvPr>
        </p:nvSpPr>
        <p:spPr>
          <a:xfrm>
            <a:off x="422275" y="1241425"/>
            <a:ext cx="5959475" cy="33528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Shape 18"/>
        <p:cNvGrpSpPr/>
        <p:nvPr/>
      </p:nvGrpSpPr>
      <p:grpSpPr>
        <a:xfrm>
          <a:off x="0" y="0"/>
          <a:ext cx="0" cy="0"/>
          <a:chOff x="0" y="0"/>
          <a:chExt cx="0" cy="0"/>
        </a:xfrm>
      </p:grpSpPr>
      <p:sp>
        <p:nvSpPr>
          <p:cNvPr id="19" name="Shape 19"/>
          <p:cNvSpPr/>
          <p:nvPr/>
        </p:nvSpPr>
        <p:spPr>
          <a:xfrm>
            <a:off x="0" y="6400800"/>
            <a:ext cx="12192000"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Shape 20"/>
          <p:cNvSpPr/>
          <p:nvPr/>
        </p:nvSpPr>
        <p:spPr>
          <a:xfrm>
            <a:off x="0" y="6334316"/>
            <a:ext cx="12192000" cy="66481"/>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Shape 21"/>
          <p:cNvSpPr txBox="1">
            <a:spLocks noGrp="1"/>
          </p:cNvSpPr>
          <p:nvPr>
            <p:ph type="ctrTitle"/>
          </p:nvPr>
        </p:nvSpPr>
        <p:spPr>
          <a:xfrm>
            <a:off x="1097279" y="758952"/>
            <a:ext cx="10058398" cy="3566158"/>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262626"/>
              </a:buClr>
              <a:buFont typeface="Calibri" panose="020F0502020204030204"/>
              <a:buNone/>
              <a:defRPr sz="80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22" name="Shape 22"/>
          <p:cNvSpPr txBox="1">
            <a:spLocks noGrp="1"/>
          </p:cNvSpPr>
          <p:nvPr>
            <p:ph type="subTitle" idx="1"/>
          </p:nvPr>
        </p:nvSpPr>
        <p:spPr>
          <a:xfrm>
            <a:off x="1100050" y="4455621"/>
            <a:ext cx="10058398"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panose="020F0502020204030204"/>
              <a:buNone/>
              <a:defRPr sz="24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ctr" rtl="0">
              <a:lnSpc>
                <a:spcPct val="90000"/>
              </a:lnSpc>
              <a:spcBef>
                <a:spcPts val="200"/>
              </a:spcBef>
              <a:spcAft>
                <a:spcPts val="400"/>
              </a:spcAft>
              <a:buClr>
                <a:schemeClr val="accent1"/>
              </a:buClr>
              <a:buFont typeface="Calibri" panose="020F0502020204030204"/>
              <a:buNone/>
              <a:defRPr sz="2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ctr" rtl="0">
              <a:lnSpc>
                <a:spcPct val="90000"/>
              </a:lnSpc>
              <a:spcBef>
                <a:spcPts val="200"/>
              </a:spcBef>
              <a:spcAft>
                <a:spcPts val="400"/>
              </a:spcAft>
              <a:buClr>
                <a:schemeClr val="accent1"/>
              </a:buClr>
              <a:buFont typeface="Calibri" panose="020F0502020204030204"/>
              <a:buNone/>
              <a:defRPr sz="2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ctr"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23" name="Shape 23"/>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 name="Shape 24"/>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 name="Shape 25"/>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6" name="Shape 26"/>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縦書きタイトルと 縦書きテキスト">
    <p:spTree>
      <p:nvGrpSpPr>
        <p:cNvPr id="1" name="Shape 93"/>
        <p:cNvGrpSpPr/>
        <p:nvPr/>
      </p:nvGrpSpPr>
      <p:grpSpPr>
        <a:xfrm>
          <a:off x="0" y="0"/>
          <a:ext cx="0" cy="0"/>
          <a:chOff x="0" y="0"/>
          <a:chExt cx="0" cy="0"/>
        </a:xfrm>
      </p:grpSpPr>
      <p:sp>
        <p:nvSpPr>
          <p:cNvPr id="94" name="Shape 94"/>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Shape 95"/>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Shape 96"/>
          <p:cNvSpPr txBox="1">
            <a:spLocks noGrp="1"/>
          </p:cNvSpPr>
          <p:nvPr>
            <p:ph type="title"/>
          </p:nvPr>
        </p:nvSpPr>
        <p:spPr>
          <a:xfrm rot="5400000">
            <a:off x="7159400" y="1977800"/>
            <a:ext cx="5759896" cy="2628899"/>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97" name="Shape 97"/>
          <p:cNvSpPr txBox="1">
            <a:spLocks noGrp="1"/>
          </p:cNvSpPr>
          <p:nvPr>
            <p:ph type="body" idx="1"/>
          </p:nvPr>
        </p:nvSpPr>
        <p:spPr>
          <a:xfrm rot="5400000">
            <a:off x="1825400" y="-574897"/>
            <a:ext cx="5759896" cy="7734299"/>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98" name="Shape 98"/>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9" name="Shape 99"/>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0" name="Shape 100"/>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29" name="Shape 29"/>
          <p:cNvSpPr txBox="1">
            <a:spLocks noGrp="1"/>
          </p:cNvSpPr>
          <p:nvPr>
            <p:ph type="body" idx="1"/>
          </p:nvPr>
        </p:nvSpPr>
        <p:spPr>
          <a:xfrm>
            <a:off x="1097279" y="1845733"/>
            <a:ext cx="10058398" cy="4023360"/>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30" name="Shape 3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 name="Shape 3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 name="Shape 32"/>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bg>
      <p:bgPr>
        <a:solidFill>
          <a:schemeClr val="lt1"/>
        </a:solidFill>
        <a:effectLst/>
      </p:bgPr>
    </p:bg>
    <p:spTree>
      <p:nvGrpSpPr>
        <p:cNvPr id="1" name="Shape 33"/>
        <p:cNvGrpSpPr/>
        <p:nvPr/>
      </p:nvGrpSpPr>
      <p:grpSpPr>
        <a:xfrm>
          <a:off x="0" y="0"/>
          <a:ext cx="0" cy="0"/>
          <a:chOff x="0" y="0"/>
          <a:chExt cx="0" cy="0"/>
        </a:xfrm>
      </p:grpSpPr>
      <p:sp>
        <p:nvSpPr>
          <p:cNvPr id="34" name="Shape 34"/>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Shape 35"/>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Shape 36"/>
          <p:cNvSpPr txBox="1">
            <a:spLocks noGrp="1"/>
          </p:cNvSpPr>
          <p:nvPr>
            <p:ph type="title"/>
          </p:nvPr>
        </p:nvSpPr>
        <p:spPr>
          <a:xfrm>
            <a:off x="1097279" y="758952"/>
            <a:ext cx="10058398" cy="3566158"/>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262626"/>
              </a:buClr>
              <a:buFont typeface="Calibri" panose="020F0502020204030204"/>
              <a:buNone/>
              <a:defRPr sz="80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37" name="Shape 37"/>
          <p:cNvSpPr txBox="1">
            <a:spLocks noGrp="1"/>
          </p:cNvSpPr>
          <p:nvPr>
            <p:ph type="body" idx="1"/>
          </p:nvPr>
        </p:nvSpPr>
        <p:spPr>
          <a:xfrm>
            <a:off x="1097279" y="4453128"/>
            <a:ext cx="10058398" cy="11430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panose="020F0502020204030204"/>
              <a:buNone/>
              <a:defRPr sz="24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8" name="Shape 38"/>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9" name="Shape 39"/>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0" name="Shape 40"/>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41" name="Shape 41"/>
          <p:cNvCxnSpPr/>
          <p:nvPr/>
        </p:nvCxnSpPr>
        <p:spPr>
          <a:xfrm>
            <a:off x="1207658" y="4343400"/>
            <a:ext cx="9875520" cy="0"/>
          </a:xfrm>
          <a:prstGeom prst="straightConnector1">
            <a:avLst/>
          </a:prstGeom>
          <a:noFill/>
          <a:ln w="9525" cap="flat" cmpd="sng">
            <a:solidFill>
              <a:srgbClr val="7F7F7F"/>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2 つのコンテンツ">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44" name="Shape 44"/>
          <p:cNvSpPr txBox="1">
            <a:spLocks noGrp="1"/>
          </p:cNvSpPr>
          <p:nvPr>
            <p:ph type="body" idx="1"/>
          </p:nvPr>
        </p:nvSpPr>
        <p:spPr>
          <a:xfrm>
            <a:off x="1097279" y="1845733"/>
            <a:ext cx="4937760" cy="4023357"/>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45" name="Shape 45"/>
          <p:cNvSpPr txBox="1">
            <a:spLocks noGrp="1"/>
          </p:cNvSpPr>
          <p:nvPr>
            <p:ph type="body" idx="2"/>
          </p:nvPr>
        </p:nvSpPr>
        <p:spPr>
          <a:xfrm>
            <a:off x="6217919" y="1845733"/>
            <a:ext cx="4937760" cy="4023360"/>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46" name="Shape 46"/>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7" name="Shape 47"/>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8" name="Shape 48"/>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51" name="Shape 51"/>
          <p:cNvSpPr txBox="1">
            <a:spLocks noGrp="1"/>
          </p:cNvSpPr>
          <p:nvPr>
            <p:ph type="body" idx="1"/>
          </p:nvPr>
        </p:nvSpPr>
        <p:spPr>
          <a:xfrm>
            <a:off x="1097279" y="1846050"/>
            <a:ext cx="4937760"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panose="020F0502020204030204"/>
              <a:buNone/>
              <a:defRPr sz="2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20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8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52" name="Shape 52"/>
          <p:cNvSpPr txBox="1">
            <a:spLocks noGrp="1"/>
          </p:cNvSpPr>
          <p:nvPr>
            <p:ph type="body" idx="2"/>
          </p:nvPr>
        </p:nvSpPr>
        <p:spPr>
          <a:xfrm>
            <a:off x="1097279" y="2582333"/>
            <a:ext cx="4937760" cy="3286757"/>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53" name="Shape 53"/>
          <p:cNvSpPr txBox="1">
            <a:spLocks noGrp="1"/>
          </p:cNvSpPr>
          <p:nvPr>
            <p:ph type="body" idx="3"/>
          </p:nvPr>
        </p:nvSpPr>
        <p:spPr>
          <a:xfrm>
            <a:off x="6217919" y="1846050"/>
            <a:ext cx="4937760" cy="736282"/>
          </a:xfrm>
          <a:prstGeom prst="rect">
            <a:avLst/>
          </a:prstGeom>
          <a:noFill/>
          <a:ln>
            <a:noFill/>
          </a:ln>
        </p:spPr>
        <p:txBody>
          <a:bodyPr lIns="91425" tIns="91425" rIns="91425" bIns="91425" anchor="ctr" anchorCtr="0"/>
          <a:lstStyle>
            <a:lvl1pPr marL="0" marR="0" lvl="0" indent="0" algn="l" rtl="0">
              <a:lnSpc>
                <a:spcPct val="90000"/>
              </a:lnSpc>
              <a:spcBef>
                <a:spcPts val="1200"/>
              </a:spcBef>
              <a:spcAft>
                <a:spcPts val="200"/>
              </a:spcAft>
              <a:buClr>
                <a:schemeClr val="accent1"/>
              </a:buClr>
              <a:buFont typeface="Calibri" panose="020F0502020204030204"/>
              <a:buNone/>
              <a:defRPr sz="2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20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8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1600" b="1"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54" name="Shape 54"/>
          <p:cNvSpPr txBox="1">
            <a:spLocks noGrp="1"/>
          </p:cNvSpPr>
          <p:nvPr>
            <p:ph type="body" idx="4"/>
          </p:nvPr>
        </p:nvSpPr>
        <p:spPr>
          <a:xfrm>
            <a:off x="6217919" y="2582333"/>
            <a:ext cx="4937760" cy="3286757"/>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55" name="Shape 55"/>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6" name="Shape 56"/>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7" name="Shape 57"/>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60" name="Shape 6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1" name="Shape 6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2" name="Shape 62"/>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タイトル付きの コンテンツ">
    <p:spTree>
      <p:nvGrpSpPr>
        <p:cNvPr id="1" name="Shape 69"/>
        <p:cNvGrpSpPr/>
        <p:nvPr/>
      </p:nvGrpSpPr>
      <p:grpSpPr>
        <a:xfrm>
          <a:off x="0" y="0"/>
          <a:ext cx="0" cy="0"/>
          <a:chOff x="0" y="0"/>
          <a:chExt cx="0" cy="0"/>
        </a:xfrm>
      </p:grpSpPr>
      <p:sp>
        <p:nvSpPr>
          <p:cNvPr id="70" name="Shape 70"/>
          <p:cNvSpPr/>
          <p:nvPr/>
        </p:nvSpPr>
        <p:spPr>
          <a:xfrm>
            <a:off x="15" y="0"/>
            <a:ext cx="4050791" cy="68580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Shape 71"/>
          <p:cNvSpPr/>
          <p:nvPr/>
        </p:nvSpPr>
        <p:spPr>
          <a:xfrm>
            <a:off x="4040071" y="0"/>
            <a:ext cx="64008" cy="6858000"/>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Shape 72"/>
          <p:cNvSpPr txBox="1">
            <a:spLocks noGrp="1"/>
          </p:cNvSpPr>
          <p:nvPr>
            <p:ph type="title"/>
          </p:nvPr>
        </p:nvSpPr>
        <p:spPr>
          <a:xfrm>
            <a:off x="457200" y="594358"/>
            <a:ext cx="3200397" cy="22860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FFFFFF"/>
              </a:buClr>
              <a:buFont typeface="Calibri" panose="020F0502020204030204"/>
              <a:buNone/>
              <a:defRPr sz="36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73" name="Shape 73"/>
          <p:cNvSpPr txBox="1">
            <a:spLocks noGrp="1"/>
          </p:cNvSpPr>
          <p:nvPr>
            <p:ph type="body" idx="1"/>
          </p:nvPr>
        </p:nvSpPr>
        <p:spPr>
          <a:xfrm>
            <a:off x="4800600" y="731520"/>
            <a:ext cx="6492238" cy="5257799"/>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74" name="Shape 74"/>
          <p:cNvSpPr txBox="1">
            <a:spLocks noGrp="1"/>
          </p:cNvSpPr>
          <p:nvPr>
            <p:ph type="body" idx="2"/>
          </p:nvPr>
        </p:nvSpPr>
        <p:spPr>
          <a:xfrm>
            <a:off x="457200" y="2926080"/>
            <a:ext cx="3200397" cy="3379124"/>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panose="020F0502020204030204"/>
              <a:buNone/>
              <a:defRPr sz="15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1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75" name="Shape 75"/>
          <p:cNvSpPr txBox="1">
            <a:spLocks noGrp="1"/>
          </p:cNvSpPr>
          <p:nvPr>
            <p:ph type="dt" idx="10"/>
          </p:nvPr>
        </p:nvSpPr>
        <p:spPr>
          <a:xfrm>
            <a:off x="465512" y="6459785"/>
            <a:ext cx="2618509"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Shape 76"/>
          <p:cNvSpPr txBox="1">
            <a:spLocks noGrp="1"/>
          </p:cNvSpPr>
          <p:nvPr>
            <p:ph type="ftr" idx="11"/>
          </p:nvPr>
        </p:nvSpPr>
        <p:spPr>
          <a:xfrm>
            <a:off x="4800600" y="6459785"/>
            <a:ext cx="46481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Calibri" panose="020F0502020204030204"/>
              <a:buNone/>
              <a:defRPr sz="9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Shape 77"/>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2"/>
              </a:buClr>
              <a:buSzPct val="25000"/>
              <a:buFont typeface="Calibri" panose="020F0502020204030204"/>
              <a:buNone/>
            </a:pPr>
            <a:fld id="{00000000-1234-1234-1234-123412341234}" type="slidenum">
              <a:rPr lang="en-US" altLang="ja-JP" sz="1050" b="0" i="0" u="none" strike="noStrike" cap="none">
                <a:solidFill>
                  <a:schemeClr val="dk2"/>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タイトル付きの図">
    <p:spTree>
      <p:nvGrpSpPr>
        <p:cNvPr id="1" name="Shape 78"/>
        <p:cNvGrpSpPr/>
        <p:nvPr/>
      </p:nvGrpSpPr>
      <p:grpSpPr>
        <a:xfrm>
          <a:off x="0" y="0"/>
          <a:ext cx="0" cy="0"/>
          <a:chOff x="0" y="0"/>
          <a:chExt cx="0" cy="0"/>
        </a:xfrm>
      </p:grpSpPr>
      <p:sp>
        <p:nvSpPr>
          <p:cNvPr id="79" name="Shape 79"/>
          <p:cNvSpPr/>
          <p:nvPr/>
        </p:nvSpPr>
        <p:spPr>
          <a:xfrm>
            <a:off x="0" y="4953000"/>
            <a:ext cx="12188824" cy="1904999"/>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Shape 80"/>
          <p:cNvSpPr/>
          <p:nvPr/>
        </p:nvSpPr>
        <p:spPr>
          <a:xfrm>
            <a:off x="15" y="491507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Shape 81"/>
          <p:cNvSpPr txBox="1">
            <a:spLocks noGrp="1"/>
          </p:cNvSpPr>
          <p:nvPr>
            <p:ph type="title"/>
          </p:nvPr>
        </p:nvSpPr>
        <p:spPr>
          <a:xfrm>
            <a:off x="1097279" y="5074919"/>
            <a:ext cx="10113645" cy="82296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FFFFFF"/>
              </a:buClr>
              <a:buFont typeface="Calibri" panose="020F0502020204030204"/>
              <a:buNone/>
              <a:defRPr sz="36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82" name="Shape 82"/>
          <p:cNvSpPr>
            <a:spLocks noGrp="1"/>
          </p:cNvSpPr>
          <p:nvPr>
            <p:ph type="pic" idx="2"/>
          </p:nvPr>
        </p:nvSpPr>
        <p:spPr>
          <a:xfrm>
            <a:off x="15" y="0"/>
            <a:ext cx="12191984" cy="4915076"/>
          </a:xfrm>
          <a:prstGeom prst="rect">
            <a:avLst/>
          </a:prstGeom>
          <a:solidFill>
            <a:srgbClr val="BECAD4"/>
          </a:solidFill>
          <a:ln>
            <a:noFill/>
          </a:ln>
        </p:spPr>
        <p:txBody>
          <a:bodyPr lIns="91425" tIns="91425" rIns="91425" bIns="91425" anchor="t" anchorCtr="0"/>
          <a:lstStyle>
            <a:lvl1pPr marL="0" marR="0" lvl="0" indent="0" algn="l" rtl="0">
              <a:lnSpc>
                <a:spcPct val="90000"/>
              </a:lnSpc>
              <a:spcBef>
                <a:spcPts val="1200"/>
              </a:spcBef>
              <a:spcAft>
                <a:spcPts val="200"/>
              </a:spcAft>
              <a:buClr>
                <a:schemeClr val="accent1"/>
              </a:buClr>
              <a:buFont typeface="Calibri" panose="020F0502020204030204"/>
              <a:buNone/>
              <a:defRPr sz="3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2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2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83" name="Shape 83"/>
          <p:cNvSpPr txBox="1">
            <a:spLocks noGrp="1"/>
          </p:cNvSpPr>
          <p:nvPr>
            <p:ph type="body" idx="1"/>
          </p:nvPr>
        </p:nvSpPr>
        <p:spPr>
          <a:xfrm>
            <a:off x="1097279" y="5907023"/>
            <a:ext cx="10113264" cy="59435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600"/>
              </a:spcAft>
              <a:buClr>
                <a:schemeClr val="accent1"/>
              </a:buClr>
              <a:buFont typeface="Calibri" panose="020F0502020204030204"/>
              <a:buNone/>
              <a:defRPr sz="15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200"/>
              </a:spcBef>
              <a:spcAft>
                <a:spcPts val="400"/>
              </a:spcAft>
              <a:buClr>
                <a:schemeClr val="accent1"/>
              </a:buClr>
              <a:buFont typeface="Calibri" panose="020F0502020204030204"/>
              <a:buNone/>
              <a:defRPr sz="1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200"/>
              </a:spcBef>
              <a:spcAft>
                <a:spcPts val="400"/>
              </a:spcAft>
              <a:buClr>
                <a:schemeClr val="accent1"/>
              </a:buClr>
              <a:buFont typeface="Calibri" panose="020F0502020204030204"/>
              <a:buNone/>
              <a:defRPr sz="1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200"/>
              </a:spcBef>
              <a:spcAft>
                <a:spcPts val="400"/>
              </a:spcAft>
              <a:buClr>
                <a:schemeClr val="accent1"/>
              </a:buClr>
              <a:buFont typeface="Calibri" panose="020F0502020204030204"/>
              <a:buNone/>
              <a:defRPr sz="9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84" name="Shape 8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5" name="Shape 8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6" name="Shape 86"/>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タイトルと 縦書きテキスト">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89" name="Shape 89"/>
          <p:cNvSpPr txBox="1">
            <a:spLocks noGrp="1"/>
          </p:cNvSpPr>
          <p:nvPr>
            <p:ph type="body" idx="1"/>
          </p:nvPr>
        </p:nvSpPr>
        <p:spPr>
          <a:xfrm rot="5400000">
            <a:off x="4114798" y="-1171784"/>
            <a:ext cx="4023360" cy="10058398"/>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90" name="Shape 90"/>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Shape 91"/>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Shape 92"/>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3175" y="6400800"/>
            <a:ext cx="12188824" cy="4572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Shape 11"/>
          <p:cNvSpPr/>
          <p:nvPr/>
        </p:nvSpPr>
        <p:spPr>
          <a:xfrm>
            <a:off x="15" y="6334316"/>
            <a:ext cx="12188824" cy="64008"/>
          </a:xfrm>
          <a:prstGeom prst="rect">
            <a:avLst/>
          </a:prstGeom>
          <a:solidFill>
            <a:schemeClr val="accent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Shape 12"/>
          <p:cNvSpPr txBox="1">
            <a:spLocks noGrp="1"/>
          </p:cNvSpPr>
          <p:nvPr>
            <p:ph type="title"/>
          </p:nvPr>
        </p:nvSpPr>
        <p:spPr>
          <a:xfrm>
            <a:off x="1097279" y="286603"/>
            <a:ext cx="10058398" cy="1450755"/>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rgbClr val="3F3F3F"/>
              </a:buClr>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indent="0">
              <a:spcBef>
                <a:spcPts val="0"/>
              </a:spcBef>
              <a:buFont typeface="Arial" panose="020B0604020202020204"/>
              <a:buNone/>
              <a:defRPr sz="1800"/>
            </a:lvl2pPr>
            <a:lvl3pPr lvl="2" indent="0">
              <a:spcBef>
                <a:spcPts val="0"/>
              </a:spcBef>
              <a:buFont typeface="Arial" panose="020B0604020202020204"/>
              <a:buNone/>
              <a:defRPr sz="1800"/>
            </a:lvl3pPr>
            <a:lvl4pPr lvl="3" indent="0">
              <a:spcBef>
                <a:spcPts val="0"/>
              </a:spcBef>
              <a:buFont typeface="Arial" panose="020B0604020202020204"/>
              <a:buNone/>
              <a:defRPr sz="1800"/>
            </a:lvl4pPr>
            <a:lvl5pPr lvl="4" indent="0">
              <a:spcBef>
                <a:spcPts val="0"/>
              </a:spcBef>
              <a:buFont typeface="Arial" panose="020B0604020202020204"/>
              <a:buNone/>
              <a:defRPr sz="1800"/>
            </a:lvl5pPr>
            <a:lvl6pPr lvl="5" indent="0">
              <a:spcBef>
                <a:spcPts val="0"/>
              </a:spcBef>
              <a:buFont typeface="Arial" panose="020B0604020202020204"/>
              <a:buNone/>
              <a:defRPr sz="1800"/>
            </a:lvl6pPr>
            <a:lvl7pPr lvl="6" indent="0">
              <a:spcBef>
                <a:spcPts val="0"/>
              </a:spcBef>
              <a:buFont typeface="Arial" panose="020B0604020202020204"/>
              <a:buNone/>
              <a:defRPr sz="1800"/>
            </a:lvl7pPr>
            <a:lvl8pPr lvl="7" indent="0">
              <a:spcBef>
                <a:spcPts val="0"/>
              </a:spcBef>
              <a:buFont typeface="Arial" panose="020B0604020202020204"/>
              <a:buNone/>
              <a:defRPr sz="1800"/>
            </a:lvl8pPr>
            <a:lvl9pPr lvl="8" indent="0">
              <a:spcBef>
                <a:spcPts val="0"/>
              </a:spcBef>
              <a:buFont typeface="Arial" panose="020B0604020202020204"/>
              <a:buNone/>
              <a:defRPr sz="1800"/>
            </a:lvl9pPr>
          </a:lstStyle>
          <a:p/>
        </p:txBody>
      </p:sp>
      <p:sp>
        <p:nvSpPr>
          <p:cNvPr id="13" name="Shape 13"/>
          <p:cNvSpPr txBox="1">
            <a:spLocks noGrp="1"/>
          </p:cNvSpPr>
          <p:nvPr>
            <p:ph type="body" idx="1"/>
          </p:nvPr>
        </p:nvSpPr>
        <p:spPr>
          <a:xfrm>
            <a:off x="1097279" y="1845733"/>
            <a:ext cx="10058398" cy="4023360"/>
          </a:xfrm>
          <a:prstGeom prst="rect">
            <a:avLst/>
          </a:prstGeom>
          <a:noFill/>
          <a:ln>
            <a:noFill/>
          </a:ln>
        </p:spPr>
        <p:txBody>
          <a:bodyPr lIns="91425" tIns="91425" rIns="91425" bIns="91425" anchor="t" anchorCtr="0"/>
          <a:lstStyle>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14" name="Shape 14"/>
          <p:cNvSpPr txBox="1">
            <a:spLocks noGrp="1"/>
          </p:cNvSpPr>
          <p:nvPr>
            <p:ph type="dt" idx="10"/>
          </p:nvPr>
        </p:nvSpPr>
        <p:spPr>
          <a:xfrm>
            <a:off x="1097279" y="6459785"/>
            <a:ext cx="2472271"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Shape 15"/>
          <p:cNvSpPr txBox="1">
            <a:spLocks noGrp="1"/>
          </p:cNvSpPr>
          <p:nvPr>
            <p:ph type="ftr" idx="11"/>
          </p:nvPr>
        </p:nvSpPr>
        <p:spPr>
          <a:xfrm>
            <a:off x="3686185" y="6459785"/>
            <a:ext cx="482280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Calibri" panose="020F050202020403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100000"/>
              </a:lnSpc>
              <a:spcBef>
                <a:spcPts val="0"/>
              </a:spcBef>
              <a:spcAft>
                <a:spcPts val="0"/>
              </a:spcAft>
              <a:buClr>
                <a:schemeClr val="dk1"/>
              </a:buClr>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 name="Shape 16"/>
          <p:cNvSpPr txBox="1">
            <a:spLocks noGrp="1"/>
          </p:cNvSpPr>
          <p:nvPr>
            <p:ph type="sldNum" idx="12"/>
          </p:nvPr>
        </p:nvSpPr>
        <p:spPr>
          <a:xfrm>
            <a:off x="9900457" y="6459785"/>
            <a:ext cx="1312023"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lang="ja-JP" sz="10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17" name="Shape 17"/>
          <p:cNvCxnSpPr/>
          <p:nvPr/>
        </p:nvCxnSpPr>
        <p:spPr>
          <a:xfrm>
            <a:off x="1193532" y="1737842"/>
            <a:ext cx="9966959" cy="0"/>
          </a:xfrm>
          <a:prstGeom prst="straightConnector1">
            <a:avLst/>
          </a:prstGeom>
          <a:noFill/>
          <a:ln w="9525" cap="flat" cmpd="sng">
            <a:solidFill>
              <a:srgbClr val="7F7F7F"/>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wmf"/><Relationship Id="rId7" Type="http://schemas.openxmlformats.org/officeDocument/2006/relationships/oleObject" Target="../embeddings/oleObject5.bin"/><Relationship Id="rId6" Type="http://schemas.openxmlformats.org/officeDocument/2006/relationships/image" Target="../media/image27.wmf"/><Relationship Id="rId5" Type="http://schemas.openxmlformats.org/officeDocument/2006/relationships/oleObject" Target="../embeddings/oleObject4.bin"/><Relationship Id="rId4" Type="http://schemas.openxmlformats.org/officeDocument/2006/relationships/image" Target="../media/image26.wmf"/><Relationship Id="rId3" Type="http://schemas.openxmlformats.org/officeDocument/2006/relationships/oleObject" Target="../embeddings/oleObject3.bin"/><Relationship Id="rId22" Type="http://schemas.openxmlformats.org/officeDocument/2006/relationships/vmlDrawing" Target="../drawings/vmlDrawing2.vml"/><Relationship Id="rId21" Type="http://schemas.openxmlformats.org/officeDocument/2006/relationships/slideLayout" Target="../slideLayouts/slideLayout2.xml"/><Relationship Id="rId20" Type="http://schemas.openxmlformats.org/officeDocument/2006/relationships/themeOverride" Target="../theme/themeOverride1.xml"/><Relationship Id="rId2" Type="http://schemas.openxmlformats.org/officeDocument/2006/relationships/image" Target="../media/image25.wmf"/><Relationship Id="rId19" Type="http://schemas.openxmlformats.org/officeDocument/2006/relationships/oleObject" Target="../embeddings/oleObject9.bin"/><Relationship Id="rId18" Type="http://schemas.openxmlformats.org/officeDocument/2006/relationships/oleObject" Target="../embeddings/oleObject8.bin"/><Relationship Id="rId17" Type="http://schemas.openxmlformats.org/officeDocument/2006/relationships/oleObject" Target="../embeddings/oleObject7.bin"/><Relationship Id="rId16" Type="http://schemas.openxmlformats.org/officeDocument/2006/relationships/oleObject" Target="../embeddings/oleObject6.bin"/><Relationship Id="rId15" Type="http://schemas.openxmlformats.org/officeDocument/2006/relationships/image" Target="../media/image35.png"/><Relationship Id="rId14" Type="http://schemas.openxmlformats.org/officeDocument/2006/relationships/image" Target="../media/image34.png"/><Relationship Id="rId13" Type="http://schemas.openxmlformats.org/officeDocument/2006/relationships/image" Target="../media/image33.png"/><Relationship Id="rId12" Type="http://schemas.openxmlformats.org/officeDocument/2006/relationships/image" Target="../media/image32.png"/><Relationship Id="rId11" Type="http://schemas.openxmlformats.org/officeDocument/2006/relationships/image" Target="../media/image31.png"/><Relationship Id="rId10" Type="http://schemas.openxmlformats.org/officeDocument/2006/relationships/image" Target="../media/image30.png"/><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8.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image" Target="../media/image45.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8.png"/><Relationship Id="rId1" Type="http://schemas.openxmlformats.org/officeDocument/2006/relationships/image" Target="../media/image4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50.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56.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64.png"/><Relationship Id="rId1" Type="http://schemas.openxmlformats.org/officeDocument/2006/relationships/image" Target="../media/image63.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image" Target="../media/image56.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5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69.wmf"/><Relationship Id="rId3" Type="http://schemas.openxmlformats.org/officeDocument/2006/relationships/oleObject" Target="../embeddings/oleObject11.bin"/><Relationship Id="rId2" Type="http://schemas.openxmlformats.org/officeDocument/2006/relationships/image" Target="../media/image68.wmf"/><Relationship Id="rId1"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ctrTitle"/>
          </p:nvPr>
        </p:nvSpPr>
        <p:spPr>
          <a:xfrm>
            <a:off x="828431" y="766767"/>
            <a:ext cx="10589846" cy="3566158"/>
          </a:xfrm>
          <a:prstGeom prst="rect">
            <a:avLst/>
          </a:prstGeom>
          <a:noFill/>
          <a:ln>
            <a:noFill/>
          </a:ln>
        </p:spPr>
        <p:txBody>
          <a:bodyPr lIns="91425" tIns="45700" rIns="91425" bIns="45700" anchor="b" anchorCtr="0">
            <a:noAutofit/>
          </a:bodyPr>
          <a:lstStyle/>
          <a:p>
            <a:pPr marL="0" marR="0" lvl="0" indent="0" algn="ctr" rtl="0">
              <a:lnSpc>
                <a:spcPct val="85000"/>
              </a:lnSpc>
              <a:spcBef>
                <a:spcPts val="0"/>
              </a:spcBef>
              <a:spcAft>
                <a:spcPts val="0"/>
              </a:spcAft>
              <a:buClr>
                <a:srgbClr val="262626"/>
              </a:buClr>
              <a:buSzPct val="25000"/>
              <a:buFont typeface="Calibri" panose="020F0502020204030204"/>
              <a:buNone/>
            </a:pPr>
            <a:r>
              <a:rPr lang="ja-JP" sz="6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クロスモーダル解析を用いたレコメンダーシステム</a:t>
            </a:r>
            <a:endParaRPr lang="ja-JP" sz="62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198" name="Shape 198"/>
          <p:cNvSpPr txBox="1">
            <a:spLocks noGrp="1"/>
          </p:cNvSpPr>
          <p:nvPr>
            <p:ph type="subTitle" idx="1"/>
          </p:nvPr>
        </p:nvSpPr>
        <p:spPr>
          <a:xfrm>
            <a:off x="1100050" y="4455621"/>
            <a:ext cx="10058398" cy="1804502"/>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chemeClr val="accent1"/>
              </a:buClr>
              <a:buSzPct val="25000"/>
              <a:buFont typeface="Calibri" panose="020F0502020204030204"/>
              <a:buNone/>
            </a:pP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2017</a:t>
            </a:r>
            <a:r>
              <a:rPr lang="ja-JP" sz="2220" b="0" i="0" u="none" strike="noStrike" cap="none" dirty="0" smtClean="0">
                <a:solidFill>
                  <a:schemeClr val="dk2"/>
                </a:solidFill>
                <a:latin typeface="Calibri" panose="020F0502020204030204"/>
                <a:ea typeface="Calibri" panose="020F0502020204030204"/>
                <a:cs typeface="Calibri" panose="020F0502020204030204"/>
                <a:sym typeface="Calibri" panose="020F0502020204030204"/>
              </a:rPr>
              <a:t>/</a:t>
            </a:r>
            <a:r>
              <a:rPr lang="en-US" altLang="ja-JP" sz="2220" dirty="0"/>
              <a:t>11</a:t>
            </a:r>
            <a:r>
              <a:rPr lang="ja-JP" sz="2220" b="0" i="0" u="none" strike="noStrike" cap="none" dirty="0" smtClean="0">
                <a:solidFill>
                  <a:schemeClr val="dk2"/>
                </a:solidFill>
                <a:latin typeface="Calibri" panose="020F0502020204030204"/>
                <a:ea typeface="Calibri" panose="020F0502020204030204"/>
                <a:cs typeface="Calibri" panose="020F0502020204030204"/>
                <a:sym typeface="Calibri" panose="020F0502020204030204"/>
              </a:rPr>
              <a:t>/</a:t>
            </a:r>
            <a:r>
              <a:rPr lang="en-US" altLang="ja-JP" sz="2220" b="0" i="0" u="none" strike="noStrike" cap="none" dirty="0" smtClean="0">
                <a:solidFill>
                  <a:schemeClr val="dk2"/>
                </a:solidFill>
                <a:latin typeface="Calibri" panose="020F0502020204030204"/>
                <a:ea typeface="Calibri" panose="020F0502020204030204"/>
                <a:cs typeface="Calibri" panose="020F0502020204030204"/>
                <a:sym typeface="Calibri" panose="020F0502020204030204"/>
              </a:rPr>
              <a:t>17</a:t>
            </a:r>
            <a:r>
              <a:rPr lang="ja-JP" sz="2220" b="0" i="0" u="none" strike="noStrike" cap="none" dirty="0" smtClean="0">
                <a:solidFill>
                  <a:schemeClr val="dk2"/>
                </a:solidFill>
                <a:latin typeface="Calibri" panose="020F0502020204030204"/>
                <a:ea typeface="Calibri" panose="020F0502020204030204"/>
                <a:cs typeface="Calibri" panose="020F0502020204030204"/>
                <a:sym typeface="Calibri" panose="020F0502020204030204"/>
              </a:rPr>
              <a:t>（</a:t>
            </a: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金）　研究開発プロジェクト　中間報告会</a:t>
            </a:r>
            <a:endPar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80000"/>
              </a:lnSpc>
              <a:spcBef>
                <a:spcPts val="1400"/>
              </a:spcBef>
              <a:spcAft>
                <a:spcPts val="0"/>
              </a:spcAft>
              <a:buClr>
                <a:schemeClr val="accent1"/>
              </a:buClr>
              <a:buSzPct val="25000"/>
              <a:buFont typeface="Calibri" panose="020F0502020204030204"/>
              <a:buNone/>
            </a:pPr>
            <a:endParaRPr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r" rtl="0">
              <a:lnSpc>
                <a:spcPct val="80000"/>
              </a:lnSpc>
              <a:spcBef>
                <a:spcPts val="1400"/>
              </a:spcBef>
              <a:spcAft>
                <a:spcPts val="0"/>
              </a:spcAft>
              <a:buClr>
                <a:schemeClr val="accent1"/>
              </a:buClr>
              <a:buSzPct val="25000"/>
              <a:buFont typeface="Calibri" panose="020F0502020204030204"/>
              <a:buNone/>
            </a:pP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201620722　PU YUE　201620720　潘 振雷</a:t>
            </a:r>
            <a:endPar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r" rtl="0">
              <a:lnSpc>
                <a:spcPct val="80000"/>
              </a:lnSpc>
              <a:spcBef>
                <a:spcPts val="1400"/>
              </a:spcBef>
              <a:spcAft>
                <a:spcPts val="0"/>
              </a:spcAft>
              <a:buClr>
                <a:schemeClr val="accent1"/>
              </a:buClr>
              <a:buSzPct val="25000"/>
              <a:buFont typeface="Calibri" panose="020F0502020204030204"/>
              <a:buNone/>
            </a:pPr>
            <a:r>
              <a:rPr lang="ja-JP" altLang="en-US"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　　　</a:t>
            </a: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201620717　</a:t>
            </a:r>
            <a:r>
              <a:rPr lang="ja-JP" altLang="en-US" sz="2220" dirty="0"/>
              <a:t>   </a:t>
            </a: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董</a:t>
            </a:r>
            <a:r>
              <a:rPr lang="en-US" alt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 </a:t>
            </a:r>
            <a:r>
              <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rPr>
              <a:t> 哲　201620715　DU YAN</a:t>
            </a:r>
            <a:endParaRPr lang="ja-JP"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80000"/>
              </a:lnSpc>
              <a:spcBef>
                <a:spcPts val="1400"/>
              </a:spcBef>
              <a:spcAft>
                <a:spcPts val="0"/>
              </a:spcAft>
              <a:buClr>
                <a:schemeClr val="accent1"/>
              </a:buClr>
              <a:buSzPct val="25000"/>
              <a:buFont typeface="Calibri" panose="020F0502020204030204"/>
              <a:buNone/>
            </a:pPr>
            <a:endParaRPr sz="2220" b="0" i="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3012"/>
    </mc:Choice>
    <mc:Fallback>
      <p:transition spd="slow" advTm="301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smtClean="0"/>
              <a:t>関連研究</a:t>
            </a:r>
            <a:endParaRPr kumimoji="1" lang="zh-CN" altLang="en-US" dirty="0"/>
          </a:p>
        </p:txBody>
      </p:sp>
      <p:sp>
        <p:nvSpPr>
          <p:cNvPr id="3" name="内容占位符 2"/>
          <p:cNvSpPr>
            <a:spLocks noGrp="1"/>
          </p:cNvSpPr>
          <p:nvPr>
            <p:ph idx="1"/>
          </p:nvPr>
        </p:nvSpPr>
        <p:spPr>
          <a:xfrm>
            <a:off x="888274" y="1933301"/>
            <a:ext cx="10058398" cy="4023360"/>
          </a:xfrm>
        </p:spPr>
        <p:txBody>
          <a:bodyPr>
            <a:normAutofit/>
          </a:bodyPr>
          <a:lstStyle/>
          <a:p>
            <a:pPr indent="0">
              <a:buNone/>
            </a:pPr>
            <a:r>
              <a:rPr kumimoji="1" lang="ja-JP" altLang="en-US" sz="2400" dirty="0" smtClean="0"/>
              <a:t>色聴者（音を聴くと色が見える共感覚者）には</a:t>
            </a:r>
            <a:r>
              <a:rPr kumimoji="1" lang="ja-JP" altLang="en-US" sz="2400" dirty="0" smtClean="0">
                <a:solidFill>
                  <a:srgbClr val="FF0000"/>
                </a:solidFill>
              </a:rPr>
              <a:t>色の共通性</a:t>
            </a:r>
            <a:r>
              <a:rPr kumimoji="1" lang="ja-JP" altLang="en-US" sz="2400" dirty="0" smtClean="0"/>
              <a:t>が見られるという報告がある</a:t>
            </a:r>
            <a:r>
              <a:rPr kumimoji="1" lang="en-US" altLang="ja-JP" sz="2400" dirty="0" smtClean="0"/>
              <a:t>[1]</a:t>
            </a:r>
            <a:endParaRPr kumimoji="1" lang="en-US" altLang="ja-JP" sz="2400" dirty="0" smtClean="0"/>
          </a:p>
          <a:p>
            <a:pPr indent="0">
              <a:buNone/>
            </a:pPr>
            <a:endParaRPr kumimoji="1" lang="en-US" altLang="ja-JP" sz="2400" dirty="0" smtClean="0"/>
          </a:p>
          <a:p>
            <a:pPr indent="0">
              <a:buNone/>
            </a:pPr>
            <a:endParaRPr kumimoji="1" lang="en-US" altLang="zh-CN" sz="2400" dirty="0"/>
          </a:p>
          <a:p>
            <a:pPr indent="0">
              <a:buNone/>
            </a:pPr>
            <a:r>
              <a:rPr lang="ja-JP" altLang="en-US" sz="2400" dirty="0" smtClean="0"/>
              <a:t>色聴者による音と色の対応関係は、非色聴者にも潜在的に共感できる</a:t>
            </a:r>
            <a:r>
              <a:rPr lang="en-US" altLang="zh-CN" sz="2400" dirty="0" smtClean="0"/>
              <a:t>[2]</a:t>
            </a:r>
            <a:endParaRPr kumimoji="1" lang="zh-CN" altLang="en-US" sz="2400" dirty="0"/>
          </a:p>
        </p:txBody>
      </p:sp>
      <p:sp>
        <p:nvSpPr>
          <p:cNvPr id="4" name="文本框 3"/>
          <p:cNvSpPr txBox="1"/>
          <p:nvPr/>
        </p:nvSpPr>
        <p:spPr>
          <a:xfrm>
            <a:off x="603438" y="5590683"/>
            <a:ext cx="11588562" cy="553998"/>
          </a:xfrm>
          <a:prstGeom prst="rect">
            <a:avLst/>
          </a:prstGeom>
          <a:noFill/>
        </p:spPr>
        <p:txBody>
          <a:bodyPr wrap="square" rtlCol="0">
            <a:spAutoFit/>
          </a:bodyPr>
          <a:lstStyle/>
          <a:p>
            <a:pPr lvl="1"/>
            <a:r>
              <a:rPr kumimoji="1" lang="en-US" altLang="ja-JP" sz="1600" dirty="0" smtClean="0"/>
              <a:t>[</a:t>
            </a:r>
            <a:r>
              <a:rPr kumimoji="1" lang="en-US" altLang="ja-JP" sz="1600" dirty="0" smtClean="0">
                <a:latin typeface="Calibri" panose="020F0502020204030204" pitchFamily="34" charset="0"/>
                <a:cs typeface="Calibri" panose="020F0502020204030204" pitchFamily="34" charset="0"/>
              </a:rPr>
              <a:t>1]</a:t>
            </a:r>
            <a:r>
              <a:rPr lang="ja-JP" altLang="zh-CN" sz="1600" dirty="0">
                <a:latin typeface="Calibri" panose="020F0502020204030204" pitchFamily="34" charset="0"/>
                <a:cs typeface="Calibri" panose="020F0502020204030204" pitchFamily="34" charset="0"/>
              </a:rPr>
              <a:t>谷口高士，“調・音色の視覚的表象，”音は心の中で音楽になる，</a:t>
            </a:r>
            <a:r>
              <a:rPr lang="en-US" altLang="zh-CN" sz="1600" dirty="0">
                <a:latin typeface="Calibri" panose="020F0502020204030204" pitchFamily="34" charset="0"/>
                <a:cs typeface="Calibri" panose="020F0502020204030204" pitchFamily="34" charset="0"/>
              </a:rPr>
              <a:t>pp.141-142</a:t>
            </a:r>
            <a:r>
              <a:rPr lang="ja-JP" altLang="zh-CN" sz="1600" dirty="0">
                <a:latin typeface="Calibri" panose="020F0502020204030204" pitchFamily="34" charset="0"/>
                <a:cs typeface="Calibri" panose="020F0502020204030204" pitchFamily="34" charset="0"/>
              </a:rPr>
              <a:t>，北大路書房，</a:t>
            </a:r>
            <a:r>
              <a:rPr lang="en-US" altLang="zh-CN" sz="1600" dirty="0">
                <a:latin typeface="Calibri" panose="020F0502020204030204" pitchFamily="34" charset="0"/>
                <a:cs typeface="Calibri" panose="020F0502020204030204" pitchFamily="34" charset="0"/>
              </a:rPr>
              <a:t>2000</a:t>
            </a:r>
            <a:r>
              <a:rPr lang="ja-JP" altLang="zh-CN" sz="1600" dirty="0">
                <a:latin typeface="Calibri" panose="020F0502020204030204" pitchFamily="34" charset="0"/>
                <a:cs typeface="Calibri" panose="020F0502020204030204" pitchFamily="34" charset="0"/>
              </a:rPr>
              <a:t>．</a:t>
            </a:r>
            <a:r>
              <a:rPr lang="zh-CN" altLang="zh-CN" sz="1600" dirty="0">
                <a:latin typeface="Calibri" panose="020F0502020204030204" pitchFamily="34" charset="0"/>
                <a:cs typeface="Calibri" panose="020F0502020204030204" pitchFamily="34" charset="0"/>
              </a:rPr>
              <a:t> </a:t>
            </a:r>
            <a:endParaRPr lang="en-US" altLang="zh-CN" sz="1600" dirty="0">
              <a:latin typeface="Calibri" panose="020F0502020204030204" pitchFamily="34" charset="0"/>
              <a:cs typeface="Calibri" panose="020F0502020204030204" pitchFamily="34" charset="0"/>
            </a:endParaRPr>
          </a:p>
          <a:p>
            <a:pPr lvl="1"/>
            <a:r>
              <a:rPr lang="en-US" altLang="ja-JP" dirty="0" smtClean="0">
                <a:latin typeface="Calibri" panose="020F0502020204030204" pitchFamily="34" charset="0"/>
                <a:cs typeface="Calibri" panose="020F0502020204030204" pitchFamily="34" charset="0"/>
              </a:rPr>
              <a:t>[2]</a:t>
            </a:r>
            <a:r>
              <a:rPr lang="ja-JP" altLang="zh-CN" dirty="0">
                <a:latin typeface="Calibri" panose="020F0502020204030204" pitchFamily="34" charset="0"/>
                <a:cs typeface="Calibri" panose="020F0502020204030204" pitchFamily="34" charset="0"/>
              </a:rPr>
              <a:t>長田典子：</a:t>
            </a:r>
            <a:r>
              <a:rPr lang="ja-JP" altLang="zh-CN" i="1" dirty="0">
                <a:latin typeface="Calibri" panose="020F0502020204030204" pitchFamily="34" charset="0"/>
                <a:cs typeface="Calibri" panose="020F0502020204030204" pitchFamily="34" charset="0"/>
              </a:rPr>
              <a:t>音と色のノンバーバル</a:t>
            </a:r>
            <a:r>
              <a:rPr lang="ja-JP" altLang="zh-CN" dirty="0">
                <a:latin typeface="Calibri" panose="020F0502020204030204" pitchFamily="34" charset="0"/>
                <a:cs typeface="Calibri" panose="020F0502020204030204" pitchFamily="34" charset="0"/>
              </a:rPr>
              <a:t>マッピング</a:t>
            </a:r>
            <a:r>
              <a:rPr lang="en-US" altLang="zh-CN" dirty="0">
                <a:latin typeface="Calibri" panose="020F0502020204030204" pitchFamily="34" charset="0"/>
                <a:cs typeface="Calibri" panose="020F0502020204030204" pitchFamily="34" charset="0"/>
              </a:rPr>
              <a:t>-</a:t>
            </a:r>
            <a:r>
              <a:rPr lang="ja-JP" altLang="zh-CN" dirty="0">
                <a:latin typeface="Calibri" panose="020F0502020204030204" pitchFamily="34" charset="0"/>
                <a:cs typeface="Calibri" panose="020F0502020204030204" pitchFamily="34" charset="0"/>
              </a:rPr>
              <a:t>色聴保持者のマッピング抽出とその応用，電子情報通信学会論文誌，</a:t>
            </a:r>
            <a:r>
              <a:rPr lang="en-US" altLang="zh-CN" dirty="0">
                <a:latin typeface="Calibri" panose="020F0502020204030204" pitchFamily="34" charset="0"/>
                <a:cs typeface="Calibri" panose="020F0502020204030204" pitchFamily="34" charset="0"/>
              </a:rPr>
              <a:t>Vol.J86-A No.11</a:t>
            </a:r>
            <a:r>
              <a:rPr lang="ja-JP" altLang="zh-CN" dirty="0">
                <a:latin typeface="Calibri" panose="020F0502020204030204" pitchFamily="34" charset="0"/>
                <a:cs typeface="Calibri" panose="020F0502020204030204" pitchFamily="34" charset="0"/>
              </a:rPr>
              <a:t>，</a:t>
            </a:r>
            <a:r>
              <a:rPr lang="en-US" altLang="zh-CN" dirty="0">
                <a:latin typeface="Calibri" panose="020F0502020204030204" pitchFamily="34" charset="0"/>
                <a:cs typeface="Calibri" panose="020F0502020204030204" pitchFamily="34" charset="0"/>
              </a:rPr>
              <a:t>2003/11</a:t>
            </a:r>
            <a:r>
              <a:rPr lang="zh-CN" altLang="zh-CN" dirty="0">
                <a:latin typeface="Calibri" panose="020F0502020204030204" pitchFamily="34" charset="0"/>
                <a:cs typeface="Calibri" panose="020F0502020204030204" pitchFamily="34" charset="0"/>
              </a:rPr>
              <a:t> </a:t>
            </a:r>
            <a:endParaRPr lang="ja-JP" altLang="en-US" dirty="0">
              <a:latin typeface="Calibri" panose="020F0502020204030204" pitchFamily="34" charset="0"/>
              <a:cs typeface="Calibri" panose="020F0502020204030204" pitchFamily="34" charset="0"/>
            </a:endParaRPr>
          </a:p>
        </p:txBody>
      </p:sp>
      <p:sp>
        <p:nvSpPr>
          <p:cNvPr id="5" name="スライド番号プレースホルダー 4"/>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15"/>
    </mc:Choice>
    <mc:Fallback>
      <p:transition spd="slow" advTm="21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smtClean="0"/>
              <a:t>先行研究</a:t>
            </a:r>
            <a:endParaRPr kumimoji="1" lang="zh-CN" altLang="en-US" dirty="0"/>
          </a:p>
        </p:txBody>
      </p:sp>
      <p:sp>
        <p:nvSpPr>
          <p:cNvPr id="3" name="内容占位符 2"/>
          <p:cNvSpPr>
            <a:spLocks noGrp="1"/>
          </p:cNvSpPr>
          <p:nvPr>
            <p:ph idx="1"/>
          </p:nvPr>
        </p:nvSpPr>
        <p:spPr>
          <a:xfrm>
            <a:off x="838200" y="1848202"/>
            <a:ext cx="5295472" cy="4351338"/>
          </a:xfrm>
        </p:spPr>
        <p:txBody>
          <a:bodyPr/>
          <a:lstStyle/>
          <a:p>
            <a:pPr indent="0">
              <a:lnSpc>
                <a:spcPct val="100000"/>
              </a:lnSpc>
              <a:buNone/>
            </a:pPr>
            <a:r>
              <a:rPr kumimoji="1" lang="ja-JP" altLang="en-US" sz="2400" dirty="0" smtClean="0"/>
              <a:t>クロスモーダル解析を用いたレコメンダーシステム</a:t>
            </a:r>
            <a:r>
              <a:rPr kumimoji="1" lang="en-US" altLang="ja-JP" sz="2400" dirty="0" smtClean="0"/>
              <a:t>[3]</a:t>
            </a:r>
            <a:endParaRPr kumimoji="1" lang="en-US" altLang="ja-JP" sz="2400" dirty="0" smtClean="0"/>
          </a:p>
          <a:p>
            <a:pPr indent="0">
              <a:lnSpc>
                <a:spcPct val="100000"/>
              </a:lnSpc>
              <a:buNone/>
            </a:pPr>
            <a:endParaRPr kumimoji="1" lang="en-US" altLang="ja-JP" sz="1200" dirty="0" smtClean="0"/>
          </a:p>
          <a:p>
            <a:pPr lvl="1">
              <a:lnSpc>
                <a:spcPct val="100000"/>
              </a:lnSpc>
            </a:pPr>
            <a:r>
              <a:rPr kumimoji="1" lang="ja-JP" altLang="en-US" sz="2000" dirty="0" smtClean="0">
                <a:solidFill>
                  <a:srgbClr val="7030A0"/>
                </a:solidFill>
              </a:rPr>
              <a:t>楽典</a:t>
            </a:r>
            <a:r>
              <a:rPr kumimoji="1" lang="ja-JP" altLang="en-US" sz="2000" dirty="0" smtClean="0"/>
              <a:t>において、</a:t>
            </a:r>
            <a:r>
              <a:rPr kumimoji="1" lang="en-US" altLang="ja-JP" sz="2000" dirty="0" smtClean="0">
                <a:solidFill>
                  <a:srgbClr val="7030A0"/>
                </a:solidFill>
              </a:rPr>
              <a:t>12</a:t>
            </a:r>
            <a:r>
              <a:rPr kumimoji="1" lang="ja-JP" altLang="en-US" sz="2000" dirty="0" smtClean="0">
                <a:solidFill>
                  <a:srgbClr val="7030A0"/>
                </a:solidFill>
              </a:rPr>
              <a:t>調の調があり</a:t>
            </a:r>
            <a:r>
              <a:rPr kumimoji="1" lang="ja-JP" altLang="en-US" sz="2000" dirty="0" smtClean="0"/>
              <a:t>、それぞれ主音は長調と短調がある</a:t>
            </a:r>
            <a:endParaRPr kumimoji="1" lang="en-US" altLang="ja-JP" sz="2000" dirty="0" smtClean="0"/>
          </a:p>
          <a:p>
            <a:pPr lvl="1">
              <a:lnSpc>
                <a:spcPct val="100000"/>
              </a:lnSpc>
            </a:pPr>
            <a:r>
              <a:rPr kumimoji="1" lang="ja-JP" altLang="en-US" sz="2000" dirty="0" smtClean="0"/>
              <a:t>各調が表す特性は調性格と呼ぶ</a:t>
            </a:r>
            <a:endParaRPr kumimoji="1" lang="en-US" altLang="ja-JP" sz="2000" dirty="0" smtClean="0"/>
          </a:p>
          <a:p>
            <a:pPr lvl="1">
              <a:lnSpc>
                <a:spcPct val="100000"/>
              </a:lnSpc>
            </a:pPr>
            <a:r>
              <a:rPr kumimoji="1" lang="ja-JP" altLang="en-US" sz="2000" dirty="0" smtClean="0"/>
              <a:t>関連研究の知見を持って、色聴一貫性判定テストにより、各調の共感覚色を推定した</a:t>
            </a:r>
            <a:endParaRPr kumimoji="1" lang="en-US" altLang="ja-JP" sz="2000" dirty="0" smtClean="0"/>
          </a:p>
          <a:p>
            <a:pPr>
              <a:lnSpc>
                <a:spcPct val="100000"/>
              </a:lnSpc>
            </a:pPr>
            <a:endParaRPr kumimoji="1" lang="en-US" altLang="ja-JP" dirty="0" smtClean="0"/>
          </a:p>
          <a:p>
            <a:pPr lvl="1">
              <a:lnSpc>
                <a:spcPct val="100000"/>
              </a:lnSpc>
            </a:pPr>
            <a:endParaRPr kumimoji="1" lang="en-US" altLang="ja-JP" dirty="0" smtClean="0"/>
          </a:p>
          <a:p>
            <a:pPr lvl="2">
              <a:lnSpc>
                <a:spcPct val="100000"/>
              </a:lnSpc>
            </a:pPr>
            <a:endParaRPr kumimoji="1" lang="zh-CN" altLang="en-US" dirty="0"/>
          </a:p>
        </p:txBody>
      </p:sp>
      <p:sp>
        <p:nvSpPr>
          <p:cNvPr id="5" name="文本框 4"/>
          <p:cNvSpPr txBox="1"/>
          <p:nvPr/>
        </p:nvSpPr>
        <p:spPr>
          <a:xfrm>
            <a:off x="595222" y="5991851"/>
            <a:ext cx="9420045" cy="338554"/>
          </a:xfrm>
          <a:prstGeom prst="rect">
            <a:avLst/>
          </a:prstGeom>
          <a:noFill/>
        </p:spPr>
        <p:txBody>
          <a:bodyPr wrap="square" rtlCol="0">
            <a:spAutoFit/>
          </a:bodyPr>
          <a:lstStyle/>
          <a:p>
            <a:pPr lvl="1"/>
            <a:r>
              <a:rPr kumimoji="1" lang="en-US" altLang="ja-JP" sz="1600" dirty="0" smtClean="0">
                <a:latin typeface="Calibri" panose="020F0502020204030204" pitchFamily="34" charset="0"/>
                <a:cs typeface="Calibri" panose="020F0502020204030204" pitchFamily="34" charset="0"/>
              </a:rPr>
              <a:t>[3]</a:t>
            </a:r>
            <a:r>
              <a:rPr kumimoji="1" lang="ja-JP" altLang="en-US" sz="1600" dirty="0">
                <a:latin typeface="Calibri" panose="020F0502020204030204" pitchFamily="34" charset="0"/>
                <a:cs typeface="Calibri" panose="020F0502020204030204" pitchFamily="34" charset="0"/>
              </a:rPr>
              <a:t>クロスモーダル解析を用いた</a:t>
            </a:r>
            <a:r>
              <a:rPr kumimoji="1" lang="ja-JP" altLang="en-US" sz="1600" dirty="0" smtClean="0">
                <a:latin typeface="Calibri" panose="020F0502020204030204" pitchFamily="34" charset="0"/>
                <a:cs typeface="Calibri" panose="020F0502020204030204" pitchFamily="34" charset="0"/>
              </a:rPr>
              <a:t>レコメンダーシステム</a:t>
            </a:r>
            <a:r>
              <a:rPr kumimoji="1" lang="en-US" altLang="ja-JP" sz="1600" dirty="0" smtClean="0">
                <a:latin typeface="Calibri" panose="020F0502020204030204" pitchFamily="34" charset="0"/>
                <a:cs typeface="Calibri" panose="020F0502020204030204" pitchFamily="34" charset="0"/>
              </a:rPr>
              <a:t>,</a:t>
            </a:r>
            <a:r>
              <a:rPr kumimoji="1" lang="ja-JP" altLang="en-US" sz="1600" dirty="0" smtClean="0">
                <a:latin typeface="Calibri" panose="020F0502020204030204" pitchFamily="34" charset="0"/>
                <a:cs typeface="Calibri" panose="020F0502020204030204" pitchFamily="34" charset="0"/>
              </a:rPr>
              <a:t>情報メディア創成学類</a:t>
            </a:r>
            <a:r>
              <a:rPr kumimoji="1" lang="en-US" altLang="ja-JP" sz="1600" dirty="0" smtClean="0">
                <a:latin typeface="Calibri" panose="020F0502020204030204" pitchFamily="34" charset="0"/>
                <a:cs typeface="Calibri" panose="020F0502020204030204" pitchFamily="34" charset="0"/>
              </a:rPr>
              <a:t>,</a:t>
            </a:r>
            <a:r>
              <a:rPr kumimoji="1" lang="ja-JP" altLang="en-US" sz="1600" dirty="0" smtClean="0">
                <a:latin typeface="Calibri" panose="020F0502020204030204" pitchFamily="34" charset="0"/>
                <a:cs typeface="Calibri" panose="020F0502020204030204" pitchFamily="34" charset="0"/>
              </a:rPr>
              <a:t>渡辺</a:t>
            </a:r>
            <a:r>
              <a:rPr lang="ja-JP" altLang="en-US" sz="1600" dirty="0" smtClean="0">
                <a:latin typeface="Calibri" panose="020F0502020204030204" pitchFamily="34" charset="0"/>
                <a:cs typeface="Calibri" panose="020F0502020204030204" pitchFamily="34" charset="0"/>
              </a:rPr>
              <a:t>翔</a:t>
            </a:r>
            <a:r>
              <a:rPr lang="en-US" altLang="ja-JP" sz="1600" dirty="0" smtClean="0">
                <a:latin typeface="Calibri" panose="020F0502020204030204" pitchFamily="34" charset="0"/>
                <a:cs typeface="Calibri" panose="020F0502020204030204" pitchFamily="34" charset="0"/>
              </a:rPr>
              <a:t>,2016.01</a:t>
            </a:r>
            <a:r>
              <a:rPr lang="ja-JP" altLang="en-US" sz="1600" dirty="0" smtClean="0">
                <a:latin typeface="Calibri" panose="020F0502020204030204" pitchFamily="34" charset="0"/>
                <a:cs typeface="Calibri" panose="020F0502020204030204" pitchFamily="34" charset="0"/>
              </a:rPr>
              <a:t> </a:t>
            </a:r>
            <a:endParaRPr lang="ja-JP" altLang="en-US"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6333067" y="2757761"/>
            <a:ext cx="4814688" cy="2965569"/>
          </a:xfrm>
          <a:prstGeom prst="rect">
            <a:avLst/>
          </a:prstGeom>
        </p:spPr>
      </p:pic>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6"/>
    </mc:Choice>
    <mc:Fallback>
      <p:transition spd="slow" advTm="2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smtClean="0"/>
              <a:t>音と色の</a:t>
            </a:r>
            <a:r>
              <a:rPr kumimoji="1" lang="ja-JP" altLang="en-US" dirty="0" smtClean="0">
                <a:solidFill>
                  <a:srgbClr val="7030A0"/>
                </a:solidFill>
              </a:rPr>
              <a:t>ノンバーバルマッピング</a:t>
            </a:r>
            <a:endParaRPr kumimoji="1" lang="ja-JP" altLang="en-US" dirty="0" smtClean="0">
              <a:solidFill>
                <a:srgbClr val="7030A0"/>
              </a:solidFill>
            </a:endParaRPr>
          </a:p>
        </p:txBody>
      </p:sp>
      <p:sp>
        <p:nvSpPr>
          <p:cNvPr id="3" name="内容占位符 2"/>
          <p:cNvSpPr>
            <a:spLocks noGrp="1"/>
          </p:cNvSpPr>
          <p:nvPr>
            <p:ph idx="1"/>
          </p:nvPr>
        </p:nvSpPr>
        <p:spPr>
          <a:xfrm>
            <a:off x="1097279" y="1845733"/>
            <a:ext cx="10058398" cy="4023360"/>
          </a:xfrm>
        </p:spPr>
        <p:txBody>
          <a:bodyPr/>
          <a:lstStyle/>
          <a:p>
            <a:pPr indent="0">
              <a:buNone/>
            </a:pPr>
            <a:r>
              <a:rPr kumimoji="1" lang="ja-JP" altLang="en-US" sz="2400" dirty="0" smtClean="0"/>
              <a:t>先行研究で推定した調と共感覚色との対応付けは以下の表のようになっている</a:t>
            </a:r>
            <a:endParaRPr kumimoji="1" lang="zh-CN" altLang="en-US" sz="2400" dirty="0"/>
          </a:p>
        </p:txBody>
      </p:sp>
      <p:graphicFrame>
        <p:nvGraphicFramePr>
          <p:cNvPr id="4" name="表格 3"/>
          <p:cNvGraphicFramePr>
            <a:graphicFrameLocks noGrp="1"/>
          </p:cNvGraphicFramePr>
          <p:nvPr/>
        </p:nvGraphicFramePr>
        <p:xfrm>
          <a:off x="1138148" y="2825868"/>
          <a:ext cx="9865473" cy="3030400"/>
        </p:xfrm>
        <a:graphic>
          <a:graphicData uri="http://schemas.openxmlformats.org/drawingml/2006/table">
            <a:tbl>
              <a:tblPr firstRow="1" bandRow="1">
                <a:tableStyleId>{EB344D84-9AFB-497E-A393-DC336BA19D2E}</a:tableStyleId>
              </a:tblPr>
              <a:tblGrid>
                <a:gridCol w="2519452"/>
                <a:gridCol w="5260369"/>
                <a:gridCol w="2085652"/>
              </a:tblGrid>
              <a:tr h="606080">
                <a:tc>
                  <a:txBody>
                    <a:bodyPr/>
                    <a:lstStyle/>
                    <a:p>
                      <a:pPr algn="ctr"/>
                      <a:r>
                        <a:rPr lang="ja-JP" altLang="en-US" dirty="0" smtClean="0"/>
                        <a:t>調</a:t>
                      </a:r>
                      <a:endParaRPr lang="zh-CN" altLang="en-US" dirty="0"/>
                    </a:p>
                  </a:txBody>
                  <a:tcPr/>
                </a:tc>
                <a:tc>
                  <a:txBody>
                    <a:bodyPr/>
                    <a:lstStyle/>
                    <a:p>
                      <a:pPr algn="ctr"/>
                      <a:r>
                        <a:rPr lang="ja-JP" altLang="en-US" dirty="0" smtClean="0"/>
                        <a:t>調性格</a:t>
                      </a:r>
                      <a:endParaRPr lang="zh-CN" altLang="en-US" dirty="0"/>
                    </a:p>
                  </a:txBody>
                  <a:tcPr/>
                </a:tc>
                <a:tc>
                  <a:txBody>
                    <a:bodyPr/>
                    <a:lstStyle/>
                    <a:p>
                      <a:pPr algn="ctr"/>
                      <a:r>
                        <a:rPr lang="ja-JP" altLang="en-US" dirty="0" smtClean="0"/>
                        <a:t>共感覚色</a:t>
                      </a:r>
                      <a:endParaRPr lang="zh-CN" altLang="en-US" dirty="0"/>
                    </a:p>
                  </a:txBody>
                  <a:tcPr/>
                </a:tc>
              </a:tr>
              <a:tr h="606080">
                <a:tc>
                  <a:txBody>
                    <a:bodyPr/>
                    <a:lstStyle/>
                    <a:p>
                      <a:pPr algn="ctr"/>
                      <a:r>
                        <a:rPr lang="ja-JP" altLang="en-US" dirty="0" smtClean="0"/>
                        <a:t>ハ長調（</a:t>
                      </a:r>
                      <a:r>
                        <a:rPr lang="en-US" altLang="ja-JP" dirty="0" smtClean="0"/>
                        <a:t>C Major</a:t>
                      </a:r>
                      <a:r>
                        <a:rPr lang="ja-JP"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全くの純粋である、その特徴は純真、簡潔、素朴であり、子供の話す言葉のようである</a:t>
                      </a:r>
                      <a:endParaRPr lang="pt-BR" altLang="zh-CN" dirty="0" smtClean="0"/>
                    </a:p>
                  </a:txBody>
                  <a:tcPr/>
                </a:tc>
                <a:tc>
                  <a:txBody>
                    <a:bodyPr/>
                    <a:lstStyle/>
                    <a:p>
                      <a:pPr algn="ctr"/>
                      <a:r>
                        <a:rPr lang="ja-JP" altLang="en-US" dirty="0" smtClean="0"/>
                        <a:t>白、赤</a:t>
                      </a:r>
                      <a:endParaRPr lang="zh-CN" altLang="en-US" dirty="0"/>
                    </a:p>
                  </a:txBody>
                  <a:tcPr/>
                </a:tc>
              </a:tr>
              <a:tr h="606080">
                <a:tc>
                  <a:txBody>
                    <a:bodyPr/>
                    <a:lstStyle/>
                    <a:p>
                      <a:pPr algn="ctr"/>
                      <a:r>
                        <a:rPr lang="ja-JP" altLang="en-US" dirty="0" smtClean="0"/>
                        <a:t>ト長調（</a:t>
                      </a:r>
                      <a:r>
                        <a:rPr lang="en-US" altLang="ja-JP" dirty="0" smtClean="0"/>
                        <a:t>G Major</a:t>
                      </a:r>
                      <a:r>
                        <a:rPr lang="ja-JP" altLang="en-US" dirty="0" smtClean="0"/>
                        <a:t>）</a:t>
                      </a:r>
                      <a:endParaRPr lang="zh-CN" altLang="en-US" dirty="0"/>
                    </a:p>
                  </a:txBody>
                  <a:tcPr/>
                </a:tc>
                <a:tc>
                  <a:txBody>
                    <a:bodyPr/>
                    <a:lstStyle/>
                    <a:p>
                      <a:pPr algn="ctr"/>
                      <a:r>
                        <a:rPr lang="zh-CN" altLang="en-US" dirty="0" smtClean="0"/>
                        <a:t>田舎風、田園的、牧歌的、安らかで満たされた情熱、友情や誠実な愛に対する心のこもった感謝</a:t>
                      </a:r>
                      <a:endParaRPr lang="zh-CN" altLang="en-US" dirty="0"/>
                    </a:p>
                  </a:txBody>
                  <a:tcPr/>
                </a:tc>
                <a:tc>
                  <a:txBody>
                    <a:bodyPr/>
                    <a:lstStyle/>
                    <a:p>
                      <a:pPr algn="ctr"/>
                      <a:r>
                        <a:rPr lang="ja-JP" altLang="en-US" dirty="0" smtClean="0"/>
                        <a:t>水色、青</a:t>
                      </a:r>
                      <a:endParaRPr lang="zh-CN" altLang="en-US" dirty="0"/>
                    </a:p>
                  </a:txBody>
                  <a:tcPr/>
                </a:tc>
              </a:tr>
              <a:tr h="606080">
                <a:tc>
                  <a:txBody>
                    <a:bodyPr/>
                    <a:lstStyle/>
                    <a:p>
                      <a:pPr algn="ctr"/>
                      <a:r>
                        <a:rPr lang="ja-JP" altLang="en-US" dirty="0" smtClean="0"/>
                        <a:t>ニ長調（</a:t>
                      </a:r>
                      <a:r>
                        <a:rPr lang="en-US" altLang="ja-JP" dirty="0" smtClean="0"/>
                        <a:t>D Major</a:t>
                      </a:r>
                      <a:r>
                        <a:rPr lang="ja-JP" altLang="en-US" dirty="0" smtClean="0"/>
                        <a:t>）</a:t>
                      </a:r>
                      <a:endParaRPr lang="zh-CN" altLang="en-US" dirty="0"/>
                    </a:p>
                  </a:txBody>
                  <a:tcPr/>
                </a:tc>
                <a:tc>
                  <a:txBody>
                    <a:bodyPr/>
                    <a:lstStyle/>
                    <a:p>
                      <a:pPr algn="ctr"/>
                      <a:r>
                        <a:rPr lang="zh-CN" altLang="en-US" dirty="0" smtClean="0"/>
                        <a:t>勝利やハレルヤ、関の声、戦勝の歓声、行進曲や祝祭の歌</a:t>
                      </a:r>
                      <a:endParaRPr lang="zh-CN" altLang="en-US" dirty="0"/>
                    </a:p>
                  </a:txBody>
                  <a:tcPr/>
                </a:tc>
                <a:tc>
                  <a:txBody>
                    <a:bodyPr/>
                    <a:lstStyle/>
                    <a:p>
                      <a:pPr algn="ctr"/>
                      <a:r>
                        <a:rPr lang="ja-JP" altLang="en-US" dirty="0" smtClean="0"/>
                        <a:t>黄色</a:t>
                      </a:r>
                      <a:endParaRPr lang="zh-CN" altLang="en-US" dirty="0"/>
                    </a:p>
                  </a:txBody>
                  <a:tcPr/>
                </a:tc>
              </a:tr>
              <a:tr h="606080">
                <a:tc>
                  <a:txBody>
                    <a:bodyPr/>
                    <a:lstStyle/>
                    <a:p>
                      <a:pPr algn="ctr"/>
                      <a:r>
                        <a:rPr lang="ja-JP" altLang="en-US" dirty="0" smtClean="0"/>
                        <a:t>・・・</a:t>
                      </a:r>
                      <a:endParaRPr lang="zh-CN" altLang="en-US" dirty="0"/>
                    </a:p>
                  </a:txBody>
                  <a:tcPr/>
                </a:tc>
                <a:tc>
                  <a:txBody>
                    <a:bodyPr/>
                    <a:lstStyle/>
                    <a:p>
                      <a:pPr algn="ctr"/>
                      <a:r>
                        <a:rPr lang="ja-JP" altLang="en-US" dirty="0" smtClean="0"/>
                        <a:t>・・・</a:t>
                      </a:r>
                      <a:endParaRPr lang="zh-CN" altLang="en-US" dirty="0"/>
                    </a:p>
                  </a:txBody>
                  <a:tcPr/>
                </a:tc>
                <a:tc>
                  <a:txBody>
                    <a:bodyPr/>
                    <a:lstStyle/>
                    <a:p>
                      <a:pPr algn="ctr"/>
                      <a:r>
                        <a:rPr lang="ja-JP" altLang="en-US" dirty="0" smtClean="0"/>
                        <a:t>・・・</a:t>
                      </a:r>
                      <a:endParaRPr lang="zh-CN" altLang="en-US" dirty="0"/>
                    </a:p>
                  </a:txBody>
                  <a:tcPr/>
                </a:tc>
              </a:tr>
            </a:tbl>
          </a:graphicData>
        </a:graphic>
      </p:graphicFrame>
      <p:sp>
        <p:nvSpPr>
          <p:cNvPr id="5" name="スライド番号プレースホルダー 4"/>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91"/>
    </mc:Choice>
    <mc:Fallback>
      <p:transition spd="slow" advTm="19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1097279" y="286603"/>
            <a:ext cx="10058398" cy="1450755"/>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3F3F3F"/>
              </a:buClr>
              <a:buSzPct val="25000"/>
              <a:buFont typeface="Calibri" panose="020F0502020204030204"/>
              <a:buNone/>
            </a:pPr>
            <a:r>
              <a:rPr lang="ja-JP" sz="4800" b="0" i="0" u="none" strike="noStrike" cap="none">
                <a:solidFill>
                  <a:srgbClr val="3F3F3F"/>
                </a:solidFill>
                <a:latin typeface="Calibri" panose="020F0502020204030204"/>
                <a:ea typeface="Calibri" panose="020F0502020204030204"/>
                <a:cs typeface="Calibri" panose="020F0502020204030204"/>
                <a:sym typeface="Calibri" panose="020F0502020204030204"/>
              </a:rPr>
              <a:t>提案内容　</a:t>
            </a:r>
            <a:endParaRPr lang="ja-JP" sz="48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54" name="Shape 254"/>
          <p:cNvSpPr txBox="1">
            <a:spLocks noGrp="1"/>
          </p:cNvSpPr>
          <p:nvPr>
            <p:ph type="body" idx="1"/>
          </p:nvPr>
        </p:nvSpPr>
        <p:spPr>
          <a:xfrm>
            <a:off x="1097279" y="1845733"/>
            <a:ext cx="10058398" cy="4023360"/>
          </a:xfrm>
          <a:prstGeom prst="rect">
            <a:avLst/>
          </a:prstGeom>
          <a:noFill/>
          <a:ln>
            <a:noFill/>
          </a:ln>
        </p:spPr>
        <p:txBody>
          <a:bodyPr lIns="0" tIns="45700" rIns="0" bIns="45700" anchor="t" anchorCtr="0">
            <a:noAutofit/>
          </a:bodyPr>
          <a:lstStyle/>
          <a:p>
            <a:pPr marL="91440" marR="0" lvl="0" indent="-91440" algn="l" rtl="0">
              <a:lnSpc>
                <a:spcPct val="90000"/>
              </a:lnSpc>
              <a:spcBef>
                <a:spcPts val="0"/>
              </a:spcBef>
              <a:spcAft>
                <a:spcPts val="0"/>
              </a:spcAft>
              <a:buClr>
                <a:schemeClr val="accent1"/>
              </a:buClr>
              <a:buSzPct val="25000"/>
              <a:buFont typeface="Calibri" panose="020F0502020204030204"/>
              <a:buNone/>
            </a:pPr>
            <a:endParaRPr sz="20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91440" marR="0" lvl="0" indent="-91440" algn="l" rtl="0">
              <a:lnSpc>
                <a:spcPct val="90000"/>
              </a:lnSpc>
              <a:spcBef>
                <a:spcPts val="1400"/>
              </a:spcBef>
              <a:spcAft>
                <a:spcPts val="0"/>
              </a:spcAft>
              <a:buClr>
                <a:schemeClr val="accent1"/>
              </a:buClr>
              <a:buSzPct val="25000"/>
              <a:buFont typeface="Calibri" panose="020F0502020204030204"/>
              <a:buNone/>
            </a:pPr>
            <a:endParaRPr sz="20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91440" marR="0" lvl="0" indent="-91440" algn="l" rtl="0">
              <a:lnSpc>
                <a:spcPct val="90000"/>
              </a:lnSpc>
              <a:spcBef>
                <a:spcPts val="1400"/>
              </a:spcBef>
              <a:spcAft>
                <a:spcPts val="0"/>
              </a:spcAft>
              <a:buClr>
                <a:schemeClr val="accent1"/>
              </a:buClr>
              <a:buSzPct val="25000"/>
              <a:buFont typeface="Calibri" panose="020F0502020204030204"/>
              <a:buNone/>
            </a:pPr>
            <a:endParaRPr sz="20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91440" marR="0" lvl="0" indent="-91440" algn="l" rtl="0">
              <a:lnSpc>
                <a:spcPct val="90000"/>
              </a:lnSpc>
              <a:spcBef>
                <a:spcPts val="1400"/>
              </a:spcBef>
              <a:spcAft>
                <a:spcPts val="0"/>
              </a:spcAft>
              <a:buClr>
                <a:schemeClr val="accent1"/>
              </a:buClr>
              <a:buSzPct val="25000"/>
              <a:buFont typeface="Calibri" panose="020F0502020204030204"/>
              <a:buNone/>
            </a:pPr>
            <a:endParaRPr sz="20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91440" marR="0" lvl="0" indent="-91440" algn="l" rtl="0">
              <a:lnSpc>
                <a:spcPct val="90000"/>
              </a:lnSpc>
              <a:spcBef>
                <a:spcPts val="1400"/>
              </a:spcBef>
              <a:spcAft>
                <a:spcPts val="0"/>
              </a:spcAft>
              <a:buClr>
                <a:schemeClr val="accent1"/>
              </a:buClr>
              <a:buSzPct val="25000"/>
              <a:buFont typeface="Calibri" panose="020F0502020204030204"/>
              <a:buNone/>
            </a:pPr>
            <a:endParaRPr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55" name="Shape 255"/>
          <p:cNvSpPr/>
          <p:nvPr/>
        </p:nvSpPr>
        <p:spPr>
          <a:xfrm>
            <a:off x="1988011" y="3306550"/>
            <a:ext cx="8276934" cy="1101725"/>
          </a:xfrm>
          <a:prstGeom prst="roundRect">
            <a:avLst>
              <a:gd name="adj" fmla="val 16667"/>
            </a:avLst>
          </a:prstGeom>
          <a:noFill/>
          <a:ln w="57150" cap="flat" cmpd="sng">
            <a:solidFill>
              <a:srgbClr val="147EA6"/>
            </a:solidFill>
            <a:prstDash val="solid"/>
            <a:round/>
            <a:headEnd type="none" w="med" len="med"/>
            <a:tailEnd type="none" w="med" len="med"/>
          </a:ln>
        </p:spPr>
        <p:txBody>
          <a:bodyPr lIns="0" tIns="45700" rIns="0" bIns="45700" anchor="ctr" anchorCtr="0">
            <a:noAutofit/>
          </a:bodyPr>
          <a:lstStyle/>
          <a:p>
            <a:pPr marL="0" marR="0" lvl="0" indent="0" algn="ctr" rtl="0">
              <a:lnSpc>
                <a:spcPct val="90000"/>
              </a:lnSpc>
              <a:spcBef>
                <a:spcPts val="0"/>
              </a:spcBef>
              <a:spcAft>
                <a:spcPts val="0"/>
              </a:spcAft>
              <a:buClr>
                <a:schemeClr val="accent1"/>
              </a:buClr>
              <a:buSzPct val="25000"/>
              <a:buFont typeface="Calibri" panose="020F0502020204030204"/>
              <a:buNone/>
            </a:pPr>
            <a:r>
              <a:rPr lang="ja-JP" altLang="en-US"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色聴のクロスモーダル現象を利用して、</a:t>
            </a:r>
            <a:endParaRPr lang="en-US" altLang="ja-JP"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90000"/>
              </a:lnSpc>
              <a:spcBef>
                <a:spcPts val="0"/>
              </a:spcBef>
              <a:spcAft>
                <a:spcPts val="0"/>
              </a:spcAft>
              <a:buClr>
                <a:schemeClr val="accent1"/>
              </a:buClr>
              <a:buSzPct val="25000"/>
              <a:buFont typeface="Calibri" panose="020F0502020204030204"/>
              <a:buNone/>
            </a:pPr>
            <a:r>
              <a:rPr lang="ja-JP" sz="2800" b="0"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色</a:t>
            </a:r>
            <a:r>
              <a:rPr lang="ja-JP"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を中心にした</a:t>
            </a:r>
            <a:r>
              <a:rPr lang="ja-JP" sz="2800" b="1" i="0" u="none" strike="noStrike" cap="none" dirty="0">
                <a:solidFill>
                  <a:srgbClr val="FF0000"/>
                </a:solidFill>
                <a:latin typeface="Calibri" panose="020F0502020204030204"/>
                <a:ea typeface="Calibri" panose="020F0502020204030204"/>
                <a:cs typeface="Calibri" panose="020F0502020204030204"/>
                <a:sym typeface="Calibri" panose="020F0502020204030204"/>
              </a:rPr>
              <a:t>レコメンダ―システム</a:t>
            </a:r>
            <a:r>
              <a:rPr lang="ja-JP"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を構築する</a:t>
            </a:r>
            <a:endParaRPr lang="ja-JP"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6"/>
    </mc:Choice>
    <mc:Fallback>
      <p:transition spd="slow" advTm="1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実現手法</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616"/>
    </mc:Choice>
    <mc:Fallback>
      <p:transition spd="slow" advTm="61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dirty="0" smtClean="0">
                <a:sym typeface="+mn-ea"/>
              </a:rPr>
              <a:t>既存</a:t>
            </a:r>
            <a:r>
              <a:rPr lang="ja-JP" altLang="en-US" dirty="0" smtClean="0">
                <a:sym typeface="+mn-ea"/>
              </a:rPr>
              <a:t>の</a:t>
            </a:r>
            <a:r>
              <a:rPr lang="ja-JP" altLang="en-US" b="1" dirty="0" smtClean="0">
                <a:sym typeface="+mn-ea"/>
              </a:rPr>
              <a:t>レコメンド</a:t>
            </a:r>
            <a:r>
              <a:rPr lang="ja-JP" altLang="en-US" b="1" dirty="0">
                <a:sym typeface="+mn-ea"/>
              </a:rPr>
              <a:t>手法</a:t>
            </a:r>
            <a:endParaRPr lang="ja-JP" altLang="zh-CN" dirty="0"/>
          </a:p>
        </p:txBody>
      </p:sp>
      <p:sp>
        <p:nvSpPr>
          <p:cNvPr id="3" name="文本占位符 2"/>
          <p:cNvSpPr>
            <a:spLocks noGrp="1"/>
          </p:cNvSpPr>
          <p:nvPr>
            <p:ph type="body" idx="1"/>
          </p:nvPr>
        </p:nvSpPr>
        <p:spPr/>
        <p:txBody>
          <a:bodyPr/>
          <a:lstStyle/>
          <a:p>
            <a:endParaRPr lang="en-US" altLang="zh-CN"/>
          </a:p>
          <a:p>
            <a:endParaRPr lang="en-US" altLang="zh-CN"/>
          </a:p>
        </p:txBody>
      </p:sp>
      <p:sp>
        <p:nvSpPr>
          <p:cNvPr id="4" name="灯片编号占位符 3"/>
          <p:cNvSpPr>
            <a:spLocks noGrp="1"/>
          </p:cNvSpPr>
          <p:nvPr>
            <p:ph type="sldNum" idx="12"/>
          </p:nvPr>
        </p:nvSpPr>
        <p:spPr>
          <a:xfrm>
            <a:off x="9900457" y="6459785"/>
            <a:ext cx="1312023" cy="365125"/>
          </a:xfrm>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 name="文本框 6"/>
          <p:cNvSpPr txBox="1"/>
          <p:nvPr/>
        </p:nvSpPr>
        <p:spPr>
          <a:xfrm>
            <a:off x="1097280" y="2172519"/>
            <a:ext cx="8014970" cy="2922905"/>
          </a:xfrm>
          <a:prstGeom prst="rect">
            <a:avLst/>
          </a:prstGeom>
          <a:noFill/>
        </p:spPr>
        <p:txBody>
          <a:bodyPr wrap="square" rtlCol="0">
            <a:spAutoFit/>
          </a:bodyPr>
          <a:lstStyle/>
          <a:p>
            <a:pPr marL="0" indent="0">
              <a:buFont typeface="Arial" panose="020B0604020202020204" pitchFamily="34" charset="0"/>
            </a:pPr>
            <a:r>
              <a:rPr lang="ja-JP" altLang="en-US" sz="2800" b="1" dirty="0">
                <a:latin typeface="Calibri" panose="020F0502020204030204" pitchFamily="34" charset="0"/>
                <a:cs typeface="Calibri" panose="020F0502020204030204" pitchFamily="34" charset="0"/>
                <a:sym typeface="+mn-ea"/>
              </a:rPr>
              <a:t>１．ユーザーベースフィルタリング</a:t>
            </a:r>
            <a:endParaRPr lang="ja-JP" altLang="en-US" sz="2800" b="1"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endParaRPr lang="ja-JP" altLang="en-US" sz="2800" b="1" dirty="0">
              <a:latin typeface="Calibri" panose="020F0502020204030204" pitchFamily="34" charset="0"/>
              <a:cs typeface="Calibri" panose="020F0502020204030204" pitchFamily="34" charset="0"/>
              <a:sym typeface="+mn-ea"/>
            </a:endParaRPr>
          </a:p>
          <a:p>
            <a:pPr marL="0" indent="0">
              <a:buFont typeface="Arial" panose="020B0604020202020204" pitchFamily="34" charset="0"/>
            </a:pPr>
            <a:r>
              <a:rPr lang="ja-JP" altLang="en-US" sz="2800" b="1" dirty="0">
                <a:latin typeface="Calibri" panose="020F0502020204030204" pitchFamily="34" charset="0"/>
                <a:cs typeface="Calibri" panose="020F0502020204030204" pitchFamily="34" charset="0"/>
                <a:sym typeface="+mn-ea"/>
              </a:rPr>
              <a:t>２．コンテンツベースフィルタリング</a:t>
            </a:r>
            <a:endParaRPr lang="ja-JP" altLang="en-US" sz="2800" b="1"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endParaRPr lang="ja-JP" alt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en-US" sz="36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altLang="ja-JP" sz="36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68"/>
    </mc:Choice>
    <mc:Fallback>
      <p:transition spd="slow" advTm="26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a:sym typeface="+mn-ea"/>
              </a:rPr>
              <a:t>ユーザーベース</a:t>
            </a:r>
            <a:r>
              <a:rPr lang="ja-JP" altLang="zh-CN"/>
              <a:t>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graphicFrame>
        <p:nvGraphicFramePr>
          <p:cNvPr id="284" name="Shape 284"/>
          <p:cNvGraphicFramePr/>
          <p:nvPr/>
        </p:nvGraphicFramePr>
        <p:xfrm>
          <a:off x="4106545" y="3549014"/>
          <a:ext cx="7845425" cy="2384425"/>
        </p:xfrm>
        <a:graphic>
          <a:graphicData uri="http://schemas.openxmlformats.org/drawingml/2006/table">
            <a:tbl>
              <a:tblPr firstRow="1" bandRow="1">
                <a:noFill/>
                <a:tableStyleId>{C32DE16D-C30A-451B-AD78-78F5EB1C75D9}</a:tableStyleId>
              </a:tblPr>
              <a:tblGrid>
                <a:gridCol w="1120775"/>
                <a:gridCol w="1120775"/>
                <a:gridCol w="1120775"/>
                <a:gridCol w="1120775"/>
                <a:gridCol w="1120775"/>
                <a:gridCol w="1120775"/>
                <a:gridCol w="1120775"/>
              </a:tblGrid>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Item1</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Item2</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Item3</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Item4</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Item5</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Item6</a:t>
                      </a:r>
                      <a:endParaRPr lang="ja-JP" sz="1800" u="none" strike="noStrike" cap="none" dirty="0"/>
                    </a:p>
                  </a:txBody>
                  <a:tcPr marL="91450" marR="91450" marT="45725" marB="45725"/>
                </a:tc>
              </a:tr>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UserA</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dirty="0"/>
                        <a:t>1</a:t>
                      </a:r>
                      <a:endParaRPr 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UserB</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UserC</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476885">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UserD</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dirty="0"/>
                        <a:t>1</a:t>
                      </a:r>
                      <a:endParaRPr lang="ja-JP" sz="1800" u="none" strike="noStrike" cap="none" dirty="0"/>
                    </a:p>
                  </a:txBody>
                  <a:tcPr marL="91450" marR="91450" marT="45725" marB="45725"/>
                </a:tc>
              </a:tr>
            </a:tbl>
          </a:graphicData>
        </a:graphic>
      </p:graphicFrame>
      <p:sp>
        <p:nvSpPr>
          <p:cNvPr id="287" name="Shape 287"/>
          <p:cNvSpPr/>
          <p:nvPr/>
        </p:nvSpPr>
        <p:spPr>
          <a:xfrm>
            <a:off x="4106545" y="4046854"/>
            <a:ext cx="7620635" cy="420370"/>
          </a:xfrm>
          <a:prstGeom prst="roundRect">
            <a:avLst>
              <a:gd name="adj" fmla="val 16667"/>
            </a:avLst>
          </a:prstGeom>
          <a:no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圆角矩形 5"/>
          <p:cNvSpPr/>
          <p:nvPr/>
        </p:nvSpPr>
        <p:spPr>
          <a:xfrm>
            <a:off x="4106545" y="4548504"/>
            <a:ext cx="7620635" cy="385445"/>
          </a:xfrm>
          <a:prstGeom prst="roundRect">
            <a:avLst/>
          </a:prstGeom>
          <a:noFill/>
          <a:ln w="38100">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329680" y="3929379"/>
            <a:ext cx="481330" cy="1101725"/>
          </a:xfrm>
          <a:prstGeom prst="roundRect">
            <a:avLst/>
          </a:prstGeom>
          <a:noFill/>
          <a:ln w="38100">
            <a:solidFill>
              <a:srgbClr val="7030A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289550" y="3889374"/>
            <a:ext cx="481330" cy="1101725"/>
          </a:xfrm>
          <a:prstGeom prst="roundRect">
            <a:avLst/>
          </a:prstGeom>
          <a:noFill/>
          <a:ln w="38100">
            <a:solidFill>
              <a:srgbClr val="7030A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87746" y="1746249"/>
            <a:ext cx="10533694" cy="1631216"/>
          </a:xfrm>
          <a:prstGeom prst="rect">
            <a:avLst/>
          </a:prstGeom>
          <a:noFill/>
        </p:spPr>
        <p:txBody>
          <a:bodyPr wrap="square" rtlCol="0">
            <a:spAutoFit/>
          </a:bodyPr>
          <a:lstStyle/>
          <a:p>
            <a:pPr eaLnBrk="1" fontAlgn="auto" latinLnBrk="0" hangingPunct="1">
              <a:lnSpc>
                <a:spcPts val="4000"/>
              </a:lnSpc>
            </a:pPr>
            <a:r>
              <a:rPr lang="en-US" altLang="zh-CN" sz="2400" dirty="0">
                <a:latin typeface="Calibri" panose="020F0502020204030204" pitchFamily="34" charset="0"/>
                <a:cs typeface="Calibri" panose="020F0502020204030204" pitchFamily="34" charset="0"/>
              </a:rPr>
              <a:t>1</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ユーザーの購入履歴より、</a:t>
            </a:r>
            <a:r>
              <a:rPr lang="ja-JP" altLang="en-US" sz="2400" b="1" dirty="0">
                <a:solidFill>
                  <a:srgbClr val="FF0000"/>
                </a:solidFill>
                <a:latin typeface="Calibri" panose="020F0502020204030204" pitchFamily="34" charset="0"/>
                <a:cs typeface="Calibri" panose="020F0502020204030204" pitchFamily="34" charset="0"/>
              </a:rPr>
              <a:t>ユーザー</a:t>
            </a:r>
            <a:r>
              <a:rPr lang="ja-JP" altLang="en-US" sz="2400" dirty="0">
                <a:latin typeface="Calibri" panose="020F0502020204030204" pitchFamily="34" charset="0"/>
                <a:cs typeface="Calibri" panose="020F0502020204030204" pitchFamily="34" charset="0"/>
              </a:rPr>
              <a:t>と</a:t>
            </a:r>
            <a:r>
              <a:rPr lang="ja-JP" altLang="en-US" sz="2400" b="1" dirty="0">
                <a:solidFill>
                  <a:srgbClr val="FF0000"/>
                </a:solidFill>
                <a:latin typeface="Calibri" panose="020F0502020204030204" pitchFamily="34" charset="0"/>
                <a:cs typeface="Calibri" panose="020F0502020204030204" pitchFamily="34" charset="0"/>
              </a:rPr>
              <a:t>購入商品</a:t>
            </a:r>
            <a:r>
              <a:rPr lang="ja-JP" altLang="en-US" sz="2400" dirty="0">
                <a:latin typeface="Calibri" panose="020F0502020204030204" pitchFamily="34" charset="0"/>
                <a:cs typeface="Calibri" panose="020F0502020204030204" pitchFamily="34" charset="0"/>
              </a:rPr>
              <a:t>のマトリックスを作成</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r>
              <a:rPr lang="en-US" altLang="ja-JP" sz="2400" dirty="0">
                <a:latin typeface="Calibri" panose="020F0502020204030204" pitchFamily="34" charset="0"/>
                <a:cs typeface="Calibri" panose="020F0502020204030204" pitchFamily="34" charset="0"/>
              </a:rPr>
              <a:t>2</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距離計算して、</a:t>
            </a:r>
            <a:r>
              <a:rPr lang="ja-JP" altLang="en-US" sz="2400" b="1" dirty="0">
                <a:solidFill>
                  <a:srgbClr val="FF0000"/>
                </a:solidFill>
                <a:latin typeface="Calibri" panose="020F0502020204030204" pitchFamily="34" charset="0"/>
                <a:cs typeface="Calibri" panose="020F0502020204030204" pitchFamily="34" charset="0"/>
              </a:rPr>
              <a:t>購買興味度合い</a:t>
            </a:r>
            <a:r>
              <a:rPr lang="ja-JP" altLang="en-US" sz="2400" b="1" dirty="0" smtClean="0">
                <a:solidFill>
                  <a:srgbClr val="FF0000"/>
                </a:solidFill>
                <a:latin typeface="Calibri" panose="020F0502020204030204" pitchFamily="34" charset="0"/>
                <a:cs typeface="Calibri" panose="020F0502020204030204" pitchFamily="34" charset="0"/>
              </a:rPr>
              <a:t>近い</a:t>
            </a:r>
            <a:r>
              <a:rPr lang="ja-JP" altLang="en-US" sz="2400" dirty="0" smtClean="0">
                <a:latin typeface="Calibri" panose="020F0502020204030204" pitchFamily="34" charset="0"/>
                <a:cs typeface="Calibri" panose="020F0502020204030204" pitchFamily="34" charset="0"/>
              </a:rPr>
              <a:t>ユーザー</a:t>
            </a:r>
            <a:r>
              <a:rPr lang="ja-JP" altLang="en-US" sz="2400" dirty="0">
                <a:latin typeface="Calibri" panose="020F0502020204030204" pitchFamily="34" charset="0"/>
                <a:cs typeface="Calibri" panose="020F0502020204030204" pitchFamily="34" charset="0"/>
              </a:rPr>
              <a:t>を探す</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r>
              <a:rPr lang="en-US" altLang="ja-JP" sz="2400" dirty="0">
                <a:latin typeface="Calibri" panose="020F0502020204030204" pitchFamily="34" charset="0"/>
                <a:cs typeface="Calibri" panose="020F0502020204030204" pitchFamily="34" charset="0"/>
              </a:rPr>
              <a:t>3</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商品をレコメンド</a:t>
            </a:r>
            <a:r>
              <a:rPr lang="ja-JP" altLang="en-US" sz="2400" dirty="0" smtClean="0">
                <a:latin typeface="Calibri" panose="020F0502020204030204" pitchFamily="34" charset="0"/>
                <a:cs typeface="Calibri" panose="020F0502020204030204" pitchFamily="34" charset="0"/>
              </a:rPr>
              <a:t>する</a:t>
            </a:r>
            <a:endParaRPr lang="ja-JP" altLang="en-US" sz="2400" dirty="0">
              <a:latin typeface="Calibri" panose="020F0502020204030204" pitchFamily="34" charset="0"/>
              <a:cs typeface="Calibri" panose="020F0502020204030204" pitchFamily="34" charset="0"/>
            </a:endParaRPr>
          </a:p>
        </p:txBody>
      </p:sp>
      <p:sp>
        <p:nvSpPr>
          <p:cNvPr id="11" name="文本框 10"/>
          <p:cNvSpPr txBox="1"/>
          <p:nvPr/>
        </p:nvSpPr>
        <p:spPr>
          <a:xfrm>
            <a:off x="338919" y="3890917"/>
            <a:ext cx="3505511" cy="1323439"/>
          </a:xfrm>
          <a:prstGeom prst="rect">
            <a:avLst/>
          </a:prstGeom>
          <a:noFill/>
        </p:spPr>
        <p:txBody>
          <a:bodyPr wrap="square" rtlCol="0">
            <a:spAutoFit/>
          </a:bodyPr>
          <a:lstStyle/>
          <a:p>
            <a:r>
              <a:rPr lang="en-US" altLang="ja-JP" sz="2000" b="1" dirty="0">
                <a:latin typeface="Calibri" panose="020F0502020204030204" pitchFamily="34" charset="0"/>
                <a:cs typeface="Calibri" panose="020F0502020204030204" pitchFamily="34" charset="0"/>
              </a:rPr>
              <a:t>A</a:t>
            </a:r>
            <a:r>
              <a:rPr lang="ja-JP" altLang="en-US" sz="2000" b="1" dirty="0">
                <a:latin typeface="Calibri" panose="020F0502020204030204" pitchFamily="34" charset="0"/>
                <a:cs typeface="Calibri" panose="020F0502020204030204" pitchFamily="34" charset="0"/>
              </a:rPr>
              <a:t>が購入</a:t>
            </a:r>
            <a:r>
              <a:rPr lang="ja-JP" altLang="en-US" sz="2000" b="1" dirty="0" smtClean="0">
                <a:latin typeface="Calibri" panose="020F0502020204030204" pitchFamily="34" charset="0"/>
                <a:cs typeface="Calibri" panose="020F0502020204030204" pitchFamily="34" charset="0"/>
              </a:rPr>
              <a:t>した</a:t>
            </a:r>
            <a:r>
              <a:rPr lang="en-US" altLang="ja-JP" sz="2000" b="1" dirty="0" smtClean="0">
                <a:latin typeface="Calibri" panose="020F0502020204030204" pitchFamily="34" charset="0"/>
                <a:cs typeface="Calibri" panose="020F0502020204030204" pitchFamily="34" charset="0"/>
              </a:rPr>
              <a:t>Item1</a:t>
            </a:r>
            <a:r>
              <a:rPr lang="ja-JP" altLang="en-US" sz="2000" b="1" dirty="0" smtClean="0">
                <a:latin typeface="Calibri" panose="020F0502020204030204" pitchFamily="34" charset="0"/>
                <a:cs typeface="Calibri" panose="020F0502020204030204" pitchFamily="34" charset="0"/>
              </a:rPr>
              <a:t>を</a:t>
            </a:r>
            <a:r>
              <a:rPr lang="en-US" altLang="ja-JP" sz="2000" b="1" dirty="0">
                <a:latin typeface="Calibri" panose="020F0502020204030204" pitchFamily="34" charset="0"/>
                <a:cs typeface="Calibri" panose="020F0502020204030204" pitchFamily="34" charset="0"/>
              </a:rPr>
              <a:t>B</a:t>
            </a:r>
            <a:r>
              <a:rPr lang="ja-JP" altLang="en-US" sz="2000" b="1" dirty="0">
                <a:latin typeface="Calibri" panose="020F0502020204030204" pitchFamily="34" charset="0"/>
                <a:cs typeface="Calibri" panose="020F0502020204030204" pitchFamily="34" charset="0"/>
              </a:rPr>
              <a:t>に</a:t>
            </a:r>
            <a:r>
              <a:rPr lang="ja-JP" altLang="en-US" sz="2000" b="1" dirty="0" smtClean="0">
                <a:latin typeface="Calibri" panose="020F0502020204030204" pitchFamily="34" charset="0"/>
                <a:cs typeface="Calibri" panose="020F0502020204030204" pitchFamily="34" charset="0"/>
              </a:rPr>
              <a:t>レコメンド</a:t>
            </a:r>
            <a:endParaRPr lang="en-US" altLang="ja-JP" sz="2000" b="1" dirty="0" smtClean="0">
              <a:latin typeface="Calibri" panose="020F0502020204030204" pitchFamily="34" charset="0"/>
              <a:cs typeface="Calibri" panose="020F0502020204030204" pitchFamily="34" charset="0"/>
            </a:endParaRPr>
          </a:p>
          <a:p>
            <a:r>
              <a:rPr lang="en-US" altLang="ja-JP" sz="2000" b="1" dirty="0" smtClean="0">
                <a:latin typeface="Calibri" panose="020F0502020204030204" pitchFamily="34" charset="0"/>
                <a:cs typeface="Calibri" panose="020F0502020204030204" pitchFamily="34" charset="0"/>
              </a:rPr>
              <a:t>B</a:t>
            </a:r>
            <a:r>
              <a:rPr lang="ja-JP" altLang="en-US" sz="2000" b="1" dirty="0">
                <a:latin typeface="Calibri" panose="020F0502020204030204" pitchFamily="34" charset="0"/>
                <a:cs typeface="Calibri" panose="020F0502020204030204" pitchFamily="34" charset="0"/>
              </a:rPr>
              <a:t>が購入</a:t>
            </a:r>
            <a:r>
              <a:rPr lang="ja-JP" altLang="en-US" sz="2000" b="1" dirty="0" smtClean="0">
                <a:latin typeface="Calibri" panose="020F0502020204030204" pitchFamily="34" charset="0"/>
                <a:cs typeface="Calibri" panose="020F0502020204030204" pitchFamily="34" charset="0"/>
              </a:rPr>
              <a:t>した</a:t>
            </a:r>
            <a:r>
              <a:rPr lang="en-US" altLang="ja-JP" sz="2000" b="1" dirty="0" smtClean="0">
                <a:latin typeface="Calibri" panose="020F0502020204030204" pitchFamily="34" charset="0"/>
                <a:cs typeface="Calibri" panose="020F0502020204030204" pitchFamily="34" charset="0"/>
              </a:rPr>
              <a:t>Item2</a:t>
            </a:r>
            <a:r>
              <a:rPr lang="ja-JP" altLang="en-US" sz="2000" b="1" dirty="0" smtClean="0">
                <a:latin typeface="Calibri" panose="020F0502020204030204" pitchFamily="34" charset="0"/>
                <a:cs typeface="Calibri" panose="020F0502020204030204" pitchFamily="34" charset="0"/>
              </a:rPr>
              <a:t>を</a:t>
            </a:r>
            <a:r>
              <a:rPr lang="en-US" altLang="ja-JP" sz="2000" b="1" dirty="0">
                <a:latin typeface="Calibri" panose="020F0502020204030204" pitchFamily="34" charset="0"/>
                <a:cs typeface="Calibri" panose="020F0502020204030204" pitchFamily="34" charset="0"/>
              </a:rPr>
              <a:t>A</a:t>
            </a:r>
            <a:r>
              <a:rPr lang="ja-JP" altLang="en-US" sz="2000" b="1" dirty="0">
                <a:latin typeface="Calibri" panose="020F0502020204030204" pitchFamily="34" charset="0"/>
                <a:cs typeface="Calibri" panose="020F0502020204030204" pitchFamily="34" charset="0"/>
              </a:rPr>
              <a:t>にレコメンド</a:t>
            </a:r>
            <a:endParaRPr lang="ja-JP" altLang="en-US" sz="2000" b="1" dirty="0">
              <a:latin typeface="Calibri" panose="020F0502020204030204" pitchFamily="34" charset="0"/>
              <a:cs typeface="Calibri" panose="020F050202020403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85"/>
    </mc:Choice>
    <mc:Fallback>
      <p:transition spd="slow" advTm="3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blinds(horizontal)">
                                      <p:cBhvr>
                                        <p:cTn id="7" dur="5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bldLvl="0" animBg="1"/>
      <p:bldP spid="6" grpId="0" bldLvl="0" animBg="1"/>
      <p:bldP spid="7" grpId="0" bldLvl="0" animBg="1"/>
      <p:bldP spid="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a:sym typeface="+mn-ea"/>
              </a:rPr>
              <a:t>コンテンツベースフィルタリング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 name="文本框 9"/>
          <p:cNvSpPr txBox="1"/>
          <p:nvPr/>
        </p:nvSpPr>
        <p:spPr>
          <a:xfrm>
            <a:off x="963295" y="1737360"/>
            <a:ext cx="9341485" cy="1630045"/>
          </a:xfrm>
          <a:prstGeom prst="rect">
            <a:avLst/>
          </a:prstGeom>
          <a:noFill/>
        </p:spPr>
        <p:txBody>
          <a:bodyPr wrap="square" rtlCol="0">
            <a:spAutoFit/>
          </a:bodyPr>
          <a:lstStyle/>
          <a:p>
            <a:pPr eaLnBrk="1" fontAlgn="auto" latinLnBrk="0" hangingPunct="1">
              <a:lnSpc>
                <a:spcPts val="4000"/>
              </a:lnSpc>
            </a:pPr>
            <a:endParaRPr lang="ja-JP" altLang="en-US" sz="2000"/>
          </a:p>
          <a:p>
            <a:pPr eaLnBrk="1" fontAlgn="auto" latinLnBrk="0" hangingPunct="1">
              <a:lnSpc>
                <a:spcPts val="4000"/>
              </a:lnSpc>
            </a:pPr>
            <a:endParaRPr lang="en-US" altLang="zh-CN" sz="2000"/>
          </a:p>
          <a:p>
            <a:pPr eaLnBrk="1" fontAlgn="auto" latinLnBrk="0" hangingPunct="1">
              <a:lnSpc>
                <a:spcPts val="4000"/>
              </a:lnSpc>
            </a:pPr>
            <a:endParaRPr lang="ja-JP" altLang="en-US" sz="2000"/>
          </a:p>
        </p:txBody>
      </p:sp>
      <p:sp>
        <p:nvSpPr>
          <p:cNvPr id="3" name="文本框 2"/>
          <p:cNvSpPr txBox="1"/>
          <p:nvPr/>
        </p:nvSpPr>
        <p:spPr>
          <a:xfrm>
            <a:off x="943297" y="1737360"/>
            <a:ext cx="10395263" cy="2656205"/>
          </a:xfrm>
          <a:prstGeom prst="rect">
            <a:avLst/>
          </a:prstGeom>
          <a:noFill/>
        </p:spPr>
        <p:txBody>
          <a:bodyPr wrap="square" rtlCol="0">
            <a:spAutoFit/>
          </a:bodyPr>
          <a:lstStyle/>
          <a:p>
            <a:pPr eaLnBrk="1" fontAlgn="auto" latinLnBrk="0" hangingPunct="1">
              <a:lnSpc>
                <a:spcPts val="4000"/>
              </a:lnSpc>
            </a:pPr>
            <a:r>
              <a:rPr lang="en-US" altLang="zh-CN" sz="2400" dirty="0">
                <a:latin typeface="Calibri" panose="020F0502020204030204" pitchFamily="34" charset="0"/>
                <a:cs typeface="Calibri" panose="020F0502020204030204" pitchFamily="34" charset="0"/>
              </a:rPr>
              <a:t>1</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商品の属性より、キーワードを抽出して整理する</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r>
              <a:rPr lang="en-US" altLang="ja-JP" sz="2400" dirty="0">
                <a:latin typeface="Calibri" panose="020F0502020204030204" pitchFamily="34" charset="0"/>
                <a:cs typeface="Calibri" panose="020F0502020204030204" pitchFamily="34" charset="0"/>
              </a:rPr>
              <a:t>2</a:t>
            </a:r>
            <a:r>
              <a:rPr lang="ja-JP" altLang="en-US" sz="2400" dirty="0" err="1">
                <a:latin typeface="Calibri" panose="020F0502020204030204" pitchFamily="34" charset="0"/>
                <a:cs typeface="Calibri" panose="020F0502020204030204" pitchFamily="34" charset="0"/>
              </a:rPr>
              <a:t>．</a:t>
            </a:r>
            <a:r>
              <a:rPr lang="en-US" altLang="ja-JP" sz="2400" dirty="0">
                <a:latin typeface="Calibri" panose="020F0502020204030204" pitchFamily="34" charset="0"/>
                <a:cs typeface="Calibri" panose="020F0502020204030204" pitchFamily="34" charset="0"/>
              </a:rPr>
              <a:t>TF-IDF</a:t>
            </a:r>
            <a:r>
              <a:rPr lang="ja-JP" altLang="en-US" sz="2400" dirty="0">
                <a:latin typeface="Calibri" panose="020F0502020204030204" pitchFamily="34" charset="0"/>
                <a:cs typeface="Calibri" panose="020F0502020204030204" pitchFamily="34" charset="0"/>
              </a:rPr>
              <a:t>の</a:t>
            </a:r>
            <a:r>
              <a:rPr lang="ja-JP" altLang="en-US" sz="2400" dirty="0">
                <a:solidFill>
                  <a:srgbClr val="7030A0"/>
                </a:solidFill>
                <a:latin typeface="Calibri" panose="020F0502020204030204" pitchFamily="34" charset="0"/>
                <a:cs typeface="Calibri" panose="020F0502020204030204" pitchFamily="34" charset="0"/>
              </a:rPr>
              <a:t>参考分解</a:t>
            </a:r>
            <a:r>
              <a:rPr lang="ja-JP" altLang="en-US" sz="2400" dirty="0">
                <a:latin typeface="Calibri" panose="020F0502020204030204" pitchFamily="34" charset="0"/>
                <a:cs typeface="Calibri" panose="020F0502020204030204" pitchFamily="34" charset="0"/>
              </a:rPr>
              <a:t>　</a:t>
            </a:r>
            <a:r>
              <a:rPr lang="ja-JP" altLang="en-US" sz="2400" dirty="0">
                <a:latin typeface="Calibri" panose="020F0502020204030204" pitchFamily="34" charset="0"/>
                <a:cs typeface="Calibri" panose="020F0502020204030204" pitchFamily="34" charset="0"/>
              </a:rPr>
              <a:t>キーワードに含まれる単語の出現頻度を評価し、特徴を抽出</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r>
              <a:rPr lang="en-US" altLang="ja-JP" sz="2400" dirty="0">
                <a:latin typeface="Calibri" panose="020F0502020204030204" pitchFamily="34" charset="0"/>
                <a:cs typeface="Calibri" panose="020F0502020204030204" pitchFamily="34" charset="0"/>
              </a:rPr>
              <a:t>3</a:t>
            </a:r>
            <a:r>
              <a:rPr lang="ja-JP" altLang="en-US" sz="2400" dirty="0" err="1">
                <a:latin typeface="Calibri" panose="020F0502020204030204"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特徴</a:t>
            </a:r>
            <a:r>
              <a:rPr lang="ja-JP" altLang="en-US" sz="2400" dirty="0" smtClean="0">
                <a:latin typeface="Calibri" panose="020F0502020204030204" pitchFamily="34" charset="0"/>
                <a:cs typeface="Calibri" panose="020F0502020204030204" pitchFamily="34" charset="0"/>
              </a:rPr>
              <a:t>近い商品</a:t>
            </a:r>
            <a:r>
              <a:rPr lang="ja-JP" altLang="en-US" sz="2400" dirty="0">
                <a:latin typeface="Calibri" panose="020F0502020204030204" pitchFamily="34" charset="0"/>
                <a:cs typeface="Calibri" panose="020F0502020204030204" pitchFamily="34" charset="0"/>
              </a:rPr>
              <a:t>をレコメンドする</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endParaRPr lang="ja-JP" altLang="en-US" sz="2000" dirty="0">
              <a:latin typeface="Calibri" panose="020F0502020204030204" pitchFamily="34" charset="0"/>
              <a:cs typeface="Calibri" panose="020F0502020204030204" pitchFamily="34" charset="0"/>
            </a:endParaRPr>
          </a:p>
        </p:txBody>
      </p:sp>
      <p:pic>
        <p:nvPicPr>
          <p:cNvPr id="26" name="图片 25"/>
          <p:cNvPicPr>
            <a:picLocks noChangeAspect="1"/>
          </p:cNvPicPr>
          <p:nvPr/>
        </p:nvPicPr>
        <p:blipFill>
          <a:blip r:embed="rId1"/>
          <a:stretch>
            <a:fillRect/>
          </a:stretch>
        </p:blipFill>
        <p:spPr>
          <a:xfrm>
            <a:off x="2418806" y="3978093"/>
            <a:ext cx="7112635" cy="2259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
    </mc:Choice>
    <mc:Fallback>
      <p:transition spd="slow" advTm="3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sym typeface="+mn-ea"/>
              </a:rPr>
              <a:t>提案するレコメンド手法</a:t>
            </a:r>
            <a:endParaRPr lang="ja-JP" altLang="zh-CN" dirty="0"/>
          </a:p>
        </p:txBody>
      </p:sp>
      <p:sp>
        <p:nvSpPr>
          <p:cNvPr id="3" name="文本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 name="文本框 6"/>
          <p:cNvSpPr txBox="1"/>
          <p:nvPr/>
        </p:nvSpPr>
        <p:spPr>
          <a:xfrm>
            <a:off x="1097280" y="2068016"/>
            <a:ext cx="8014970" cy="2922905"/>
          </a:xfrm>
          <a:prstGeom prst="rect">
            <a:avLst/>
          </a:prstGeom>
          <a:noFill/>
        </p:spPr>
        <p:txBody>
          <a:bodyPr wrap="square" rtlCol="0">
            <a:spAutoFit/>
          </a:bodyPr>
          <a:lstStyle/>
          <a:p>
            <a:pPr marL="0" indent="0">
              <a:buFont typeface="Arial" panose="020B0604020202020204" pitchFamily="34" charset="0"/>
            </a:pPr>
            <a:r>
              <a:rPr lang="ja-JP" altLang="en-US" sz="2800" dirty="0">
                <a:latin typeface="Calibri" panose="020F0502020204030204" pitchFamily="34" charset="0"/>
                <a:cs typeface="Calibri" panose="020F0502020204030204" pitchFamily="34" charset="0"/>
              </a:rPr>
              <a:t>１．</a:t>
            </a:r>
            <a:r>
              <a:rPr lang="ja-JP" altLang="en-US" sz="2800" dirty="0">
                <a:latin typeface="Calibri" panose="020F0502020204030204" pitchFamily="34" charset="0"/>
                <a:cs typeface="Calibri" panose="020F0502020204030204" pitchFamily="34" charset="0"/>
                <a:sym typeface="+mn-ea"/>
              </a:rPr>
              <a:t>カラーベースフィルタリング</a:t>
            </a:r>
            <a:endParaRPr lang="ja-JP" altLang="en-US" sz="2800"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endParaRPr lang="ja-JP" altLang="en-US" sz="2800" dirty="0">
              <a:latin typeface="Calibri" panose="020F0502020204030204" pitchFamily="34" charset="0"/>
              <a:cs typeface="Calibri" panose="020F0502020204030204" pitchFamily="34" charset="0"/>
            </a:endParaRPr>
          </a:p>
          <a:p>
            <a:pPr marL="0" indent="0">
              <a:buFont typeface="Arial" panose="020B0604020202020204" pitchFamily="34" charset="0"/>
            </a:pPr>
            <a:r>
              <a:rPr lang="ja-JP" altLang="en-US" sz="2800" dirty="0">
                <a:latin typeface="Calibri" panose="020F0502020204030204" pitchFamily="34" charset="0"/>
                <a:cs typeface="Calibri" panose="020F0502020204030204" pitchFamily="34" charset="0"/>
              </a:rPr>
              <a:t>２．ユーザーベースと組み合わせ</a:t>
            </a:r>
            <a:endParaRPr lang="ja-JP" alt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en-US" sz="36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altLang="ja-JP" sz="36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4"/>
    </mc:Choice>
    <mc:Fallback>
      <p:transition spd="slow" advTm="2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a:t>カラーベースフィルタリング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2" name="图片 11"/>
          <p:cNvPicPr>
            <a:picLocks noChangeAspect="1"/>
          </p:cNvPicPr>
          <p:nvPr/>
        </p:nvPicPr>
        <p:blipFill>
          <a:blip r:embed="rId1"/>
          <a:stretch>
            <a:fillRect/>
          </a:stretch>
        </p:blipFill>
        <p:spPr>
          <a:xfrm>
            <a:off x="6682468" y="2836182"/>
            <a:ext cx="1114425" cy="1533525"/>
          </a:xfrm>
          <a:prstGeom prst="rect">
            <a:avLst/>
          </a:prstGeom>
        </p:spPr>
      </p:pic>
      <p:pic>
        <p:nvPicPr>
          <p:cNvPr id="13" name="图片 12" descr="G_GL6W$9SF}98]}81S}E}GB"/>
          <p:cNvPicPr>
            <a:picLocks noChangeAspect="1"/>
          </p:cNvPicPr>
          <p:nvPr/>
        </p:nvPicPr>
        <p:blipFill>
          <a:blip r:embed="rId2"/>
          <a:stretch>
            <a:fillRect/>
          </a:stretch>
        </p:blipFill>
        <p:spPr>
          <a:xfrm>
            <a:off x="2024743" y="3332117"/>
            <a:ext cx="2914015" cy="2438400"/>
          </a:xfrm>
          <a:prstGeom prst="rect">
            <a:avLst/>
          </a:prstGeom>
        </p:spPr>
      </p:pic>
      <p:pic>
        <p:nvPicPr>
          <p:cNvPr id="14" name="图片 13"/>
          <p:cNvPicPr>
            <a:picLocks noChangeAspect="1"/>
          </p:cNvPicPr>
          <p:nvPr/>
        </p:nvPicPr>
        <p:blipFill>
          <a:blip r:embed="rId3"/>
          <a:stretch>
            <a:fillRect/>
          </a:stretch>
        </p:blipFill>
        <p:spPr>
          <a:xfrm>
            <a:off x="8245838" y="2836182"/>
            <a:ext cx="1104900" cy="1466850"/>
          </a:xfrm>
          <a:prstGeom prst="rect">
            <a:avLst/>
          </a:prstGeom>
        </p:spPr>
      </p:pic>
      <p:pic>
        <p:nvPicPr>
          <p:cNvPr id="15" name="图片 14"/>
          <p:cNvPicPr>
            <a:picLocks noChangeAspect="1"/>
          </p:cNvPicPr>
          <p:nvPr/>
        </p:nvPicPr>
        <p:blipFill>
          <a:blip r:embed="rId4"/>
          <a:stretch>
            <a:fillRect/>
          </a:stretch>
        </p:blipFill>
        <p:spPr>
          <a:xfrm>
            <a:off x="6682468" y="4534172"/>
            <a:ext cx="1123950" cy="1504950"/>
          </a:xfrm>
          <a:prstGeom prst="rect">
            <a:avLst/>
          </a:prstGeom>
        </p:spPr>
      </p:pic>
      <p:pic>
        <p:nvPicPr>
          <p:cNvPr id="16" name="图片 15"/>
          <p:cNvPicPr>
            <a:picLocks noChangeAspect="1"/>
          </p:cNvPicPr>
          <p:nvPr/>
        </p:nvPicPr>
        <p:blipFill>
          <a:blip r:embed="rId5"/>
          <a:stretch>
            <a:fillRect/>
          </a:stretch>
        </p:blipFill>
        <p:spPr>
          <a:xfrm>
            <a:off x="8245838" y="4534172"/>
            <a:ext cx="1104900" cy="1476375"/>
          </a:xfrm>
          <a:prstGeom prst="rect">
            <a:avLst/>
          </a:prstGeom>
        </p:spPr>
      </p:pic>
      <p:sp>
        <p:nvSpPr>
          <p:cNvPr id="17" name="右箭头 16"/>
          <p:cNvSpPr/>
          <p:nvPr/>
        </p:nvSpPr>
        <p:spPr>
          <a:xfrm>
            <a:off x="5162368" y="4053477"/>
            <a:ext cx="1429929" cy="995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同じ調性格</a:t>
            </a:r>
            <a:endParaRPr lang="zh-CN" altLang="en-US" dirty="0"/>
          </a:p>
        </p:txBody>
      </p:sp>
      <p:sp>
        <p:nvSpPr>
          <p:cNvPr id="8" name="文本框 7"/>
          <p:cNvSpPr txBox="1"/>
          <p:nvPr/>
        </p:nvSpPr>
        <p:spPr>
          <a:xfrm>
            <a:off x="1097278" y="1795779"/>
            <a:ext cx="10215155" cy="1200329"/>
          </a:xfrm>
          <a:prstGeom prst="rect">
            <a:avLst/>
          </a:prstGeom>
          <a:noFill/>
        </p:spPr>
        <p:txBody>
          <a:bodyPr wrap="square" rtlCol="0" anchor="t">
            <a:spAutoFit/>
          </a:bodyPr>
          <a:lstStyle/>
          <a:p>
            <a:r>
              <a:rPr kumimoji="1" lang="en-US" altLang="ja-JP" sz="2400" dirty="0" smtClean="0">
                <a:latin typeface="Calibri" panose="020F0502020204030204" pitchFamily="34" charset="0"/>
                <a:cs typeface="Calibri" panose="020F0502020204030204" pitchFamily="34" charset="0"/>
                <a:sym typeface="+mn-ea"/>
              </a:rPr>
              <a:t>1.</a:t>
            </a:r>
            <a:r>
              <a:rPr kumimoji="1" lang="ja-JP" altLang="en-US" sz="2400" dirty="0" smtClean="0">
                <a:latin typeface="Calibri" panose="020F0502020204030204" pitchFamily="34" charset="0"/>
                <a:cs typeface="Calibri" panose="020F0502020204030204" pitchFamily="34" charset="0"/>
                <a:sym typeface="+mn-ea"/>
              </a:rPr>
              <a:t>ユーザーの選んだアイテムの色を抽出する</a:t>
            </a:r>
            <a:endParaRPr kumimoji="1" lang="en-US" altLang="ja-JP" sz="2400" dirty="0" smtClean="0">
              <a:latin typeface="Calibri" panose="020F0502020204030204" pitchFamily="34" charset="0"/>
              <a:cs typeface="Calibri" panose="020F0502020204030204" pitchFamily="34" charset="0"/>
            </a:endParaRPr>
          </a:p>
          <a:p>
            <a:r>
              <a:rPr kumimoji="1" lang="en-US" altLang="zh-CN" sz="2400" dirty="0" smtClean="0">
                <a:latin typeface="Calibri" panose="020F0502020204030204" pitchFamily="34" charset="0"/>
                <a:cs typeface="Calibri" panose="020F0502020204030204" pitchFamily="34" charset="0"/>
                <a:sym typeface="+mn-ea"/>
              </a:rPr>
              <a:t>2.</a:t>
            </a:r>
            <a:r>
              <a:rPr kumimoji="1" lang="ja-JP" altLang="en-US" sz="2400" dirty="0" smtClean="0">
                <a:latin typeface="Calibri" panose="020F0502020204030204" pitchFamily="34" charset="0"/>
                <a:cs typeface="Calibri" panose="020F0502020204030204" pitchFamily="34" charset="0"/>
                <a:sym typeface="+mn-ea"/>
              </a:rPr>
              <a:t>抽出した色を分析することで、ユーザーが持っている調性格を推定する</a:t>
            </a:r>
            <a:endParaRPr kumimoji="1" lang="en-US" altLang="ja-JP" sz="2400" dirty="0" smtClean="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3.</a:t>
            </a:r>
            <a:r>
              <a:rPr lang="ja-JP" altLang="en-US" sz="2400" dirty="0">
                <a:latin typeface="Calibri" panose="020F0502020204030204" pitchFamily="34" charset="0"/>
                <a:cs typeface="Calibri" panose="020F0502020204030204" pitchFamily="34" charset="0"/>
                <a:sym typeface="+mn-ea"/>
              </a:rPr>
              <a:t>同じ調性格の商品をレコメンド</a:t>
            </a:r>
            <a:endParaRPr lang="ja-JP" altLang="en-US" sz="24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8"/>
    </mc:Choice>
    <mc:Fallback>
      <p:transition spd="slow" advTm="1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a:t>目次</a:t>
            </a:r>
            <a:endParaRPr kumimoji="1" lang="zh-CN" altLang="en-US" dirty="0"/>
          </a:p>
        </p:txBody>
      </p:sp>
      <p:sp>
        <p:nvSpPr>
          <p:cNvPr id="3" name="内容占位符 2"/>
          <p:cNvSpPr>
            <a:spLocks noGrp="1"/>
          </p:cNvSpPr>
          <p:nvPr>
            <p:ph idx="1"/>
          </p:nvPr>
        </p:nvSpPr>
        <p:spPr/>
        <p:txBody>
          <a:bodyPr>
            <a:noAutofit/>
          </a:bodyPr>
          <a:lstStyle/>
          <a:p>
            <a:pPr>
              <a:lnSpc>
                <a:spcPct val="150000"/>
              </a:lnSpc>
              <a:buFont typeface="Wingdings" panose="05000000000000000000" pitchFamily="2" charset="2"/>
              <a:buChar char="l"/>
            </a:pPr>
            <a:r>
              <a:rPr kumimoji="1" lang="ja-JP" altLang="en-US" sz="2400" dirty="0"/>
              <a:t>プロジェクト概要</a:t>
            </a:r>
            <a:endParaRPr kumimoji="1" lang="en-US" altLang="ja-JP" sz="2400" dirty="0"/>
          </a:p>
          <a:p>
            <a:pPr>
              <a:lnSpc>
                <a:spcPct val="150000"/>
              </a:lnSpc>
              <a:buFont typeface="Wingdings" panose="05000000000000000000" pitchFamily="2" charset="2"/>
              <a:buChar char="l"/>
            </a:pPr>
            <a:r>
              <a:rPr kumimoji="1" lang="ja-JP" altLang="en-US" sz="2400" dirty="0"/>
              <a:t>関連研究</a:t>
            </a:r>
            <a:endParaRPr kumimoji="1" lang="ja-JP" altLang="en-US" sz="2400" dirty="0"/>
          </a:p>
          <a:p>
            <a:pPr>
              <a:lnSpc>
                <a:spcPct val="150000"/>
              </a:lnSpc>
              <a:buFont typeface="Wingdings" panose="05000000000000000000" pitchFamily="2" charset="2"/>
              <a:buChar char="l"/>
            </a:pPr>
            <a:r>
              <a:rPr kumimoji="1" lang="ja-JP" altLang="en-US" sz="2400" dirty="0"/>
              <a:t>実現</a:t>
            </a:r>
            <a:r>
              <a:rPr kumimoji="1" lang="ja-JP" altLang="en-US" sz="2400" dirty="0" smtClean="0"/>
              <a:t>手法</a:t>
            </a:r>
            <a:endParaRPr kumimoji="1" lang="en-US" altLang="ja-JP" sz="2400" dirty="0"/>
          </a:p>
          <a:p>
            <a:pPr>
              <a:lnSpc>
                <a:spcPct val="150000"/>
              </a:lnSpc>
              <a:buFont typeface="Wingdings" panose="05000000000000000000" pitchFamily="2" charset="2"/>
              <a:buChar char="l"/>
            </a:pPr>
            <a:r>
              <a:rPr kumimoji="1" lang="ja-JP" altLang="en-US" sz="2400" dirty="0"/>
              <a:t>進捗状況</a:t>
            </a:r>
            <a:endParaRPr kumimoji="1" lang="en-US" altLang="ja-JP" sz="2400" dirty="0"/>
          </a:p>
          <a:p>
            <a:pPr>
              <a:lnSpc>
                <a:spcPct val="150000"/>
              </a:lnSpc>
              <a:buFont typeface="Wingdings" panose="05000000000000000000" pitchFamily="2" charset="2"/>
              <a:buChar char="l"/>
            </a:pPr>
            <a:r>
              <a:rPr kumimoji="1" lang="ja-JP" altLang="en-US" sz="2400" dirty="0"/>
              <a:t>今後の予定</a:t>
            </a:r>
            <a:endParaRPr kumimoji="1" lang="en-US" altLang="ja-JP" sz="2400" dirty="0"/>
          </a:p>
          <a:p>
            <a:pPr>
              <a:lnSpc>
                <a:spcPct val="150000"/>
              </a:lnSpc>
              <a:buFont typeface="Wingdings" panose="05000000000000000000" pitchFamily="2" charset="2"/>
              <a:buChar char="l"/>
            </a:pPr>
            <a:r>
              <a:rPr kumimoji="1" lang="ja-JP" altLang="en-US" sz="2400" dirty="0"/>
              <a:t>まとめ</a:t>
            </a:r>
            <a:endParaRPr kumimoji="1" lang="zh-CN" altLang="en-US" sz="2400" dirty="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1"/>
    </mc:Choice>
    <mc:Fallback>
      <p:transition spd="slow" advTm="2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dirty="0">
                <a:sym typeface="+mn-ea"/>
              </a:rPr>
              <a:t>ユーザーベース</a:t>
            </a:r>
            <a:r>
              <a:rPr lang="ja-JP" altLang="zh-CN" dirty="0"/>
              <a:t>と</a:t>
            </a:r>
            <a:r>
              <a:rPr lang="ja-JP" altLang="zh-CN" dirty="0" smtClean="0"/>
              <a:t>組み合わせ</a:t>
            </a:r>
            <a:endParaRPr lang="en-US" altLang="ja-JP" dirty="0">
              <a:ea typeface="宋体" panose="02010600030101010101" pitchFamily="2" charset="-122"/>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graphicFrame>
        <p:nvGraphicFramePr>
          <p:cNvPr id="284" name="Shape 284"/>
          <p:cNvGraphicFramePr/>
          <p:nvPr/>
        </p:nvGraphicFramePr>
        <p:xfrm>
          <a:off x="5624195" y="4140835"/>
          <a:ext cx="6129655" cy="1945640"/>
        </p:xfrm>
        <a:graphic>
          <a:graphicData uri="http://schemas.openxmlformats.org/drawingml/2006/table">
            <a:tbl>
              <a:tblPr firstRow="1" bandRow="1">
                <a:noFill/>
                <a:tableStyleId>{C32DE16D-C30A-451B-AD78-78F5EB1C75D9}</a:tableStyleId>
              </a:tblPr>
              <a:tblGrid>
                <a:gridCol w="875665"/>
                <a:gridCol w="875665"/>
                <a:gridCol w="875665"/>
                <a:gridCol w="875665"/>
                <a:gridCol w="875665"/>
                <a:gridCol w="875665"/>
                <a:gridCol w="875665"/>
              </a:tblGrid>
              <a:tr h="38735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Item1</a:t>
                      </a:r>
                      <a:endParaRPr lang="ja-JP" altLang="en-US"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Item2</a:t>
                      </a:r>
                      <a:endParaRPr lang="ja-JP" altLang="en-US"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Item3</a:t>
                      </a:r>
                      <a:endParaRPr lang="ja-JP" altLang="en-US"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Item4</a:t>
                      </a:r>
                      <a:endParaRPr lang="ja-JP" altLang="en-US"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Item5</a:t>
                      </a:r>
                      <a:endParaRPr lang="en-US" altLang="ja-JP"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US" altLang="ja-JP" sz="1800" u="none" strike="noStrike" cap="none" dirty="0" smtClean="0"/>
                        <a:t>Item6</a:t>
                      </a:r>
                      <a:endParaRPr lang="ja-JP" altLang="en-US" sz="1800" u="none" strike="noStrike" cap="none" dirty="0"/>
                    </a:p>
                  </a:txBody>
                  <a:tcPr marL="91450" marR="91450" marT="45725" marB="45725"/>
                </a:tc>
              </a:tr>
              <a:tr h="38735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UserA</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38735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UserB</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38735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UserC</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r>
              <a:tr h="396240">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UserD</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0</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1800" u="none" strike="noStrike" cap="none"/>
                        <a:t>1</a:t>
                      </a:r>
                      <a:endParaRPr lang="ja-JP" sz="1800" u="none" strike="noStrike" cap="none"/>
                    </a:p>
                  </a:txBody>
                  <a:tcPr marL="91450" marR="91450" marT="45725" marB="45725"/>
                </a:tc>
              </a:tr>
            </a:tbl>
          </a:graphicData>
        </a:graphic>
      </p:graphicFrame>
      <p:sp>
        <p:nvSpPr>
          <p:cNvPr id="5" name="文本框 4"/>
          <p:cNvSpPr txBox="1"/>
          <p:nvPr/>
        </p:nvSpPr>
        <p:spPr>
          <a:xfrm>
            <a:off x="798193" y="1811441"/>
            <a:ext cx="10656570" cy="2144177"/>
          </a:xfrm>
          <a:prstGeom prst="rect">
            <a:avLst/>
          </a:prstGeom>
          <a:noFill/>
        </p:spPr>
        <p:txBody>
          <a:bodyPr wrap="square" rtlCol="0">
            <a:spAutoFit/>
          </a:bodyPr>
          <a:lstStyle/>
          <a:p>
            <a:pPr marL="342900" indent="-342900" eaLnBrk="1" fontAlgn="auto" latinLnBrk="0" hangingPunct="1">
              <a:lnSpc>
                <a:spcPts val="4000"/>
              </a:lnSpc>
              <a:buFont typeface="Arial" panose="020B0604020202020204" pitchFamily="34" charset="0"/>
              <a:buChar char="•"/>
            </a:pPr>
            <a:r>
              <a:rPr lang="en-US" altLang="ja-JP" sz="2400" dirty="0" err="1">
                <a:latin typeface="Calibri" panose="020F0502020204030204" pitchFamily="34" charset="0"/>
                <a:cs typeface="Calibri" panose="020F0502020204030204" pitchFamily="34" charset="0"/>
              </a:rPr>
              <a:t>UserA</a:t>
            </a:r>
            <a:r>
              <a:rPr lang="ja-JP" altLang="en-US" sz="2400" dirty="0">
                <a:latin typeface="Calibri" panose="020F0502020204030204" pitchFamily="34" charset="0"/>
                <a:cs typeface="Calibri" panose="020F0502020204030204" pitchFamily="34" charset="0"/>
              </a:rPr>
              <a:t>の購買</a:t>
            </a:r>
            <a:r>
              <a:rPr lang="ja-JP" altLang="en-US" sz="2400" dirty="0" smtClean="0">
                <a:latin typeface="Calibri" panose="020F0502020204030204" pitchFamily="34" charset="0"/>
                <a:cs typeface="Calibri" panose="020F0502020204030204" pitchFamily="34" charset="0"/>
              </a:rPr>
              <a:t>履歴により</a:t>
            </a:r>
            <a:r>
              <a:rPr lang="ja-JP" altLang="en-US" sz="2400" dirty="0">
                <a:latin typeface="Calibri" panose="020F0502020204030204" pitchFamily="34" charset="0"/>
                <a:cs typeface="Calibri" panose="020F0502020204030204" pitchFamily="34" charset="0"/>
                <a:sym typeface="+mn-ea"/>
              </a:rPr>
              <a:t>調性格を</a:t>
            </a:r>
            <a:r>
              <a:rPr lang="ja-JP" altLang="en-US" sz="2400" dirty="0">
                <a:latin typeface="Calibri" panose="020F0502020204030204" pitchFamily="34" charset="0"/>
                <a:cs typeface="Calibri" panose="020F0502020204030204" pitchFamily="34" charset="0"/>
              </a:rPr>
              <a:t>推定</a:t>
            </a:r>
            <a:endParaRPr lang="ja-JP" altLang="en-US" sz="24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400" dirty="0" smtClean="0">
                <a:latin typeface="Calibri" panose="020F0502020204030204" pitchFamily="34" charset="0"/>
                <a:cs typeface="Calibri" panose="020F0502020204030204" pitchFamily="34" charset="0"/>
              </a:rPr>
              <a:t>同じ</a:t>
            </a:r>
            <a:r>
              <a:rPr lang="ja-JP" altLang="en-US" sz="2400" dirty="0">
                <a:latin typeface="Calibri" panose="020F0502020204030204" pitchFamily="34" charset="0"/>
                <a:cs typeface="Calibri" panose="020F0502020204030204" pitchFamily="34" charset="0"/>
              </a:rPr>
              <a:t>調</a:t>
            </a:r>
            <a:r>
              <a:rPr lang="ja-JP" altLang="en-US" sz="2400" dirty="0" smtClean="0">
                <a:latin typeface="Calibri" panose="020F0502020204030204" pitchFamily="34" charset="0"/>
                <a:cs typeface="Calibri" panose="020F0502020204030204" pitchFamily="34" charset="0"/>
              </a:rPr>
              <a:t>性格のユーザーを合わせて、購買履歴のマトリックスを作成</a:t>
            </a:r>
            <a:endParaRPr lang="ja-JP" altLang="en-US" sz="24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400" dirty="0" smtClean="0">
                <a:latin typeface="Calibri" panose="020F0502020204030204" pitchFamily="34" charset="0"/>
                <a:cs typeface="Calibri" panose="020F0502020204030204" pitchFamily="34" charset="0"/>
              </a:rPr>
              <a:t>同じ調性格のユーザーの間に、ユーザーベースフィルタリングを行う</a:t>
            </a:r>
            <a:endParaRPr lang="ja-JP" altLang="en-US" sz="2400" dirty="0">
              <a:latin typeface="Calibri" panose="020F0502020204030204" pitchFamily="34" charset="0"/>
              <a:cs typeface="Calibri" panose="020F0502020204030204" pitchFamily="34" charset="0"/>
            </a:endParaRPr>
          </a:p>
          <a:p>
            <a:pPr eaLnBrk="1" fontAlgn="auto" latinLnBrk="0" hangingPunct="1">
              <a:lnSpc>
                <a:spcPts val="4000"/>
              </a:lnSpc>
            </a:pPr>
            <a:endParaRPr lang="ja-JP" altLang="en-US" sz="2400" dirty="0">
              <a:latin typeface="Calibri" panose="020F0502020204030204" pitchFamily="34" charset="0"/>
              <a:cs typeface="Calibri" panose="020F0502020204030204" pitchFamily="34" charset="0"/>
            </a:endParaRPr>
          </a:p>
        </p:txBody>
      </p:sp>
      <p:sp>
        <p:nvSpPr>
          <p:cNvPr id="287" name="Shape 287"/>
          <p:cNvSpPr/>
          <p:nvPr/>
        </p:nvSpPr>
        <p:spPr>
          <a:xfrm>
            <a:off x="5624195" y="4549387"/>
            <a:ext cx="867410" cy="1584325"/>
          </a:xfrm>
          <a:prstGeom prst="roundRect">
            <a:avLst>
              <a:gd name="adj" fmla="val 16667"/>
            </a:avLst>
          </a:prstGeom>
          <a:no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 name="文本框 2"/>
          <p:cNvSpPr txBox="1"/>
          <p:nvPr/>
        </p:nvSpPr>
        <p:spPr>
          <a:xfrm>
            <a:off x="833119" y="4710677"/>
            <a:ext cx="3844291" cy="1200329"/>
          </a:xfrm>
          <a:prstGeom prst="rect">
            <a:avLst/>
          </a:prstGeom>
          <a:noFill/>
        </p:spPr>
        <p:txBody>
          <a:bodyPr wrap="square" rtlCol="0">
            <a:spAutoFit/>
          </a:bodyPr>
          <a:lstStyle/>
          <a:p>
            <a:r>
              <a:rPr lang="ja-JP" altLang="en-US" sz="2400" b="1" dirty="0">
                <a:latin typeface="Calibri" panose="020F0502020204030204" pitchFamily="34" charset="0"/>
                <a:cs typeface="Calibri" panose="020F0502020204030204" pitchFamily="34" charset="0"/>
              </a:rPr>
              <a:t>同じ調性格を持つ</a:t>
            </a:r>
            <a:r>
              <a:rPr lang="ja-JP" altLang="en-US" sz="2400" b="1" dirty="0" smtClean="0">
                <a:latin typeface="Calibri" panose="020F0502020204030204" pitchFamily="34" charset="0"/>
                <a:cs typeface="Calibri" panose="020F0502020204030204" pitchFamily="34" charset="0"/>
              </a:rPr>
              <a:t>ユーザーから、好きな色の商品が見つけやすい</a:t>
            </a:r>
            <a:endParaRPr lang="ja-JP" altLang="en-US" sz="2400" b="1" dirty="0">
              <a:latin typeface="Calibri" panose="020F0502020204030204" pitchFamily="34" charset="0"/>
              <a:cs typeface="Calibri" panose="020F0502020204030204" pitchFamily="34" charset="0"/>
            </a:endParaRPr>
          </a:p>
        </p:txBody>
      </p:sp>
      <p:sp>
        <p:nvSpPr>
          <p:cNvPr id="6" name="左箭头 5"/>
          <p:cNvSpPr/>
          <p:nvPr/>
        </p:nvSpPr>
        <p:spPr>
          <a:xfrm>
            <a:off x="4804410" y="5255895"/>
            <a:ext cx="692785" cy="6781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95"/>
    </mc:Choice>
    <mc:Fallback>
      <p:transition spd="slow" advTm="4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blinds(horizontal)">
                                      <p:cBhvr>
                                        <p:cTn id="7" dur="5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ctrTitle"/>
          </p:nvPr>
        </p:nvSpPr>
        <p:spPr>
          <a:xfrm>
            <a:off x="1097279" y="758952"/>
            <a:ext cx="10058398" cy="3566158"/>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262626"/>
              </a:buClr>
              <a:buSzPct val="25000"/>
              <a:buFont typeface="Calibri" panose="020F0502020204030204"/>
              <a:buNone/>
            </a:pPr>
            <a:r>
              <a:rPr lang="ja-JP" sz="66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進捗状況</a:t>
            </a:r>
            <a:endParaRPr lang="ja-JP" sz="66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210" name="Shape 210"/>
          <p:cNvSpPr txBox="1">
            <a:spLocks noGrp="1"/>
          </p:cNvSpPr>
          <p:nvPr>
            <p:ph type="subTitle" idx="1"/>
          </p:nvPr>
        </p:nvSpPr>
        <p:spPr>
          <a:xfrm>
            <a:off x="1100050" y="4455621"/>
            <a:ext cx="10058398" cy="1143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panose="020F0502020204030204"/>
              <a:buNone/>
            </a:pPr>
            <a:endParaRPr lang="zh-CN" altLang="en-US" sz="24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3" name="灯片编号占位符 2"/>
          <p:cNvSpPr>
            <a:spLocks noGrp="1"/>
          </p:cNvSpPr>
          <p:nvPr>
            <p:ph type="sldNum" idx="12"/>
          </p:nvPr>
        </p:nvSpPr>
        <p:spPr>
          <a:xfrm>
            <a:off x="9900457" y="6459785"/>
            <a:ext cx="1312023" cy="365125"/>
          </a:xfrm>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5"/>
    </mc:Choice>
    <mc:Fallback>
      <p:transition spd="slow" advTm="1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l" rtl="0">
              <a:lnSpc>
                <a:spcPct val="85000"/>
              </a:lnSpc>
              <a:spcBef>
                <a:spcPts val="0"/>
              </a:spcBef>
              <a:spcAft>
                <a:spcPts val="0"/>
              </a:spcAft>
              <a:buClr>
                <a:srgbClr val="3F3F3F"/>
              </a:buClr>
              <a:buSzPct val="25000"/>
              <a:buFont typeface="Calibri" panose="020F0502020204030204"/>
              <a:buNone/>
            </a:pPr>
            <a:r>
              <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システム概念図</a:t>
            </a:r>
            <a:endPar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5" name="灯片编号占位符 4"/>
          <p:cNvSpPr>
            <a:spLocks noGrp="1"/>
          </p:cNvSpPr>
          <p:nvPr>
            <p:ph type="sldNum" sz="quarter"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 name="文本框 1"/>
          <p:cNvSpPr txBox="1"/>
          <p:nvPr/>
        </p:nvSpPr>
        <p:spPr>
          <a:xfrm>
            <a:off x="4548553" y="2274276"/>
            <a:ext cx="992555" cy="276999"/>
          </a:xfrm>
          <a:prstGeom prst="rect">
            <a:avLst/>
          </a:prstGeom>
          <a:solidFill>
            <a:schemeClr val="bg1"/>
          </a:solidFill>
        </p:spPr>
        <p:txBody>
          <a:bodyPr wrap="square" rtlCol="0">
            <a:spAutoFit/>
          </a:bodyPr>
          <a:lstStyle/>
          <a:p>
            <a:r>
              <a:rPr lang="ja-JP" altLang="en-US" sz="1200" dirty="0"/>
              <a:t>購入</a:t>
            </a:r>
            <a:endParaRPr lang="zh-CN" altLang="en-US" sz="1200" dirty="0"/>
          </a:p>
        </p:txBody>
      </p:sp>
      <p:grpSp>
        <p:nvGrpSpPr>
          <p:cNvPr id="4" name="组合 3"/>
          <p:cNvGrpSpPr/>
          <p:nvPr/>
        </p:nvGrpSpPr>
        <p:grpSpPr>
          <a:xfrm>
            <a:off x="2443300" y="1845733"/>
            <a:ext cx="7366199" cy="4420596"/>
            <a:chOff x="2443300" y="1931200"/>
            <a:chExt cx="7366199" cy="4231500"/>
          </a:xfrm>
        </p:grpSpPr>
        <p:pic>
          <p:nvPicPr>
            <p:cNvPr id="447" name="Shape 447"/>
            <p:cNvPicPr preferRelativeResize="0"/>
            <p:nvPr/>
          </p:nvPicPr>
          <p:blipFill rotWithShape="1">
            <a:blip r:embed="rId1"/>
            <a:srcRect/>
            <a:stretch>
              <a:fillRect/>
            </a:stretch>
          </p:blipFill>
          <p:spPr>
            <a:xfrm>
              <a:off x="2443300" y="1931200"/>
              <a:ext cx="7366199" cy="4231500"/>
            </a:xfrm>
            <a:prstGeom prst="rect">
              <a:avLst/>
            </a:prstGeom>
            <a:noFill/>
            <a:ln>
              <a:noFill/>
            </a:ln>
          </p:spPr>
        </p:pic>
        <p:sp>
          <p:nvSpPr>
            <p:cNvPr id="3" name="矩形: 圆角 2"/>
            <p:cNvSpPr/>
            <p:nvPr/>
          </p:nvSpPr>
          <p:spPr>
            <a:xfrm>
              <a:off x="4415693" y="2274276"/>
              <a:ext cx="984738" cy="276999"/>
            </a:xfrm>
            <a:prstGeom prst="roundRect">
              <a:avLst/>
            </a:prstGeom>
            <a:solidFill>
              <a:schemeClr val="bg1"/>
            </a:solidFill>
            <a:ln>
              <a:solidFill>
                <a:srgbClr val="EA9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lumMod val="65000"/>
                      <a:lumOff val="35000"/>
                    </a:schemeClr>
                  </a:solidFill>
                  <a:latin typeface="+mj-ea"/>
                  <a:ea typeface="+mj-ea"/>
                </a:rPr>
                <a:t>購入</a:t>
              </a:r>
              <a:endParaRPr lang="zh-CN" altLang="en-US" dirty="0">
                <a:solidFill>
                  <a:schemeClr val="tx1">
                    <a:lumMod val="65000"/>
                    <a:lumOff val="35000"/>
                  </a:schemeClr>
                </a:solidFill>
                <a:latin typeface="+mj-ea"/>
                <a:ea typeface="+mj-ea"/>
              </a:endParaRPr>
            </a:p>
          </p:txBody>
        </p:sp>
      </p:grpSp>
      <p:sp>
        <p:nvSpPr>
          <p:cNvPr id="6" name="テキスト ボックス 5"/>
          <p:cNvSpPr txBox="1"/>
          <p:nvPr/>
        </p:nvSpPr>
        <p:spPr>
          <a:xfrm>
            <a:off x="7463118" y="3953435"/>
            <a:ext cx="510988" cy="261610"/>
          </a:xfrm>
          <a:prstGeom prst="rect">
            <a:avLst/>
          </a:prstGeom>
          <a:solidFill>
            <a:schemeClr val="bg1"/>
          </a:solidFill>
        </p:spPr>
        <p:txBody>
          <a:bodyPr wrap="square" rtlCol="0">
            <a:spAutoFit/>
          </a:bodyPr>
          <a:lstStyle/>
          <a:p>
            <a:r>
              <a:rPr kumimoji="1" lang="ja-JP" altLang="en-US" sz="1100" dirty="0"/>
              <a:t>　　　</a:t>
            </a:r>
            <a:endParaRPr kumimoji="1" lang="ja-JP" altLang="en-US" sz="1100" dirty="0"/>
          </a:p>
        </p:txBody>
      </p:sp>
      <p:sp>
        <p:nvSpPr>
          <p:cNvPr id="7" name="テキスト ボックス 6"/>
          <p:cNvSpPr txBox="1"/>
          <p:nvPr/>
        </p:nvSpPr>
        <p:spPr>
          <a:xfrm>
            <a:off x="7530353" y="3903457"/>
            <a:ext cx="699247" cy="307777"/>
          </a:xfrm>
          <a:prstGeom prst="rect">
            <a:avLst/>
          </a:prstGeom>
          <a:noFill/>
        </p:spPr>
        <p:txBody>
          <a:bodyPr wrap="square" rtlCol="0">
            <a:spAutoFit/>
          </a:bodyPr>
          <a:lstStyle/>
          <a:p>
            <a:r>
              <a:rPr kumimoji="1" lang="ja-JP" altLang="en-US" sz="1400" dirty="0">
                <a:solidFill>
                  <a:schemeClr val="tx1">
                    <a:lumMod val="65000"/>
                    <a:lumOff val="35000"/>
                  </a:schemeClr>
                </a:solidFill>
              </a:rPr>
              <a:t>購入</a:t>
            </a:r>
            <a:endParaRPr kumimoji="1" lang="ja-JP" altLang="en-US" sz="14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447"/>
    </mc:Choice>
    <mc:Fallback>
      <p:transition spd="slow" advTm="447"/>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a:t>開発環境</a:t>
            </a:r>
            <a:r>
              <a:rPr lang="ja-JP" altLang="zh-CN">
                <a:sym typeface="+mn-ea"/>
              </a:rPr>
              <a:t>の構築</a:t>
            </a:r>
            <a:endParaRPr lang="ja-JP" altLang="zh-CN"/>
          </a:p>
        </p:txBody>
      </p:sp>
      <p:sp>
        <p:nvSpPr>
          <p:cNvPr id="3" name="文本占位符 2"/>
          <p:cNvSpPr>
            <a:spLocks noGrp="1"/>
          </p:cNvSpPr>
          <p:nvPr>
            <p:ph type="body" idx="1"/>
          </p:nvPr>
        </p:nvSpPr>
        <p:spPr>
          <a:xfrm>
            <a:off x="705394" y="1911048"/>
            <a:ext cx="10058398" cy="4023360"/>
          </a:xfrm>
        </p:spPr>
        <p:txBody>
          <a:bodyPr/>
          <a:lstStyle/>
          <a:p>
            <a:pPr>
              <a:lnSpc>
                <a:spcPct val="150000"/>
              </a:lnSpc>
            </a:pPr>
            <a:r>
              <a:rPr lang="ja-JP" altLang="zh-CN" sz="2400" dirty="0"/>
              <a:t>１．</a:t>
            </a:r>
            <a:r>
              <a:rPr lang="ja-JP" altLang="zh-CN" sz="2400" dirty="0">
                <a:sym typeface="+mn-ea"/>
              </a:rPr>
              <a:t>データの取得</a:t>
            </a:r>
            <a:endParaRPr lang="ja-JP" altLang="zh-CN" sz="2400" dirty="0"/>
          </a:p>
          <a:p>
            <a:pPr>
              <a:lnSpc>
                <a:spcPct val="150000"/>
              </a:lnSpc>
            </a:pPr>
            <a:r>
              <a:rPr lang="ja-JP" altLang="zh-CN" sz="2400" dirty="0"/>
              <a:t>２．</a:t>
            </a:r>
            <a:r>
              <a:rPr lang="ja-JP" altLang="zh-CN" sz="2400" dirty="0">
                <a:sym typeface="+mn-ea"/>
              </a:rPr>
              <a:t>エンジン</a:t>
            </a:r>
            <a:r>
              <a:rPr lang="ja-JP" altLang="zh-CN" sz="2400" dirty="0" smtClean="0">
                <a:sym typeface="+mn-ea"/>
              </a:rPr>
              <a:t>実装</a:t>
            </a:r>
            <a:endParaRPr lang="en-US" altLang="ja-JP" sz="2400" dirty="0" smtClean="0">
              <a:sym typeface="+mn-ea"/>
            </a:endParaRPr>
          </a:p>
          <a:p>
            <a:pPr>
              <a:lnSpc>
                <a:spcPct val="150000"/>
              </a:lnSpc>
            </a:pPr>
            <a:r>
              <a:rPr lang="ja-JP" altLang="en-US" sz="2400" dirty="0"/>
              <a:t>３</a:t>
            </a:r>
            <a:r>
              <a:rPr lang="ja-JP" altLang="zh-CN" sz="2400" dirty="0" smtClean="0"/>
              <a:t>．</a:t>
            </a:r>
            <a:r>
              <a:rPr lang="ja-JP" altLang="en-US" sz="2400" dirty="0"/>
              <a:t>ウェブ</a:t>
            </a:r>
            <a:r>
              <a:rPr lang="ja-JP" altLang="en-US" sz="2400" dirty="0" smtClean="0"/>
              <a:t>フロント設計</a:t>
            </a:r>
            <a:endParaRPr lang="ja-JP" altLang="zh-CN" sz="2400" dirty="0"/>
          </a:p>
          <a:p>
            <a:pPr>
              <a:lnSpc>
                <a:spcPct val="150000"/>
              </a:lnSpc>
            </a:pPr>
            <a:r>
              <a:rPr lang="ja-JP" altLang="en-US" sz="2400" dirty="0" smtClean="0"/>
              <a:t>４</a:t>
            </a:r>
            <a:r>
              <a:rPr lang="ja-JP" altLang="zh-CN" sz="2400" dirty="0" smtClean="0"/>
              <a:t>．</a:t>
            </a:r>
            <a:r>
              <a:rPr lang="ja-JP" altLang="zh-CN" sz="2400" dirty="0">
                <a:sym typeface="+mn-ea"/>
              </a:rPr>
              <a:t>クラウドサーバーの</a:t>
            </a:r>
            <a:r>
              <a:rPr lang="ja-JP" altLang="zh-CN" sz="2400" dirty="0" smtClean="0">
                <a:sym typeface="+mn-ea"/>
              </a:rPr>
              <a:t>構築</a:t>
            </a:r>
            <a:endParaRPr lang="ja-JP" altLang="zh-CN" sz="2400" dirty="0"/>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31"/>
    </mc:Choice>
    <mc:Fallback>
      <p:transition spd="slow" advTm="3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a:sym typeface="+mn-ea"/>
              </a:rPr>
              <a:t>データの取得</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 name="图片 7"/>
          <p:cNvPicPr>
            <a:picLocks noChangeAspect="1"/>
          </p:cNvPicPr>
          <p:nvPr/>
        </p:nvPicPr>
        <p:blipFill>
          <a:blip r:embed="rId1"/>
          <a:stretch>
            <a:fillRect/>
          </a:stretch>
        </p:blipFill>
        <p:spPr>
          <a:xfrm>
            <a:off x="6358890" y="2531745"/>
            <a:ext cx="4853305" cy="3478530"/>
          </a:xfrm>
          <a:prstGeom prst="rect">
            <a:avLst/>
          </a:prstGeom>
        </p:spPr>
      </p:pic>
      <p:sp>
        <p:nvSpPr>
          <p:cNvPr id="7" name="コンテンツ プレースホルダー 2"/>
          <p:cNvSpPr txBox="1"/>
          <p:nvPr/>
        </p:nvSpPr>
        <p:spPr>
          <a:xfrm>
            <a:off x="846182" y="1737358"/>
            <a:ext cx="10560591" cy="40233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a:pPr>
              <a:lnSpc>
                <a:spcPct val="150000"/>
              </a:lnSpc>
              <a:buFont typeface="Wingdings" panose="05000000000000000000" pitchFamily="2" charset="2"/>
              <a:buChar char="l"/>
            </a:pPr>
            <a:r>
              <a:rPr lang="ja-JP" altLang="en-US" sz="2800" dirty="0"/>
              <a:t>開発用の商品データ（</a:t>
            </a:r>
            <a:r>
              <a:rPr lang="en-US" altLang="ja-JP" sz="2800" dirty="0"/>
              <a:t>IROYA</a:t>
            </a:r>
            <a:r>
              <a:rPr lang="ja-JP" altLang="en-US" sz="2800" dirty="0"/>
              <a:t>から）</a:t>
            </a:r>
            <a:endParaRPr lang="ja-JP" altLang="en-US" sz="2800" dirty="0"/>
          </a:p>
          <a:p>
            <a:pPr lvl="1">
              <a:lnSpc>
                <a:spcPct val="150000"/>
              </a:lnSpc>
              <a:buFont typeface="Wingdings" panose="05000000000000000000" pitchFamily="2" charset="2"/>
              <a:buChar char="l"/>
            </a:pPr>
            <a:r>
              <a:rPr lang="ja-JP" altLang="en-US" sz="2400" dirty="0"/>
              <a:t>商品</a:t>
            </a:r>
            <a:r>
              <a:rPr lang="en-US" altLang="ja-JP" sz="2400" dirty="0"/>
              <a:t>ID</a:t>
            </a:r>
            <a:r>
              <a:rPr lang="ja-JP" altLang="en-US" sz="2400" dirty="0"/>
              <a:t>とキーワード取得</a:t>
            </a:r>
            <a:endParaRPr lang="ja-JP" altLang="en-US" sz="2400" dirty="0"/>
          </a:p>
          <a:p>
            <a:pPr lvl="1">
              <a:lnSpc>
                <a:spcPct val="150000"/>
              </a:lnSpc>
              <a:buFont typeface="Wingdings" panose="05000000000000000000" pitchFamily="2" charset="2"/>
              <a:buChar char="l"/>
            </a:pPr>
            <a:r>
              <a:rPr lang="ja-JP" altLang="en-US" sz="2400" dirty="0"/>
              <a:t>商品画像ダウンロード</a:t>
            </a:r>
            <a:endParaRPr lang="ja-JP"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570"/>
    </mc:Choice>
    <mc:Fallback>
      <p:transition spd="slow" advTm="57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799" y="310733"/>
            <a:ext cx="10058398" cy="1450755"/>
          </a:xfrm>
        </p:spPr>
        <p:txBody>
          <a:bodyPr/>
          <a:lstStyle/>
          <a:p>
            <a:r>
              <a:rPr lang="ja-JP" altLang="zh-CN">
                <a:sym typeface="+mn-ea"/>
              </a:rPr>
              <a:t>エンジン実装</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256665" y="2129790"/>
            <a:ext cx="8453120" cy="2246769"/>
          </a:xfrm>
          <a:prstGeom prst="rect">
            <a:avLst/>
          </a:prstGeom>
          <a:noFill/>
        </p:spPr>
        <p:txBody>
          <a:bodyPr wrap="square" rtlCol="0">
            <a:spAutoFit/>
          </a:bodyPr>
          <a:lstStyle/>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rPr>
              <a:t>ユーザーベースフィルタリング</a:t>
            </a:r>
            <a:endParaRPr lang="ja-JP" altLang="zh-CN" sz="2400" dirty="0">
              <a:latin typeface="Calibri" panose="020F0502020204030204" pitchFamily="34" charset="0"/>
              <a:cs typeface="Calibri" panose="020F0502020204030204" pitchFamily="34" charset="0"/>
            </a:endParaRPr>
          </a:p>
          <a:p>
            <a:pPr marL="457200" lvl="1" indent="0">
              <a:buFont typeface="Arial" panose="020B0604020202020204" pitchFamily="34" charset="0"/>
            </a:pPr>
            <a:endParaRPr lang="en-US" altLang="ja-JP"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ja-JP" altLang="en-US" sz="2400" dirty="0">
                <a:latin typeface="Calibri" panose="020F0502020204030204" pitchFamily="34" charset="0"/>
                <a:cs typeface="Calibri" panose="020F0502020204030204" pitchFamily="34" charset="0"/>
              </a:rPr>
              <a:t>コンテンツベースフィルタリング</a:t>
            </a:r>
            <a:endParaRPr lang="ja-JP" altLang="en-US"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ja-JP" alt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ja-JP" altLang="en-US" sz="2400" dirty="0">
                <a:latin typeface="Calibri" panose="020F0502020204030204" pitchFamily="34" charset="0"/>
                <a:cs typeface="Calibri" panose="020F0502020204030204" pitchFamily="34" charset="0"/>
              </a:rPr>
              <a:t>カラーベースフィルタリング</a:t>
            </a:r>
            <a:endParaRPr lang="ja-JP" altLang="en-US"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ja-JP" altLang="en-US" sz="2000" b="1"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43"/>
    </mc:Choice>
    <mc:Fallback>
      <p:transition spd="slow" advTm="243"/>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b="1">
                <a:sym typeface="+mn-ea"/>
              </a:rPr>
              <a:t>ユーザーベースフィルタリング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097279" y="1764028"/>
            <a:ext cx="5771515" cy="4770537"/>
          </a:xfrm>
          <a:prstGeom prst="rect">
            <a:avLst/>
          </a:prstGeom>
          <a:noFill/>
        </p:spPr>
        <p:txBody>
          <a:bodyPr wrap="square" rtlCol="0">
            <a:spAutoFit/>
          </a:bodyPr>
          <a:lstStyle/>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rPr>
              <a:t>オープンソース</a:t>
            </a:r>
            <a:r>
              <a:rPr lang="en-US" altLang="ja-JP" sz="2400" dirty="0">
                <a:latin typeface="Calibri" panose="020F0502020204030204" pitchFamily="34" charset="0"/>
                <a:ea typeface="Segoe UI Historic" panose="020B0502040204020203" pitchFamily="34" charset="0"/>
                <a:cs typeface="Calibri" panose="020F0502020204030204" pitchFamily="34" charset="0"/>
                <a:sym typeface="+mn-ea"/>
              </a:rPr>
              <a:t>Crab</a:t>
            </a:r>
            <a:r>
              <a:rPr lang="ja-JP" altLang="en-US" sz="2400" dirty="0">
                <a:latin typeface="Calibri" panose="020F0502020204030204" pitchFamily="34" charset="0"/>
                <a:cs typeface="Calibri" panose="020F0502020204030204" pitchFamily="34" charset="0"/>
                <a:sym typeface="+mn-ea"/>
              </a:rPr>
              <a:t>の</a:t>
            </a:r>
            <a:r>
              <a:rPr lang="ja-JP" altLang="zh-CN" sz="2400" dirty="0">
                <a:latin typeface="Calibri" panose="020F0502020204030204" pitchFamily="34" charset="0"/>
                <a:cs typeface="Calibri" panose="020F0502020204030204" pitchFamily="34" charset="0"/>
              </a:rPr>
              <a:t>インストール</a:t>
            </a:r>
            <a:endParaRPr lang="ja-JP" altLang="zh-CN"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ja-JP" altLang="en-US" sz="2400" dirty="0">
                <a:latin typeface="Calibri" panose="020F0502020204030204" pitchFamily="34" charset="0"/>
                <a:cs typeface="Calibri" panose="020F0502020204030204" pitchFamily="34" charset="0"/>
              </a:rPr>
              <a:t>協調フィルタリングのライブラリ</a:t>
            </a:r>
            <a:endParaRPr lang="ja-JP" altLang="en-US"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ja-JP" altLang="en-US" sz="2400" dirty="0">
                <a:latin typeface="Calibri" panose="020F0502020204030204" pitchFamily="34" charset="0"/>
                <a:cs typeface="Calibri" panose="020F0502020204030204" pitchFamily="34" charset="0"/>
              </a:rPr>
              <a:t>レコメンダ</a:t>
            </a:r>
            <a:r>
              <a:rPr lang="en-US" altLang="ja-JP" sz="2400" dirty="0">
                <a:latin typeface="Calibri" panose="020F0502020204030204" pitchFamily="34" charset="0"/>
                <a:ea typeface="Segoe UI Historic" panose="020B0502040204020203" pitchFamily="34" charset="0"/>
                <a:cs typeface="Calibri" panose="020F0502020204030204" pitchFamily="34" charset="0"/>
              </a:rPr>
              <a:t>―</a:t>
            </a:r>
            <a:r>
              <a:rPr lang="ja-JP" altLang="en-US" sz="2400" dirty="0">
                <a:latin typeface="Calibri" panose="020F0502020204030204" pitchFamily="34" charset="0"/>
                <a:cs typeface="Calibri" panose="020F0502020204030204" pitchFamily="34" charset="0"/>
              </a:rPr>
              <a:t>システムで必要な類似度評価と予測アルゴリズムを提供する</a:t>
            </a:r>
            <a:endParaRPr lang="ja-JP" alt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zh-C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rPr>
              <a:t>購買履歴データ準備</a:t>
            </a:r>
            <a:endParaRPr lang="ja-JP" altLang="zh-C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zh-C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sym typeface="+mn-ea"/>
              </a:rPr>
              <a:t>類似度高いユーザーを探す</a:t>
            </a:r>
            <a:endParaRPr lang="ja-JP" altLang="zh-CN" sz="2400"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endParaRPr lang="ja-JP" altLang="zh-CN" sz="2400" dirty="0">
              <a:latin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r>
              <a:rPr lang="ja-JP" altLang="zh-CN" sz="2400" dirty="0">
                <a:latin typeface="Calibri" panose="020F0502020204030204" pitchFamily="34" charset="0"/>
                <a:cs typeface="Calibri" panose="020F0502020204030204" pitchFamily="34" charset="0"/>
                <a:sym typeface="+mn-ea"/>
              </a:rPr>
              <a:t>レコメンド</a:t>
            </a:r>
            <a:endParaRPr lang="ja-JP" altLang="zh-CN"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ja-JP" altLang="zh-CN" sz="2000" b="1"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ja-JP" altLang="en-US" sz="20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7688580" y="2129790"/>
            <a:ext cx="3266440" cy="1304925"/>
          </a:xfrm>
          <a:prstGeom prst="rect">
            <a:avLst/>
          </a:prstGeom>
        </p:spPr>
      </p:pic>
      <p:sp>
        <p:nvSpPr>
          <p:cNvPr id="10" name="矩形 9"/>
          <p:cNvSpPr/>
          <p:nvPr/>
        </p:nvSpPr>
        <p:spPr>
          <a:xfrm>
            <a:off x="10288270" y="4474210"/>
            <a:ext cx="1052830" cy="46228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zh-CN"/>
              <a:t>評価高い</a:t>
            </a:r>
            <a:endParaRPr lang="ja-JP" altLang="zh-CN"/>
          </a:p>
        </p:txBody>
      </p:sp>
      <p:sp>
        <p:nvSpPr>
          <p:cNvPr id="11" name="矩形 10"/>
          <p:cNvSpPr/>
          <p:nvPr/>
        </p:nvSpPr>
        <p:spPr>
          <a:xfrm>
            <a:off x="10288270" y="5149215"/>
            <a:ext cx="1052830" cy="462280"/>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zh-CN"/>
              <a:t>評価低い</a:t>
            </a:r>
            <a:endParaRPr lang="ja-JP" altLang="zh-CN"/>
          </a:p>
        </p:txBody>
      </p:sp>
      <p:sp>
        <p:nvSpPr>
          <p:cNvPr id="12" name="矩形 11"/>
          <p:cNvSpPr/>
          <p:nvPr/>
        </p:nvSpPr>
        <p:spPr>
          <a:xfrm>
            <a:off x="10288270" y="5804535"/>
            <a:ext cx="1052830" cy="462280"/>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zh-CN"/>
              <a:t>レコメンド</a:t>
            </a:r>
            <a:endParaRPr lang="ja-JP" altLang="zh-CN"/>
          </a:p>
        </p:txBody>
      </p:sp>
      <p:graphicFrame>
        <p:nvGraphicFramePr>
          <p:cNvPr id="13" name="对象 12"/>
          <p:cNvGraphicFramePr/>
          <p:nvPr/>
        </p:nvGraphicFramePr>
        <p:xfrm>
          <a:off x="5444490" y="3578860"/>
          <a:ext cx="4680585" cy="2687955"/>
        </p:xfrm>
        <a:graphic>
          <a:graphicData uri="http://schemas.openxmlformats.org/presentationml/2006/ole">
            <mc:AlternateContent xmlns:mc="http://schemas.openxmlformats.org/markup-compatibility/2006">
              <mc:Choice xmlns:v="urn:schemas-microsoft-com:vml" Requires="v">
                <p:oleObj spid="_x0000_s4340" name="" r:id="rId2" imgW="4676775" imgH="2686050" progId="Paint.Picture">
                  <p:embed/>
                </p:oleObj>
              </mc:Choice>
              <mc:Fallback>
                <p:oleObj name="" r:id="rId2" imgW="4676775" imgH="2686050" progId="Paint.Picture">
                  <p:embed/>
                  <p:pic>
                    <p:nvPicPr>
                      <p:cNvPr id="0" name="图片 13"/>
                      <p:cNvPicPr/>
                      <p:nvPr/>
                    </p:nvPicPr>
                    <p:blipFill>
                      <a:blip r:embed="rId3"/>
                      <a:stretch>
                        <a:fillRect/>
                      </a:stretch>
                    </p:blipFill>
                    <p:spPr>
                      <a:xfrm>
                        <a:off x="5444490" y="3578860"/>
                        <a:ext cx="4680585" cy="2687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8"/>
    </mc:Choice>
    <mc:Fallback>
      <p:transition spd="slow" advTm="38"/>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a:sym typeface="+mn-ea"/>
              </a:rPr>
              <a:t>コンテンツベースフィルタリング</a:t>
            </a:r>
            <a:endParaRPr lang="ja-JP" altLang="zh-CN"/>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064803" y="1722527"/>
            <a:ext cx="8215121" cy="2185214"/>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コンテンツベースのレコメンダ</a:t>
            </a:r>
            <a:r>
              <a:rPr lang="en-US" altLang="ja-JP" sz="2400" dirty="0"/>
              <a:t>―</a:t>
            </a:r>
            <a:r>
              <a:rPr lang="ja-JP" altLang="en-US" sz="2400" dirty="0"/>
              <a:t>エンジンを利用</a:t>
            </a:r>
            <a:endParaRPr lang="ja-JP" altLang="zh-CN" sz="2400" dirty="0"/>
          </a:p>
          <a:p>
            <a:pPr marL="285750" indent="-285750">
              <a:buFont typeface="Arial" panose="020B0604020202020204" pitchFamily="34" charset="0"/>
              <a:buChar char="•"/>
            </a:pPr>
            <a:r>
              <a:rPr lang="ja-JP" altLang="zh-CN" sz="2400" dirty="0"/>
              <a:t>商品キーワードデータ準備</a:t>
            </a:r>
            <a:endParaRPr lang="ja-JP" altLang="zh-CN" sz="2400" dirty="0"/>
          </a:p>
          <a:p>
            <a:pPr marL="285750" indent="-285750">
              <a:buFont typeface="Arial" panose="020B0604020202020204" pitchFamily="34" charset="0"/>
              <a:buChar char="•"/>
            </a:pPr>
            <a:r>
              <a:rPr lang="en-US" altLang="ja-JP" sz="2400" dirty="0"/>
              <a:t>TF-IDF</a:t>
            </a:r>
            <a:r>
              <a:rPr lang="ja-JP" altLang="en-US" sz="2400" dirty="0"/>
              <a:t>手法で類似度</a:t>
            </a:r>
            <a:r>
              <a:rPr lang="ja-JP" altLang="en-US" sz="2400" dirty="0" smtClean="0"/>
              <a:t>高い商品</a:t>
            </a:r>
            <a:r>
              <a:rPr lang="ja-JP" altLang="en-US" sz="2400" dirty="0"/>
              <a:t>を探す</a:t>
            </a:r>
            <a:endParaRPr lang="ja-JP" altLang="en-US" sz="2400" dirty="0"/>
          </a:p>
          <a:p>
            <a:pPr marL="285750" indent="-285750">
              <a:buFont typeface="Arial" panose="020B0604020202020204" pitchFamily="34" charset="0"/>
              <a:buChar char="•"/>
            </a:pPr>
            <a:r>
              <a:rPr lang="ja-JP" altLang="zh-CN" sz="2400" dirty="0"/>
              <a:t>レコメンド</a:t>
            </a:r>
            <a:endParaRPr lang="ja-JP" altLang="zh-CN" sz="2400" dirty="0"/>
          </a:p>
          <a:p>
            <a:pPr marL="742950" lvl="1" indent="-285750">
              <a:buFont typeface="Arial" panose="020B0604020202020204" pitchFamily="34" charset="0"/>
              <a:buChar char="•"/>
            </a:pPr>
            <a:endParaRPr lang="ja-JP" altLang="zh-CN" sz="2000" b="1" dirty="0"/>
          </a:p>
          <a:p>
            <a:pPr marL="742950" lvl="1" indent="-285750">
              <a:buFont typeface="Arial" panose="020B0604020202020204" pitchFamily="34" charset="0"/>
              <a:buChar char="•"/>
            </a:pPr>
            <a:endParaRPr lang="ja-JP" altLang="en-US" sz="2000" b="1" dirty="0"/>
          </a:p>
        </p:txBody>
      </p:sp>
      <p:pic>
        <p:nvPicPr>
          <p:cNvPr id="8" name="图片 7"/>
          <p:cNvPicPr>
            <a:picLocks noChangeAspect="1"/>
          </p:cNvPicPr>
          <p:nvPr/>
        </p:nvPicPr>
        <p:blipFill>
          <a:blip r:embed="rId1"/>
          <a:stretch>
            <a:fillRect/>
          </a:stretch>
        </p:blipFill>
        <p:spPr>
          <a:xfrm>
            <a:off x="1624965" y="3567430"/>
            <a:ext cx="1457325" cy="1943100"/>
          </a:xfrm>
          <a:prstGeom prst="rect">
            <a:avLst/>
          </a:prstGeom>
        </p:spPr>
      </p:pic>
      <p:pic>
        <p:nvPicPr>
          <p:cNvPr id="9" name="图片 8"/>
          <p:cNvPicPr>
            <a:picLocks noChangeAspect="1"/>
          </p:cNvPicPr>
          <p:nvPr/>
        </p:nvPicPr>
        <p:blipFill>
          <a:blip r:embed="rId2"/>
          <a:stretch>
            <a:fillRect/>
          </a:stretch>
        </p:blipFill>
        <p:spPr>
          <a:xfrm>
            <a:off x="331470" y="5510530"/>
            <a:ext cx="4599940" cy="419100"/>
          </a:xfrm>
          <a:prstGeom prst="rect">
            <a:avLst/>
          </a:prstGeom>
        </p:spPr>
      </p:pic>
      <p:sp>
        <p:nvSpPr>
          <p:cNvPr id="10" name="文本框 9"/>
          <p:cNvSpPr txBox="1"/>
          <p:nvPr/>
        </p:nvSpPr>
        <p:spPr>
          <a:xfrm>
            <a:off x="1765935" y="5912485"/>
            <a:ext cx="969010" cy="398780"/>
          </a:xfrm>
          <a:prstGeom prst="rect">
            <a:avLst/>
          </a:prstGeom>
          <a:noFill/>
        </p:spPr>
        <p:txBody>
          <a:bodyPr wrap="square" rtlCol="0">
            <a:spAutoFit/>
          </a:bodyPr>
          <a:lstStyle/>
          <a:p>
            <a:r>
              <a:rPr lang="ja-JP" altLang="en-US" sz="2000" b="1"/>
              <a:t>購買品</a:t>
            </a:r>
            <a:endParaRPr lang="ja-JP" altLang="en-US" sz="2000" b="1"/>
          </a:p>
        </p:txBody>
      </p:sp>
      <p:pic>
        <p:nvPicPr>
          <p:cNvPr id="11" name="图片 10"/>
          <p:cNvPicPr>
            <a:picLocks noChangeAspect="1"/>
          </p:cNvPicPr>
          <p:nvPr/>
        </p:nvPicPr>
        <p:blipFill>
          <a:blip r:embed="rId3"/>
          <a:stretch>
            <a:fillRect/>
          </a:stretch>
        </p:blipFill>
        <p:spPr>
          <a:xfrm>
            <a:off x="6049645" y="2929255"/>
            <a:ext cx="762000" cy="3218815"/>
          </a:xfrm>
          <a:prstGeom prst="rect">
            <a:avLst/>
          </a:prstGeom>
        </p:spPr>
      </p:pic>
      <p:pic>
        <p:nvPicPr>
          <p:cNvPr id="14" name="图片 13"/>
          <p:cNvPicPr>
            <a:picLocks noChangeAspect="1"/>
          </p:cNvPicPr>
          <p:nvPr/>
        </p:nvPicPr>
        <p:blipFill>
          <a:blip r:embed="rId4"/>
          <a:stretch>
            <a:fillRect/>
          </a:stretch>
        </p:blipFill>
        <p:spPr>
          <a:xfrm>
            <a:off x="6960235" y="5510530"/>
            <a:ext cx="4095115" cy="276225"/>
          </a:xfrm>
          <a:prstGeom prst="rect">
            <a:avLst/>
          </a:prstGeom>
        </p:spPr>
      </p:pic>
      <p:pic>
        <p:nvPicPr>
          <p:cNvPr id="15" name="图片 14"/>
          <p:cNvPicPr>
            <a:picLocks noChangeAspect="1"/>
          </p:cNvPicPr>
          <p:nvPr/>
        </p:nvPicPr>
        <p:blipFill>
          <a:blip r:embed="rId5"/>
          <a:stretch>
            <a:fillRect/>
          </a:stretch>
        </p:blipFill>
        <p:spPr>
          <a:xfrm>
            <a:off x="6960235" y="4523740"/>
            <a:ext cx="3876040" cy="228600"/>
          </a:xfrm>
          <a:prstGeom prst="rect">
            <a:avLst/>
          </a:prstGeom>
        </p:spPr>
      </p:pic>
      <p:pic>
        <p:nvPicPr>
          <p:cNvPr id="17" name="图片 16"/>
          <p:cNvPicPr>
            <a:picLocks noChangeAspect="1"/>
          </p:cNvPicPr>
          <p:nvPr/>
        </p:nvPicPr>
        <p:blipFill>
          <a:blip r:embed="rId6"/>
          <a:stretch>
            <a:fillRect/>
          </a:stretch>
        </p:blipFill>
        <p:spPr>
          <a:xfrm>
            <a:off x="6960235" y="3430905"/>
            <a:ext cx="4085590" cy="219075"/>
          </a:xfrm>
          <a:prstGeom prst="rect">
            <a:avLst/>
          </a:prstGeom>
        </p:spPr>
      </p:pic>
      <p:sp>
        <p:nvSpPr>
          <p:cNvPr id="19" name="右箭头 18"/>
          <p:cNvSpPr/>
          <p:nvPr/>
        </p:nvSpPr>
        <p:spPr>
          <a:xfrm>
            <a:off x="4335145" y="4023360"/>
            <a:ext cx="1558290" cy="1125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ym typeface="+mn-ea"/>
              </a:rPr>
              <a:t>レコメンド</a:t>
            </a:r>
            <a:endParaRPr lang="zh-CN" altLang="en-US"/>
          </a:p>
        </p:txBody>
      </p:sp>
      <p:cxnSp>
        <p:nvCxnSpPr>
          <p:cNvPr id="20" name="直接连接符 19"/>
          <p:cNvCxnSpPr/>
          <p:nvPr/>
        </p:nvCxnSpPr>
        <p:spPr>
          <a:xfrm>
            <a:off x="1224915" y="5842000"/>
            <a:ext cx="2511425" cy="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827770" y="3649980"/>
            <a:ext cx="1056005" cy="1270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066915" y="3662680"/>
            <a:ext cx="825500" cy="14605"/>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827770" y="4752340"/>
            <a:ext cx="911860" cy="762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470265" y="5786755"/>
            <a:ext cx="1075690" cy="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531100" y="5786755"/>
            <a:ext cx="476885" cy="0"/>
          </a:xfrm>
          <a:prstGeom prst="line">
            <a:avLst/>
          </a:prstGeom>
          <a:ln w="4445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18"/>
    </mc:Choice>
    <mc:Fallback>
      <p:transition spd="slow" advTm="18"/>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935336" cy="1450755"/>
          </a:xfrm>
        </p:spPr>
        <p:txBody>
          <a:bodyPr/>
          <a:lstStyle/>
          <a:p>
            <a:r>
              <a:rPr lang="ja-JP" altLang="en-US" b="1" dirty="0">
                <a:sym typeface="+mn-ea"/>
              </a:rPr>
              <a:t>カラーベースフィルタリング</a:t>
            </a:r>
            <a:r>
              <a:rPr lang="zh-CN" altLang="ja-JP" b="1" dirty="0">
                <a:ea typeface="宋体" panose="02010600030101010101" pitchFamily="2" charset="-122"/>
                <a:sym typeface="+mn-ea"/>
              </a:rPr>
              <a:t>（</a:t>
            </a:r>
            <a:r>
              <a:rPr lang="en-US" altLang="zh-CN" b="1" dirty="0">
                <a:ea typeface="宋体" panose="02010600030101010101" pitchFamily="2" charset="-122"/>
                <a:sym typeface="+mn-ea"/>
              </a:rPr>
              <a:t>1/4</a:t>
            </a:r>
            <a:r>
              <a:rPr lang="zh-CN" altLang="ja-JP" b="1" dirty="0">
                <a:ea typeface="宋体" panose="02010600030101010101" pitchFamily="2" charset="-122"/>
                <a:sym typeface="+mn-ea"/>
              </a:rPr>
              <a:t>）</a:t>
            </a:r>
            <a:endParaRPr lang="zh-CN" altLang="ja-JP" b="1" dirty="0">
              <a:ea typeface="宋体" panose="02010600030101010101" pitchFamily="2" charset="-122"/>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 name="文本框 7"/>
          <p:cNvSpPr txBox="1"/>
          <p:nvPr/>
        </p:nvSpPr>
        <p:spPr>
          <a:xfrm>
            <a:off x="1097279" y="1860847"/>
            <a:ext cx="7892415" cy="461665"/>
          </a:xfrm>
          <a:prstGeom prst="rect">
            <a:avLst/>
          </a:prstGeom>
          <a:noFill/>
        </p:spPr>
        <p:txBody>
          <a:bodyPr wrap="square" rtlCol="0">
            <a:spAutoFit/>
          </a:bodyPr>
          <a:lstStyle/>
          <a:p>
            <a:r>
              <a:rPr lang="en-US" altLang="zh-CN" sz="2400" b="1" dirty="0"/>
              <a:t>1.</a:t>
            </a:r>
            <a:r>
              <a:rPr lang="ja-JP" altLang="en-US" sz="2400" b="1" dirty="0"/>
              <a:t>各商品の画像の色より、調性格を推定</a:t>
            </a:r>
            <a:endParaRPr lang="ja-JP" altLang="en-US" sz="2400" b="1" dirty="0"/>
          </a:p>
        </p:txBody>
      </p:sp>
      <p:grpSp>
        <p:nvGrpSpPr>
          <p:cNvPr id="28" name="组合 27"/>
          <p:cNvGrpSpPr/>
          <p:nvPr/>
        </p:nvGrpSpPr>
        <p:grpSpPr>
          <a:xfrm>
            <a:off x="560070" y="2432685"/>
            <a:ext cx="2932430" cy="3331210"/>
            <a:chOff x="1761" y="3830"/>
            <a:chExt cx="4968" cy="5246"/>
          </a:xfrm>
        </p:grpSpPr>
        <p:graphicFrame>
          <p:nvGraphicFramePr>
            <p:cNvPr id="11" name="对象 10"/>
            <p:cNvGraphicFramePr/>
            <p:nvPr/>
          </p:nvGraphicFramePr>
          <p:xfrm>
            <a:off x="2366" y="4312"/>
            <a:ext cx="1501" cy="2041"/>
          </p:xfrm>
          <a:graphic>
            <a:graphicData uri="http://schemas.openxmlformats.org/presentationml/2006/ole">
              <mc:AlternateContent xmlns:mc="http://schemas.openxmlformats.org/markup-compatibility/2006">
                <mc:Choice xmlns:v="urn:schemas-microsoft-com:vml" Requires="v">
                  <p:oleObj spid="_x0000_s8019" name="" r:id="rId1" imgW="952500" imgH="1295400" progId="Paint.Picture">
                    <p:embed/>
                  </p:oleObj>
                </mc:Choice>
                <mc:Fallback>
                  <p:oleObj name="" r:id="rId1" imgW="952500" imgH="1295400" progId="Paint.Picture">
                    <p:embed/>
                    <p:pic>
                      <p:nvPicPr>
                        <p:cNvPr id="0" name="图片 11"/>
                        <p:cNvPicPr/>
                        <p:nvPr/>
                      </p:nvPicPr>
                      <p:blipFill>
                        <a:blip r:embed="rId2"/>
                        <a:stretch>
                          <a:fillRect/>
                        </a:stretch>
                      </p:blipFill>
                      <p:spPr>
                        <a:xfrm>
                          <a:off x="2366" y="4312"/>
                          <a:ext cx="1501" cy="2041"/>
                        </a:xfrm>
                        <a:prstGeom prst="rect">
                          <a:avLst/>
                        </a:prstGeom>
                      </p:spPr>
                    </p:pic>
                  </p:oleObj>
                </mc:Fallback>
              </mc:AlternateContent>
            </a:graphicData>
          </a:graphic>
        </p:graphicFrame>
        <p:graphicFrame>
          <p:nvGraphicFramePr>
            <p:cNvPr id="13" name="对象 12"/>
            <p:cNvGraphicFramePr/>
            <p:nvPr/>
          </p:nvGraphicFramePr>
          <p:xfrm>
            <a:off x="2366" y="6698"/>
            <a:ext cx="1501" cy="1997"/>
          </p:xfrm>
          <a:graphic>
            <a:graphicData uri="http://schemas.openxmlformats.org/presentationml/2006/ole">
              <mc:AlternateContent xmlns:mc="http://schemas.openxmlformats.org/markup-compatibility/2006">
                <mc:Choice xmlns:v="urn:schemas-microsoft-com:vml" Requires="v">
                  <p:oleObj spid="_x0000_s8020" name="" r:id="rId3" imgW="952500" imgH="1266825" progId="Paint.Picture">
                    <p:embed/>
                  </p:oleObj>
                </mc:Choice>
                <mc:Fallback>
                  <p:oleObj name="" r:id="rId3" imgW="952500" imgH="1266825" progId="Paint.Picture">
                    <p:embed/>
                    <p:pic>
                      <p:nvPicPr>
                        <p:cNvPr id="0" name="图片 13"/>
                        <p:cNvPicPr/>
                        <p:nvPr/>
                      </p:nvPicPr>
                      <p:blipFill>
                        <a:blip r:embed="rId4"/>
                        <a:stretch>
                          <a:fillRect/>
                        </a:stretch>
                      </p:blipFill>
                      <p:spPr>
                        <a:xfrm>
                          <a:off x="2366" y="6698"/>
                          <a:ext cx="1501" cy="1997"/>
                        </a:xfrm>
                        <a:prstGeom prst="rect">
                          <a:avLst/>
                        </a:prstGeom>
                      </p:spPr>
                    </p:pic>
                  </p:oleObj>
                </mc:Fallback>
              </mc:AlternateContent>
            </a:graphicData>
          </a:graphic>
        </p:graphicFrame>
        <p:graphicFrame>
          <p:nvGraphicFramePr>
            <p:cNvPr id="15" name="对象 14"/>
            <p:cNvGraphicFramePr/>
            <p:nvPr/>
          </p:nvGraphicFramePr>
          <p:xfrm>
            <a:off x="4618" y="6698"/>
            <a:ext cx="1501" cy="2041"/>
          </p:xfrm>
          <a:graphic>
            <a:graphicData uri="http://schemas.openxmlformats.org/presentationml/2006/ole">
              <mc:AlternateContent xmlns:mc="http://schemas.openxmlformats.org/markup-compatibility/2006">
                <mc:Choice xmlns:v="urn:schemas-microsoft-com:vml" Requires="v">
                  <p:oleObj spid="_x0000_s8021" name="" r:id="rId5" imgW="952500" imgH="1295400" progId="Paint.Picture">
                    <p:embed/>
                  </p:oleObj>
                </mc:Choice>
                <mc:Fallback>
                  <p:oleObj name="" r:id="rId5" imgW="952500" imgH="1295400" progId="Paint.Picture">
                    <p:embed/>
                    <p:pic>
                      <p:nvPicPr>
                        <p:cNvPr id="0" name="图片 15"/>
                        <p:cNvPicPr/>
                        <p:nvPr/>
                      </p:nvPicPr>
                      <p:blipFill>
                        <a:blip r:embed="rId6"/>
                        <a:stretch>
                          <a:fillRect/>
                        </a:stretch>
                      </p:blipFill>
                      <p:spPr>
                        <a:xfrm>
                          <a:off x="4618" y="6698"/>
                          <a:ext cx="1501" cy="2041"/>
                        </a:xfrm>
                        <a:prstGeom prst="rect">
                          <a:avLst/>
                        </a:prstGeom>
                      </p:spPr>
                    </p:pic>
                  </p:oleObj>
                </mc:Fallback>
              </mc:AlternateContent>
            </a:graphicData>
          </a:graphic>
        </p:graphicFrame>
        <p:graphicFrame>
          <p:nvGraphicFramePr>
            <p:cNvPr id="17" name="对象 16"/>
            <p:cNvGraphicFramePr/>
            <p:nvPr/>
          </p:nvGraphicFramePr>
          <p:xfrm>
            <a:off x="4633" y="4296"/>
            <a:ext cx="1486" cy="2057"/>
          </p:xfrm>
          <a:graphic>
            <a:graphicData uri="http://schemas.openxmlformats.org/presentationml/2006/ole">
              <mc:AlternateContent xmlns:mc="http://schemas.openxmlformats.org/markup-compatibility/2006">
                <mc:Choice xmlns:v="urn:schemas-microsoft-com:vml" Requires="v">
                  <p:oleObj spid="_x0000_s8022" name="" r:id="rId7" imgW="942975" imgH="1304925" progId="Paint.Picture">
                    <p:embed/>
                  </p:oleObj>
                </mc:Choice>
                <mc:Fallback>
                  <p:oleObj name="" r:id="rId7" imgW="942975" imgH="1304925" progId="Paint.Picture">
                    <p:embed/>
                    <p:pic>
                      <p:nvPicPr>
                        <p:cNvPr id="0" name="图片 17"/>
                        <p:cNvPicPr/>
                        <p:nvPr/>
                      </p:nvPicPr>
                      <p:blipFill>
                        <a:blip r:embed="rId8"/>
                        <a:stretch>
                          <a:fillRect/>
                        </a:stretch>
                      </p:blipFill>
                      <p:spPr>
                        <a:xfrm>
                          <a:off x="4633" y="4296"/>
                          <a:ext cx="1486" cy="2057"/>
                        </a:xfrm>
                        <a:prstGeom prst="rect">
                          <a:avLst/>
                        </a:prstGeom>
                      </p:spPr>
                    </p:pic>
                  </p:oleObj>
                </mc:Fallback>
              </mc:AlternateContent>
            </a:graphicData>
          </a:graphic>
        </p:graphicFrame>
        <p:sp>
          <p:nvSpPr>
            <p:cNvPr id="23" name="圆角矩形 22"/>
            <p:cNvSpPr/>
            <p:nvPr/>
          </p:nvSpPr>
          <p:spPr>
            <a:xfrm>
              <a:off x="1761" y="3830"/>
              <a:ext cx="4969" cy="5246"/>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grpSp>
        <p:nvGrpSpPr>
          <p:cNvPr id="27" name="组合 26"/>
          <p:cNvGrpSpPr/>
          <p:nvPr/>
        </p:nvGrpSpPr>
        <p:grpSpPr>
          <a:xfrm>
            <a:off x="4342130" y="2432050"/>
            <a:ext cx="3757295" cy="3331210"/>
            <a:chOff x="8084" y="3830"/>
            <a:chExt cx="6540" cy="5246"/>
          </a:xfrm>
        </p:grpSpPr>
        <p:pic>
          <p:nvPicPr>
            <p:cNvPr id="5" name="图片 4" descr="GM"/>
            <p:cNvPicPr>
              <a:picLocks noChangeAspect="1"/>
            </p:cNvPicPr>
            <p:nvPr/>
          </p:nvPicPr>
          <p:blipFill>
            <a:blip r:embed="rId9"/>
            <a:stretch>
              <a:fillRect/>
            </a:stretch>
          </p:blipFill>
          <p:spPr>
            <a:xfrm>
              <a:off x="9010" y="7719"/>
              <a:ext cx="1537" cy="923"/>
            </a:xfrm>
            <a:prstGeom prst="rect">
              <a:avLst/>
            </a:prstGeom>
          </p:spPr>
        </p:pic>
        <p:pic>
          <p:nvPicPr>
            <p:cNvPr id="6" name="图片 5" descr="AbM"/>
            <p:cNvPicPr>
              <a:picLocks noChangeAspect="1"/>
            </p:cNvPicPr>
            <p:nvPr/>
          </p:nvPicPr>
          <p:blipFill>
            <a:blip r:embed="rId10"/>
            <a:stretch>
              <a:fillRect/>
            </a:stretch>
          </p:blipFill>
          <p:spPr>
            <a:xfrm>
              <a:off x="8381" y="6093"/>
              <a:ext cx="1223" cy="1067"/>
            </a:xfrm>
            <a:prstGeom prst="rect">
              <a:avLst/>
            </a:prstGeom>
          </p:spPr>
        </p:pic>
        <p:pic>
          <p:nvPicPr>
            <p:cNvPr id="7" name="图片 6" descr="AM"/>
            <p:cNvPicPr>
              <a:picLocks noChangeAspect="1"/>
            </p:cNvPicPr>
            <p:nvPr/>
          </p:nvPicPr>
          <p:blipFill>
            <a:blip r:embed="rId11"/>
            <a:stretch>
              <a:fillRect/>
            </a:stretch>
          </p:blipFill>
          <p:spPr>
            <a:xfrm>
              <a:off x="9126" y="4446"/>
              <a:ext cx="1305" cy="1143"/>
            </a:xfrm>
            <a:prstGeom prst="rect">
              <a:avLst/>
            </a:prstGeom>
          </p:spPr>
        </p:pic>
        <p:pic>
          <p:nvPicPr>
            <p:cNvPr id="19" name="图片 18" descr="BbM"/>
            <p:cNvPicPr>
              <a:picLocks noChangeAspect="1"/>
            </p:cNvPicPr>
            <p:nvPr/>
          </p:nvPicPr>
          <p:blipFill>
            <a:blip r:embed="rId12"/>
            <a:stretch>
              <a:fillRect/>
            </a:stretch>
          </p:blipFill>
          <p:spPr>
            <a:xfrm>
              <a:off x="10714" y="6161"/>
              <a:ext cx="1653" cy="999"/>
            </a:xfrm>
            <a:prstGeom prst="rect">
              <a:avLst/>
            </a:prstGeom>
          </p:spPr>
        </p:pic>
        <p:pic>
          <p:nvPicPr>
            <p:cNvPr id="20" name="图片 19" descr="CM"/>
            <p:cNvPicPr>
              <a:picLocks noChangeAspect="1"/>
            </p:cNvPicPr>
            <p:nvPr/>
          </p:nvPicPr>
          <p:blipFill>
            <a:blip r:embed="rId13"/>
            <a:stretch>
              <a:fillRect/>
            </a:stretch>
          </p:blipFill>
          <p:spPr>
            <a:xfrm>
              <a:off x="11968" y="4446"/>
              <a:ext cx="1652" cy="1029"/>
            </a:xfrm>
            <a:prstGeom prst="rect">
              <a:avLst/>
            </a:prstGeom>
          </p:spPr>
        </p:pic>
        <p:pic>
          <p:nvPicPr>
            <p:cNvPr id="21" name="图片 20" descr="EM"/>
            <p:cNvPicPr>
              <a:picLocks noChangeAspect="1"/>
            </p:cNvPicPr>
            <p:nvPr/>
          </p:nvPicPr>
          <p:blipFill>
            <a:blip r:embed="rId14"/>
            <a:stretch>
              <a:fillRect/>
            </a:stretch>
          </p:blipFill>
          <p:spPr>
            <a:xfrm>
              <a:off x="11757" y="7867"/>
              <a:ext cx="1517" cy="871"/>
            </a:xfrm>
            <a:prstGeom prst="rect">
              <a:avLst/>
            </a:prstGeom>
          </p:spPr>
        </p:pic>
        <p:pic>
          <p:nvPicPr>
            <p:cNvPr id="22" name="图片 21" descr="HM"/>
            <p:cNvPicPr>
              <a:picLocks noChangeAspect="1"/>
            </p:cNvPicPr>
            <p:nvPr/>
          </p:nvPicPr>
          <p:blipFill>
            <a:blip r:embed="rId15"/>
            <a:stretch>
              <a:fillRect/>
            </a:stretch>
          </p:blipFill>
          <p:spPr>
            <a:xfrm>
              <a:off x="13053" y="6093"/>
              <a:ext cx="1209" cy="1055"/>
            </a:xfrm>
            <a:prstGeom prst="rect">
              <a:avLst/>
            </a:prstGeom>
          </p:spPr>
        </p:pic>
        <p:sp>
          <p:nvSpPr>
            <p:cNvPr id="24" name="圆角矩形 23"/>
            <p:cNvSpPr/>
            <p:nvPr/>
          </p:nvSpPr>
          <p:spPr>
            <a:xfrm>
              <a:off x="8084" y="3830"/>
              <a:ext cx="6540" cy="5246"/>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25" name="文本框 24"/>
          <p:cNvSpPr txBox="1"/>
          <p:nvPr/>
        </p:nvSpPr>
        <p:spPr>
          <a:xfrm>
            <a:off x="1554480" y="5914390"/>
            <a:ext cx="1310640" cy="368300"/>
          </a:xfrm>
          <a:prstGeom prst="rect">
            <a:avLst/>
          </a:prstGeom>
          <a:noFill/>
        </p:spPr>
        <p:txBody>
          <a:bodyPr wrap="square" rtlCol="0">
            <a:spAutoFit/>
          </a:bodyPr>
          <a:lstStyle/>
          <a:p>
            <a:r>
              <a:rPr lang="ja-JP" altLang="en-US" sz="1800" b="1"/>
              <a:t>商品画像</a:t>
            </a:r>
            <a:endParaRPr lang="ja-JP" altLang="en-US" sz="1800" b="1"/>
          </a:p>
        </p:txBody>
      </p:sp>
      <p:sp>
        <p:nvSpPr>
          <p:cNvPr id="26" name="文本框 25"/>
          <p:cNvSpPr txBox="1"/>
          <p:nvPr/>
        </p:nvSpPr>
        <p:spPr>
          <a:xfrm>
            <a:off x="5053330" y="5763260"/>
            <a:ext cx="2925445" cy="645160"/>
          </a:xfrm>
          <a:prstGeom prst="rect">
            <a:avLst/>
          </a:prstGeom>
          <a:noFill/>
        </p:spPr>
        <p:txBody>
          <a:bodyPr wrap="square" rtlCol="0">
            <a:spAutoFit/>
          </a:bodyPr>
          <a:lstStyle/>
          <a:p>
            <a:r>
              <a:rPr lang="en-US" altLang="ja-JP" sz="1800" b="1">
                <a:solidFill>
                  <a:srgbClr val="7030A0"/>
                </a:solidFill>
              </a:rPr>
              <a:t>10</a:t>
            </a:r>
            <a:r>
              <a:rPr lang="ja-JP" altLang="en-US" sz="1800" b="1">
                <a:solidFill>
                  <a:srgbClr val="7030A0"/>
                </a:solidFill>
              </a:rPr>
              <a:t>人の共感覚者の</a:t>
            </a:r>
            <a:r>
              <a:rPr lang="ja-JP" altLang="en-US" sz="1800" b="1"/>
              <a:t>調性格</a:t>
            </a:r>
            <a:r>
              <a:rPr lang="ja-JP" altLang="en-US" sz="1800">
                <a:solidFill>
                  <a:srgbClr val="7030A0"/>
                </a:solidFill>
              </a:rPr>
              <a:t>色分布</a:t>
            </a:r>
            <a:endParaRPr lang="ja-JP" altLang="en-US" sz="1800">
              <a:solidFill>
                <a:srgbClr val="7030A0"/>
              </a:solidFill>
            </a:endParaRPr>
          </a:p>
        </p:txBody>
      </p:sp>
      <p:sp>
        <p:nvSpPr>
          <p:cNvPr id="29" name="右箭头 28"/>
          <p:cNvSpPr/>
          <p:nvPr/>
        </p:nvSpPr>
        <p:spPr>
          <a:xfrm>
            <a:off x="3271520" y="3476625"/>
            <a:ext cx="1241425" cy="1235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EMD</a:t>
            </a:r>
            <a:endParaRPr lang="en-US" altLang="zh-CN"/>
          </a:p>
          <a:p>
            <a:pPr algn="ctr"/>
            <a:r>
              <a:rPr lang="ja-JP" altLang="en-US"/>
              <a:t>距離計算</a:t>
            </a:r>
            <a:endParaRPr lang="ja-JP" altLang="en-US"/>
          </a:p>
        </p:txBody>
      </p:sp>
      <p:graphicFrame>
        <p:nvGraphicFramePr>
          <p:cNvPr id="31" name="对象 30"/>
          <p:cNvGraphicFramePr/>
          <p:nvPr/>
        </p:nvGraphicFramePr>
        <p:xfrm>
          <a:off x="9220200" y="2738120"/>
          <a:ext cx="885825" cy="1296035"/>
        </p:xfrm>
        <a:graphic>
          <a:graphicData uri="http://schemas.openxmlformats.org/presentationml/2006/ole">
            <mc:AlternateContent xmlns:mc="http://schemas.openxmlformats.org/markup-compatibility/2006">
              <mc:Choice xmlns:v="urn:schemas-microsoft-com:vml" Requires="v">
                <p:oleObj spid="_x0000_s8023" name="" r:id="rId16" imgW="952500" imgH="1295400" progId="Paint.Picture">
                  <p:embed/>
                </p:oleObj>
              </mc:Choice>
              <mc:Fallback>
                <p:oleObj name="" r:id="rId16" imgW="952500" imgH="1295400" progId="Paint.Picture">
                  <p:embed/>
                  <p:pic>
                    <p:nvPicPr>
                      <p:cNvPr id="0" name="图片 11"/>
                      <p:cNvPicPr/>
                      <p:nvPr/>
                    </p:nvPicPr>
                    <p:blipFill>
                      <a:blip r:embed="rId2"/>
                      <a:stretch>
                        <a:fillRect/>
                      </a:stretch>
                    </p:blipFill>
                    <p:spPr>
                      <a:xfrm>
                        <a:off x="9220200" y="2738120"/>
                        <a:ext cx="885825" cy="1296035"/>
                      </a:xfrm>
                      <a:prstGeom prst="rect">
                        <a:avLst/>
                      </a:prstGeom>
                    </p:spPr>
                  </p:pic>
                </p:oleObj>
              </mc:Fallback>
            </mc:AlternateContent>
          </a:graphicData>
        </a:graphic>
      </p:graphicFrame>
      <p:graphicFrame>
        <p:nvGraphicFramePr>
          <p:cNvPr id="33" name="对象 32"/>
          <p:cNvGraphicFramePr/>
          <p:nvPr/>
        </p:nvGraphicFramePr>
        <p:xfrm>
          <a:off x="9220200" y="4253230"/>
          <a:ext cx="885825" cy="1268095"/>
        </p:xfrm>
        <a:graphic>
          <a:graphicData uri="http://schemas.openxmlformats.org/presentationml/2006/ole">
            <mc:AlternateContent xmlns:mc="http://schemas.openxmlformats.org/markup-compatibility/2006">
              <mc:Choice xmlns:v="urn:schemas-microsoft-com:vml" Requires="v">
                <p:oleObj spid="_x0000_s8024" name="" r:id="rId17" imgW="952500" imgH="1266825" progId="Paint.Picture">
                  <p:embed/>
                </p:oleObj>
              </mc:Choice>
              <mc:Fallback>
                <p:oleObj name="" r:id="rId17" imgW="952500" imgH="1266825" progId="Paint.Picture">
                  <p:embed/>
                  <p:pic>
                    <p:nvPicPr>
                      <p:cNvPr id="0" name="图片 13"/>
                      <p:cNvPicPr/>
                      <p:nvPr/>
                    </p:nvPicPr>
                    <p:blipFill>
                      <a:blip r:embed="rId4"/>
                      <a:stretch>
                        <a:fillRect/>
                      </a:stretch>
                    </p:blipFill>
                    <p:spPr>
                      <a:xfrm>
                        <a:off x="9220200" y="4253230"/>
                        <a:ext cx="885825" cy="1268095"/>
                      </a:xfrm>
                      <a:prstGeom prst="rect">
                        <a:avLst/>
                      </a:prstGeom>
                    </p:spPr>
                  </p:pic>
                </p:oleObj>
              </mc:Fallback>
            </mc:AlternateContent>
          </a:graphicData>
        </a:graphic>
      </p:graphicFrame>
      <p:graphicFrame>
        <p:nvGraphicFramePr>
          <p:cNvPr id="35" name="对象 34"/>
          <p:cNvGraphicFramePr/>
          <p:nvPr/>
        </p:nvGraphicFramePr>
        <p:xfrm>
          <a:off x="10655935" y="2957195"/>
          <a:ext cx="885825" cy="1296035"/>
        </p:xfrm>
        <a:graphic>
          <a:graphicData uri="http://schemas.openxmlformats.org/presentationml/2006/ole">
            <mc:AlternateContent xmlns:mc="http://schemas.openxmlformats.org/markup-compatibility/2006">
              <mc:Choice xmlns:v="urn:schemas-microsoft-com:vml" Requires="v">
                <p:oleObj spid="_x0000_s8025" name="" r:id="rId18" imgW="952500" imgH="1295400" progId="Paint.Picture">
                  <p:embed/>
                </p:oleObj>
              </mc:Choice>
              <mc:Fallback>
                <p:oleObj name="" r:id="rId18" imgW="952500" imgH="1295400" progId="Paint.Picture">
                  <p:embed/>
                  <p:pic>
                    <p:nvPicPr>
                      <p:cNvPr id="0" name="图片 15"/>
                      <p:cNvPicPr/>
                      <p:nvPr/>
                    </p:nvPicPr>
                    <p:blipFill>
                      <a:blip r:embed="rId6"/>
                      <a:stretch>
                        <a:fillRect/>
                      </a:stretch>
                    </p:blipFill>
                    <p:spPr>
                      <a:xfrm>
                        <a:off x="10655935" y="2957195"/>
                        <a:ext cx="885825" cy="1296035"/>
                      </a:xfrm>
                      <a:prstGeom prst="rect">
                        <a:avLst/>
                      </a:prstGeom>
                    </p:spPr>
                  </p:pic>
                </p:oleObj>
              </mc:Fallback>
            </mc:AlternateContent>
          </a:graphicData>
        </a:graphic>
      </p:graphicFrame>
      <p:graphicFrame>
        <p:nvGraphicFramePr>
          <p:cNvPr id="37" name="对象 36"/>
          <p:cNvGraphicFramePr/>
          <p:nvPr/>
        </p:nvGraphicFramePr>
        <p:xfrm>
          <a:off x="11155680" y="3796030"/>
          <a:ext cx="876935" cy="1306195"/>
        </p:xfrm>
        <a:graphic>
          <a:graphicData uri="http://schemas.openxmlformats.org/presentationml/2006/ole">
            <mc:AlternateContent xmlns:mc="http://schemas.openxmlformats.org/markup-compatibility/2006">
              <mc:Choice xmlns:v="urn:schemas-microsoft-com:vml" Requires="v">
                <p:oleObj spid="_x0000_s8026" name="" r:id="rId19" imgW="942975" imgH="1304925" progId="Paint.Picture">
                  <p:embed/>
                </p:oleObj>
              </mc:Choice>
              <mc:Fallback>
                <p:oleObj name="" r:id="rId19" imgW="942975" imgH="1304925" progId="Paint.Picture">
                  <p:embed/>
                  <p:pic>
                    <p:nvPicPr>
                      <p:cNvPr id="0" name="图片 17"/>
                      <p:cNvPicPr/>
                      <p:nvPr/>
                    </p:nvPicPr>
                    <p:blipFill>
                      <a:blip r:embed="rId8"/>
                      <a:stretch>
                        <a:fillRect/>
                      </a:stretch>
                    </p:blipFill>
                    <p:spPr>
                      <a:xfrm>
                        <a:off x="11155680" y="3796030"/>
                        <a:ext cx="876935" cy="1306195"/>
                      </a:xfrm>
                      <a:prstGeom prst="rect">
                        <a:avLst/>
                      </a:prstGeom>
                    </p:spPr>
                  </p:pic>
                </p:oleObj>
              </mc:Fallback>
            </mc:AlternateContent>
          </a:graphicData>
        </a:graphic>
      </p:graphicFrame>
      <p:sp>
        <p:nvSpPr>
          <p:cNvPr id="40" name="右箭头 39"/>
          <p:cNvSpPr/>
          <p:nvPr/>
        </p:nvSpPr>
        <p:spPr>
          <a:xfrm>
            <a:off x="7978775" y="3476625"/>
            <a:ext cx="1241425" cy="1235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商品調性格推定</a:t>
            </a:r>
            <a:endParaRPr lang="ja-JP" altLang="en-US"/>
          </a:p>
        </p:txBody>
      </p:sp>
      <p:pic>
        <p:nvPicPr>
          <p:cNvPr id="41" name="图片 40" descr="AM"/>
          <p:cNvPicPr>
            <a:picLocks noChangeAspect="1"/>
          </p:cNvPicPr>
          <p:nvPr/>
        </p:nvPicPr>
        <p:blipFill>
          <a:blip r:embed="rId11"/>
          <a:stretch>
            <a:fillRect/>
          </a:stretch>
        </p:blipFill>
        <p:spPr>
          <a:xfrm>
            <a:off x="9572625" y="2373630"/>
            <a:ext cx="533400" cy="466725"/>
          </a:xfrm>
          <a:prstGeom prst="rect">
            <a:avLst/>
          </a:prstGeom>
        </p:spPr>
      </p:pic>
      <p:pic>
        <p:nvPicPr>
          <p:cNvPr id="42" name="图片 41" descr="AbM"/>
          <p:cNvPicPr>
            <a:picLocks noChangeAspect="1"/>
          </p:cNvPicPr>
          <p:nvPr/>
        </p:nvPicPr>
        <p:blipFill>
          <a:blip r:embed="rId10"/>
          <a:stretch>
            <a:fillRect/>
          </a:stretch>
        </p:blipFill>
        <p:spPr>
          <a:xfrm>
            <a:off x="9582150" y="5160010"/>
            <a:ext cx="523875" cy="457200"/>
          </a:xfrm>
          <a:prstGeom prst="rect">
            <a:avLst/>
          </a:prstGeom>
        </p:spPr>
      </p:pic>
      <p:pic>
        <p:nvPicPr>
          <p:cNvPr id="43" name="图片 42" descr="GM"/>
          <p:cNvPicPr>
            <a:picLocks noChangeAspect="1"/>
          </p:cNvPicPr>
          <p:nvPr/>
        </p:nvPicPr>
        <p:blipFill>
          <a:blip r:embed="rId9"/>
          <a:stretch>
            <a:fillRect/>
          </a:stretch>
        </p:blipFill>
        <p:spPr>
          <a:xfrm>
            <a:off x="10753725" y="4046855"/>
            <a:ext cx="523875" cy="314325"/>
          </a:xfrm>
          <a:prstGeom prst="rect">
            <a:avLst/>
          </a:prstGeom>
        </p:spPr>
      </p:pic>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8"/>
    </mc:Choice>
    <mc:Fallback>
      <p:transition spd="slow" advTm="28"/>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389088" cy="1450755"/>
          </a:xfrm>
        </p:spPr>
        <p:txBody>
          <a:bodyPr/>
          <a:lstStyle/>
          <a:p>
            <a:r>
              <a:rPr lang="ja-JP" altLang="en-US" b="1" dirty="0">
                <a:sym typeface="+mn-ea"/>
              </a:rPr>
              <a:t>カラーベースフィルタリング</a:t>
            </a:r>
            <a:r>
              <a:rPr lang="zh-CN" altLang="ja-JP" b="1" dirty="0">
                <a:ea typeface="宋体" panose="02010600030101010101" pitchFamily="2" charset="-122"/>
                <a:sym typeface="+mn-ea"/>
              </a:rPr>
              <a:t>（</a:t>
            </a:r>
            <a:r>
              <a:rPr lang="en-US" altLang="zh-CN" b="1" dirty="0">
                <a:ea typeface="宋体" panose="02010600030101010101" pitchFamily="2" charset="-122"/>
                <a:sym typeface="+mn-ea"/>
              </a:rPr>
              <a:t>2/4</a:t>
            </a:r>
            <a:r>
              <a:rPr lang="zh-CN" altLang="ja-JP" b="1" dirty="0">
                <a:ea typeface="宋体" panose="02010600030101010101" pitchFamily="2" charset="-122"/>
                <a:sym typeface="+mn-ea"/>
              </a:rPr>
              <a:t>）</a:t>
            </a:r>
            <a:endParaRPr lang="zh-CN" altLang="ja-JP" b="1" dirty="0">
              <a:ea typeface="宋体" panose="02010600030101010101" pitchFamily="2" charset="-122"/>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137758" y="1898868"/>
            <a:ext cx="8762699" cy="830997"/>
          </a:xfrm>
          <a:prstGeom prst="rect">
            <a:avLst/>
          </a:prstGeom>
          <a:noFill/>
        </p:spPr>
        <p:txBody>
          <a:bodyPr wrap="square" rtlCol="0">
            <a:spAutoFit/>
          </a:bodyPr>
          <a:lstStyle/>
          <a:p>
            <a:r>
              <a:rPr lang="en-US" altLang="ja-JP" sz="2400" dirty="0">
                <a:solidFill>
                  <a:schemeClr val="tx1">
                    <a:lumMod val="65000"/>
                    <a:lumOff val="35000"/>
                  </a:schemeClr>
                </a:solidFill>
              </a:rPr>
              <a:t>1</a:t>
            </a:r>
            <a:r>
              <a:rPr lang="ja-JP" altLang="en-US" sz="2400" dirty="0" err="1">
                <a:solidFill>
                  <a:schemeClr val="tx1">
                    <a:lumMod val="65000"/>
                    <a:lumOff val="35000"/>
                  </a:schemeClr>
                </a:solidFill>
              </a:rPr>
              <a:t>．</a:t>
            </a:r>
            <a:r>
              <a:rPr lang="ja-JP" altLang="en-US" sz="2400" dirty="0">
                <a:solidFill>
                  <a:schemeClr val="tx1">
                    <a:lumMod val="65000"/>
                    <a:lumOff val="35000"/>
                  </a:schemeClr>
                </a:solidFill>
              </a:rPr>
              <a:t>各商品の画像の色より、調性格を推定</a:t>
            </a:r>
            <a:endParaRPr lang="ja-JP" altLang="en-US" sz="2400" dirty="0">
              <a:solidFill>
                <a:schemeClr val="tx1">
                  <a:lumMod val="65000"/>
                  <a:lumOff val="35000"/>
                </a:schemeClr>
              </a:solidFill>
            </a:endParaRPr>
          </a:p>
          <a:p>
            <a:r>
              <a:rPr lang="en-US" altLang="ja-JP" sz="2400" b="1" dirty="0"/>
              <a:t>2</a:t>
            </a:r>
            <a:r>
              <a:rPr lang="ja-JP" altLang="en-US" sz="2400" b="1" dirty="0" err="1"/>
              <a:t>．</a:t>
            </a:r>
            <a:r>
              <a:rPr lang="ja-JP" altLang="en-US" sz="2400" b="1" dirty="0"/>
              <a:t>ユーザーの購買履歴より購入した商品の色を計算</a:t>
            </a:r>
            <a:endParaRPr lang="ja-JP" altLang="en-US" sz="2400" b="1" dirty="0"/>
          </a:p>
        </p:txBody>
      </p:sp>
      <p:pic>
        <p:nvPicPr>
          <p:cNvPr id="9" name="图片 17"/>
          <p:cNvPicPr>
            <a:picLocks noChangeAspect="1"/>
          </p:cNvPicPr>
          <p:nvPr/>
        </p:nvPicPr>
        <p:blipFill>
          <a:blip r:embed="rId1"/>
          <a:stretch>
            <a:fillRect/>
          </a:stretch>
        </p:blipFill>
        <p:spPr>
          <a:xfrm>
            <a:off x="561023" y="2902585"/>
            <a:ext cx="1743075" cy="2343150"/>
          </a:xfrm>
          <a:prstGeom prst="rect">
            <a:avLst/>
          </a:prstGeom>
          <a:noFill/>
          <a:ln w="9525">
            <a:noFill/>
          </a:ln>
        </p:spPr>
      </p:pic>
      <p:sp>
        <p:nvSpPr>
          <p:cNvPr id="10" name="右箭头 9"/>
          <p:cNvSpPr/>
          <p:nvPr/>
        </p:nvSpPr>
        <p:spPr>
          <a:xfrm>
            <a:off x="2628265" y="3756660"/>
            <a:ext cx="546100"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6"/>
          <p:cNvPicPr>
            <a:picLocks noChangeAspect="1"/>
          </p:cNvPicPr>
          <p:nvPr/>
        </p:nvPicPr>
        <p:blipFill>
          <a:blip r:embed="rId2"/>
          <a:stretch>
            <a:fillRect/>
          </a:stretch>
        </p:blipFill>
        <p:spPr>
          <a:xfrm>
            <a:off x="3692208" y="2902268"/>
            <a:ext cx="3096895" cy="2292985"/>
          </a:xfrm>
          <a:prstGeom prst="rect">
            <a:avLst/>
          </a:prstGeom>
          <a:noFill/>
          <a:ln w="9525">
            <a:noFill/>
          </a:ln>
        </p:spPr>
      </p:pic>
      <p:sp>
        <p:nvSpPr>
          <p:cNvPr id="12" name="右箭头 11"/>
          <p:cNvSpPr/>
          <p:nvPr/>
        </p:nvSpPr>
        <p:spPr>
          <a:xfrm>
            <a:off x="6950710" y="3756660"/>
            <a:ext cx="546100"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stretch>
            <a:fillRect/>
          </a:stretch>
        </p:blipFill>
        <p:spPr>
          <a:xfrm>
            <a:off x="7657465" y="2839085"/>
            <a:ext cx="3498215" cy="2806065"/>
          </a:xfrm>
          <a:prstGeom prst="rect">
            <a:avLst/>
          </a:prstGeom>
        </p:spPr>
      </p:pic>
      <p:sp>
        <p:nvSpPr>
          <p:cNvPr id="14" name="文本框 13"/>
          <p:cNvSpPr txBox="1"/>
          <p:nvPr/>
        </p:nvSpPr>
        <p:spPr>
          <a:xfrm>
            <a:off x="1560830" y="5464175"/>
            <a:ext cx="3576955" cy="706755"/>
          </a:xfrm>
          <a:prstGeom prst="rect">
            <a:avLst/>
          </a:prstGeom>
          <a:noFill/>
        </p:spPr>
        <p:txBody>
          <a:bodyPr wrap="square" rtlCol="0">
            <a:spAutoFit/>
          </a:bodyPr>
          <a:lstStyle/>
          <a:p>
            <a:r>
              <a:rPr lang="ja-JP" altLang="zh-CN" sz="2000"/>
              <a:t>一枚の画像を例にする</a:t>
            </a:r>
            <a:endParaRPr lang="ja-JP" altLang="zh-CN" sz="2000"/>
          </a:p>
          <a:p>
            <a:r>
              <a:rPr lang="ja-JP" altLang="zh-CN" sz="2000"/>
              <a:t>（複数枚の画像も計算できる）</a:t>
            </a:r>
            <a:endParaRPr lang="ja-JP" altLang="zh-CN" sz="2000"/>
          </a:p>
        </p:txBody>
      </p:sp>
    </p:spTree>
  </p:cSld>
  <p:clrMapOvr>
    <a:masterClrMapping/>
  </p:clrMapOvr>
  <mc:AlternateContent xmlns:mc="http://schemas.openxmlformats.org/markup-compatibility/2006">
    <mc:Choice xmlns:p14="http://schemas.microsoft.com/office/powerpoint/2010/main" Requires="p14">
      <p:transition spd="slow" p14:dur="2000" advTm="386"/>
    </mc:Choice>
    <mc:Fallback>
      <p:transition spd="slow" advTm="38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ctrTitle"/>
          </p:nvPr>
        </p:nvSpPr>
        <p:spPr>
          <a:xfrm>
            <a:off x="1097279" y="758952"/>
            <a:ext cx="10058398" cy="3566158"/>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262626"/>
              </a:buClr>
              <a:buSzPct val="25000"/>
              <a:buFont typeface="Calibri" panose="020F0502020204030204"/>
              <a:buNone/>
            </a:pPr>
            <a:r>
              <a:rPr lang="ja-JP" sz="6600" b="0" i="0" u="none" strike="noStrike" cap="none" dirty="0">
                <a:solidFill>
                  <a:srgbClr val="262626"/>
                </a:solidFill>
                <a:latin typeface="Calibri" panose="020F0502020204030204"/>
                <a:ea typeface="Calibri" panose="020F0502020204030204"/>
                <a:cs typeface="Calibri" panose="020F0502020204030204"/>
                <a:sym typeface="Calibri" panose="020F0502020204030204"/>
              </a:rPr>
              <a:t>プロジェクト概要</a:t>
            </a:r>
            <a:endParaRPr lang="ja-JP" sz="66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210" name="Shape 210"/>
          <p:cNvSpPr txBox="1">
            <a:spLocks noGrp="1"/>
          </p:cNvSpPr>
          <p:nvPr>
            <p:ph type="subTitle" idx="1"/>
          </p:nvPr>
        </p:nvSpPr>
        <p:spPr>
          <a:xfrm>
            <a:off x="1100050" y="4455621"/>
            <a:ext cx="10058398" cy="1143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panose="020F0502020204030204"/>
              <a:buNone/>
            </a:pPr>
            <a:endParaRPr lang="zh-CN" altLang="en-US" sz="24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3" name="灯片编号占位符 2"/>
          <p:cNvSpPr>
            <a:spLocks noGrp="1"/>
          </p:cNvSpPr>
          <p:nvPr>
            <p:ph type="sldNum" idx="12"/>
          </p:nvPr>
        </p:nvSpPr>
        <p:spPr>
          <a:xfrm>
            <a:off x="9900457" y="6459785"/>
            <a:ext cx="1312023" cy="365125"/>
          </a:xfrm>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2"/>
    </mc:Choice>
    <mc:Fallback>
      <p:transition spd="slow" advTm="12"/>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351510" cy="1450755"/>
          </a:xfrm>
        </p:spPr>
        <p:txBody>
          <a:bodyPr/>
          <a:lstStyle/>
          <a:p>
            <a:r>
              <a:rPr lang="ja-JP" altLang="en-US" b="1" dirty="0">
                <a:sym typeface="+mn-ea"/>
              </a:rPr>
              <a:t>カラーベースフィルタリング</a:t>
            </a:r>
            <a:r>
              <a:rPr lang="zh-CN" altLang="ja-JP" b="1" dirty="0">
                <a:ea typeface="宋体" panose="02010600030101010101" pitchFamily="2" charset="-122"/>
                <a:sym typeface="+mn-ea"/>
              </a:rPr>
              <a:t>（</a:t>
            </a:r>
            <a:r>
              <a:rPr lang="en-US" altLang="zh-CN" b="1" dirty="0">
                <a:ea typeface="宋体" panose="02010600030101010101" pitchFamily="2" charset="-122"/>
                <a:sym typeface="+mn-ea"/>
              </a:rPr>
              <a:t>3/4</a:t>
            </a:r>
            <a:r>
              <a:rPr lang="zh-CN" altLang="ja-JP" b="1" dirty="0">
                <a:ea typeface="宋体" panose="02010600030101010101" pitchFamily="2" charset="-122"/>
                <a:sym typeface="+mn-ea"/>
              </a:rPr>
              <a:t>）</a:t>
            </a:r>
            <a:endParaRPr lang="zh-CN" altLang="ja-JP" b="1" dirty="0">
              <a:ea typeface="宋体" panose="02010600030101010101" pitchFamily="2" charset="-122"/>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文本框 4"/>
          <p:cNvSpPr txBox="1"/>
          <p:nvPr/>
        </p:nvSpPr>
        <p:spPr>
          <a:xfrm>
            <a:off x="1097279" y="1779726"/>
            <a:ext cx="8281670" cy="1200329"/>
          </a:xfrm>
          <a:prstGeom prst="rect">
            <a:avLst/>
          </a:prstGeom>
          <a:noFill/>
        </p:spPr>
        <p:txBody>
          <a:bodyPr wrap="square" rtlCol="0">
            <a:spAutoFit/>
          </a:bodyPr>
          <a:lstStyle/>
          <a:p>
            <a:r>
              <a:rPr lang="en-US" altLang="ja-JP" sz="2400" dirty="0">
                <a:solidFill>
                  <a:schemeClr val="tx1">
                    <a:lumMod val="65000"/>
                    <a:lumOff val="35000"/>
                  </a:schemeClr>
                </a:solidFill>
              </a:rPr>
              <a:t>1</a:t>
            </a:r>
            <a:r>
              <a:rPr lang="ja-JP" altLang="en-US" sz="2400" dirty="0" err="1">
                <a:solidFill>
                  <a:schemeClr val="tx1">
                    <a:lumMod val="65000"/>
                    <a:lumOff val="35000"/>
                  </a:schemeClr>
                </a:solidFill>
              </a:rPr>
              <a:t>．</a:t>
            </a:r>
            <a:r>
              <a:rPr lang="ja-JP" altLang="en-US" sz="2400" dirty="0">
                <a:solidFill>
                  <a:schemeClr val="tx1">
                    <a:lumMod val="65000"/>
                    <a:lumOff val="35000"/>
                  </a:schemeClr>
                </a:solidFill>
              </a:rPr>
              <a:t>各商品の画像の色より、調性格を推定</a:t>
            </a:r>
            <a:endParaRPr lang="ja-JP" altLang="en-US" sz="2400" dirty="0">
              <a:solidFill>
                <a:schemeClr val="tx1">
                  <a:lumMod val="65000"/>
                  <a:lumOff val="35000"/>
                </a:schemeClr>
              </a:solidFill>
            </a:endParaRPr>
          </a:p>
          <a:p>
            <a:r>
              <a:rPr lang="en-US" altLang="ja-JP" sz="2400" dirty="0">
                <a:solidFill>
                  <a:schemeClr val="tx1">
                    <a:lumMod val="65000"/>
                    <a:lumOff val="35000"/>
                  </a:schemeClr>
                </a:solidFill>
              </a:rPr>
              <a:t>2</a:t>
            </a:r>
            <a:r>
              <a:rPr lang="ja-JP" altLang="en-US" sz="2400" dirty="0" err="1">
                <a:solidFill>
                  <a:schemeClr val="tx1">
                    <a:lumMod val="65000"/>
                    <a:lumOff val="35000"/>
                  </a:schemeClr>
                </a:solidFill>
              </a:rPr>
              <a:t>．</a:t>
            </a:r>
            <a:r>
              <a:rPr lang="ja-JP" altLang="en-US" sz="2400" dirty="0">
                <a:solidFill>
                  <a:schemeClr val="tx1">
                    <a:lumMod val="65000"/>
                    <a:lumOff val="35000"/>
                  </a:schemeClr>
                </a:solidFill>
              </a:rPr>
              <a:t>ユーザーの履歴より購入した商品の色を計算</a:t>
            </a:r>
            <a:endParaRPr lang="ja-JP" altLang="en-US" sz="2400" dirty="0">
              <a:solidFill>
                <a:schemeClr val="tx1">
                  <a:lumMod val="65000"/>
                  <a:lumOff val="35000"/>
                </a:schemeClr>
              </a:solidFill>
            </a:endParaRPr>
          </a:p>
          <a:p>
            <a:r>
              <a:rPr lang="en-US" altLang="ja-JP" sz="2400" b="1" dirty="0"/>
              <a:t>3</a:t>
            </a:r>
            <a:r>
              <a:rPr lang="ja-JP" altLang="en-US" sz="2400" b="1" dirty="0" err="1"/>
              <a:t>．</a:t>
            </a:r>
            <a:r>
              <a:rPr lang="en-US" altLang="ja-JP" sz="2400" b="1" dirty="0"/>
              <a:t>EMD</a:t>
            </a:r>
            <a:r>
              <a:rPr lang="ja-JP" altLang="en-US" sz="2400" b="1" dirty="0"/>
              <a:t>距離計算より、ユーザーの調性格を推定</a:t>
            </a:r>
            <a:endParaRPr lang="ja-JP" altLang="en-US" sz="2400" b="1" dirty="0"/>
          </a:p>
        </p:txBody>
      </p:sp>
      <p:sp>
        <p:nvSpPr>
          <p:cNvPr id="29" name="右箭头 28"/>
          <p:cNvSpPr/>
          <p:nvPr/>
        </p:nvSpPr>
        <p:spPr>
          <a:xfrm>
            <a:off x="4755515" y="3820795"/>
            <a:ext cx="1241425" cy="1235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EMD</a:t>
            </a:r>
            <a:endParaRPr lang="en-US" altLang="zh-CN"/>
          </a:p>
          <a:p>
            <a:pPr algn="ctr"/>
            <a:r>
              <a:rPr lang="ja-JP" altLang="en-US"/>
              <a:t>距離計算</a:t>
            </a:r>
            <a:endParaRPr lang="ja-JP" altLang="en-US"/>
          </a:p>
        </p:txBody>
      </p:sp>
      <p:grpSp>
        <p:nvGrpSpPr>
          <p:cNvPr id="27" name="组合 26"/>
          <p:cNvGrpSpPr/>
          <p:nvPr/>
        </p:nvGrpSpPr>
        <p:grpSpPr>
          <a:xfrm>
            <a:off x="5901055" y="3079115"/>
            <a:ext cx="3757295" cy="3025140"/>
            <a:chOff x="8084" y="3830"/>
            <a:chExt cx="6540" cy="5246"/>
          </a:xfrm>
        </p:grpSpPr>
        <p:pic>
          <p:nvPicPr>
            <p:cNvPr id="3" name="图片 2" descr="GM"/>
            <p:cNvPicPr>
              <a:picLocks noChangeAspect="1"/>
            </p:cNvPicPr>
            <p:nvPr/>
          </p:nvPicPr>
          <p:blipFill>
            <a:blip r:embed="rId1"/>
            <a:stretch>
              <a:fillRect/>
            </a:stretch>
          </p:blipFill>
          <p:spPr>
            <a:xfrm>
              <a:off x="9010" y="7719"/>
              <a:ext cx="1537" cy="923"/>
            </a:xfrm>
            <a:prstGeom prst="rect">
              <a:avLst/>
            </a:prstGeom>
          </p:spPr>
        </p:pic>
        <p:pic>
          <p:nvPicPr>
            <p:cNvPr id="8" name="图片 7" descr="AM"/>
            <p:cNvPicPr>
              <a:picLocks noChangeAspect="1"/>
            </p:cNvPicPr>
            <p:nvPr/>
          </p:nvPicPr>
          <p:blipFill>
            <a:blip r:embed="rId2"/>
            <a:stretch>
              <a:fillRect/>
            </a:stretch>
          </p:blipFill>
          <p:spPr>
            <a:xfrm>
              <a:off x="9126" y="4446"/>
              <a:ext cx="1305" cy="1143"/>
            </a:xfrm>
            <a:prstGeom prst="rect">
              <a:avLst/>
            </a:prstGeom>
          </p:spPr>
        </p:pic>
        <p:pic>
          <p:nvPicPr>
            <p:cNvPr id="9" name="图片 8" descr="BbM"/>
            <p:cNvPicPr>
              <a:picLocks noChangeAspect="1"/>
            </p:cNvPicPr>
            <p:nvPr/>
          </p:nvPicPr>
          <p:blipFill>
            <a:blip r:embed="rId3"/>
            <a:stretch>
              <a:fillRect/>
            </a:stretch>
          </p:blipFill>
          <p:spPr>
            <a:xfrm>
              <a:off x="8952" y="6120"/>
              <a:ext cx="1653" cy="999"/>
            </a:xfrm>
            <a:prstGeom prst="rect">
              <a:avLst/>
            </a:prstGeom>
          </p:spPr>
        </p:pic>
        <p:pic>
          <p:nvPicPr>
            <p:cNvPr id="10" name="图片 9" descr="CM"/>
            <p:cNvPicPr>
              <a:picLocks noChangeAspect="1"/>
            </p:cNvPicPr>
            <p:nvPr/>
          </p:nvPicPr>
          <p:blipFill>
            <a:blip r:embed="rId4"/>
            <a:stretch>
              <a:fillRect/>
            </a:stretch>
          </p:blipFill>
          <p:spPr>
            <a:xfrm>
              <a:off x="11968" y="4446"/>
              <a:ext cx="1652" cy="1029"/>
            </a:xfrm>
            <a:prstGeom prst="rect">
              <a:avLst/>
            </a:prstGeom>
          </p:spPr>
        </p:pic>
        <p:pic>
          <p:nvPicPr>
            <p:cNvPr id="12" name="图片 11" descr="EM"/>
            <p:cNvPicPr>
              <a:picLocks noChangeAspect="1"/>
            </p:cNvPicPr>
            <p:nvPr/>
          </p:nvPicPr>
          <p:blipFill>
            <a:blip r:embed="rId5"/>
            <a:stretch>
              <a:fillRect/>
            </a:stretch>
          </p:blipFill>
          <p:spPr>
            <a:xfrm>
              <a:off x="11757" y="7867"/>
              <a:ext cx="1517" cy="871"/>
            </a:xfrm>
            <a:prstGeom prst="rect">
              <a:avLst/>
            </a:prstGeom>
          </p:spPr>
        </p:pic>
        <p:pic>
          <p:nvPicPr>
            <p:cNvPr id="23" name="图片 22" descr="HM"/>
            <p:cNvPicPr>
              <a:picLocks noChangeAspect="1"/>
            </p:cNvPicPr>
            <p:nvPr/>
          </p:nvPicPr>
          <p:blipFill>
            <a:blip r:embed="rId6"/>
            <a:stretch>
              <a:fillRect/>
            </a:stretch>
          </p:blipFill>
          <p:spPr>
            <a:xfrm>
              <a:off x="12189" y="6121"/>
              <a:ext cx="1209" cy="1055"/>
            </a:xfrm>
            <a:prstGeom prst="rect">
              <a:avLst/>
            </a:prstGeom>
          </p:spPr>
        </p:pic>
        <p:sp>
          <p:nvSpPr>
            <p:cNvPr id="24" name="圆角矩形 23"/>
            <p:cNvSpPr/>
            <p:nvPr/>
          </p:nvSpPr>
          <p:spPr>
            <a:xfrm>
              <a:off x="8084" y="3830"/>
              <a:ext cx="6540" cy="5246"/>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40" name="右箭头 39"/>
          <p:cNvSpPr/>
          <p:nvPr/>
        </p:nvSpPr>
        <p:spPr>
          <a:xfrm>
            <a:off x="9573260" y="3820795"/>
            <a:ext cx="1241425" cy="1235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ユーザー調性格推定</a:t>
            </a:r>
            <a:endParaRPr lang="ja-JP" altLang="en-US" dirty="0"/>
          </a:p>
        </p:txBody>
      </p:sp>
      <p:pic>
        <p:nvPicPr>
          <p:cNvPr id="13" name="内容占位符 12"/>
          <p:cNvPicPr>
            <a:picLocks noGrp="1" noChangeAspect="1"/>
          </p:cNvPicPr>
          <p:nvPr>
            <p:ph idx="1"/>
          </p:nvPr>
        </p:nvPicPr>
        <p:blipFill>
          <a:blip r:embed="rId7"/>
          <a:stretch>
            <a:fillRect/>
          </a:stretch>
        </p:blipFill>
        <p:spPr>
          <a:xfrm>
            <a:off x="1097280" y="3098165"/>
            <a:ext cx="3505200" cy="2811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9"/>
    </mc:Choice>
    <mc:Fallback>
      <p:transition spd="slow" advTm="39"/>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288880" cy="1450755"/>
          </a:xfrm>
        </p:spPr>
        <p:txBody>
          <a:bodyPr/>
          <a:lstStyle/>
          <a:p>
            <a:r>
              <a:rPr lang="ja-JP" altLang="en-US" b="1" dirty="0">
                <a:sym typeface="+mn-ea"/>
              </a:rPr>
              <a:t>カラーベースフィルタリング</a:t>
            </a:r>
            <a:r>
              <a:rPr lang="zh-CN" altLang="ja-JP" b="1" dirty="0">
                <a:ea typeface="宋体" panose="02010600030101010101" pitchFamily="2" charset="-122"/>
                <a:sym typeface="+mn-ea"/>
              </a:rPr>
              <a:t>（</a:t>
            </a:r>
            <a:r>
              <a:rPr lang="en-US" altLang="zh-CN" b="1" dirty="0">
                <a:ea typeface="宋体" panose="02010600030101010101" pitchFamily="2" charset="-122"/>
                <a:sym typeface="+mn-ea"/>
              </a:rPr>
              <a:t>4/4</a:t>
            </a:r>
            <a:r>
              <a:rPr lang="zh-CN" altLang="ja-JP" b="1" dirty="0">
                <a:ea typeface="宋体" panose="02010600030101010101" pitchFamily="2" charset="-122"/>
                <a:sym typeface="+mn-ea"/>
              </a:rPr>
              <a:t>）</a:t>
            </a:r>
            <a:endParaRPr lang="zh-CN" altLang="ja-JP" b="1" dirty="0">
              <a:ea typeface="宋体" panose="02010600030101010101" pitchFamily="2" charset="-122"/>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 name="テキスト プレースホルダー 7"/>
          <p:cNvSpPr>
            <a:spLocks noGrp="1"/>
          </p:cNvSpPr>
          <p:nvPr>
            <p:ph type="body" idx="1"/>
          </p:nvPr>
        </p:nvSpPr>
        <p:spPr>
          <a:xfrm>
            <a:off x="846759" y="1885128"/>
            <a:ext cx="10058398" cy="4023360"/>
          </a:xfrm>
        </p:spPr>
        <p:txBody>
          <a:bodyPr/>
          <a:lstStyle/>
          <a:p>
            <a:r>
              <a:rPr kumimoji="1" lang="en-US" altLang="ja-JP" sz="2400" dirty="0">
                <a:solidFill>
                  <a:schemeClr val="tx1">
                    <a:lumMod val="65000"/>
                    <a:lumOff val="35000"/>
                  </a:schemeClr>
                </a:solidFill>
              </a:rPr>
              <a:t>1</a:t>
            </a:r>
            <a:r>
              <a:rPr kumimoji="1" lang="ja-JP" altLang="en-US" sz="2400" dirty="0" err="1">
                <a:solidFill>
                  <a:schemeClr val="tx1">
                    <a:lumMod val="65000"/>
                    <a:lumOff val="35000"/>
                  </a:schemeClr>
                </a:solidFill>
              </a:rPr>
              <a:t>．</a:t>
            </a:r>
            <a:r>
              <a:rPr kumimoji="1" lang="ja-JP" altLang="en-US" sz="2400" dirty="0">
                <a:solidFill>
                  <a:schemeClr val="tx1">
                    <a:lumMod val="65000"/>
                    <a:lumOff val="35000"/>
                  </a:schemeClr>
                </a:solidFill>
              </a:rPr>
              <a:t>各商品の画像の色より、調性格を推定</a:t>
            </a:r>
            <a:endParaRPr kumimoji="1" lang="ja-JP" altLang="en-US" sz="2400" dirty="0">
              <a:solidFill>
                <a:schemeClr val="tx1">
                  <a:lumMod val="65000"/>
                  <a:lumOff val="35000"/>
                </a:schemeClr>
              </a:solidFill>
            </a:endParaRPr>
          </a:p>
          <a:p>
            <a:r>
              <a:rPr kumimoji="1" lang="en-US" altLang="ja-JP" sz="2400" dirty="0">
                <a:solidFill>
                  <a:schemeClr val="tx1">
                    <a:lumMod val="65000"/>
                    <a:lumOff val="35000"/>
                  </a:schemeClr>
                </a:solidFill>
              </a:rPr>
              <a:t>2</a:t>
            </a:r>
            <a:r>
              <a:rPr kumimoji="1" lang="ja-JP" altLang="en-US" sz="2400" dirty="0" err="1">
                <a:solidFill>
                  <a:schemeClr val="tx1">
                    <a:lumMod val="65000"/>
                    <a:lumOff val="35000"/>
                  </a:schemeClr>
                </a:solidFill>
              </a:rPr>
              <a:t>．</a:t>
            </a:r>
            <a:r>
              <a:rPr kumimoji="1" lang="ja-JP" altLang="en-US" sz="2400" dirty="0">
                <a:solidFill>
                  <a:schemeClr val="tx1">
                    <a:lumMod val="65000"/>
                    <a:lumOff val="35000"/>
                  </a:schemeClr>
                </a:solidFill>
              </a:rPr>
              <a:t>ユーザーの履歴より購入した商品の色を計算</a:t>
            </a:r>
            <a:endParaRPr kumimoji="1" lang="ja-JP" altLang="en-US" sz="2400" dirty="0">
              <a:solidFill>
                <a:schemeClr val="tx1">
                  <a:lumMod val="65000"/>
                  <a:lumOff val="35000"/>
                </a:schemeClr>
              </a:solidFill>
            </a:endParaRPr>
          </a:p>
          <a:p>
            <a:r>
              <a:rPr kumimoji="1" lang="en-US" altLang="ja-JP" sz="2400" dirty="0">
                <a:solidFill>
                  <a:schemeClr val="tx1">
                    <a:lumMod val="65000"/>
                    <a:lumOff val="35000"/>
                  </a:schemeClr>
                </a:solidFill>
              </a:rPr>
              <a:t>3</a:t>
            </a:r>
            <a:r>
              <a:rPr kumimoji="1" lang="ja-JP" altLang="en-US" sz="2400" dirty="0" err="1">
                <a:solidFill>
                  <a:schemeClr val="tx1">
                    <a:lumMod val="65000"/>
                    <a:lumOff val="35000"/>
                  </a:schemeClr>
                </a:solidFill>
              </a:rPr>
              <a:t>．</a:t>
            </a:r>
            <a:r>
              <a:rPr kumimoji="1" lang="en-US" altLang="ja-JP" sz="2400" dirty="0">
                <a:solidFill>
                  <a:schemeClr val="tx1">
                    <a:lumMod val="65000"/>
                    <a:lumOff val="35000"/>
                  </a:schemeClr>
                </a:solidFill>
              </a:rPr>
              <a:t>EMD</a:t>
            </a:r>
            <a:r>
              <a:rPr kumimoji="1" lang="ja-JP" altLang="en-US" sz="2400" dirty="0">
                <a:solidFill>
                  <a:schemeClr val="tx1">
                    <a:lumMod val="65000"/>
                    <a:lumOff val="35000"/>
                  </a:schemeClr>
                </a:solidFill>
              </a:rPr>
              <a:t>距離計算より、ユーザーの調性格を推定</a:t>
            </a:r>
            <a:endParaRPr kumimoji="1" lang="ja-JP" altLang="en-US" sz="2400" dirty="0">
              <a:solidFill>
                <a:schemeClr val="tx1">
                  <a:lumMod val="65000"/>
                  <a:lumOff val="35000"/>
                </a:schemeClr>
              </a:solidFill>
            </a:endParaRPr>
          </a:p>
          <a:p>
            <a:r>
              <a:rPr kumimoji="1" lang="en-US" altLang="ja-JP" sz="2400" b="1" dirty="0"/>
              <a:t>4</a:t>
            </a:r>
            <a:r>
              <a:rPr kumimoji="1" lang="ja-JP" altLang="en-US" sz="2400" b="1" dirty="0" err="1"/>
              <a:t>．</a:t>
            </a:r>
            <a:r>
              <a:rPr kumimoji="1" lang="ja-JP" altLang="en-US" sz="2400" b="1" dirty="0"/>
              <a:t>同じ調性格の商品リストからランダムにレコメンドする</a:t>
            </a:r>
            <a:endParaRPr kumimoji="1" lang="ja-JP" altLang="en-US" sz="2400" b="1" dirty="0"/>
          </a:p>
          <a:p>
            <a:endParaRPr kumimoji="1" lang="ja-JP" altLang="en-US" sz="2400" dirty="0"/>
          </a:p>
          <a:p>
            <a:endParaRPr kumimoji="1" lang="ja-JP"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20"/>
    </mc:Choice>
    <mc:Fallback>
      <p:transition spd="slow" advTm="2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sym typeface="+mn-ea"/>
              </a:rPr>
              <a:t>ウェブフロント実現</a:t>
            </a:r>
            <a:endParaRPr lang="ja-JP" altLang="zh-CN" dirty="0"/>
          </a:p>
        </p:txBody>
      </p:sp>
      <p:sp>
        <p:nvSpPr>
          <p:cNvPr id="3" name="文本占位符 2"/>
          <p:cNvSpPr>
            <a:spLocks noGrp="1"/>
          </p:cNvSpPr>
          <p:nvPr>
            <p:ph type="body" idx="1"/>
          </p:nvPr>
        </p:nvSpPr>
        <p:spPr>
          <a:xfrm>
            <a:off x="846758" y="1912722"/>
            <a:ext cx="10058398" cy="4023360"/>
          </a:xfrm>
        </p:spPr>
        <p:txBody>
          <a:bodyPr/>
          <a:lstStyle/>
          <a:p>
            <a:pPr>
              <a:lnSpc>
                <a:spcPct val="150000"/>
              </a:lnSpc>
            </a:pPr>
            <a:r>
              <a:rPr lang="ja-JP" altLang="en-US" sz="2400" dirty="0"/>
              <a:t>１．商品</a:t>
            </a:r>
            <a:r>
              <a:rPr lang="ja-JP" altLang="en-US" sz="2400" dirty="0" smtClean="0"/>
              <a:t>購買</a:t>
            </a:r>
            <a:endParaRPr lang="en-US" altLang="ja-JP" sz="2400" dirty="0"/>
          </a:p>
          <a:p>
            <a:pPr>
              <a:lnSpc>
                <a:spcPct val="150000"/>
              </a:lnSpc>
            </a:pPr>
            <a:r>
              <a:rPr lang="ja-JP" altLang="en-US" sz="2400" dirty="0"/>
              <a:t>２．ユーザーの登録・</a:t>
            </a:r>
            <a:r>
              <a:rPr lang="ja-JP" altLang="en-US" sz="2400" dirty="0" smtClean="0"/>
              <a:t>ログイン</a:t>
            </a:r>
            <a:endParaRPr lang="en-US" altLang="ja-JP" sz="2400" dirty="0"/>
          </a:p>
          <a:p>
            <a:pPr>
              <a:lnSpc>
                <a:spcPct val="150000"/>
              </a:lnSpc>
            </a:pPr>
            <a:r>
              <a:rPr lang="ja-JP" altLang="en-US" sz="2400" dirty="0"/>
              <a:t>３．レコメンド結果の表示</a:t>
            </a:r>
            <a:endParaRPr lang="en-US" altLang="ja-JP" sz="2400" dirty="0"/>
          </a:p>
          <a:p>
            <a:pPr>
              <a:lnSpc>
                <a:spcPct val="150000"/>
              </a:lnSpc>
            </a:pPr>
            <a:endParaRPr lang="en-US" altLang="ja-JP" dirty="0"/>
          </a:p>
          <a:p>
            <a:pPr>
              <a:lnSpc>
                <a:spcPct val="150000"/>
              </a:lnSpc>
            </a:pPr>
            <a:endParaRPr lang="en-US" altLang="ja-JP" dirty="0"/>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0"/>
    </mc:Choice>
    <mc:Fallback>
      <p:transition spd="slow" advTm="2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t>開発用サイト・ホームページ</a:t>
            </a:r>
            <a:endParaRPr lang="zh-CN" altLang="en-US" dirty="0"/>
          </a:p>
        </p:txBody>
      </p:sp>
      <p:pic>
        <p:nvPicPr>
          <p:cNvPr id="4" name="内容占位符 3"/>
          <p:cNvPicPr>
            <a:picLocks noGrp="1" noChangeAspect="1"/>
          </p:cNvPicPr>
          <p:nvPr>
            <p:ph idx="1"/>
          </p:nvPr>
        </p:nvPicPr>
        <p:blipFill>
          <a:blip r:embed="rId1"/>
          <a:stretch>
            <a:fillRect/>
          </a:stretch>
        </p:blipFill>
        <p:spPr>
          <a:xfrm>
            <a:off x="2934586" y="2020493"/>
            <a:ext cx="5747647" cy="4253611"/>
          </a:xfrm>
          <a:prstGeom prst="rect">
            <a:avLst/>
          </a:prstGeom>
        </p:spPr>
      </p:pic>
      <p:sp>
        <p:nvSpPr>
          <p:cNvPr id="5" name="椭圆 4"/>
          <p:cNvSpPr/>
          <p:nvPr/>
        </p:nvSpPr>
        <p:spPr>
          <a:xfrm>
            <a:off x="7772399" y="1754214"/>
            <a:ext cx="1191491" cy="7870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3829061" y="3305391"/>
            <a:ext cx="4539084" cy="32755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9183274" y="2218087"/>
            <a:ext cx="1607127" cy="646331"/>
          </a:xfrm>
          <a:prstGeom prst="rect">
            <a:avLst/>
          </a:prstGeom>
          <a:noFill/>
          <a:ln>
            <a:solidFill>
              <a:schemeClr val="accent1"/>
            </a:solidFill>
          </a:ln>
        </p:spPr>
        <p:txBody>
          <a:bodyPr wrap="square" rtlCol="0">
            <a:spAutoFit/>
          </a:bodyPr>
          <a:lstStyle/>
          <a:p>
            <a:r>
              <a:rPr lang="ja-JP" altLang="en-US" dirty="0"/>
              <a:t>登録・</a:t>
            </a:r>
            <a:endParaRPr lang="ja-JP" altLang="en-US" dirty="0"/>
          </a:p>
          <a:p>
            <a:r>
              <a:rPr lang="ja-JP" altLang="en-US" dirty="0"/>
              <a:t>ログイン</a:t>
            </a:r>
            <a:endParaRPr lang="zh-CN" altLang="en-US" dirty="0"/>
          </a:p>
        </p:txBody>
      </p:sp>
      <p:sp>
        <p:nvSpPr>
          <p:cNvPr id="9" name="文本框 8"/>
          <p:cNvSpPr txBox="1"/>
          <p:nvPr/>
        </p:nvSpPr>
        <p:spPr>
          <a:xfrm>
            <a:off x="8529195" y="5503889"/>
            <a:ext cx="1607127" cy="369332"/>
          </a:xfrm>
          <a:prstGeom prst="rect">
            <a:avLst/>
          </a:prstGeom>
          <a:noFill/>
          <a:ln>
            <a:solidFill>
              <a:schemeClr val="accent1"/>
            </a:solidFill>
          </a:ln>
        </p:spPr>
        <p:txBody>
          <a:bodyPr wrap="square" rtlCol="0">
            <a:spAutoFit/>
          </a:bodyPr>
          <a:lstStyle/>
          <a:p>
            <a:r>
              <a:rPr lang="ja-JP" altLang="en-US" dirty="0"/>
              <a:t>おすすめ商品</a:t>
            </a:r>
            <a:endParaRPr lang="zh-CN" altLang="en-US" dirty="0"/>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370"/>
    </mc:Choice>
    <mc:Fallback>
      <p:transition spd="slow" advTm="37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t="12037"/>
          <a:stretch>
            <a:fillRect/>
          </a:stretch>
        </p:blipFill>
        <p:spPr>
          <a:xfrm>
            <a:off x="5553905" y="1825947"/>
            <a:ext cx="6638095" cy="2772958"/>
          </a:xfrm>
          <a:prstGeom prst="rect">
            <a:avLst/>
          </a:prstGeom>
        </p:spPr>
      </p:pic>
      <p:sp>
        <p:nvSpPr>
          <p:cNvPr id="2" name="标题 1"/>
          <p:cNvSpPr>
            <a:spLocks noGrp="1"/>
          </p:cNvSpPr>
          <p:nvPr>
            <p:ph type="title"/>
          </p:nvPr>
        </p:nvSpPr>
        <p:spPr/>
        <p:txBody>
          <a:bodyPr/>
          <a:lstStyle/>
          <a:p>
            <a:r>
              <a:rPr lang="ja-JP" altLang="en-US" dirty="0"/>
              <a:t>登録・</a:t>
            </a:r>
            <a:r>
              <a:rPr lang="ja-JP" altLang="en-US" dirty="0" smtClean="0"/>
              <a:t>ログインページ</a:t>
            </a:r>
            <a:endParaRPr lang="zh-CN" altLang="en-US" dirty="0"/>
          </a:p>
        </p:txBody>
      </p:sp>
      <p:pic>
        <p:nvPicPr>
          <p:cNvPr id="4" name="内容占位符 3"/>
          <p:cNvPicPr>
            <a:picLocks noGrp="1" noChangeAspect="1"/>
          </p:cNvPicPr>
          <p:nvPr>
            <p:ph idx="1"/>
          </p:nvPr>
        </p:nvPicPr>
        <p:blipFill>
          <a:blip r:embed="rId2"/>
          <a:stretch>
            <a:fillRect/>
          </a:stretch>
        </p:blipFill>
        <p:spPr>
          <a:xfrm>
            <a:off x="0" y="2102191"/>
            <a:ext cx="6001255" cy="4351338"/>
          </a:xfrm>
          <a:prstGeom prst="rect">
            <a:avLst/>
          </a:prstGeom>
        </p:spPr>
      </p:pic>
      <p:sp>
        <p:nvSpPr>
          <p:cNvPr id="7" name="文本框 6"/>
          <p:cNvSpPr txBox="1"/>
          <p:nvPr/>
        </p:nvSpPr>
        <p:spPr>
          <a:xfrm>
            <a:off x="9646780" y="2385897"/>
            <a:ext cx="2265218" cy="369332"/>
          </a:xfrm>
          <a:prstGeom prst="rect">
            <a:avLst/>
          </a:prstGeom>
          <a:noFill/>
          <a:ln>
            <a:solidFill>
              <a:schemeClr val="accent1"/>
            </a:solidFill>
          </a:ln>
        </p:spPr>
        <p:txBody>
          <a:bodyPr wrap="square" rtlCol="0">
            <a:spAutoFit/>
          </a:bodyPr>
          <a:lstStyle/>
          <a:p>
            <a:r>
              <a:rPr lang="ja-JP" altLang="en-US" sz="1800" dirty="0"/>
              <a:t>ログインページ</a:t>
            </a:r>
            <a:endParaRPr lang="zh-CN" altLang="en-US" sz="1800" dirty="0"/>
          </a:p>
        </p:txBody>
      </p:sp>
      <p:sp>
        <p:nvSpPr>
          <p:cNvPr id="8" name="文本框 7"/>
          <p:cNvSpPr txBox="1"/>
          <p:nvPr/>
        </p:nvSpPr>
        <p:spPr>
          <a:xfrm>
            <a:off x="2063444" y="1917525"/>
            <a:ext cx="2265218" cy="369332"/>
          </a:xfrm>
          <a:prstGeom prst="rect">
            <a:avLst/>
          </a:prstGeom>
          <a:noFill/>
          <a:ln>
            <a:solidFill>
              <a:schemeClr val="accent1"/>
            </a:solidFill>
          </a:ln>
        </p:spPr>
        <p:txBody>
          <a:bodyPr wrap="square" rtlCol="0">
            <a:spAutoFit/>
          </a:bodyPr>
          <a:lstStyle/>
          <a:p>
            <a:r>
              <a:rPr lang="ja-JP" altLang="en-US" sz="1800" dirty="0"/>
              <a:t>登録ページ</a:t>
            </a:r>
            <a:endParaRPr lang="zh-CN" altLang="en-US" sz="1800" dirty="0"/>
          </a:p>
        </p:txBody>
      </p:sp>
      <p:pic>
        <p:nvPicPr>
          <p:cNvPr id="9" name="图片 8"/>
          <p:cNvPicPr>
            <a:picLocks noChangeAspect="1"/>
          </p:cNvPicPr>
          <p:nvPr/>
        </p:nvPicPr>
        <p:blipFill>
          <a:blip r:embed="rId3"/>
          <a:stretch>
            <a:fillRect/>
          </a:stretch>
        </p:blipFill>
        <p:spPr>
          <a:xfrm>
            <a:off x="5887065" y="4925242"/>
            <a:ext cx="3542760" cy="1666409"/>
          </a:xfrm>
          <a:prstGeom prst="rect">
            <a:avLst/>
          </a:prstGeom>
        </p:spPr>
      </p:pic>
      <p:cxnSp>
        <p:nvCxnSpPr>
          <p:cNvPr id="11" name="直接连接符 10"/>
          <p:cNvCxnSpPr/>
          <p:nvPr/>
        </p:nvCxnSpPr>
        <p:spPr>
          <a:xfrm>
            <a:off x="5860473" y="1917525"/>
            <a:ext cx="0" cy="481224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箭头: 下 11"/>
          <p:cNvSpPr/>
          <p:nvPr/>
        </p:nvSpPr>
        <p:spPr>
          <a:xfrm>
            <a:off x="8388927" y="4277860"/>
            <a:ext cx="727364" cy="792904"/>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9313587" y="5389114"/>
            <a:ext cx="2239095" cy="369332"/>
          </a:xfrm>
          <a:prstGeom prst="rect">
            <a:avLst/>
          </a:prstGeom>
          <a:noFill/>
          <a:ln>
            <a:solidFill>
              <a:schemeClr val="accent1"/>
            </a:solidFill>
          </a:ln>
        </p:spPr>
        <p:txBody>
          <a:bodyPr wrap="square" rtlCol="0">
            <a:spAutoFit/>
          </a:bodyPr>
          <a:lstStyle/>
          <a:p>
            <a:r>
              <a:rPr lang="ja-JP" altLang="en-US" sz="1800" dirty="0"/>
              <a:t>ユーザー名を表示</a:t>
            </a:r>
            <a:endParaRPr lang="zh-CN" altLang="en-US" sz="1800" dirty="0"/>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61"/>
    </mc:Choice>
    <mc:Fallback>
      <p:transition spd="slow" advTm="61"/>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商品一覧ページ</a:t>
            </a:r>
            <a:endParaRPr lang="zh-CN" altLang="en-US" dirty="0"/>
          </a:p>
        </p:txBody>
      </p:sp>
      <p:pic>
        <p:nvPicPr>
          <p:cNvPr id="7" name="内容占位符 6"/>
          <p:cNvPicPr>
            <a:picLocks noGrp="1" noChangeAspect="1"/>
          </p:cNvPicPr>
          <p:nvPr>
            <p:ph idx="1"/>
          </p:nvPr>
        </p:nvPicPr>
        <p:blipFill>
          <a:blip r:embed="rId1"/>
          <a:stretch>
            <a:fillRect/>
          </a:stretch>
        </p:blipFill>
        <p:spPr>
          <a:xfrm>
            <a:off x="2527680" y="1758142"/>
            <a:ext cx="5518766" cy="4506044"/>
          </a:xfrm>
          <a:prstGeom prst="rect">
            <a:avLst/>
          </a:prstGeom>
        </p:spPr>
      </p:pic>
      <p:sp>
        <p:nvSpPr>
          <p:cNvPr id="8" name="文本框 7"/>
          <p:cNvSpPr txBox="1"/>
          <p:nvPr/>
        </p:nvSpPr>
        <p:spPr>
          <a:xfrm>
            <a:off x="8696004" y="3204407"/>
            <a:ext cx="2063853" cy="1015663"/>
          </a:xfrm>
          <a:prstGeom prst="rect">
            <a:avLst/>
          </a:prstGeom>
          <a:noFill/>
          <a:ln>
            <a:solidFill>
              <a:schemeClr val="accent1"/>
            </a:solidFill>
          </a:ln>
        </p:spPr>
        <p:txBody>
          <a:bodyPr wrap="square" rtlCol="0">
            <a:spAutoFit/>
          </a:bodyPr>
          <a:lstStyle/>
          <a:p>
            <a:r>
              <a:rPr lang="ja-JP" altLang="en-US" sz="2000" dirty="0"/>
              <a:t>すべでの商品を見せ</a:t>
            </a:r>
            <a:r>
              <a:rPr lang="ja-JP" altLang="en-US" sz="2000" dirty="0" smtClean="0"/>
              <a:t>、好き</a:t>
            </a:r>
            <a:r>
              <a:rPr lang="ja-JP" altLang="en-US" sz="2000" dirty="0"/>
              <a:t>な商品を選び</a:t>
            </a:r>
            <a:endParaRPr lang="zh-CN" altLang="en-US" sz="2000" dirty="0"/>
          </a:p>
        </p:txBody>
      </p:sp>
      <p:pic>
        <p:nvPicPr>
          <p:cNvPr id="9" name="图片 8" descr="图片包含 物体&#10;&#10;已生成极高可信度的说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182" y="3413315"/>
            <a:ext cx="597849" cy="597849"/>
          </a:xfrm>
          <a:prstGeom prst="rect">
            <a:avLst/>
          </a:prstGeom>
        </p:spPr>
      </p:pic>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95"/>
    </mc:Choice>
    <mc:Fallback>
      <p:transition spd="slow" advTm="19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1"/>
          <a:srcRect l="24368" r="22223"/>
          <a:stretch>
            <a:fillRect/>
          </a:stretch>
        </p:blipFill>
        <p:spPr>
          <a:xfrm>
            <a:off x="6922363" y="1778225"/>
            <a:ext cx="4640758" cy="4507175"/>
          </a:xfrm>
          <a:prstGeom prst="rect">
            <a:avLst/>
          </a:prstGeom>
        </p:spPr>
      </p:pic>
      <p:sp>
        <p:nvSpPr>
          <p:cNvPr id="2" name="标题 1"/>
          <p:cNvSpPr>
            <a:spLocks noGrp="1"/>
          </p:cNvSpPr>
          <p:nvPr>
            <p:ph type="title"/>
          </p:nvPr>
        </p:nvSpPr>
        <p:spPr/>
        <p:txBody>
          <a:bodyPr/>
          <a:lstStyle/>
          <a:p>
            <a:r>
              <a:rPr lang="ja-JP" altLang="en-US" dirty="0"/>
              <a:t>購入・</a:t>
            </a:r>
            <a:r>
              <a:rPr lang="ja-JP" altLang="en-US" dirty="0" smtClean="0"/>
              <a:t>評価ページ</a:t>
            </a:r>
            <a:endParaRPr lang="zh-CN" altLang="en-US" dirty="0"/>
          </a:p>
        </p:txBody>
      </p:sp>
      <p:pic>
        <p:nvPicPr>
          <p:cNvPr id="4" name="内容占位符 3"/>
          <p:cNvPicPr>
            <a:picLocks noGrp="1" noChangeAspect="1"/>
          </p:cNvPicPr>
          <p:nvPr>
            <p:ph idx="1"/>
          </p:nvPr>
        </p:nvPicPr>
        <p:blipFill rotWithShape="1">
          <a:blip r:embed="rId2"/>
          <a:srcRect r="31001"/>
          <a:stretch>
            <a:fillRect/>
          </a:stretch>
        </p:blipFill>
        <p:spPr>
          <a:xfrm>
            <a:off x="588723" y="1792923"/>
            <a:ext cx="4863967" cy="4519012"/>
          </a:xfrm>
          <a:prstGeom prst="rect">
            <a:avLst/>
          </a:prstGeom>
        </p:spPr>
      </p:pic>
      <p:sp>
        <p:nvSpPr>
          <p:cNvPr id="5" name="椭圆 4"/>
          <p:cNvSpPr/>
          <p:nvPr/>
        </p:nvSpPr>
        <p:spPr>
          <a:xfrm>
            <a:off x="1783787" y="5045763"/>
            <a:ext cx="791429" cy="7870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2612633" y="5328369"/>
            <a:ext cx="1067509" cy="369332"/>
          </a:xfrm>
          <a:prstGeom prst="rect">
            <a:avLst/>
          </a:prstGeom>
          <a:noFill/>
          <a:ln>
            <a:solidFill>
              <a:schemeClr val="accent1"/>
            </a:solidFill>
          </a:ln>
        </p:spPr>
        <p:txBody>
          <a:bodyPr wrap="square" rtlCol="0">
            <a:spAutoFit/>
          </a:bodyPr>
          <a:lstStyle/>
          <a:p>
            <a:r>
              <a:rPr lang="ja-JP" altLang="en-US" dirty="0"/>
              <a:t>購入</a:t>
            </a:r>
            <a:endParaRPr lang="zh-CN" altLang="en-US" dirty="0"/>
          </a:p>
        </p:txBody>
      </p:sp>
      <p:pic>
        <p:nvPicPr>
          <p:cNvPr id="10" name="图片 9" descr="图片包含 物体&#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4784" y="5374724"/>
            <a:ext cx="597849" cy="597849"/>
          </a:xfrm>
          <a:prstGeom prst="rect">
            <a:avLst/>
          </a:prstGeom>
        </p:spPr>
      </p:pic>
      <p:sp>
        <p:nvSpPr>
          <p:cNvPr id="13" name="箭头: 右 12"/>
          <p:cNvSpPr/>
          <p:nvPr/>
        </p:nvSpPr>
        <p:spPr>
          <a:xfrm>
            <a:off x="5860134" y="3242180"/>
            <a:ext cx="1062229" cy="900546"/>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8912174" y="4369200"/>
            <a:ext cx="791429" cy="7870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9741020" y="4651806"/>
            <a:ext cx="1067509" cy="307777"/>
          </a:xfrm>
          <a:prstGeom prst="rect">
            <a:avLst/>
          </a:prstGeom>
          <a:noFill/>
          <a:ln>
            <a:solidFill>
              <a:schemeClr val="accent1"/>
            </a:solidFill>
          </a:ln>
        </p:spPr>
        <p:txBody>
          <a:bodyPr wrap="square" rtlCol="0">
            <a:spAutoFit/>
          </a:bodyPr>
          <a:lstStyle/>
          <a:p>
            <a:r>
              <a:rPr lang="ja-JP" altLang="en-US" dirty="0"/>
              <a:t>評価</a:t>
            </a:r>
            <a:endParaRPr lang="zh-CN" altLang="en-US" dirty="0"/>
          </a:p>
        </p:txBody>
      </p:sp>
      <p:pic>
        <p:nvPicPr>
          <p:cNvPr id="14" name="图片 13" descr="图片包含 物体&#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171" y="4698161"/>
            <a:ext cx="597849" cy="597849"/>
          </a:xfrm>
          <a:prstGeom prst="rect">
            <a:avLst/>
          </a:prstGeom>
        </p:spPr>
      </p:pic>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36"/>
    </mc:Choice>
    <mc:Fallback>
      <p:transition spd="slow" advTm="236"/>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おすすめ商品一覧</a:t>
            </a:r>
            <a:endParaRPr lang="zh-CN" altLang="en-US" dirty="0"/>
          </a:p>
        </p:txBody>
      </p:sp>
      <p:grpSp>
        <p:nvGrpSpPr>
          <p:cNvPr id="17" name="组合 16"/>
          <p:cNvGrpSpPr/>
          <p:nvPr/>
        </p:nvGrpSpPr>
        <p:grpSpPr>
          <a:xfrm>
            <a:off x="1071336" y="2203067"/>
            <a:ext cx="4922002" cy="3842523"/>
            <a:chOff x="6114390" y="2355467"/>
            <a:chExt cx="4922002" cy="3842523"/>
          </a:xfrm>
        </p:grpSpPr>
        <p:pic>
          <p:nvPicPr>
            <p:cNvPr id="18" name="图片 17"/>
            <p:cNvPicPr>
              <a:picLocks noChangeAspect="1"/>
            </p:cNvPicPr>
            <p:nvPr/>
          </p:nvPicPr>
          <p:blipFill>
            <a:blip r:embed="rId1"/>
            <a:stretch>
              <a:fillRect/>
            </a:stretch>
          </p:blipFill>
          <p:spPr>
            <a:xfrm>
              <a:off x="6114390" y="2937164"/>
              <a:ext cx="4922002" cy="3260826"/>
            </a:xfrm>
            <a:prstGeom prst="rect">
              <a:avLst/>
            </a:prstGeom>
          </p:spPr>
        </p:pic>
        <p:pic>
          <p:nvPicPr>
            <p:cNvPr id="19" name="图片 18"/>
            <p:cNvPicPr>
              <a:picLocks noChangeAspect="1"/>
            </p:cNvPicPr>
            <p:nvPr/>
          </p:nvPicPr>
          <p:blipFill>
            <a:blip r:embed="rId2"/>
            <a:stretch>
              <a:fillRect/>
            </a:stretch>
          </p:blipFill>
          <p:spPr>
            <a:xfrm>
              <a:off x="9188773" y="2355467"/>
              <a:ext cx="1847619" cy="447619"/>
            </a:xfrm>
            <a:prstGeom prst="rect">
              <a:avLst/>
            </a:prstGeom>
          </p:spPr>
        </p:pic>
      </p:grpSp>
      <p:sp>
        <p:nvSpPr>
          <p:cNvPr id="20" name="文本框 19"/>
          <p:cNvSpPr txBox="1"/>
          <p:nvPr/>
        </p:nvSpPr>
        <p:spPr>
          <a:xfrm>
            <a:off x="6654167" y="3323383"/>
            <a:ext cx="3216343" cy="1200329"/>
          </a:xfrm>
          <a:prstGeom prst="rect">
            <a:avLst/>
          </a:prstGeom>
          <a:noFill/>
          <a:ln>
            <a:solidFill>
              <a:schemeClr val="accent1"/>
            </a:solidFill>
          </a:ln>
        </p:spPr>
        <p:txBody>
          <a:bodyPr wrap="square" rtlCol="0">
            <a:spAutoFit/>
          </a:bodyPr>
          <a:lstStyle/>
          <a:p>
            <a:r>
              <a:rPr lang="ja-JP" altLang="en-US" sz="1800" dirty="0"/>
              <a:t>ホームページのおすすめ商品が更新され</a:t>
            </a:r>
            <a:endParaRPr lang="en-US" altLang="ja-JP" sz="1800" dirty="0"/>
          </a:p>
          <a:p>
            <a:endParaRPr lang="en-US" altLang="zh-CN" sz="1800" dirty="0"/>
          </a:p>
          <a:p>
            <a:r>
              <a:rPr lang="ja-JP" altLang="en-US" sz="1800" dirty="0"/>
              <a:t>好きなものもう一度選択可能</a:t>
            </a:r>
            <a:endParaRPr lang="zh-CN" altLang="en-US" sz="1800" dirty="0"/>
          </a:p>
        </p:txBody>
      </p:sp>
      <p:pic>
        <p:nvPicPr>
          <p:cNvPr id="21" name="图片 20" descr="图片包含 物体&#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489" y="5164494"/>
            <a:ext cx="597849" cy="597849"/>
          </a:xfrm>
          <a:prstGeom prst="rect">
            <a:avLst/>
          </a:prstGeom>
        </p:spPr>
      </p:pic>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725"/>
    </mc:Choice>
    <mc:Fallback>
      <p:transition spd="slow" advTm="725"/>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クラウドサーバーの構築</a:t>
            </a:r>
            <a:endParaRPr kumimoji="1" lang="ja-JP" altLang="en-US" dirty="0"/>
          </a:p>
        </p:txBody>
      </p:sp>
      <p:sp>
        <p:nvSpPr>
          <p:cNvPr id="3" name="コンテンツ プレースホルダー 2"/>
          <p:cNvSpPr>
            <a:spLocks noGrp="1"/>
          </p:cNvSpPr>
          <p:nvPr>
            <p:ph idx="1"/>
          </p:nvPr>
        </p:nvSpPr>
        <p:spPr>
          <a:xfrm>
            <a:off x="609600" y="1845733"/>
            <a:ext cx="10560591" cy="4023360"/>
          </a:xfrm>
        </p:spPr>
        <p:txBody>
          <a:bodyPr>
            <a:noAutofit/>
          </a:bodyPr>
          <a:lstStyle/>
          <a:p>
            <a:pPr>
              <a:buFont typeface="Wingdings" panose="05000000000000000000" pitchFamily="2" charset="2"/>
              <a:buChar char="u"/>
            </a:pPr>
            <a:r>
              <a:rPr kumimoji="1" lang="ja-JP" altLang="en-US" sz="2400" dirty="0"/>
              <a:t>現在、</a:t>
            </a:r>
            <a:r>
              <a:rPr kumimoji="1" lang="en-US" altLang="ja-JP" sz="2400" dirty="0"/>
              <a:t>IROYA</a:t>
            </a:r>
            <a:r>
              <a:rPr kumimoji="1" lang="ja-JP" altLang="en-US" sz="2400" dirty="0"/>
              <a:t>の</a:t>
            </a:r>
            <a:r>
              <a:rPr kumimoji="1" lang="en-US" altLang="ja-JP" sz="2400" dirty="0"/>
              <a:t>HP</a:t>
            </a:r>
            <a:r>
              <a:rPr kumimoji="1" lang="ja-JP" altLang="en-US" sz="2400" dirty="0"/>
              <a:t>にレコメンダ</a:t>
            </a:r>
            <a:r>
              <a:rPr kumimoji="1" lang="en-US" altLang="ja-JP" sz="2400" dirty="0"/>
              <a:t>―</a:t>
            </a:r>
            <a:r>
              <a:rPr kumimoji="1" lang="ja-JP" altLang="en-US" sz="2400" dirty="0"/>
              <a:t>システムを導入するため、</a:t>
            </a:r>
            <a:r>
              <a:rPr kumimoji="1" lang="en-US" altLang="ja-JP" sz="2400" dirty="0"/>
              <a:t>IROYA</a:t>
            </a:r>
            <a:r>
              <a:rPr kumimoji="1" lang="ja-JP" altLang="en-US" sz="2400" dirty="0"/>
              <a:t>と同じプラットフォームの</a:t>
            </a:r>
            <a:r>
              <a:rPr lang="en-US" altLang="ja-JP" sz="2400" dirty="0">
                <a:sym typeface="+mn-ea"/>
              </a:rPr>
              <a:t>Amazon Web Services </a:t>
            </a:r>
            <a:r>
              <a:rPr lang="ja-JP" altLang="en-US" sz="2400" dirty="0">
                <a:sym typeface="+mn-ea"/>
              </a:rPr>
              <a:t>（以下</a:t>
            </a:r>
            <a:r>
              <a:rPr kumimoji="1" lang="en-US" altLang="ja-JP" sz="2400" dirty="0">
                <a:sym typeface="+mn-ea"/>
              </a:rPr>
              <a:t>AWS</a:t>
            </a:r>
            <a:r>
              <a:rPr lang="ja-JP" altLang="en-US" sz="2400" dirty="0">
                <a:sym typeface="+mn-ea"/>
              </a:rPr>
              <a:t>）</a:t>
            </a:r>
            <a:r>
              <a:rPr kumimoji="1" lang="ja-JP" altLang="en-US" sz="2400" dirty="0"/>
              <a:t>を利用している。</a:t>
            </a:r>
            <a:endParaRPr kumimoji="1" lang="en-US" altLang="ja-JP" sz="2400" dirty="0"/>
          </a:p>
          <a:p>
            <a:pPr>
              <a:buFont typeface="Wingdings" panose="05000000000000000000" pitchFamily="2" charset="2"/>
              <a:buChar char="u"/>
            </a:pPr>
            <a:endParaRPr lang="en-US" altLang="ja-JP" sz="2400" dirty="0"/>
          </a:p>
          <a:p>
            <a:pPr>
              <a:buFont typeface="Wingdings" panose="05000000000000000000" pitchFamily="2" charset="2"/>
              <a:buChar char="u"/>
            </a:pPr>
            <a:r>
              <a:rPr lang="en-US" altLang="ja-JP" sz="2400" dirty="0"/>
              <a:t>AWS</a:t>
            </a:r>
            <a:r>
              <a:rPr lang="ja-JP" altLang="en-US" sz="2400" dirty="0"/>
              <a:t>は商用ウェブサービスであり</a:t>
            </a:r>
            <a:r>
              <a:rPr lang="ja-JP" altLang="en-US" sz="2400" dirty="0" smtClean="0"/>
              <a:t>、仮想</a:t>
            </a:r>
            <a:r>
              <a:rPr lang="ja-JP" altLang="en-US" sz="2400" dirty="0"/>
              <a:t>マシン、エンジンのツールと開発環境である</a:t>
            </a:r>
            <a:endParaRPr lang="en-US" altLang="ja-JP" sz="2400" dirty="0"/>
          </a:p>
          <a:p>
            <a:pPr>
              <a:buFont typeface="Wingdings" panose="05000000000000000000" pitchFamily="2" charset="2"/>
              <a:buChar char="u"/>
            </a:pPr>
            <a:endParaRPr lang="en-US" altLang="ja-JP" sz="2400" dirty="0"/>
          </a:p>
          <a:p>
            <a:pPr>
              <a:buFont typeface="Wingdings" panose="05000000000000000000" pitchFamily="2" charset="2"/>
              <a:buChar char="u"/>
            </a:pPr>
            <a:r>
              <a:rPr lang="en-US" altLang="ja-JP" sz="2400" dirty="0"/>
              <a:t>EC2</a:t>
            </a:r>
            <a:r>
              <a:rPr lang="ja-JP" altLang="en-US" sz="2400" dirty="0" smtClean="0"/>
              <a:t>を利用して</a:t>
            </a:r>
            <a:r>
              <a:rPr lang="ja-JP" altLang="en-US" sz="2400" dirty="0"/>
              <a:t>、その上で、</a:t>
            </a:r>
            <a:r>
              <a:rPr lang="en-US" altLang="ja-JP" sz="2400" dirty="0"/>
              <a:t>LAMP</a:t>
            </a:r>
            <a:r>
              <a:rPr lang="ja-JP" altLang="en-US" sz="2400" dirty="0"/>
              <a:t>環境、</a:t>
            </a:r>
            <a:r>
              <a:rPr lang="en-US" altLang="ja-JP" sz="2400" dirty="0"/>
              <a:t>Python</a:t>
            </a:r>
            <a:r>
              <a:rPr lang="ja-JP" altLang="en-US" sz="2400" dirty="0" err="1"/>
              <a:t>、</a:t>
            </a:r>
            <a:r>
              <a:rPr lang="en-US" altLang="ja-JP" sz="2400" dirty="0"/>
              <a:t>OPENCV</a:t>
            </a:r>
            <a:r>
              <a:rPr lang="ja-JP" altLang="ja-JP" sz="2400" b="1" dirty="0">
                <a:solidFill>
                  <a:srgbClr val="7030A0"/>
                </a:solidFill>
              </a:rPr>
              <a:t>など</a:t>
            </a:r>
            <a:r>
              <a:rPr lang="ja-JP" altLang="en-US" sz="2400" dirty="0"/>
              <a:t>を実装した。</a:t>
            </a:r>
            <a:endParaRPr lang="en-US" altLang="ja-JP" sz="2400" dirty="0"/>
          </a:p>
          <a:p>
            <a:pPr>
              <a:buFont typeface="Wingdings" panose="05000000000000000000" pitchFamily="2" charset="2"/>
              <a:buChar char="u"/>
            </a:pPr>
            <a:endParaRPr lang="en-US" altLang="ja-JP" sz="2400" dirty="0"/>
          </a:p>
          <a:p>
            <a:pPr>
              <a:buFont typeface="Wingdings" panose="05000000000000000000" pitchFamily="2" charset="2"/>
              <a:buChar char="u"/>
            </a:pPr>
            <a:r>
              <a:rPr lang="ja-JP" altLang="en-US" sz="2400" dirty="0"/>
              <a:t>また、アクセスに対してアクセスされるディレクトリを設定し、外部から</a:t>
            </a:r>
            <a:r>
              <a:rPr lang="en-US" altLang="ja-JP" sz="2400" dirty="0"/>
              <a:t>HP</a:t>
            </a:r>
            <a:r>
              <a:rPr lang="ja-JP" altLang="en-US" sz="2400" dirty="0"/>
              <a:t>をアクセスできた。</a:t>
            </a:r>
            <a:endParaRPr lang="ja-JP" altLang="en-US" sz="2400" dirty="0"/>
          </a:p>
          <a:p>
            <a:pPr>
              <a:buFont typeface="Wingdings" panose="05000000000000000000" pitchFamily="2" charset="2"/>
              <a:buChar char="u"/>
            </a:pPr>
            <a:endParaRPr lang="en-US" altLang="ja-JP" sz="2400" dirty="0"/>
          </a:p>
        </p:txBody>
      </p:sp>
      <p:pic>
        <p:nvPicPr>
          <p:cNvPr id="4" name="図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92887" y="580043"/>
            <a:ext cx="3849634" cy="1530669"/>
          </a:xfrm>
          <a:prstGeom prst="rect">
            <a:avLst/>
          </a:prstGeom>
        </p:spPr>
      </p:pic>
      <p:sp>
        <p:nvSpPr>
          <p:cNvPr id="5" name="スライド番号プレースホルダー 4"/>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69558"/>
    </mc:Choice>
    <mc:Fallback>
      <p:transition spd="slow" advTm="6955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データベースの準備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a:t>現在、開発用なデータを</a:t>
            </a:r>
            <a:r>
              <a:rPr lang="ja-JP" altLang="en-US" sz="2400" dirty="0"/>
              <a:t>準備し、それぞれは</a:t>
            </a:r>
            <a:r>
              <a:rPr kumimoji="1" lang="ja-JP" altLang="en-US" sz="2400" dirty="0"/>
              <a:t>ユーザーの情報、購入履歴、商品情報がある。</a:t>
            </a:r>
            <a:endParaRPr kumimoji="1" lang="en-US" altLang="ja-JP" sz="2400" dirty="0"/>
          </a:p>
          <a:p>
            <a:endParaRPr lang="en-US" altLang="ja-JP" sz="2400" dirty="0"/>
          </a:p>
          <a:p>
            <a:endParaRPr kumimoji="1" lang="ja-JP" altLang="en-US" sz="2400" dirty="0"/>
          </a:p>
        </p:txBody>
      </p:sp>
      <p:pic>
        <p:nvPicPr>
          <p:cNvPr id="5" name="図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7132" y="2465887"/>
            <a:ext cx="6039888" cy="3772839"/>
          </a:xfrm>
          <a:prstGeom prst="rect">
            <a:avLst/>
          </a:prstGeom>
        </p:spPr>
      </p:pic>
      <p:grpSp>
        <p:nvGrpSpPr>
          <p:cNvPr id="9" name="グループ化 8"/>
          <p:cNvGrpSpPr/>
          <p:nvPr/>
        </p:nvGrpSpPr>
        <p:grpSpPr>
          <a:xfrm>
            <a:off x="7615450" y="3884783"/>
            <a:ext cx="4312397" cy="369332"/>
            <a:chOff x="7615450" y="3638045"/>
            <a:chExt cx="4312397" cy="369332"/>
          </a:xfrm>
        </p:grpSpPr>
        <p:sp>
          <p:nvSpPr>
            <p:cNvPr id="6" name="右矢印 5"/>
            <p:cNvSpPr/>
            <p:nvPr/>
          </p:nvSpPr>
          <p:spPr>
            <a:xfrm rot="10800000">
              <a:off x="7615450" y="3726217"/>
              <a:ext cx="982639" cy="192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8598089" y="3638045"/>
              <a:ext cx="3329758" cy="369332"/>
            </a:xfrm>
            <a:prstGeom prst="rect">
              <a:avLst/>
            </a:prstGeom>
            <a:noFill/>
          </p:spPr>
          <p:txBody>
            <a:bodyPr wrap="none" rtlCol="0">
              <a:spAutoFit/>
            </a:bodyPr>
            <a:lstStyle/>
            <a:p>
              <a:r>
                <a:rPr kumimoji="1" lang="ja-JP" altLang="en-US" dirty="0"/>
                <a:t>カラーベースにより調性格データ</a:t>
              </a:r>
              <a:endParaRPr kumimoji="1" lang="ja-JP" altLang="en-US" dirty="0"/>
            </a:p>
          </p:txBody>
        </p:sp>
      </p:grpSp>
      <p:grpSp>
        <p:nvGrpSpPr>
          <p:cNvPr id="10" name="グループ化 9"/>
          <p:cNvGrpSpPr/>
          <p:nvPr/>
        </p:nvGrpSpPr>
        <p:grpSpPr>
          <a:xfrm>
            <a:off x="5740974" y="5678066"/>
            <a:ext cx="4624646" cy="369332"/>
            <a:chOff x="5740974" y="5402298"/>
            <a:chExt cx="4624646" cy="369332"/>
          </a:xfrm>
        </p:grpSpPr>
        <p:sp>
          <p:nvSpPr>
            <p:cNvPr id="7" name="右矢印 6"/>
            <p:cNvSpPr/>
            <p:nvPr/>
          </p:nvSpPr>
          <p:spPr>
            <a:xfrm rot="10800000">
              <a:off x="5740974" y="5496459"/>
              <a:ext cx="1185082" cy="1810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970139" y="5402298"/>
              <a:ext cx="3395481" cy="369332"/>
            </a:xfrm>
            <a:prstGeom prst="rect">
              <a:avLst/>
            </a:prstGeom>
            <a:noFill/>
          </p:spPr>
          <p:txBody>
            <a:bodyPr wrap="none" rtlCol="0">
              <a:spAutoFit/>
            </a:bodyPr>
            <a:lstStyle/>
            <a:p>
              <a:r>
                <a:rPr kumimoji="1" lang="ja-JP" altLang="en-US" dirty="0"/>
                <a:t>ユーザーベースにより評価データ</a:t>
              </a:r>
              <a:endParaRPr kumimoji="1" lang="ja-JP" altLang="en-US" dirty="0"/>
            </a:p>
          </p:txBody>
        </p:sp>
      </p:grpSp>
      <p:sp>
        <p:nvSpPr>
          <p:cNvPr id="11" name="スライド番号プレースホルダー 10"/>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31765"/>
    </mc:Choice>
    <mc:Fallback>
      <p:transition spd="slow" advTm="317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1097279" y="286603"/>
            <a:ext cx="10058398" cy="1450755"/>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3F3F3F"/>
              </a:buClr>
              <a:buSzPct val="25000"/>
              <a:buFont typeface="Calibri" panose="020F0502020204030204"/>
              <a:buNone/>
            </a:pPr>
            <a:r>
              <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開発体制</a:t>
            </a:r>
            <a:endPar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17" name="Shape 217"/>
          <p:cNvSpPr txBox="1"/>
          <p:nvPr/>
        </p:nvSpPr>
        <p:spPr>
          <a:xfrm>
            <a:off x="1097279" y="1913172"/>
            <a:ext cx="8183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顧客</a:t>
            </a:r>
            <a:endPar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8" name="Shape 218"/>
          <p:cNvPicPr preferRelativeResize="0"/>
          <p:nvPr/>
        </p:nvPicPr>
        <p:blipFill rotWithShape="1">
          <a:blip r:embed="rId1"/>
          <a:srcRect/>
          <a:stretch>
            <a:fillRect/>
          </a:stretch>
        </p:blipFill>
        <p:spPr>
          <a:xfrm>
            <a:off x="7047217" y="2429176"/>
            <a:ext cx="1256700" cy="1499399"/>
          </a:xfrm>
          <a:prstGeom prst="rect">
            <a:avLst/>
          </a:prstGeom>
          <a:noFill/>
          <a:ln>
            <a:noFill/>
          </a:ln>
        </p:spPr>
      </p:pic>
      <p:pic>
        <p:nvPicPr>
          <p:cNvPr id="219" name="Shape 219"/>
          <p:cNvPicPr preferRelativeResize="0"/>
          <p:nvPr/>
        </p:nvPicPr>
        <p:blipFill rotWithShape="1">
          <a:blip r:embed="rId2"/>
          <a:srcRect/>
          <a:stretch>
            <a:fillRect/>
          </a:stretch>
        </p:blipFill>
        <p:spPr>
          <a:xfrm>
            <a:off x="9223303" y="2436588"/>
            <a:ext cx="1305000" cy="1444200"/>
          </a:xfrm>
          <a:prstGeom prst="rect">
            <a:avLst/>
          </a:prstGeom>
          <a:noFill/>
          <a:ln>
            <a:noFill/>
          </a:ln>
        </p:spPr>
      </p:pic>
      <p:pic>
        <p:nvPicPr>
          <p:cNvPr id="220" name="Shape 220"/>
          <p:cNvPicPr preferRelativeResize="0"/>
          <p:nvPr/>
        </p:nvPicPr>
        <p:blipFill rotWithShape="1">
          <a:blip r:embed="rId3"/>
          <a:srcRect/>
          <a:stretch>
            <a:fillRect/>
          </a:stretch>
        </p:blipFill>
        <p:spPr>
          <a:xfrm>
            <a:off x="7037021" y="4450980"/>
            <a:ext cx="1266900" cy="1444200"/>
          </a:xfrm>
          <a:prstGeom prst="rect">
            <a:avLst/>
          </a:prstGeom>
          <a:noFill/>
          <a:ln>
            <a:noFill/>
          </a:ln>
        </p:spPr>
      </p:pic>
      <p:pic>
        <p:nvPicPr>
          <p:cNvPr id="221" name="Shape 221"/>
          <p:cNvPicPr preferRelativeResize="0"/>
          <p:nvPr/>
        </p:nvPicPr>
        <p:blipFill rotWithShape="1">
          <a:blip r:embed="rId4"/>
          <a:srcRect/>
          <a:stretch>
            <a:fillRect/>
          </a:stretch>
        </p:blipFill>
        <p:spPr>
          <a:xfrm>
            <a:off x="9223303" y="4450980"/>
            <a:ext cx="1236600" cy="1413300"/>
          </a:xfrm>
          <a:prstGeom prst="rect">
            <a:avLst/>
          </a:prstGeom>
          <a:noFill/>
          <a:ln>
            <a:noFill/>
          </a:ln>
        </p:spPr>
      </p:pic>
      <p:sp>
        <p:nvSpPr>
          <p:cNvPr id="222" name="Shape 222"/>
          <p:cNvSpPr txBox="1"/>
          <p:nvPr/>
        </p:nvSpPr>
        <p:spPr>
          <a:xfrm>
            <a:off x="7258196" y="3928462"/>
            <a:ext cx="8244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DU</a:t>
            </a:r>
            <a:endPar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3" name="Shape 223"/>
          <p:cNvSpPr txBox="1"/>
          <p:nvPr/>
        </p:nvSpPr>
        <p:spPr>
          <a:xfrm>
            <a:off x="9559063" y="3851223"/>
            <a:ext cx="8244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ハン</a:t>
            </a:r>
            <a:endPar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4" name="Shape 224"/>
          <p:cNvSpPr txBox="1"/>
          <p:nvPr/>
        </p:nvSpPr>
        <p:spPr>
          <a:xfrm>
            <a:off x="7258196" y="5906155"/>
            <a:ext cx="8244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PU</a:t>
            </a:r>
            <a:endPar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5" name="Shape 225"/>
          <p:cNvSpPr txBox="1"/>
          <p:nvPr/>
        </p:nvSpPr>
        <p:spPr>
          <a:xfrm>
            <a:off x="9559063" y="5895098"/>
            <a:ext cx="824400" cy="3692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ja-JP"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ト</a:t>
            </a:r>
            <a:r>
              <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ウ</a:t>
            </a:r>
            <a:endParaRPr lang="ja-JP"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6" name="Shape 226"/>
          <p:cNvSpPr txBox="1"/>
          <p:nvPr/>
        </p:nvSpPr>
        <p:spPr>
          <a:xfrm>
            <a:off x="1097279" y="4756878"/>
            <a:ext cx="2528400" cy="831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課題担当教員</a:t>
            </a:r>
            <a:endParaRPr lang="en-US" alt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ct val="25000"/>
              <a:buFont typeface="Calibri" panose="020F0502020204030204"/>
              <a:buNone/>
            </a:pPr>
            <a:endPar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ct val="25000"/>
              <a:buFont typeface="Calibri" panose="020F0502020204030204"/>
              <a:buNone/>
            </a:pPr>
            <a:r>
              <a:rPr lang="ja-JP" altLang="en-US" sz="2400" dirty="0">
                <a:solidFill>
                  <a:schemeClr val="dk1"/>
                </a:solidFill>
                <a:latin typeface="Calibri" panose="020F0502020204030204"/>
                <a:ea typeface="Calibri" panose="020F0502020204030204"/>
                <a:cs typeface="Calibri" panose="020F0502020204030204"/>
                <a:sym typeface="Calibri" panose="020F0502020204030204"/>
              </a:rPr>
              <a:t>　</a:t>
            </a:r>
            <a:r>
              <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蔡　東生</a:t>
            </a:r>
            <a:endParaRPr lang="ja-JP"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7" name="Shape 227"/>
          <p:cNvSpPr txBox="1"/>
          <p:nvPr/>
        </p:nvSpPr>
        <p:spPr>
          <a:xfrm>
            <a:off x="5810625" y="1974900"/>
            <a:ext cx="2271900"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ja-JP"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開発メンバー</a:t>
            </a:r>
            <a:endParaRPr lang="ja-JP"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026" name="Picture 2" descr="&quot;色&quot;で洋服を提案するセレクトショップ 「IROZA (いろざ)」-色からモノを好きになる-"/>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487" y="2487025"/>
            <a:ext cx="2893313" cy="1695072"/>
          </a:xfrm>
          <a:prstGeom prst="rect">
            <a:avLst/>
          </a:prstGeom>
          <a:noFill/>
          <a:extLst>
            <a:ext uri="{909E8E84-426E-40DD-AFC4-6F175D3DCCD1}">
              <a14:hiddenFill xmlns:a14="http://schemas.microsoft.com/office/drawing/2010/main">
                <a:solidFill>
                  <a:srgbClr val="FFFFFF"/>
                </a:solidFill>
              </a14:hiddenFill>
            </a:ext>
          </a:extLst>
        </p:spPr>
      </p:pic>
      <p:pic>
        <p:nvPicPr>
          <p:cNvPr id="16" name="Shape 216"/>
          <p:cNvPicPr preferRelativeResize="0">
            <a:picLocks noGrp="1"/>
          </p:cNvPicPr>
          <p:nvPr>
            <p:ph type="body" idx="1"/>
          </p:nvPr>
        </p:nvPicPr>
        <p:blipFill rotWithShape="1">
          <a:blip r:embed="rId6"/>
          <a:srcRect/>
          <a:stretch>
            <a:fillRect/>
          </a:stretch>
        </p:blipFill>
        <p:spPr>
          <a:xfrm>
            <a:off x="1226891" y="2427900"/>
            <a:ext cx="2735510" cy="1423323"/>
          </a:xfrm>
          <a:prstGeom prst="rect">
            <a:avLst/>
          </a:prstGeom>
          <a:noFill/>
          <a:ln>
            <a:noFill/>
          </a:ln>
        </p:spPr>
      </p:pic>
      <p:sp>
        <p:nvSpPr>
          <p:cNvPr id="3" name="文本框 2"/>
          <p:cNvSpPr txBox="1"/>
          <p:nvPr/>
        </p:nvSpPr>
        <p:spPr>
          <a:xfrm>
            <a:off x="968375" y="4325620"/>
            <a:ext cx="1734820" cy="306705"/>
          </a:xfrm>
          <a:prstGeom prst="rect">
            <a:avLst/>
          </a:prstGeom>
          <a:noFill/>
        </p:spPr>
        <p:txBody>
          <a:bodyPr wrap="none" rtlCol="0">
            <a:spAutoFit/>
          </a:bodyPr>
          <a:p>
            <a:r>
              <a:rPr lang="en-US" altLang="zh-CN">
                <a:solidFill>
                  <a:srgbClr val="FF0000"/>
                </a:solidFill>
              </a:rPr>
              <a:t>s</a:t>
            </a:r>
            <a:r>
              <a:rPr lang="zh-CN" altLang="en-US">
                <a:solidFill>
                  <a:srgbClr val="FF0000"/>
                </a:solidFill>
              </a:rPr>
              <a:t>从颜色到</a:t>
            </a:r>
            <a:r>
              <a:rPr lang="en-US" altLang="zh-CN">
                <a:solidFill>
                  <a:srgbClr val="FF0000"/>
                </a:solidFill>
              </a:rPr>
              <a:t>fashion</a:t>
            </a:r>
            <a:r>
              <a:rPr lang="zh-CN" altLang="en-US">
                <a:solidFill>
                  <a:srgbClr val="FF0000"/>
                </a:solidFill>
              </a:rPr>
              <a:t>的</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71"/>
    </mc:Choice>
    <mc:Fallback>
      <p:transition spd="slow" advTm="171"/>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商品データの導入</a:t>
            </a:r>
            <a:endParaRPr kumimoji="1" lang="ja-JP" altLang="en-US" dirty="0"/>
          </a:p>
        </p:txBody>
      </p:sp>
      <p:pic>
        <p:nvPicPr>
          <p:cNvPr id="5" name="コンテンツ プレースホルダー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08115" y="1713489"/>
            <a:ext cx="5746569" cy="4351338"/>
          </a:xfrm>
        </p:spPr>
      </p:pic>
      <p:cxnSp>
        <p:nvCxnSpPr>
          <p:cNvPr id="6" name="直線コネクタ 5"/>
          <p:cNvCxnSpPr/>
          <p:nvPr/>
        </p:nvCxnSpPr>
        <p:spPr>
          <a:xfrm>
            <a:off x="749059" y="1877026"/>
            <a:ext cx="14040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7" name="テキスト ボックス 6"/>
          <p:cNvSpPr txBox="1"/>
          <p:nvPr/>
        </p:nvSpPr>
        <p:spPr>
          <a:xfrm>
            <a:off x="7184582" y="1660906"/>
            <a:ext cx="4169218" cy="461665"/>
          </a:xfrm>
          <a:prstGeom prst="rect">
            <a:avLst/>
          </a:prstGeom>
          <a:noFill/>
        </p:spPr>
        <p:txBody>
          <a:bodyPr wrap="none" rtlCol="0">
            <a:spAutoFit/>
          </a:bodyPr>
          <a:lstStyle/>
          <a:p>
            <a:r>
              <a:rPr lang="en-US" altLang="ja-JP" sz="2400" dirty="0"/>
              <a:t>https://iroza.jp/products/24609</a:t>
            </a:r>
            <a:endParaRPr kumimoji="1" lang="ja-JP" altLang="en-US" sz="2400" dirty="0"/>
          </a:p>
        </p:txBody>
      </p:sp>
      <p:sp>
        <p:nvSpPr>
          <p:cNvPr id="8" name="右矢印 7"/>
          <p:cNvSpPr/>
          <p:nvPr/>
        </p:nvSpPr>
        <p:spPr>
          <a:xfrm>
            <a:off x="5287150" y="1753239"/>
            <a:ext cx="131064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0424992" y="1737476"/>
            <a:ext cx="809170" cy="298353"/>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上矢印 9"/>
          <p:cNvSpPr/>
          <p:nvPr/>
        </p:nvSpPr>
        <p:spPr>
          <a:xfrm>
            <a:off x="10653972" y="2177280"/>
            <a:ext cx="457200" cy="731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0472042" y="2913376"/>
            <a:ext cx="891591" cy="400110"/>
          </a:xfrm>
          <a:prstGeom prst="rect">
            <a:avLst/>
          </a:prstGeom>
          <a:noFill/>
        </p:spPr>
        <p:txBody>
          <a:bodyPr wrap="none" rtlCol="0">
            <a:spAutoFit/>
          </a:bodyPr>
          <a:lstStyle/>
          <a:p>
            <a:r>
              <a:rPr kumimoji="1" lang="ja-JP" altLang="en-US" sz="2000" dirty="0"/>
              <a:t>商品</a:t>
            </a:r>
            <a:r>
              <a:rPr kumimoji="1" lang="en-US" altLang="ja-JP" sz="2000" dirty="0"/>
              <a:t>id</a:t>
            </a:r>
            <a:endParaRPr kumimoji="1" lang="en-US" altLang="ja-JP" sz="2000" dirty="0"/>
          </a:p>
        </p:txBody>
      </p:sp>
      <p:sp>
        <p:nvSpPr>
          <p:cNvPr id="13" name="正方形/長方形 12"/>
          <p:cNvSpPr/>
          <p:nvPr/>
        </p:nvSpPr>
        <p:spPr>
          <a:xfrm>
            <a:off x="3980064" y="3658325"/>
            <a:ext cx="1094856" cy="298619"/>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4" name="正方形/長方形 13"/>
          <p:cNvSpPr/>
          <p:nvPr/>
        </p:nvSpPr>
        <p:spPr>
          <a:xfrm>
            <a:off x="1410115" y="3253207"/>
            <a:ext cx="2119825" cy="281162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5" name="テキスト ボックス 14"/>
          <p:cNvSpPr txBox="1"/>
          <p:nvPr/>
        </p:nvSpPr>
        <p:spPr>
          <a:xfrm>
            <a:off x="7093142" y="4155557"/>
            <a:ext cx="4352098" cy="1200329"/>
          </a:xfrm>
          <a:prstGeom prst="rect">
            <a:avLst/>
          </a:prstGeom>
          <a:noFill/>
        </p:spPr>
        <p:txBody>
          <a:bodyPr wrap="square" rtlCol="0">
            <a:spAutoFit/>
          </a:bodyPr>
          <a:lstStyle/>
          <a:p>
            <a:r>
              <a:rPr lang="ja-JP" altLang="en-US" sz="2400" dirty="0"/>
              <a:t>この四つの部分はウェブの</a:t>
            </a:r>
            <a:r>
              <a:rPr lang="en-US" altLang="ja-JP" sz="2400" dirty="0"/>
              <a:t>html</a:t>
            </a:r>
            <a:r>
              <a:rPr lang="ja-JP" altLang="en-US" sz="2400" dirty="0"/>
              <a:t>から取得して、</a:t>
            </a:r>
            <a:r>
              <a:rPr lang="en-US" altLang="ja-JP" sz="2400" dirty="0"/>
              <a:t>URL</a:t>
            </a:r>
            <a:r>
              <a:rPr lang="ja-JP" altLang="en-US" sz="2400" dirty="0"/>
              <a:t>で商品情報をデータベースに書き込む。</a:t>
            </a:r>
            <a:endParaRPr kumimoji="1" lang="ja-JP" altLang="en-US" sz="2400" dirty="0"/>
          </a:p>
        </p:txBody>
      </p:sp>
      <p:sp>
        <p:nvSpPr>
          <p:cNvPr id="16" name="テキスト ボックス 15"/>
          <p:cNvSpPr txBox="1"/>
          <p:nvPr/>
        </p:nvSpPr>
        <p:spPr>
          <a:xfrm>
            <a:off x="3062449" y="6026053"/>
            <a:ext cx="1478290" cy="369332"/>
          </a:xfrm>
          <a:prstGeom prst="rect">
            <a:avLst/>
          </a:prstGeom>
          <a:noFill/>
        </p:spPr>
        <p:txBody>
          <a:bodyPr wrap="none" rtlCol="0">
            <a:spAutoFit/>
          </a:bodyPr>
          <a:lstStyle/>
          <a:p>
            <a:r>
              <a:rPr kumimoji="1" lang="ja-JP" altLang="en-US" dirty="0"/>
              <a:t>商品写真</a:t>
            </a:r>
            <a:r>
              <a:rPr kumimoji="1" lang="en-US" altLang="ja-JP" dirty="0"/>
              <a:t>URL</a:t>
            </a:r>
            <a:endParaRPr kumimoji="1" lang="ja-JP" altLang="en-US" dirty="0"/>
          </a:p>
        </p:txBody>
      </p:sp>
      <p:sp>
        <p:nvSpPr>
          <p:cNvPr id="17" name="テキスト ボックス 16"/>
          <p:cNvSpPr txBox="1"/>
          <p:nvPr/>
        </p:nvSpPr>
        <p:spPr>
          <a:xfrm>
            <a:off x="7908287" y="3473659"/>
            <a:ext cx="877163" cy="369332"/>
          </a:xfrm>
          <a:prstGeom prst="rect">
            <a:avLst/>
          </a:prstGeom>
          <a:noFill/>
        </p:spPr>
        <p:txBody>
          <a:bodyPr wrap="none" rtlCol="0">
            <a:spAutoFit/>
          </a:bodyPr>
          <a:lstStyle/>
          <a:p>
            <a:r>
              <a:rPr kumimoji="1" lang="ja-JP" altLang="en-US" dirty="0"/>
              <a:t>商品名</a:t>
            </a:r>
            <a:endParaRPr kumimoji="1" lang="ja-JP" altLang="en-US" dirty="0"/>
          </a:p>
        </p:txBody>
      </p:sp>
      <p:sp>
        <p:nvSpPr>
          <p:cNvPr id="18" name="テキスト ボックス 17"/>
          <p:cNvSpPr txBox="1"/>
          <p:nvPr/>
        </p:nvSpPr>
        <p:spPr>
          <a:xfrm>
            <a:off x="5030180" y="3902164"/>
            <a:ext cx="646331" cy="369332"/>
          </a:xfrm>
          <a:prstGeom prst="rect">
            <a:avLst/>
          </a:prstGeom>
          <a:noFill/>
        </p:spPr>
        <p:txBody>
          <a:bodyPr wrap="none" rtlCol="0">
            <a:spAutoFit/>
          </a:bodyPr>
          <a:lstStyle/>
          <a:p>
            <a:r>
              <a:rPr lang="ja-JP" altLang="en-US" dirty="0"/>
              <a:t>価格</a:t>
            </a:r>
            <a:endParaRPr kumimoji="1" lang="ja-JP" altLang="en-US" dirty="0"/>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404" y="3220649"/>
            <a:ext cx="4933950" cy="276225"/>
          </a:xfrm>
          <a:prstGeom prst="rect">
            <a:avLst/>
          </a:prstGeom>
        </p:spPr>
      </p:pic>
      <p:sp>
        <p:nvSpPr>
          <p:cNvPr id="12" name="正方形/長方形 11"/>
          <p:cNvSpPr/>
          <p:nvPr/>
        </p:nvSpPr>
        <p:spPr>
          <a:xfrm>
            <a:off x="3980064" y="3201608"/>
            <a:ext cx="4916631" cy="29526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54370"/>
    </mc:Choice>
    <mc:Fallback>
      <p:transition spd="slow" advTm="5437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エンジンと接続</a:t>
            </a:r>
            <a:endParaRPr kumimoji="1" lang="ja-JP" altLang="en-US" dirty="0"/>
          </a:p>
        </p:txBody>
      </p:sp>
      <p:sp>
        <p:nvSpPr>
          <p:cNvPr id="3" name="テキスト プレースホルダー 2"/>
          <p:cNvSpPr>
            <a:spLocks noGrp="1"/>
          </p:cNvSpPr>
          <p:nvPr>
            <p:ph type="body" idx="1"/>
          </p:nvPr>
        </p:nvSpPr>
        <p:spPr>
          <a:xfrm>
            <a:off x="898193" y="1774327"/>
            <a:ext cx="10058398" cy="4023360"/>
          </a:xfrm>
        </p:spPr>
        <p:txBody>
          <a:bodyPr/>
          <a:lstStyle/>
          <a:p>
            <a:pPr indent="0">
              <a:buNone/>
            </a:pPr>
            <a:r>
              <a:rPr kumimoji="1" lang="ja-JP" altLang="en-US" sz="2400" dirty="0"/>
              <a:t>エンジンとサーバのソースコードは同じ環境に保存するので、シェルにより</a:t>
            </a:r>
            <a:r>
              <a:rPr kumimoji="1" lang="en-US" altLang="ja-JP" sz="2400" dirty="0"/>
              <a:t>python</a:t>
            </a:r>
            <a:r>
              <a:rPr kumimoji="1" lang="ja-JP" altLang="en-US" sz="2400" dirty="0"/>
              <a:t>コマンドを実行する方法でエンジンと接続する。</a:t>
            </a:r>
            <a:endParaRPr kumimoji="1" lang="en-US" altLang="ja-JP" sz="2400" dirty="0"/>
          </a:p>
          <a:p>
            <a:endParaRPr kumimoji="1" lang="ja-JP" altLang="en-US" sz="2400" dirty="0"/>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8" name="図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46892" y="3979336"/>
            <a:ext cx="1252710" cy="1252710"/>
          </a:xfrm>
          <a:prstGeom prst="rect">
            <a:avLst/>
          </a:prstGeom>
        </p:spPr>
      </p:pic>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4944" y="4964195"/>
            <a:ext cx="914400" cy="9144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52" y="3312142"/>
            <a:ext cx="1778923" cy="1395586"/>
          </a:xfrm>
          <a:prstGeom prst="rect">
            <a:avLst/>
          </a:prstGeom>
        </p:spPr>
      </p:pic>
      <p:sp>
        <p:nvSpPr>
          <p:cNvPr id="11" name="右矢印 10"/>
          <p:cNvSpPr/>
          <p:nvPr/>
        </p:nvSpPr>
        <p:spPr>
          <a:xfrm>
            <a:off x="2725992" y="3235984"/>
            <a:ext cx="1244556"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689710" y="3513461"/>
            <a:ext cx="1338828" cy="369332"/>
          </a:xfrm>
          <a:prstGeom prst="rect">
            <a:avLst/>
          </a:prstGeom>
          <a:noFill/>
        </p:spPr>
        <p:txBody>
          <a:bodyPr wrap="none" rtlCol="0">
            <a:spAutoFit/>
          </a:bodyPr>
          <a:lstStyle/>
          <a:p>
            <a:r>
              <a:rPr kumimoji="1" lang="ja-JP" altLang="en-US" sz="1800" dirty="0"/>
              <a:t>①購入履歴</a:t>
            </a:r>
            <a:endParaRPr kumimoji="1" lang="ja-JP" altLang="en-US" sz="1800" dirty="0"/>
          </a:p>
        </p:txBody>
      </p:sp>
      <p:sp>
        <p:nvSpPr>
          <p:cNvPr id="13" name="右矢印 12"/>
          <p:cNvSpPr/>
          <p:nvPr/>
        </p:nvSpPr>
        <p:spPr>
          <a:xfrm>
            <a:off x="5891175" y="3037581"/>
            <a:ext cx="1032163"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a:off x="7143228" y="2614402"/>
            <a:ext cx="1122423" cy="1252310"/>
            <a:chOff x="6958459" y="2616205"/>
            <a:chExt cx="1122423" cy="1252310"/>
          </a:xfrm>
        </p:grpSpPr>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0752" y="2616205"/>
              <a:ext cx="877838" cy="877838"/>
            </a:xfrm>
            <a:prstGeom prst="rect">
              <a:avLst/>
            </a:prstGeom>
          </p:spPr>
        </p:pic>
        <p:sp>
          <p:nvSpPr>
            <p:cNvPr id="16" name="テキスト ボックス 15"/>
            <p:cNvSpPr txBox="1"/>
            <p:nvPr/>
          </p:nvSpPr>
          <p:spPr>
            <a:xfrm>
              <a:off x="6958459" y="3499183"/>
              <a:ext cx="1122423" cy="369332"/>
            </a:xfrm>
            <a:prstGeom prst="rect">
              <a:avLst/>
            </a:prstGeom>
            <a:noFill/>
          </p:spPr>
          <p:txBody>
            <a:bodyPr wrap="none" rtlCol="0">
              <a:spAutoFit/>
            </a:bodyPr>
            <a:lstStyle/>
            <a:p>
              <a:r>
                <a:rPr kumimoji="1" lang="ja-JP" altLang="en-US" dirty="0"/>
                <a:t>ファイル</a:t>
              </a:r>
              <a:r>
                <a:rPr kumimoji="1" lang="en-US" altLang="ja-JP" dirty="0"/>
                <a:t>Q</a:t>
              </a:r>
              <a:endParaRPr kumimoji="1" lang="ja-JP" altLang="en-US" dirty="0"/>
            </a:p>
          </p:txBody>
        </p:sp>
      </p:grpSp>
      <p:sp>
        <p:nvSpPr>
          <p:cNvPr id="17" name="上矢印 16"/>
          <p:cNvSpPr/>
          <p:nvPr/>
        </p:nvSpPr>
        <p:spPr>
          <a:xfrm rot="6140111">
            <a:off x="7293453" y="2766711"/>
            <a:ext cx="288000" cy="2878363"/>
          </a:xfrm>
          <a:prstGeom prst="up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6634157" y="4336807"/>
            <a:ext cx="1338828" cy="369332"/>
          </a:xfrm>
          <a:prstGeom prst="rect">
            <a:avLst/>
          </a:prstGeom>
          <a:noFill/>
        </p:spPr>
        <p:txBody>
          <a:bodyPr wrap="none" rtlCol="0">
            <a:spAutoFit/>
          </a:bodyPr>
          <a:lstStyle/>
          <a:p>
            <a:r>
              <a:rPr kumimoji="1" lang="ja-JP" altLang="en-US" sz="1800" dirty="0"/>
              <a:t>②呼び出す</a:t>
            </a:r>
            <a:endParaRPr kumimoji="1" lang="ja-JP" altLang="en-US" sz="1800" dirty="0"/>
          </a:p>
        </p:txBody>
      </p:sp>
      <p:sp>
        <p:nvSpPr>
          <p:cNvPr id="19" name="上矢印 18"/>
          <p:cNvSpPr/>
          <p:nvPr/>
        </p:nvSpPr>
        <p:spPr>
          <a:xfrm rot="17663419">
            <a:off x="9187073" y="2545833"/>
            <a:ext cx="288000" cy="1726191"/>
          </a:xfrm>
          <a:prstGeom prst="up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927392" y="2753791"/>
            <a:ext cx="877163" cy="369332"/>
          </a:xfrm>
          <a:prstGeom prst="rect">
            <a:avLst/>
          </a:prstGeom>
          <a:noFill/>
        </p:spPr>
        <p:txBody>
          <a:bodyPr wrap="none" rtlCol="0">
            <a:spAutoFit/>
          </a:bodyPr>
          <a:lstStyle/>
          <a:p>
            <a:r>
              <a:rPr kumimoji="1" lang="ja-JP" altLang="en-US" sz="1800" dirty="0"/>
              <a:t>②生成</a:t>
            </a:r>
            <a:endParaRPr kumimoji="1" lang="ja-JP" altLang="en-US" sz="1800" dirty="0"/>
          </a:p>
        </p:txBody>
      </p:sp>
      <p:sp>
        <p:nvSpPr>
          <p:cNvPr id="21" name="テキスト ボックス 20"/>
          <p:cNvSpPr txBox="1"/>
          <p:nvPr/>
        </p:nvSpPr>
        <p:spPr>
          <a:xfrm>
            <a:off x="9327302" y="2996915"/>
            <a:ext cx="877163" cy="369332"/>
          </a:xfrm>
          <a:prstGeom prst="rect">
            <a:avLst/>
          </a:prstGeom>
          <a:noFill/>
        </p:spPr>
        <p:txBody>
          <a:bodyPr wrap="none" rtlCol="0">
            <a:spAutoFit/>
          </a:bodyPr>
          <a:lstStyle/>
          <a:p>
            <a:r>
              <a:rPr kumimoji="1" lang="ja-JP" altLang="en-US" sz="1800" dirty="0"/>
              <a:t>③読む</a:t>
            </a:r>
            <a:endParaRPr kumimoji="1" lang="ja-JP" altLang="en-US" sz="1800" dirty="0"/>
          </a:p>
        </p:txBody>
      </p:sp>
      <p:sp>
        <p:nvSpPr>
          <p:cNvPr id="22" name="右矢印 21"/>
          <p:cNvSpPr/>
          <p:nvPr/>
        </p:nvSpPr>
        <p:spPr>
          <a:xfrm rot="10800000">
            <a:off x="8300228" y="5355715"/>
            <a:ext cx="1383567"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7008478" y="4817056"/>
            <a:ext cx="1099981" cy="1208677"/>
            <a:chOff x="6742333" y="4865424"/>
            <a:chExt cx="1099981" cy="1208677"/>
          </a:xfrm>
        </p:grpSpPr>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4923" y="4865424"/>
              <a:ext cx="877838" cy="877838"/>
            </a:xfrm>
            <a:prstGeom prst="rect">
              <a:avLst/>
            </a:prstGeom>
          </p:spPr>
        </p:pic>
        <p:sp>
          <p:nvSpPr>
            <p:cNvPr id="25" name="テキスト ボックス 24"/>
            <p:cNvSpPr txBox="1"/>
            <p:nvPr/>
          </p:nvSpPr>
          <p:spPr>
            <a:xfrm>
              <a:off x="6742333" y="5704769"/>
              <a:ext cx="1099981" cy="369332"/>
            </a:xfrm>
            <a:prstGeom prst="rect">
              <a:avLst/>
            </a:prstGeom>
            <a:noFill/>
          </p:spPr>
          <p:txBody>
            <a:bodyPr wrap="none" rtlCol="0">
              <a:spAutoFit/>
            </a:bodyPr>
            <a:lstStyle/>
            <a:p>
              <a:r>
                <a:rPr kumimoji="1" lang="ja-JP" altLang="en-US" dirty="0"/>
                <a:t>ファイル</a:t>
              </a:r>
              <a:r>
                <a:rPr lang="en-US" altLang="ja-JP" dirty="0"/>
                <a:t>A</a:t>
              </a:r>
              <a:endParaRPr kumimoji="1" lang="ja-JP" altLang="en-US" dirty="0"/>
            </a:p>
          </p:txBody>
        </p:sp>
      </p:grpSp>
      <p:sp>
        <p:nvSpPr>
          <p:cNvPr id="26" name="テキスト ボックス 25"/>
          <p:cNvSpPr txBox="1"/>
          <p:nvPr/>
        </p:nvSpPr>
        <p:spPr>
          <a:xfrm>
            <a:off x="5901803" y="4964195"/>
            <a:ext cx="877163" cy="369332"/>
          </a:xfrm>
          <a:prstGeom prst="rect">
            <a:avLst/>
          </a:prstGeom>
          <a:noFill/>
        </p:spPr>
        <p:txBody>
          <a:bodyPr wrap="none" rtlCol="0">
            <a:spAutoFit/>
          </a:bodyPr>
          <a:lstStyle/>
          <a:p>
            <a:r>
              <a:rPr kumimoji="1" lang="ja-JP" altLang="en-US" sz="1800" dirty="0"/>
              <a:t>④処理</a:t>
            </a:r>
            <a:endParaRPr kumimoji="1" lang="ja-JP" altLang="en-US" sz="1800" dirty="0"/>
          </a:p>
        </p:txBody>
      </p:sp>
      <p:sp>
        <p:nvSpPr>
          <p:cNvPr id="27" name="右矢印 26"/>
          <p:cNvSpPr/>
          <p:nvPr/>
        </p:nvSpPr>
        <p:spPr>
          <a:xfrm rot="10800000">
            <a:off x="2689156" y="4148398"/>
            <a:ext cx="1244556"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2950512" y="4451415"/>
            <a:ext cx="877163" cy="369332"/>
          </a:xfrm>
          <a:prstGeom prst="rect">
            <a:avLst/>
          </a:prstGeom>
          <a:noFill/>
        </p:spPr>
        <p:txBody>
          <a:bodyPr wrap="none" rtlCol="0">
            <a:spAutoFit/>
          </a:bodyPr>
          <a:lstStyle/>
          <a:p>
            <a:r>
              <a:rPr kumimoji="1" lang="ja-JP" altLang="en-US" sz="1800" dirty="0"/>
              <a:t>⑤表示</a:t>
            </a:r>
            <a:endParaRPr kumimoji="1" lang="ja-JP" altLang="en-US" sz="1800" dirty="0"/>
          </a:p>
        </p:txBody>
      </p:sp>
      <p:sp>
        <p:nvSpPr>
          <p:cNvPr id="29" name="テキスト ボックス 28"/>
          <p:cNvSpPr txBox="1"/>
          <p:nvPr/>
        </p:nvSpPr>
        <p:spPr>
          <a:xfrm>
            <a:off x="8491365" y="5052063"/>
            <a:ext cx="1338828" cy="369332"/>
          </a:xfrm>
          <a:prstGeom prst="rect">
            <a:avLst/>
          </a:prstGeom>
          <a:noFill/>
        </p:spPr>
        <p:txBody>
          <a:bodyPr wrap="none" rtlCol="0">
            <a:spAutoFit/>
          </a:bodyPr>
          <a:lstStyle/>
          <a:p>
            <a:r>
              <a:rPr kumimoji="1" lang="ja-JP" altLang="en-US" sz="1800" dirty="0"/>
              <a:t>③推薦結果</a:t>
            </a:r>
            <a:endParaRPr kumimoji="1" lang="ja-JP" altLang="en-US" sz="1800" dirty="0"/>
          </a:p>
        </p:txBody>
      </p:sp>
      <p:pic>
        <p:nvPicPr>
          <p:cNvPr id="30" name="図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7413" y="2694444"/>
            <a:ext cx="1533402" cy="1638035"/>
          </a:xfrm>
          <a:prstGeom prst="rect">
            <a:avLst/>
          </a:prstGeom>
        </p:spPr>
      </p:pic>
      <p:sp>
        <p:nvSpPr>
          <p:cNvPr id="31" name="上下矢印 30"/>
          <p:cNvSpPr/>
          <p:nvPr/>
        </p:nvSpPr>
        <p:spPr>
          <a:xfrm>
            <a:off x="4796287" y="4315226"/>
            <a:ext cx="288000" cy="612000"/>
          </a:xfrm>
          <a:prstGeom prst="upDownArrow">
            <a:avLst/>
          </a:prstGeom>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右矢印 31"/>
          <p:cNvSpPr/>
          <p:nvPr/>
        </p:nvSpPr>
        <p:spPr>
          <a:xfrm rot="10800000">
            <a:off x="5703746" y="5273596"/>
            <a:ext cx="1116000" cy="288000"/>
          </a:xfrm>
          <a:prstGeom prst="rightArrow">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7" grpId="0" animBg="1"/>
      <p:bldP spid="18" grpId="0"/>
      <p:bldP spid="19" grpId="0" animBg="1"/>
      <p:bldP spid="20" grpId="0"/>
      <p:bldP spid="21" grpId="0"/>
      <p:bldP spid="22" grpId="0" animBg="1"/>
      <p:bldP spid="26" grpId="0"/>
      <p:bldP spid="27" grpId="0" animBg="1"/>
      <p:bldP spid="28" grpId="0"/>
      <p:bldP spid="29" grpId="0"/>
      <p:bldP spid="31" grpId="0" animBg="1"/>
      <p:bldP spid="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三つのレコメンド機能の導入</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n"/>
            </a:pPr>
            <a:r>
              <a:rPr lang="ja-JP" altLang="en-US" sz="2400" dirty="0" smtClean="0">
                <a:sym typeface="+mn-ea"/>
              </a:rPr>
              <a:t>ユーザー</a:t>
            </a:r>
            <a:r>
              <a:rPr lang="ja-JP" altLang="en-US" sz="2400" dirty="0">
                <a:sym typeface="+mn-ea"/>
              </a:rPr>
              <a:t>ベース</a:t>
            </a:r>
            <a:r>
              <a:rPr lang="ja-JP" altLang="en-US" sz="2400" dirty="0" smtClean="0">
                <a:sym typeface="+mn-ea"/>
              </a:rPr>
              <a:t>レコメンド</a:t>
            </a:r>
            <a:endParaRPr lang="ja-JP" altLang="en-US" sz="2400" dirty="0">
              <a:sym typeface="+mn-ea"/>
            </a:endParaRPr>
          </a:p>
          <a:p>
            <a:pPr>
              <a:buFont typeface="Wingdings" panose="05000000000000000000" pitchFamily="2" charset="2"/>
              <a:buChar char="n"/>
            </a:pPr>
            <a:endParaRPr lang="en-US" altLang="ja-JP" sz="2400" dirty="0"/>
          </a:p>
          <a:p>
            <a:pPr>
              <a:buFont typeface="Wingdings" panose="05000000000000000000" pitchFamily="2" charset="2"/>
              <a:buChar char="n"/>
            </a:pPr>
            <a:r>
              <a:rPr lang="ja-JP" altLang="en-US" sz="2400" dirty="0" smtClean="0"/>
              <a:t>コンテンツベースレコメンド</a:t>
            </a:r>
            <a:endParaRPr lang="ja-JP" altLang="en-US" sz="2400" dirty="0"/>
          </a:p>
          <a:p>
            <a:pPr>
              <a:buFont typeface="Wingdings" panose="05000000000000000000" pitchFamily="2" charset="2"/>
              <a:buChar char="n"/>
            </a:pPr>
            <a:endParaRPr lang="ja-JP" altLang="en-US" sz="2400" dirty="0"/>
          </a:p>
          <a:p>
            <a:pPr>
              <a:buFont typeface="Wingdings" panose="05000000000000000000" pitchFamily="2" charset="2"/>
              <a:buChar char="n"/>
            </a:pPr>
            <a:r>
              <a:rPr lang="ja-JP" altLang="en-US" sz="2400" dirty="0">
                <a:sym typeface="+mn-ea"/>
              </a:rPr>
              <a:t>カラーベース調性格レコメンド</a:t>
            </a:r>
            <a:endParaRPr lang="ja-JP" altLang="en-US" sz="2400" dirty="0"/>
          </a:p>
          <a:p>
            <a:pPr marL="0" indent="0">
              <a:buNone/>
            </a:pPr>
            <a:endParaRPr lang="en-US" altLang="ja-JP" dirty="0"/>
          </a:p>
          <a:p>
            <a:pPr marL="0" indent="0">
              <a:buNone/>
            </a:pPr>
            <a:endParaRPr lang="en-US" altLang="ja-JP" dirty="0"/>
          </a:p>
          <a:p>
            <a:pPr marL="0" indent="0" algn="ctr">
              <a:buNone/>
            </a:pPr>
            <a:r>
              <a:rPr lang="ja-JP" altLang="en-US" sz="2400" dirty="0"/>
              <a:t>購買を完成したら、エンジンを呼び出し、レコメンドする</a:t>
            </a:r>
            <a:endParaRPr lang="en-US" altLang="ja-JP" sz="2400" dirty="0"/>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ユーザーベースレコメンド①</a:t>
            </a:r>
            <a:endParaRPr kumimoji="1" lang="ja-JP" altLang="en-US" dirty="0"/>
          </a:p>
        </p:txBody>
      </p:sp>
      <p:sp>
        <p:nvSpPr>
          <p:cNvPr id="3" name="コンテンツ プレースホルダー 2"/>
          <p:cNvSpPr>
            <a:spLocks noGrp="1"/>
          </p:cNvSpPr>
          <p:nvPr>
            <p:ph idx="1"/>
          </p:nvPr>
        </p:nvSpPr>
        <p:spPr/>
        <p:txBody>
          <a:bodyPr/>
          <a:lstStyle/>
          <a:p>
            <a:pPr indent="0">
              <a:buNone/>
            </a:pPr>
            <a:r>
              <a:rPr kumimoji="1" lang="ja-JP" altLang="en-US" dirty="0"/>
              <a:t>これはユーザーの相似性からレコメンドする</a:t>
            </a:r>
            <a:r>
              <a:rPr kumimoji="1" lang="ja-JP" altLang="en-US" dirty="0" smtClean="0"/>
              <a:t>方法なので</a:t>
            </a:r>
            <a:r>
              <a:rPr kumimoji="1" lang="ja-JP" altLang="en-US" dirty="0"/>
              <a:t>、ユーザーの商品評価が必要。</a:t>
            </a:r>
            <a:endParaRPr lang="en-US" altLang="ja-JP" dirty="0"/>
          </a:p>
          <a:p>
            <a:pPr indent="0">
              <a:buNone/>
            </a:pPr>
            <a:r>
              <a:rPr kumimoji="1" lang="ja-JP" altLang="en-US" dirty="0"/>
              <a:t>それで、購買完了からユーザーが商品に評価できる機能</a:t>
            </a:r>
            <a:r>
              <a:rPr lang="ja-JP" altLang="en-US" dirty="0"/>
              <a:t>を</a:t>
            </a:r>
            <a:r>
              <a:rPr kumimoji="1" lang="ja-JP" altLang="en-US" dirty="0"/>
              <a:t>作成</a:t>
            </a:r>
            <a:endParaRPr kumimoji="1" lang="en-US" altLang="ja-JP" dirty="0"/>
          </a:p>
          <a:p>
            <a:endParaRPr kumimoji="1" lang="en-US" altLang="ja-JP" dirty="0"/>
          </a:p>
        </p:txBody>
      </p:sp>
      <p:pic>
        <p:nvPicPr>
          <p:cNvPr id="6" name="図 5"/>
          <p:cNvPicPr>
            <a:picLocks noChangeAspect="1"/>
          </p:cNvPicPr>
          <p:nvPr/>
        </p:nvPicPr>
        <p:blipFill>
          <a:blip r:embed="rId1"/>
          <a:stretch>
            <a:fillRect/>
          </a:stretch>
        </p:blipFill>
        <p:spPr>
          <a:xfrm>
            <a:off x="681324" y="2891446"/>
            <a:ext cx="4580952" cy="2009524"/>
          </a:xfrm>
          <a:prstGeom prst="rect">
            <a:avLst/>
          </a:prstGeom>
        </p:spPr>
      </p:pic>
      <p:sp>
        <p:nvSpPr>
          <p:cNvPr id="7" name="テキスト ボックス 6"/>
          <p:cNvSpPr txBox="1"/>
          <p:nvPr/>
        </p:nvSpPr>
        <p:spPr>
          <a:xfrm>
            <a:off x="1129322" y="4789606"/>
            <a:ext cx="4011034" cy="1200329"/>
          </a:xfrm>
          <a:prstGeom prst="rect">
            <a:avLst/>
          </a:prstGeom>
          <a:noFill/>
        </p:spPr>
        <p:txBody>
          <a:bodyPr wrap="none" rtlCol="0">
            <a:spAutoFit/>
          </a:bodyPr>
          <a:lstStyle/>
          <a:p>
            <a:r>
              <a:rPr kumimoji="1" lang="ja-JP" altLang="en-US" sz="2400" dirty="0"/>
              <a:t>ウェブ上の評価機能を作成</a:t>
            </a:r>
            <a:endParaRPr kumimoji="1" lang="en-US" altLang="ja-JP" sz="2400" dirty="0"/>
          </a:p>
          <a:p>
            <a:r>
              <a:rPr lang="ja-JP" altLang="en-US" sz="2400" dirty="0"/>
              <a:t>１から</a:t>
            </a:r>
            <a:r>
              <a:rPr lang="en-US" altLang="ja-JP" sz="2400" dirty="0"/>
              <a:t>5</a:t>
            </a:r>
            <a:r>
              <a:rPr lang="ja-JP" altLang="en-US" sz="2400" dirty="0" err="1"/>
              <a:t>までの</a:t>
            </a:r>
            <a:r>
              <a:rPr lang="ja-JP" altLang="en-US" sz="2400" dirty="0"/>
              <a:t>点数</a:t>
            </a:r>
            <a:endParaRPr lang="en-US" altLang="ja-JP" sz="2400" dirty="0"/>
          </a:p>
          <a:p>
            <a:r>
              <a:rPr kumimoji="1" lang="ja-JP" altLang="en-US" sz="2400" dirty="0"/>
              <a:t>まだ、</a:t>
            </a:r>
            <a:r>
              <a:rPr lang="ja-JP" altLang="en-US" sz="2400" dirty="0"/>
              <a:t>データを</a:t>
            </a:r>
            <a:r>
              <a:rPr lang="en-US" altLang="ja-JP" sz="2400" dirty="0" err="1"/>
              <a:t>php</a:t>
            </a:r>
            <a:r>
              <a:rPr lang="ja-JP" altLang="en-US" sz="2400" dirty="0"/>
              <a:t>へ送信する</a:t>
            </a:r>
            <a:endParaRPr kumimoji="1" lang="ja-JP" altLang="en-US" sz="24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6082" y="3336932"/>
            <a:ext cx="5161062" cy="300196"/>
          </a:xfrm>
          <a:prstGeom prst="rect">
            <a:avLst/>
          </a:prstGeom>
        </p:spPr>
      </p:pic>
      <p:sp>
        <p:nvSpPr>
          <p:cNvPr id="9" name="右矢印 8"/>
          <p:cNvSpPr/>
          <p:nvPr/>
        </p:nvSpPr>
        <p:spPr>
          <a:xfrm>
            <a:off x="5013960" y="3487030"/>
            <a:ext cx="1615440" cy="15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449669" y="3117698"/>
            <a:ext cx="646331" cy="369332"/>
          </a:xfrm>
          <a:prstGeom prst="rect">
            <a:avLst/>
          </a:prstGeom>
          <a:noFill/>
        </p:spPr>
        <p:txBody>
          <a:bodyPr wrap="none" rtlCol="0">
            <a:spAutoFit/>
          </a:bodyPr>
          <a:lstStyle/>
          <a:p>
            <a:r>
              <a:rPr kumimoji="1" lang="ja-JP" altLang="en-US" dirty="0"/>
              <a:t>挿入</a:t>
            </a:r>
            <a:endParaRPr kumimoji="1" lang="ja-JP" altLang="en-US"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082" y="4601760"/>
            <a:ext cx="5024438" cy="335734"/>
          </a:xfrm>
          <a:prstGeom prst="rect">
            <a:avLst/>
          </a:prstGeom>
        </p:spPr>
      </p:pic>
      <p:sp>
        <p:nvSpPr>
          <p:cNvPr id="13" name="下矢印 12"/>
          <p:cNvSpPr/>
          <p:nvPr/>
        </p:nvSpPr>
        <p:spPr>
          <a:xfrm>
            <a:off x="11353800" y="3759048"/>
            <a:ext cx="426720" cy="8427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0665976" y="3958069"/>
            <a:ext cx="646331" cy="369332"/>
          </a:xfrm>
          <a:prstGeom prst="rect">
            <a:avLst/>
          </a:prstGeom>
          <a:noFill/>
        </p:spPr>
        <p:txBody>
          <a:bodyPr wrap="none" rtlCol="0">
            <a:spAutoFit/>
          </a:bodyPr>
          <a:lstStyle/>
          <a:p>
            <a:r>
              <a:rPr kumimoji="1" lang="ja-JP" altLang="en-US" dirty="0"/>
              <a:t>更新</a:t>
            </a:r>
            <a:endParaRPr kumimoji="1" lang="ja-JP" altLang="en-US" dirty="0"/>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P spid="13" grpId="0" bldLvl="0" animBg="1"/>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ユーザーベースレコメンド②</a:t>
            </a:r>
            <a:endParaRPr kumimoji="1" lang="ja-JP" altLang="en-US" dirty="0"/>
          </a:p>
        </p:txBody>
      </p:sp>
      <p:sp>
        <p:nvSpPr>
          <p:cNvPr id="3" name="コンテンツ プレースホルダー 2"/>
          <p:cNvSpPr>
            <a:spLocks noGrp="1"/>
          </p:cNvSpPr>
          <p:nvPr>
            <p:ph idx="1"/>
          </p:nvPr>
        </p:nvSpPr>
        <p:spPr>
          <a:xfrm>
            <a:off x="838200" y="1825624"/>
            <a:ext cx="10515600" cy="4645513"/>
          </a:xfrm>
        </p:spPr>
        <p:txBody>
          <a:bodyPr>
            <a:normAutofit/>
          </a:bodyPr>
          <a:lstStyle/>
          <a:p>
            <a:pPr indent="0">
              <a:buNone/>
            </a:pPr>
            <a:r>
              <a:rPr kumimoji="1" lang="ja-JP" altLang="en-US" dirty="0"/>
              <a:t>同じユーザーが同じ服を買ったとき、新しい評価をすると、古い評価点数を更新する必要</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indent="0">
              <a:buNone/>
            </a:pPr>
            <a:endParaRPr lang="en-US" altLang="ja-JP" dirty="0"/>
          </a:p>
          <a:p>
            <a:r>
              <a:rPr lang="ja-JP" altLang="en-US" dirty="0"/>
              <a:t>購入履歴からユーザー、商品、評価により、新しいデータを生成する</a:t>
            </a:r>
            <a:endParaRPr lang="ja-JP" altLang="en-US" dirty="0"/>
          </a:p>
          <a:p>
            <a:endParaRPr kumimoji="1" lang="ja-JP" altLang="en-US" dirty="0"/>
          </a:p>
        </p:txBody>
      </p:sp>
      <p:sp>
        <p:nvSpPr>
          <p:cNvPr id="6" name="テキスト ボックス 5"/>
          <p:cNvSpPr txBox="1"/>
          <p:nvPr/>
        </p:nvSpPr>
        <p:spPr>
          <a:xfrm>
            <a:off x="947737" y="2852082"/>
            <a:ext cx="3230372" cy="461665"/>
          </a:xfrm>
          <a:prstGeom prst="rect">
            <a:avLst/>
          </a:prstGeom>
          <a:noFill/>
        </p:spPr>
        <p:txBody>
          <a:bodyPr wrap="none" rtlCol="0">
            <a:spAutoFit/>
          </a:bodyPr>
          <a:lstStyle/>
          <a:p>
            <a:r>
              <a:rPr kumimoji="1" lang="ja-JP" altLang="en-US" sz="2400" dirty="0"/>
              <a:t>ユーザー</a:t>
            </a:r>
            <a:r>
              <a:rPr kumimoji="1" lang="en-US" altLang="ja-JP" sz="2400" dirty="0"/>
              <a:t>2</a:t>
            </a:r>
            <a:r>
              <a:rPr kumimoji="1" lang="ja-JP" altLang="en-US" sz="2400" dirty="0"/>
              <a:t>の購入履歴：</a:t>
            </a:r>
            <a:endParaRPr kumimoji="1" lang="ja-JP" altLang="en-US" sz="2400" dirty="0"/>
          </a:p>
        </p:txBody>
      </p:sp>
      <p:sp>
        <p:nvSpPr>
          <p:cNvPr id="15" name="右カーブ矢印 14"/>
          <p:cNvSpPr/>
          <p:nvPr/>
        </p:nvSpPr>
        <p:spPr>
          <a:xfrm rot="10147351">
            <a:off x="6094165" y="3580310"/>
            <a:ext cx="775725" cy="80440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p:cNvSpPr txBox="1"/>
          <p:nvPr/>
        </p:nvSpPr>
        <p:spPr>
          <a:xfrm>
            <a:off x="6938821" y="3897153"/>
            <a:ext cx="1462260" cy="369332"/>
          </a:xfrm>
          <a:prstGeom prst="rect">
            <a:avLst/>
          </a:prstGeom>
          <a:noFill/>
        </p:spPr>
        <p:txBody>
          <a:bodyPr wrap="none" rtlCol="0">
            <a:spAutoFit/>
          </a:bodyPr>
          <a:lstStyle/>
          <a:p>
            <a:r>
              <a:rPr kumimoji="1" lang="ja-JP" altLang="en-US" dirty="0"/>
              <a:t>データを更新</a:t>
            </a:r>
            <a:endParaRPr kumimoji="1" lang="ja-JP" altLang="en-US" dirty="0"/>
          </a:p>
        </p:txBody>
      </p:sp>
      <p:pic>
        <p:nvPicPr>
          <p:cNvPr id="17" name="図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00045" y="4974279"/>
            <a:ext cx="877838" cy="877838"/>
          </a:xfrm>
          <a:prstGeom prst="rect">
            <a:avLst/>
          </a:prstGeom>
        </p:spPr>
      </p:pic>
      <p:grpSp>
        <p:nvGrpSpPr>
          <p:cNvPr id="10" name="グループ化 9"/>
          <p:cNvGrpSpPr/>
          <p:nvPr/>
        </p:nvGrpSpPr>
        <p:grpSpPr>
          <a:xfrm>
            <a:off x="6954061" y="2632016"/>
            <a:ext cx="5041359" cy="1210013"/>
            <a:chOff x="6954061" y="2632016"/>
            <a:chExt cx="5041359" cy="1210013"/>
          </a:xfrm>
        </p:grpSpPr>
        <p:grpSp>
          <p:nvGrpSpPr>
            <p:cNvPr id="23" name="グループ化 22"/>
            <p:cNvGrpSpPr/>
            <p:nvPr/>
          </p:nvGrpSpPr>
          <p:grpSpPr>
            <a:xfrm>
              <a:off x="6954061" y="2632016"/>
              <a:ext cx="5024201" cy="1210013"/>
              <a:chOff x="6713951" y="2399347"/>
              <a:chExt cx="5024201" cy="1210013"/>
            </a:xfrm>
          </p:grpSpPr>
          <p:grpSp>
            <p:nvGrpSpPr>
              <p:cNvPr id="21" name="グループ化 20"/>
              <p:cNvGrpSpPr/>
              <p:nvPr/>
            </p:nvGrpSpPr>
            <p:grpSpPr>
              <a:xfrm>
                <a:off x="6807159" y="2399347"/>
                <a:ext cx="4922383" cy="1166813"/>
                <a:chOff x="6372545" y="2384985"/>
                <a:chExt cx="4922383" cy="1166813"/>
              </a:xfrm>
            </p:grpSpPr>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071" y="2384985"/>
                  <a:ext cx="4909857" cy="1166813"/>
                </a:xfrm>
                <a:prstGeom prst="rect">
                  <a:avLst/>
                </a:prstGeom>
              </p:spPr>
            </p:pic>
            <p:pic>
              <p:nvPicPr>
                <p:cNvPr id="20" name="図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545" y="2666726"/>
                  <a:ext cx="4918467" cy="597279"/>
                </a:xfrm>
                <a:prstGeom prst="rect">
                  <a:avLst/>
                </a:prstGeom>
              </p:spPr>
            </p:pic>
          </p:grpSp>
          <p:sp>
            <p:nvSpPr>
              <p:cNvPr id="22" name="正方形/長方形 21"/>
              <p:cNvSpPr/>
              <p:nvPr/>
            </p:nvSpPr>
            <p:spPr>
              <a:xfrm>
                <a:off x="6713951" y="3253315"/>
                <a:ext cx="5024201" cy="3560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24" name="正方形/長方形 23"/>
            <p:cNvSpPr/>
            <p:nvPr/>
          </p:nvSpPr>
          <p:spPr>
            <a:xfrm>
              <a:off x="6954061" y="3154991"/>
              <a:ext cx="5016537" cy="3309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1456586" y="3188716"/>
              <a:ext cx="538834" cy="33099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 name="グループ化 3"/>
          <p:cNvGrpSpPr/>
          <p:nvPr/>
        </p:nvGrpSpPr>
        <p:grpSpPr>
          <a:xfrm>
            <a:off x="947737" y="3313747"/>
            <a:ext cx="5070612" cy="1166813"/>
            <a:chOff x="947737" y="3313747"/>
            <a:chExt cx="5070612" cy="1166813"/>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417" y="3313747"/>
              <a:ext cx="4909857" cy="1166813"/>
            </a:xfrm>
            <a:prstGeom prst="rect">
              <a:avLst/>
            </a:prstGeom>
          </p:spPr>
        </p:pic>
        <p:sp>
          <p:nvSpPr>
            <p:cNvPr id="7" name="正方形/長方形 6"/>
            <p:cNvSpPr/>
            <p:nvPr/>
          </p:nvSpPr>
          <p:spPr>
            <a:xfrm>
              <a:off x="947737" y="3566160"/>
              <a:ext cx="5016537" cy="3309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993457" y="4130040"/>
              <a:ext cx="5016537" cy="3309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5455118" y="3598244"/>
              <a:ext cx="538834" cy="33099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5479515" y="4149567"/>
              <a:ext cx="538834" cy="33099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9496439" y="5851661"/>
            <a:ext cx="1654620" cy="369332"/>
          </a:xfrm>
          <a:prstGeom prst="rect">
            <a:avLst/>
          </a:prstGeom>
          <a:noFill/>
        </p:spPr>
        <p:txBody>
          <a:bodyPr wrap="none" rtlCol="0">
            <a:spAutoFit/>
          </a:bodyPr>
          <a:lstStyle/>
          <a:p>
            <a:r>
              <a:rPr kumimoji="1" lang="ja-JP" altLang="en-US" dirty="0"/>
              <a:t>更新したデータ</a:t>
            </a:r>
            <a:endParaRPr kumimoji="1" lang="ja-JP" altLang="en-US" dirty="0"/>
          </a:p>
        </p:txBody>
      </p:sp>
      <p:sp>
        <p:nvSpPr>
          <p:cNvPr id="12" name="スライド番号プレースホルダー 11"/>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ユーザーベースレコメンド③</a:t>
            </a:r>
            <a:endParaRPr kumimoji="1" lang="ja-JP" altLang="en-US" dirty="0"/>
          </a:p>
        </p:txBody>
      </p:sp>
      <p:pic>
        <p:nvPicPr>
          <p:cNvPr id="11" name="コンテンツ プレースホルダー 10"/>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42652" y="1878969"/>
            <a:ext cx="1977090" cy="2605007"/>
          </a:xfrm>
        </p:spPr>
      </p:pic>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275" y="4217268"/>
            <a:ext cx="7305675" cy="200025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1578" y="2160338"/>
            <a:ext cx="877838" cy="877838"/>
          </a:xfrm>
          <a:prstGeom prst="rect">
            <a:avLst/>
          </a:prstGeom>
        </p:spPr>
      </p:pic>
      <p:sp>
        <p:nvSpPr>
          <p:cNvPr id="8" name="テキスト ボックス 7"/>
          <p:cNvSpPr txBox="1"/>
          <p:nvPr/>
        </p:nvSpPr>
        <p:spPr>
          <a:xfrm>
            <a:off x="6827398" y="3079791"/>
            <a:ext cx="1654620" cy="369332"/>
          </a:xfrm>
          <a:prstGeom prst="rect">
            <a:avLst/>
          </a:prstGeom>
          <a:noFill/>
        </p:spPr>
        <p:txBody>
          <a:bodyPr wrap="none" rtlCol="0">
            <a:spAutoFit/>
          </a:bodyPr>
          <a:lstStyle/>
          <a:p>
            <a:r>
              <a:rPr lang="ja-JP" altLang="en-US" dirty="0">
                <a:solidFill>
                  <a:srgbClr val="FF0000"/>
                </a:solidFill>
              </a:rPr>
              <a:t>更新したデータ</a:t>
            </a:r>
            <a:endParaRPr kumimoji="1" lang="ja-JP" altLang="en-US" dirty="0">
              <a:solidFill>
                <a:srgbClr val="FF0000"/>
              </a:solidFill>
            </a:endParaRPr>
          </a:p>
        </p:txBody>
      </p:sp>
      <p:sp>
        <p:nvSpPr>
          <p:cNvPr id="10" name="右矢印 9"/>
          <p:cNvSpPr/>
          <p:nvPr/>
        </p:nvSpPr>
        <p:spPr>
          <a:xfrm>
            <a:off x="2842652" y="2546456"/>
            <a:ext cx="1764000" cy="24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501" y="2160338"/>
            <a:ext cx="877838" cy="877838"/>
          </a:xfrm>
          <a:prstGeom prst="rect">
            <a:avLst/>
          </a:prstGeom>
        </p:spPr>
      </p:pic>
      <p:sp>
        <p:nvSpPr>
          <p:cNvPr id="13" name="テキスト ボックス 12"/>
          <p:cNvSpPr txBox="1"/>
          <p:nvPr/>
        </p:nvSpPr>
        <p:spPr>
          <a:xfrm>
            <a:off x="2760328" y="2236538"/>
            <a:ext cx="2031325" cy="369332"/>
          </a:xfrm>
          <a:prstGeom prst="rect">
            <a:avLst/>
          </a:prstGeom>
          <a:noFill/>
        </p:spPr>
        <p:txBody>
          <a:bodyPr wrap="none" rtlCol="0">
            <a:spAutoFit/>
          </a:bodyPr>
          <a:lstStyle/>
          <a:p>
            <a:r>
              <a:rPr kumimoji="1" lang="ja-JP" altLang="en-US" sz="1800" dirty="0"/>
              <a:t>購入の</a:t>
            </a:r>
            <a:r>
              <a:rPr kumimoji="1" lang="ja-JP" altLang="en-US" sz="1800" dirty="0">
                <a:solidFill>
                  <a:srgbClr val="FF0000"/>
                </a:solidFill>
              </a:rPr>
              <a:t>ユーザー名</a:t>
            </a:r>
            <a:endParaRPr kumimoji="1" lang="ja-JP" altLang="en-US" sz="1800" dirty="0">
              <a:solidFill>
                <a:srgbClr val="FF0000"/>
              </a:solidFill>
            </a:endParaRPr>
          </a:p>
        </p:txBody>
      </p:sp>
      <p:sp>
        <p:nvSpPr>
          <p:cNvPr id="14" name="テキスト ボックス 13"/>
          <p:cNvSpPr txBox="1"/>
          <p:nvPr/>
        </p:nvSpPr>
        <p:spPr>
          <a:xfrm>
            <a:off x="4286725" y="3042237"/>
            <a:ext cx="2291397" cy="369332"/>
          </a:xfrm>
          <a:prstGeom prst="rect">
            <a:avLst/>
          </a:prstGeom>
          <a:noFill/>
        </p:spPr>
        <p:txBody>
          <a:bodyPr wrap="none" rtlCol="0">
            <a:spAutoFit/>
          </a:bodyPr>
          <a:lstStyle/>
          <a:p>
            <a:r>
              <a:rPr kumimoji="1" lang="en-US" altLang="ja-JP" dirty="0"/>
              <a:t>Userbase-question.csv</a:t>
            </a:r>
            <a:endParaRPr kumimoji="1" lang="ja-JP" altLang="en-US" dirty="0"/>
          </a:p>
        </p:txBody>
      </p:sp>
      <p:sp>
        <p:nvSpPr>
          <p:cNvPr id="15" name="右矢印 14"/>
          <p:cNvSpPr/>
          <p:nvPr/>
        </p:nvSpPr>
        <p:spPr>
          <a:xfrm>
            <a:off x="1097279" y="5684759"/>
            <a:ext cx="1377315" cy="24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9" name="右矢印 18"/>
          <p:cNvSpPr/>
          <p:nvPr/>
        </p:nvSpPr>
        <p:spPr>
          <a:xfrm>
            <a:off x="8610600" y="2490410"/>
            <a:ext cx="1419665" cy="268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8310998" y="2132957"/>
            <a:ext cx="2262158" cy="369332"/>
          </a:xfrm>
          <a:prstGeom prst="rect">
            <a:avLst/>
          </a:prstGeom>
          <a:noFill/>
        </p:spPr>
        <p:txBody>
          <a:bodyPr wrap="none" rtlCol="0">
            <a:spAutoFit/>
          </a:bodyPr>
          <a:lstStyle/>
          <a:p>
            <a:r>
              <a:rPr kumimoji="1" lang="ja-JP" altLang="en-US" sz="1800" dirty="0"/>
              <a:t>エンジンを呼び出す</a:t>
            </a:r>
            <a:endParaRPr kumimoji="1" lang="ja-JP" altLang="en-US" sz="1800" dirty="0"/>
          </a:p>
        </p:txBody>
      </p:sp>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7635" y="2073152"/>
            <a:ext cx="877838" cy="877838"/>
          </a:xfrm>
          <a:prstGeom prst="rect">
            <a:avLst/>
          </a:prstGeom>
        </p:spPr>
      </p:pic>
      <p:sp>
        <p:nvSpPr>
          <p:cNvPr id="22" name="テキスト ボックス 21"/>
          <p:cNvSpPr txBox="1"/>
          <p:nvPr/>
        </p:nvSpPr>
        <p:spPr>
          <a:xfrm>
            <a:off x="9732512" y="3055075"/>
            <a:ext cx="2128083" cy="369332"/>
          </a:xfrm>
          <a:prstGeom prst="rect">
            <a:avLst/>
          </a:prstGeom>
          <a:noFill/>
        </p:spPr>
        <p:txBody>
          <a:bodyPr wrap="none" rtlCol="0">
            <a:spAutoFit/>
          </a:bodyPr>
          <a:lstStyle/>
          <a:p>
            <a:r>
              <a:rPr kumimoji="1" lang="en-US" altLang="ja-JP" dirty="0"/>
              <a:t>Userbase</a:t>
            </a:r>
            <a:r>
              <a:rPr lang="en-US" altLang="ja-JP" dirty="0"/>
              <a:t>-answer.csv</a:t>
            </a:r>
            <a:endParaRPr kumimoji="1" lang="ja-JP" altLang="en-US" dirty="0"/>
          </a:p>
        </p:txBody>
      </p:sp>
      <p:sp>
        <p:nvSpPr>
          <p:cNvPr id="23" name="テキスト ボックス 22"/>
          <p:cNvSpPr txBox="1"/>
          <p:nvPr/>
        </p:nvSpPr>
        <p:spPr>
          <a:xfrm>
            <a:off x="993170" y="4727793"/>
            <a:ext cx="1585531" cy="1200329"/>
          </a:xfrm>
          <a:prstGeom prst="rect">
            <a:avLst/>
          </a:prstGeom>
          <a:noFill/>
        </p:spPr>
        <p:txBody>
          <a:bodyPr wrap="square" rtlCol="0">
            <a:spAutoFit/>
          </a:bodyPr>
          <a:lstStyle/>
          <a:p>
            <a:r>
              <a:rPr lang="ja-JP" altLang="en-US" sz="1800" dirty="0"/>
              <a:t>結果によりデータベースに探す</a:t>
            </a:r>
            <a:endParaRPr lang="ja-JP" altLang="en-US" sz="1800" dirty="0"/>
          </a:p>
          <a:p>
            <a:endParaRPr kumimoji="1" lang="ja-JP" altLang="en-US" sz="1800" dirty="0"/>
          </a:p>
        </p:txBody>
      </p:sp>
      <p:sp>
        <p:nvSpPr>
          <p:cNvPr id="4" name="加算記号 3"/>
          <p:cNvSpPr/>
          <p:nvPr/>
        </p:nvSpPr>
        <p:spPr>
          <a:xfrm>
            <a:off x="6194093" y="2374503"/>
            <a:ext cx="512602" cy="5003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p:bldP spid="14" grpId="0"/>
      <p:bldP spid="15" grpId="0" animBg="1"/>
      <p:bldP spid="19" grpId="0" animBg="1"/>
      <p:bldP spid="20" grpId="0"/>
      <p:bldP spid="22" grpId="0"/>
      <p:bldP spid="23" grpId="0"/>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コンテンツベース</a:t>
            </a:r>
            <a:r>
              <a:rPr lang="ja-JP" altLang="en-US" dirty="0" smtClean="0"/>
              <a:t>レコメンド</a:t>
            </a:r>
            <a:endParaRPr kumimoji="1" lang="ja-JP" altLang="en-US" dirty="0"/>
          </a:p>
        </p:txBody>
      </p:sp>
      <p:sp>
        <p:nvSpPr>
          <p:cNvPr id="3" name="コンテンツ プレースホルダー 2"/>
          <p:cNvSpPr>
            <a:spLocks noGrp="1"/>
          </p:cNvSpPr>
          <p:nvPr>
            <p:ph idx="1"/>
          </p:nvPr>
        </p:nvSpPr>
        <p:spPr>
          <a:xfrm>
            <a:off x="838200" y="1771802"/>
            <a:ext cx="10058398" cy="4023360"/>
          </a:xfrm>
        </p:spPr>
        <p:txBody>
          <a:bodyPr>
            <a:normAutofit/>
          </a:bodyPr>
          <a:lstStyle/>
          <a:p>
            <a:r>
              <a:rPr kumimoji="1" lang="ja-JP" altLang="en-US" sz="2400" dirty="0"/>
              <a:t>キーワードから</a:t>
            </a:r>
            <a:r>
              <a:rPr lang="en-US" altLang="ja-JP" sz="2400" dirty="0" err="1"/>
              <a:t>tf-idf</a:t>
            </a:r>
            <a:r>
              <a:rPr lang="ja-JP" altLang="en-US" sz="2400" dirty="0"/>
              <a:t>にとりレコメンド結果を表示する</a:t>
            </a:r>
            <a:endParaRPr kumimoji="1" lang="ja-JP" altLang="en-US" sz="2400" dirty="0"/>
          </a:p>
        </p:txBody>
      </p:sp>
      <p:sp>
        <p:nvSpPr>
          <p:cNvPr id="9" name="右矢印 8"/>
          <p:cNvSpPr/>
          <p:nvPr/>
        </p:nvSpPr>
        <p:spPr>
          <a:xfrm>
            <a:off x="3572804" y="3605284"/>
            <a:ext cx="1923184" cy="32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572804" y="3347236"/>
            <a:ext cx="1826141" cy="338554"/>
          </a:xfrm>
          <a:prstGeom prst="rect">
            <a:avLst/>
          </a:prstGeom>
          <a:noFill/>
        </p:spPr>
        <p:txBody>
          <a:bodyPr wrap="none" rtlCol="0">
            <a:spAutoFit/>
          </a:bodyPr>
          <a:lstStyle/>
          <a:p>
            <a:r>
              <a:rPr kumimoji="1" lang="ja-JP" altLang="en-US" sz="1600" dirty="0"/>
              <a:t>購入履歴の</a:t>
            </a:r>
            <a:r>
              <a:rPr kumimoji="1" lang="ja-JP" altLang="en-US" sz="1600" dirty="0">
                <a:solidFill>
                  <a:srgbClr val="FF0000"/>
                </a:solidFill>
              </a:rPr>
              <a:t>商品</a:t>
            </a:r>
            <a:r>
              <a:rPr kumimoji="1" lang="en-US" altLang="ja-JP" sz="1600" dirty="0">
                <a:solidFill>
                  <a:srgbClr val="FF0000"/>
                </a:solidFill>
              </a:rPr>
              <a:t>ID</a:t>
            </a:r>
            <a:endParaRPr kumimoji="1" lang="ja-JP" altLang="en-US" sz="1600" dirty="0">
              <a:solidFill>
                <a:srgbClr val="FF0000"/>
              </a:solidFill>
            </a:endParaRPr>
          </a:p>
        </p:txBody>
      </p:sp>
      <p:pic>
        <p:nvPicPr>
          <p:cNvPr id="11" name="図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20535" y="3176923"/>
            <a:ext cx="877838" cy="877838"/>
          </a:xfrm>
          <a:prstGeom prst="rect">
            <a:avLst/>
          </a:prstGeom>
        </p:spPr>
      </p:pic>
      <p:sp>
        <p:nvSpPr>
          <p:cNvPr id="12" name="テキスト ボックス 11"/>
          <p:cNvSpPr txBox="1"/>
          <p:nvPr/>
        </p:nvSpPr>
        <p:spPr>
          <a:xfrm>
            <a:off x="5538447" y="4079529"/>
            <a:ext cx="1384097" cy="369332"/>
          </a:xfrm>
          <a:prstGeom prst="rect">
            <a:avLst/>
          </a:prstGeom>
          <a:noFill/>
        </p:spPr>
        <p:txBody>
          <a:bodyPr wrap="none" rtlCol="0">
            <a:spAutoFit/>
          </a:bodyPr>
          <a:lstStyle/>
          <a:p>
            <a:r>
              <a:rPr lang="en-US" altLang="ja-JP" dirty="0"/>
              <a:t>Question.csv</a:t>
            </a:r>
            <a:endParaRPr kumimoji="1" lang="ja-JP" altLang="en-US" dirty="0"/>
          </a:p>
        </p:txBody>
      </p:sp>
      <p:sp>
        <p:nvSpPr>
          <p:cNvPr id="13" name="右矢印 12"/>
          <p:cNvSpPr/>
          <p:nvPr/>
        </p:nvSpPr>
        <p:spPr>
          <a:xfrm>
            <a:off x="6922544" y="3615842"/>
            <a:ext cx="1719163" cy="32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860296" y="3300949"/>
            <a:ext cx="2031325" cy="338554"/>
          </a:xfrm>
          <a:prstGeom prst="rect">
            <a:avLst/>
          </a:prstGeom>
          <a:noFill/>
        </p:spPr>
        <p:txBody>
          <a:bodyPr wrap="none" rtlCol="0">
            <a:spAutoFit/>
          </a:bodyPr>
          <a:lstStyle/>
          <a:p>
            <a:r>
              <a:rPr lang="ja-JP" altLang="en-US" sz="1600" dirty="0"/>
              <a:t>エンジンを呼び出す</a:t>
            </a:r>
            <a:endParaRPr kumimoji="1" lang="ja-JP" altLang="en-US" sz="1600" dirty="0"/>
          </a:p>
        </p:txBody>
      </p:sp>
      <p:pic>
        <p:nvPicPr>
          <p:cNvPr id="15" name="図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42597" y="3166365"/>
            <a:ext cx="877838" cy="877838"/>
          </a:xfrm>
          <a:prstGeom prst="rect">
            <a:avLst/>
          </a:prstGeom>
        </p:spPr>
      </p:pic>
      <p:sp>
        <p:nvSpPr>
          <p:cNvPr id="16" name="テキスト ボックス 15"/>
          <p:cNvSpPr txBox="1"/>
          <p:nvPr/>
        </p:nvSpPr>
        <p:spPr>
          <a:xfrm>
            <a:off x="8730046" y="4062877"/>
            <a:ext cx="1209114" cy="369332"/>
          </a:xfrm>
          <a:prstGeom prst="rect">
            <a:avLst/>
          </a:prstGeom>
          <a:noFill/>
        </p:spPr>
        <p:txBody>
          <a:bodyPr wrap="none" rtlCol="0">
            <a:spAutoFit/>
          </a:bodyPr>
          <a:lstStyle/>
          <a:p>
            <a:r>
              <a:rPr kumimoji="1" lang="en-US" altLang="ja-JP" dirty="0"/>
              <a:t>Anwser.csv</a:t>
            </a:r>
            <a:endParaRPr kumimoji="1" lang="ja-JP" altLang="en-US" dirty="0"/>
          </a:p>
        </p:txBody>
      </p:sp>
      <p:sp>
        <p:nvSpPr>
          <p:cNvPr id="17" name="右矢印 16"/>
          <p:cNvSpPr/>
          <p:nvPr/>
        </p:nvSpPr>
        <p:spPr>
          <a:xfrm>
            <a:off x="1282554" y="5829606"/>
            <a:ext cx="1377315" cy="24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201591" y="4979003"/>
            <a:ext cx="1539240" cy="923330"/>
          </a:xfrm>
          <a:prstGeom prst="rect">
            <a:avLst/>
          </a:prstGeom>
          <a:noFill/>
        </p:spPr>
        <p:txBody>
          <a:bodyPr wrap="square" rtlCol="0">
            <a:spAutoFit/>
          </a:bodyPr>
          <a:lstStyle/>
          <a:p>
            <a:r>
              <a:rPr lang="ja-JP" altLang="en-US" sz="1800" dirty="0"/>
              <a:t>結果によりデータベースに探す</a:t>
            </a:r>
            <a:endParaRPr kumimoji="1" lang="ja-JP" altLang="en-US" sz="1800" dirty="0"/>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675" y="2663825"/>
            <a:ext cx="5017346" cy="3428294"/>
          </a:xfrm>
          <a:prstGeom prst="rect">
            <a:avLst/>
          </a:prstGeom>
        </p:spPr>
      </p:pic>
      <p:pic>
        <p:nvPicPr>
          <p:cNvPr id="20" name="コンテンツ プレースホルダー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183" y="2369213"/>
            <a:ext cx="1876251" cy="2472142"/>
          </a:xfrm>
          <a:prstGeom prst="rect">
            <a:avLst/>
          </a:prstGeom>
          <a:noFill/>
          <a:ln>
            <a:noFill/>
          </a:ln>
        </p:spPr>
      </p:pic>
      <p:sp>
        <p:nvSpPr>
          <p:cNvPr id="4" name="テキスト ボックス 3"/>
          <p:cNvSpPr txBox="1"/>
          <p:nvPr/>
        </p:nvSpPr>
        <p:spPr>
          <a:xfrm>
            <a:off x="3113520" y="2306925"/>
            <a:ext cx="7265130" cy="400110"/>
          </a:xfrm>
          <a:prstGeom prst="rect">
            <a:avLst/>
          </a:prstGeom>
          <a:noFill/>
        </p:spPr>
        <p:txBody>
          <a:bodyPr wrap="none" rtlCol="0">
            <a:spAutoFit/>
          </a:bodyPr>
          <a:lstStyle/>
          <a:p>
            <a:r>
              <a:rPr lang="en-US" altLang="ja-JP" sz="2000" dirty="0">
                <a:solidFill>
                  <a:srgbClr val="FF0000"/>
                </a:solidFill>
              </a:rPr>
              <a:t>BORDERS</a:t>
            </a:r>
            <a:r>
              <a:rPr lang="en-US" altLang="ja-JP" sz="2000" dirty="0"/>
              <a:t> / </a:t>
            </a:r>
            <a:r>
              <a:rPr lang="en-US" altLang="ja-JP" sz="2000" b="1" dirty="0">
                <a:solidFill>
                  <a:srgbClr val="FF0000"/>
                </a:solidFill>
              </a:rPr>
              <a:t>RED</a:t>
            </a:r>
            <a:r>
              <a:rPr lang="en-US" altLang="ja-JP" sz="2000" dirty="0"/>
              <a:t> / MK15S-C-27,</a:t>
            </a:r>
            <a:r>
              <a:rPr lang="en-US" altLang="ja-JP" sz="2000" b="1" dirty="0">
                <a:solidFill>
                  <a:srgbClr val="FF0000"/>
                </a:solidFill>
              </a:rPr>
              <a:t>masterkey,</a:t>
            </a:r>
            <a:r>
              <a:rPr lang="ja-JP" altLang="en-US" sz="2000" dirty="0"/>
              <a:t>柄</a:t>
            </a:r>
            <a:r>
              <a:rPr lang="en-US" altLang="ja-JP" sz="2000" dirty="0"/>
              <a:t>,IROZA,</a:t>
            </a:r>
            <a:r>
              <a:rPr lang="ja-JP" altLang="en-US" sz="2000" dirty="0"/>
              <a:t>イロザ</a:t>
            </a:r>
            <a:endParaRPr kumimoji="1" lang="ja-JP" altLang="en-US" sz="2000" dirty="0"/>
          </a:p>
        </p:txBody>
      </p:sp>
      <p:sp>
        <p:nvSpPr>
          <p:cNvPr id="5" name="スライド番号プレースホルダー 4"/>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animBg="1"/>
      <p:bldP spid="14" grpId="0"/>
      <p:bldP spid="16" grpId="0"/>
      <p:bldP spid="17" grpId="0" animBg="1"/>
      <p:bldP spid="18"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カラーベースの調性格レコメンド</a:t>
            </a:r>
            <a:endParaRPr kumimoji="1" lang="ja-JP" altLang="en-US" dirty="0"/>
          </a:p>
        </p:txBody>
      </p:sp>
      <p:sp>
        <p:nvSpPr>
          <p:cNvPr id="3" name="コンテンツ プレースホルダー 2"/>
          <p:cNvSpPr>
            <a:spLocks noGrp="1"/>
          </p:cNvSpPr>
          <p:nvPr>
            <p:ph idx="1"/>
          </p:nvPr>
        </p:nvSpPr>
        <p:spPr>
          <a:xfrm>
            <a:off x="691451" y="1765855"/>
            <a:ext cx="10058398" cy="4023360"/>
          </a:xfrm>
        </p:spPr>
        <p:txBody>
          <a:bodyPr>
            <a:normAutofit/>
          </a:bodyPr>
          <a:lstStyle/>
          <a:p>
            <a:r>
              <a:rPr lang="ja-JP" altLang="en-US" sz="2400" dirty="0"/>
              <a:t>各商品の</a:t>
            </a:r>
            <a:r>
              <a:rPr lang="ja-JP" altLang="en-US" sz="2400" dirty="0">
                <a:solidFill>
                  <a:srgbClr val="FF0000"/>
                </a:solidFill>
              </a:rPr>
              <a:t>調性格</a:t>
            </a:r>
            <a:r>
              <a:rPr lang="ja-JP" altLang="en-US" sz="2400" dirty="0"/>
              <a:t>を商品</a:t>
            </a:r>
            <a:r>
              <a:rPr lang="en-US" altLang="ja-JP" sz="2400" dirty="0"/>
              <a:t>ID</a:t>
            </a:r>
            <a:r>
              <a:rPr lang="ja-JP" altLang="en-US" sz="2400" dirty="0"/>
              <a:t>によりデータベースに導入する</a:t>
            </a:r>
            <a:endParaRPr kumimoji="1" lang="ja-JP" altLang="en-US" sz="2400" dirty="0"/>
          </a:p>
        </p:txBody>
      </p:sp>
      <p:sp>
        <p:nvSpPr>
          <p:cNvPr id="7" name="右矢印 6"/>
          <p:cNvSpPr/>
          <p:nvPr/>
        </p:nvSpPr>
        <p:spPr>
          <a:xfrm>
            <a:off x="4075429" y="3195457"/>
            <a:ext cx="158496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846137" y="2913185"/>
            <a:ext cx="2031325" cy="369332"/>
          </a:xfrm>
          <a:prstGeom prst="rect">
            <a:avLst/>
          </a:prstGeom>
          <a:noFill/>
        </p:spPr>
        <p:txBody>
          <a:bodyPr wrap="none" rtlCol="0">
            <a:spAutoFit/>
          </a:bodyPr>
          <a:lstStyle/>
          <a:p>
            <a:r>
              <a:rPr kumimoji="1" lang="ja-JP" altLang="en-US" sz="1800" dirty="0"/>
              <a:t>購入履歴</a:t>
            </a:r>
            <a:r>
              <a:rPr lang="ja-JP" altLang="en-US" sz="1800" dirty="0"/>
              <a:t>の</a:t>
            </a:r>
            <a:r>
              <a:rPr lang="ja-JP" altLang="en-US" sz="1600" dirty="0">
                <a:solidFill>
                  <a:srgbClr val="FF0000"/>
                </a:solidFill>
              </a:rPr>
              <a:t>商品</a:t>
            </a:r>
            <a:r>
              <a:rPr lang="en-US" altLang="ja-JP" sz="1600" dirty="0">
                <a:solidFill>
                  <a:srgbClr val="FF0000"/>
                </a:solidFill>
              </a:rPr>
              <a:t>ID</a:t>
            </a:r>
            <a:endParaRPr kumimoji="1" lang="ja-JP" altLang="en-US" sz="1600" dirty="0">
              <a:solidFill>
                <a:srgbClr val="FF0000"/>
              </a:solidFill>
            </a:endParaRPr>
          </a:p>
        </p:txBody>
      </p:sp>
      <p:pic>
        <p:nvPicPr>
          <p:cNvPr id="9" name="図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51960" y="2934736"/>
            <a:ext cx="877838" cy="877838"/>
          </a:xfrm>
          <a:prstGeom prst="rect">
            <a:avLst/>
          </a:prstGeom>
        </p:spPr>
      </p:pic>
      <p:sp>
        <p:nvSpPr>
          <p:cNvPr id="10" name="テキスト ボックス 9"/>
          <p:cNvSpPr txBox="1"/>
          <p:nvPr/>
        </p:nvSpPr>
        <p:spPr>
          <a:xfrm>
            <a:off x="5614136" y="3901413"/>
            <a:ext cx="1384097" cy="369332"/>
          </a:xfrm>
          <a:prstGeom prst="rect">
            <a:avLst/>
          </a:prstGeom>
          <a:noFill/>
        </p:spPr>
        <p:txBody>
          <a:bodyPr wrap="none" rtlCol="0">
            <a:spAutoFit/>
          </a:bodyPr>
          <a:lstStyle/>
          <a:p>
            <a:r>
              <a:rPr lang="en-US" altLang="ja-JP" dirty="0"/>
              <a:t>Question.csv</a:t>
            </a:r>
            <a:endParaRPr kumimoji="1" lang="ja-JP" altLang="en-US" dirty="0"/>
          </a:p>
        </p:txBody>
      </p:sp>
      <p:sp>
        <p:nvSpPr>
          <p:cNvPr id="11" name="右矢印 10"/>
          <p:cNvSpPr/>
          <p:nvPr/>
        </p:nvSpPr>
        <p:spPr>
          <a:xfrm>
            <a:off x="7108189" y="3195457"/>
            <a:ext cx="153924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6928266" y="2875854"/>
            <a:ext cx="2031325" cy="338554"/>
          </a:xfrm>
          <a:prstGeom prst="rect">
            <a:avLst/>
          </a:prstGeom>
          <a:noFill/>
        </p:spPr>
        <p:txBody>
          <a:bodyPr wrap="none" rtlCol="0">
            <a:spAutoFit/>
          </a:bodyPr>
          <a:lstStyle/>
          <a:p>
            <a:r>
              <a:rPr lang="ja-JP" altLang="en-US" sz="1600" dirty="0"/>
              <a:t>エンジンを呼び出す</a:t>
            </a:r>
            <a:endParaRPr kumimoji="1" lang="ja-JP" altLang="en-US" sz="1600" dirty="0"/>
          </a:p>
        </p:txBody>
      </p:sp>
      <p:pic>
        <p:nvPicPr>
          <p:cNvPr id="13" name="図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64787" y="2875854"/>
            <a:ext cx="877838" cy="877838"/>
          </a:xfrm>
          <a:prstGeom prst="rect">
            <a:avLst/>
          </a:prstGeom>
        </p:spPr>
      </p:pic>
      <p:sp>
        <p:nvSpPr>
          <p:cNvPr id="14" name="テキスト ボックス 13"/>
          <p:cNvSpPr txBox="1"/>
          <p:nvPr/>
        </p:nvSpPr>
        <p:spPr>
          <a:xfrm>
            <a:off x="8844553" y="3812574"/>
            <a:ext cx="1209114" cy="369332"/>
          </a:xfrm>
          <a:prstGeom prst="rect">
            <a:avLst/>
          </a:prstGeom>
          <a:noFill/>
        </p:spPr>
        <p:txBody>
          <a:bodyPr wrap="none" rtlCol="0">
            <a:spAutoFit/>
          </a:bodyPr>
          <a:lstStyle/>
          <a:p>
            <a:r>
              <a:rPr kumimoji="1" lang="en-US" altLang="ja-JP" dirty="0"/>
              <a:t>Anwser.csv</a:t>
            </a:r>
            <a:endParaRPr kumimoji="1" lang="ja-JP" altLang="en-US" dirty="0"/>
          </a:p>
        </p:txBody>
      </p:sp>
      <p:sp>
        <p:nvSpPr>
          <p:cNvPr id="15" name="右矢印 14"/>
          <p:cNvSpPr/>
          <p:nvPr/>
        </p:nvSpPr>
        <p:spPr>
          <a:xfrm>
            <a:off x="1038338" y="5817712"/>
            <a:ext cx="1377315" cy="24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038338" y="4919079"/>
            <a:ext cx="1539240" cy="923330"/>
          </a:xfrm>
          <a:prstGeom prst="rect">
            <a:avLst/>
          </a:prstGeom>
          <a:noFill/>
        </p:spPr>
        <p:txBody>
          <a:bodyPr wrap="square" rtlCol="0">
            <a:spAutoFit/>
          </a:bodyPr>
          <a:lstStyle/>
          <a:p>
            <a:r>
              <a:rPr lang="ja-JP" altLang="en-US" sz="1800" dirty="0"/>
              <a:t>結果によりデータベースに探す</a:t>
            </a:r>
            <a:endParaRPr kumimoji="1" lang="ja-JP" altLang="en-US" sz="1800" dirty="0"/>
          </a:p>
        </p:txBody>
      </p:sp>
      <p:pic>
        <p:nvPicPr>
          <p:cNvPr id="18" name="図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261" y="2227301"/>
            <a:ext cx="5205493" cy="3909210"/>
          </a:xfrm>
          <a:prstGeom prst="rect">
            <a:avLst/>
          </a:prstGeom>
        </p:spPr>
      </p:pic>
      <p:sp>
        <p:nvSpPr>
          <p:cNvPr id="19" name="テキスト ボックス 18"/>
          <p:cNvSpPr txBox="1"/>
          <p:nvPr/>
        </p:nvSpPr>
        <p:spPr>
          <a:xfrm>
            <a:off x="3347741" y="6172200"/>
            <a:ext cx="6067687" cy="461665"/>
          </a:xfrm>
          <a:prstGeom prst="rect">
            <a:avLst/>
          </a:prstGeom>
          <a:noFill/>
        </p:spPr>
        <p:txBody>
          <a:bodyPr wrap="none" rtlCol="0">
            <a:spAutoFit/>
          </a:bodyPr>
          <a:lstStyle/>
          <a:p>
            <a:r>
              <a:rPr kumimoji="1" lang="ja-JP" altLang="en-US" sz="2400" dirty="0"/>
              <a:t>データベースはランダムで</a:t>
            </a:r>
            <a:r>
              <a:rPr kumimoji="1" lang="en-US" altLang="ja-JP" sz="2400" dirty="0">
                <a:solidFill>
                  <a:srgbClr val="FF0000"/>
                </a:solidFill>
              </a:rPr>
              <a:t>10</a:t>
            </a:r>
            <a:r>
              <a:rPr kumimoji="1" lang="ja-JP" altLang="en-US" sz="2400" dirty="0">
                <a:solidFill>
                  <a:srgbClr val="FF0000"/>
                </a:solidFill>
              </a:rPr>
              <a:t>個</a:t>
            </a:r>
            <a:r>
              <a:rPr kumimoji="1" lang="ja-JP" altLang="en-US" sz="2400" dirty="0"/>
              <a:t>を表示する</a:t>
            </a:r>
            <a:endParaRPr kumimoji="1" lang="ja-JP" altLang="en-US" sz="2400"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83" y="2316838"/>
            <a:ext cx="2886075" cy="2438400"/>
          </a:xfrm>
          <a:prstGeom prst="rect">
            <a:avLst/>
          </a:prstGeom>
        </p:spPr>
      </p:pic>
      <p:sp>
        <p:nvSpPr>
          <p:cNvPr id="5" name="スライド番号プレースホルダー 4"/>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11" grpId="0" animBg="1"/>
      <p:bldP spid="12" grpId="0"/>
      <p:bldP spid="14" grpId="0"/>
      <p:bldP spid="15" grpId="0" animBg="1"/>
      <p:bldP spid="16"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システム価値</a:t>
            </a:r>
            <a:endParaRPr lang="en-US" dirty="0"/>
          </a:p>
        </p:txBody>
      </p:sp>
      <p:sp>
        <p:nvSpPr>
          <p:cNvPr id="3" name="テキスト プレースホルダー 2"/>
          <p:cNvSpPr>
            <a:spLocks noGrp="1"/>
          </p:cNvSpPr>
          <p:nvPr>
            <p:ph type="body" idx="1"/>
          </p:nvPr>
        </p:nvSpPr>
        <p:spPr/>
        <p:txBody>
          <a:bodyPr/>
          <a:lstStyle/>
          <a:p>
            <a:pPr>
              <a:buFont typeface="Arial" panose="020B0604020202020204" pitchFamily="34" charset="0"/>
              <a:buChar char="•"/>
            </a:pPr>
            <a:r>
              <a:rPr lang="ja-JP" altLang="en-US" sz="2800" b="1" dirty="0">
                <a:solidFill>
                  <a:schemeClr val="tx1"/>
                </a:solidFill>
              </a:rPr>
              <a:t>顧客（株式会社</a:t>
            </a:r>
            <a:r>
              <a:rPr lang="en-US" altLang="ja-JP" sz="2800" b="1" dirty="0">
                <a:solidFill>
                  <a:schemeClr val="tx1"/>
                </a:solidFill>
              </a:rPr>
              <a:t>IROYA</a:t>
            </a:r>
            <a:r>
              <a:rPr lang="ja-JP" altLang="en-US" sz="2800" b="1" dirty="0">
                <a:solidFill>
                  <a:schemeClr val="tx1"/>
                </a:solidFill>
              </a:rPr>
              <a:t>）に対して</a:t>
            </a:r>
            <a:endParaRPr lang="en-US" altLang="ja-JP" sz="2800" b="1" dirty="0">
              <a:solidFill>
                <a:schemeClr val="tx1"/>
              </a:solidFill>
            </a:endParaRPr>
          </a:p>
          <a:p>
            <a:pPr lvl="1">
              <a:buFont typeface="Arial" panose="020B0604020202020204" pitchFamily="34" charset="0"/>
              <a:buChar char="•"/>
            </a:pPr>
            <a:r>
              <a:rPr lang="ja-JP" altLang="en-US" sz="2400" dirty="0"/>
              <a:t>インターネット販売業績を向上</a:t>
            </a:r>
            <a:endParaRPr lang="en-US" altLang="ja-JP" sz="2400" dirty="0"/>
          </a:p>
          <a:p>
            <a:pPr lvl="1">
              <a:buFont typeface="Arial" panose="020B0604020202020204" pitchFamily="34" charset="0"/>
              <a:buChar char="•"/>
            </a:pPr>
            <a:r>
              <a:rPr lang="ja-JP" altLang="en-US" sz="2400" dirty="0"/>
              <a:t>在庫の保管コストを減らす</a:t>
            </a:r>
            <a:endParaRPr lang="en-US" altLang="ja-JP" sz="2400" dirty="0"/>
          </a:p>
          <a:p>
            <a:pPr>
              <a:buFont typeface="Arial" panose="020B0604020202020204" pitchFamily="34" charset="0"/>
              <a:buChar char="•"/>
            </a:pPr>
            <a:endParaRPr lang="en-US" sz="2800" dirty="0"/>
          </a:p>
          <a:p>
            <a:pPr>
              <a:buFont typeface="Arial" panose="020B0604020202020204" pitchFamily="34" charset="0"/>
              <a:buChar char="•"/>
            </a:pPr>
            <a:r>
              <a:rPr lang="ja-JP" altLang="en-US" sz="2800" b="1" dirty="0">
                <a:solidFill>
                  <a:schemeClr val="tx1"/>
                </a:solidFill>
              </a:rPr>
              <a:t>ユーザーに対して</a:t>
            </a:r>
            <a:endParaRPr lang="en-US" altLang="ja-JP" sz="2800" b="1" dirty="0">
              <a:solidFill>
                <a:schemeClr val="tx1"/>
              </a:solidFill>
            </a:endParaRPr>
          </a:p>
          <a:p>
            <a:pPr lvl="1">
              <a:buFont typeface="Arial" panose="020B0604020202020204" pitchFamily="34" charset="0"/>
              <a:buChar char="•"/>
            </a:pPr>
            <a:r>
              <a:rPr lang="ja-JP" altLang="en-US" sz="2400" dirty="0"/>
              <a:t>商品を探す時間の節約</a:t>
            </a:r>
            <a:endParaRPr lang="ja-JP" altLang="en-US" sz="2400" dirty="0"/>
          </a:p>
          <a:p>
            <a:pPr lvl="1">
              <a:buFont typeface="Arial" panose="020B0604020202020204" pitchFamily="34" charset="0"/>
              <a:buChar char="•"/>
            </a:pPr>
            <a:r>
              <a:rPr lang="ja-JP" altLang="en-US" sz="2400" dirty="0"/>
              <a:t>リアルショップで売ってない商品を見つけることができる</a:t>
            </a:r>
            <a:endParaRPr lang="en-US" altLang="ja-JP" sz="2400" dirty="0"/>
          </a:p>
          <a:p>
            <a:pPr lvl="1">
              <a:buFont typeface="Arial" panose="020B0604020202020204" pitchFamily="34" charset="0"/>
              <a:buChar char="•"/>
            </a:pPr>
            <a:endParaRPr lang="en-US" sz="2400" dirty="0"/>
          </a:p>
        </p:txBody>
      </p:sp>
      <p:sp>
        <p:nvSpPr>
          <p:cNvPr id="4" name="灯片编号占位符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262626"/>
              </a:buClr>
              <a:buSzPct val="25000"/>
              <a:buFont typeface="Calibri" panose="020F0502020204030204"/>
              <a:buNone/>
            </a:pPr>
            <a:r>
              <a:rPr lang="ja-JP" sz="6600" b="0" i="0" u="none" strike="noStrike" cap="none">
                <a:solidFill>
                  <a:srgbClr val="262626"/>
                </a:solidFill>
                <a:latin typeface="Calibri" panose="020F0502020204030204"/>
                <a:ea typeface="Calibri" panose="020F0502020204030204"/>
                <a:cs typeface="Calibri" panose="020F0502020204030204"/>
                <a:sym typeface="Calibri" panose="020F0502020204030204"/>
              </a:rPr>
              <a:t>今後の予定</a:t>
            </a:r>
            <a:endParaRPr lang="ja-JP" sz="6600" b="0" i="0" u="none" strike="noStrike" cap="none">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515" name="Shape 515"/>
          <p:cNvSpPr txBox="1">
            <a:spLocks noGrp="1"/>
          </p:cNvSpPr>
          <p:nvPr>
            <p:ph type="subTitle" idx="1"/>
          </p:nvPr>
        </p:nvSpPr>
        <p:spPr>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panose="020F0502020204030204"/>
              <a:buNone/>
            </a:pPr>
            <a:endParaRPr sz="24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3" name="灯片编号占位符 2"/>
          <p:cNvSpPr>
            <a:spLocks noGrp="1"/>
          </p:cNvSpPr>
          <p:nvPr>
            <p:ph type="sldNum" sz="quarter"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zh-CN" dirty="0"/>
              <a:t>プロジェクトの進め方</a:t>
            </a:r>
            <a:endParaRPr lang="zh-CN" altLang="en-US" dirty="0"/>
          </a:p>
        </p:txBody>
      </p:sp>
      <p:sp>
        <p:nvSpPr>
          <p:cNvPr id="3" name="文本占位符 2"/>
          <p:cNvSpPr>
            <a:spLocks noGrp="1"/>
          </p:cNvSpPr>
          <p:nvPr>
            <p:ph type="body" idx="1"/>
          </p:nvPr>
        </p:nvSpPr>
        <p:spPr/>
        <p:txBody>
          <a:bodyPr/>
          <a:lstStyle/>
          <a:p>
            <a:pPr>
              <a:buFont typeface="Wingdings" panose="05000000000000000000" pitchFamily="2" charset="2"/>
              <a:buChar char="l"/>
            </a:pPr>
            <a:r>
              <a:rPr lang="ja-JP" altLang="en-US" sz="2400" dirty="0"/>
              <a:t>ミーティング（週に</a:t>
            </a:r>
            <a:r>
              <a:rPr lang="en-US" altLang="ja-JP" sz="2400" dirty="0"/>
              <a:t>2</a:t>
            </a:r>
            <a:r>
              <a:rPr lang="ja-JP" altLang="en-US" sz="2400" dirty="0"/>
              <a:t>回）</a:t>
            </a:r>
            <a:endParaRPr lang="ja-JP" altLang="en-US" sz="2400" dirty="0"/>
          </a:p>
          <a:p>
            <a:pPr>
              <a:buFont typeface="Wingdings" panose="05000000000000000000" pitchFamily="2" charset="2"/>
              <a:buChar char="l"/>
            </a:pPr>
            <a:endParaRPr lang="ja-JP" altLang="en-US" sz="2400" dirty="0"/>
          </a:p>
          <a:p>
            <a:pPr>
              <a:buFont typeface="Wingdings" panose="05000000000000000000" pitchFamily="2" charset="2"/>
              <a:buChar char="l"/>
            </a:pPr>
            <a:r>
              <a:rPr lang="ja-JP" altLang="en-US" sz="2400" dirty="0"/>
              <a:t>コミュニケーションツール（</a:t>
            </a:r>
            <a:r>
              <a:rPr lang="en-US" altLang="ja-JP" sz="2400" dirty="0"/>
              <a:t>LINE</a:t>
            </a:r>
            <a:r>
              <a:rPr lang="ja-JP" altLang="en-US" sz="2400" dirty="0"/>
              <a:t>、</a:t>
            </a:r>
            <a:r>
              <a:rPr lang="en-US" altLang="ja-JP" sz="2400" dirty="0"/>
              <a:t>Slack</a:t>
            </a:r>
            <a:r>
              <a:rPr lang="ja-JP" altLang="en-US" sz="2400" dirty="0"/>
              <a:t>）</a:t>
            </a:r>
            <a:endParaRPr lang="ja-JP" altLang="en-US" sz="2400" dirty="0"/>
          </a:p>
          <a:p>
            <a:pPr>
              <a:buFont typeface="Wingdings" panose="05000000000000000000" pitchFamily="2" charset="2"/>
              <a:buChar char="l"/>
            </a:pPr>
            <a:endParaRPr lang="ja-JP" altLang="en-US" sz="2400" dirty="0"/>
          </a:p>
          <a:p>
            <a:pPr>
              <a:buFont typeface="Wingdings" panose="05000000000000000000" pitchFamily="2" charset="2"/>
              <a:buChar char="l"/>
            </a:pPr>
            <a:r>
              <a:rPr lang="ja-JP" altLang="en-US" sz="2400" dirty="0"/>
              <a:t>顧客とのミーティング（</a:t>
            </a:r>
            <a:r>
              <a:rPr lang="en-US" altLang="ja-JP" sz="2400" dirty="0"/>
              <a:t>Skype</a:t>
            </a:r>
            <a:r>
              <a:rPr lang="ja-JP" altLang="en-US" sz="2400" dirty="0"/>
              <a:t>で三週間</a:t>
            </a:r>
            <a:r>
              <a:rPr lang="en-US" altLang="ja-JP" sz="2400" dirty="0"/>
              <a:t>1</a:t>
            </a:r>
            <a:r>
              <a:rPr lang="ja-JP" altLang="en-US" sz="2400" dirty="0"/>
              <a:t>回）</a:t>
            </a:r>
            <a:endParaRPr lang="ja-JP" altLang="en-US" sz="2400" dirty="0"/>
          </a:p>
          <a:p>
            <a:pPr>
              <a:buFont typeface="Wingdings" panose="05000000000000000000" pitchFamily="2" charset="2"/>
              <a:buChar char="l"/>
            </a:pPr>
            <a:endParaRPr lang="ja-JP" altLang="en-US" sz="2400" dirty="0"/>
          </a:p>
          <a:p>
            <a:pPr>
              <a:buFont typeface="Wingdings" panose="05000000000000000000" pitchFamily="2" charset="2"/>
              <a:buChar char="l"/>
            </a:pPr>
            <a:r>
              <a:rPr lang="ja-JP" altLang="en-US" sz="2400" dirty="0"/>
              <a:t>バージョン管理（</a:t>
            </a:r>
            <a:r>
              <a:rPr lang="en-US" altLang="ja-JP" sz="2400" dirty="0"/>
              <a:t>Google</a:t>
            </a:r>
            <a:r>
              <a:rPr lang="ja-JP" altLang="en-US" sz="2400" dirty="0"/>
              <a:t> </a:t>
            </a:r>
            <a:r>
              <a:rPr lang="en-US" altLang="ja-JP" sz="2400" dirty="0"/>
              <a:t>Drive</a:t>
            </a:r>
            <a:r>
              <a:rPr lang="ja-JP" altLang="en-US" sz="2400" dirty="0"/>
              <a:t>、</a:t>
            </a:r>
            <a:r>
              <a:rPr lang="en-US" altLang="ja-JP" sz="2400" dirty="0"/>
              <a:t>GitHub</a:t>
            </a:r>
            <a:r>
              <a:rPr lang="ja-JP" altLang="en-US" sz="2400" dirty="0"/>
              <a:t>）</a:t>
            </a:r>
            <a:endParaRPr lang="ja-JP" altLang="en-US" sz="2400" dirty="0"/>
          </a:p>
          <a:p>
            <a:endParaRPr lang="zh-CN" altLang="en-US" dirty="0"/>
          </a:p>
        </p:txBody>
      </p:sp>
      <p:sp>
        <p:nvSpPr>
          <p:cNvPr id="4" name="灯片编号占位符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2"/>
    </mc:Choice>
    <mc:Fallback>
      <p:transition spd="slow" advTm="22"/>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スケジュール</a:t>
            </a:r>
            <a:endParaRPr kumimoji="1" lang="ja-JP" altLang="en-US" dirty="0"/>
          </a:p>
        </p:txBody>
      </p:sp>
      <p:graphicFrame>
        <p:nvGraphicFramePr>
          <p:cNvPr id="4" name="コンテンツ プレースホルダー 3"/>
          <p:cNvGraphicFramePr>
            <a:graphicFrameLocks noGrp="1"/>
          </p:cNvGraphicFramePr>
          <p:nvPr>
            <p:ph idx="1"/>
          </p:nvPr>
        </p:nvGraphicFramePr>
        <p:xfrm>
          <a:off x="724618" y="2129269"/>
          <a:ext cx="10679562" cy="3844448"/>
        </p:xfrm>
        <a:graphic>
          <a:graphicData uri="http://schemas.openxmlformats.org/drawingml/2006/table">
            <a:tbl>
              <a:tblPr firstRow="1" bandRow="1">
                <a:tableStyleId>{5C22544A-7EE6-4342-B048-85BDC9FD1C3A}</a:tableStyleId>
              </a:tblPr>
              <a:tblGrid>
                <a:gridCol w="2902953"/>
                <a:gridCol w="777661"/>
                <a:gridCol w="777661"/>
                <a:gridCol w="777661"/>
                <a:gridCol w="777661"/>
                <a:gridCol w="777661"/>
                <a:gridCol w="777661"/>
                <a:gridCol w="777661"/>
                <a:gridCol w="765139"/>
                <a:gridCol w="790182"/>
                <a:gridCol w="777661"/>
              </a:tblGrid>
              <a:tr h="480556">
                <a:tc>
                  <a:txBody>
                    <a:bodyPr/>
                    <a:lstStyle/>
                    <a:p>
                      <a:pPr algn="ctr"/>
                      <a:endParaRPr kumimoji="1" lang="ja-JP" altLang="en-US" sz="1800" dirty="0">
                        <a:latin typeface="Calibri" panose="020F0502020204030204" pitchFamily="34" charset="0"/>
                        <a:cs typeface="Calibri" panose="020F0502020204030204" pitchFamily="34" charset="0"/>
                      </a:endParaRPr>
                    </a:p>
                  </a:txBody>
                  <a:tcPr/>
                </a:tc>
                <a:tc>
                  <a:txBody>
                    <a:bodyPr/>
                    <a:lstStyle/>
                    <a:p>
                      <a:pPr algn="ctr"/>
                      <a:r>
                        <a:rPr kumimoji="1" lang="en-US" altLang="ja-JP" sz="2000" dirty="0">
                          <a:latin typeface="Calibri" panose="020F0502020204030204" pitchFamily="34" charset="0"/>
                          <a:cs typeface="Calibri" panose="020F0502020204030204" pitchFamily="34" charset="0"/>
                        </a:rPr>
                        <a:t>4</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algn="ctr"/>
                      <a:r>
                        <a:rPr kumimoji="1" lang="en-US" altLang="ja-JP" sz="2000" dirty="0">
                          <a:latin typeface="Calibri" panose="020F0502020204030204" pitchFamily="34" charset="0"/>
                          <a:cs typeface="Calibri" panose="020F0502020204030204" pitchFamily="34" charset="0"/>
                        </a:rPr>
                        <a:t>5</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algn="ctr"/>
                      <a:r>
                        <a:rPr kumimoji="1" lang="en-US" altLang="ja-JP" sz="2000" dirty="0">
                          <a:latin typeface="Calibri" panose="020F0502020204030204" pitchFamily="34" charset="0"/>
                          <a:cs typeface="Calibri" panose="020F0502020204030204" pitchFamily="34" charset="0"/>
                        </a:rPr>
                        <a:t>6</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7</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8</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9</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10</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11</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12</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000" dirty="0">
                          <a:latin typeface="Calibri" panose="020F0502020204030204" pitchFamily="34" charset="0"/>
                          <a:cs typeface="Calibri" panose="020F0502020204030204" pitchFamily="34" charset="0"/>
                        </a:rPr>
                        <a:t>1</a:t>
                      </a:r>
                      <a:r>
                        <a:rPr kumimoji="1" lang="ja-JP" altLang="en-US" sz="2000" dirty="0">
                          <a:latin typeface="Calibri" panose="020F0502020204030204" pitchFamily="34" charset="0"/>
                          <a:cs typeface="Calibri" panose="020F0502020204030204" pitchFamily="34" charset="0"/>
                        </a:rPr>
                        <a:t>月</a:t>
                      </a:r>
                      <a:endParaRPr kumimoji="1" lang="ja-JP" altLang="en-US" sz="20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要件定義</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技術勉強</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分散開発</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提案機能の実装</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sym typeface="+mn-ea"/>
                        </a:rPr>
                        <a:t>ユーザーテスト</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sym typeface="+mn-ea"/>
                        </a:rPr>
                        <a:t>システムの改善</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r h="480556">
                <a:tc>
                  <a:txBody>
                    <a:bodyPr/>
                    <a:lstStyle/>
                    <a:p>
                      <a:r>
                        <a:rPr kumimoji="1" lang="ja-JP" altLang="en-US" sz="1800" b="1" dirty="0">
                          <a:latin typeface="Calibri" panose="020F0502020204030204" pitchFamily="34" charset="0"/>
                          <a:cs typeface="Calibri" panose="020F0502020204030204" pitchFamily="34" charset="0"/>
                        </a:rPr>
                        <a:t>特定課題研究報告書作成</a:t>
                      </a:r>
                      <a:endParaRPr kumimoji="1" lang="ja-JP" altLang="en-US" sz="1800" b="1" dirty="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c>
                  <a:txBody>
                    <a:bodyPr/>
                    <a:lstStyle/>
                    <a:p>
                      <a:endParaRPr kumimoji="1" lang="ja-JP" altLang="en-US" sz="1800" dirty="0">
                        <a:latin typeface="Calibri" panose="020F0502020204030204" pitchFamily="34" charset="0"/>
                        <a:cs typeface="Calibri" panose="020F0502020204030204" pitchFamily="34" charset="0"/>
                      </a:endParaRPr>
                    </a:p>
                  </a:txBody>
                  <a:tcPr/>
                </a:tc>
              </a:tr>
            </a:tbl>
          </a:graphicData>
        </a:graphic>
      </p:graphicFrame>
      <p:sp>
        <p:nvSpPr>
          <p:cNvPr id="5" name="右矢印 4"/>
          <p:cNvSpPr/>
          <p:nvPr/>
        </p:nvSpPr>
        <p:spPr>
          <a:xfrm>
            <a:off x="3702662" y="2688609"/>
            <a:ext cx="1116000" cy="23201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6" name="右矢印 5"/>
          <p:cNvSpPr/>
          <p:nvPr/>
        </p:nvSpPr>
        <p:spPr>
          <a:xfrm>
            <a:off x="4817659" y="3173985"/>
            <a:ext cx="1008000" cy="23201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7" name="右矢印 6"/>
          <p:cNvSpPr/>
          <p:nvPr/>
        </p:nvSpPr>
        <p:spPr>
          <a:xfrm>
            <a:off x="5675231" y="3662278"/>
            <a:ext cx="1980000"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8" name="右矢印 7"/>
          <p:cNvSpPr/>
          <p:nvPr/>
        </p:nvSpPr>
        <p:spPr>
          <a:xfrm>
            <a:off x="7476397" y="4176215"/>
            <a:ext cx="1692000"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右矢印 8"/>
          <p:cNvSpPr/>
          <p:nvPr/>
        </p:nvSpPr>
        <p:spPr>
          <a:xfrm>
            <a:off x="9075761" y="4643017"/>
            <a:ext cx="928048"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10" name="右矢印 9"/>
          <p:cNvSpPr/>
          <p:nvPr/>
        </p:nvSpPr>
        <p:spPr>
          <a:xfrm>
            <a:off x="9076790" y="5144669"/>
            <a:ext cx="1173707"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11" name="右矢印 10"/>
          <p:cNvSpPr/>
          <p:nvPr/>
        </p:nvSpPr>
        <p:spPr>
          <a:xfrm>
            <a:off x="10003809" y="5635459"/>
            <a:ext cx="1037230" cy="230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endParaRPr kumimoji="1" lang="ja-JP" altLang="en-US" dirty="0"/>
          </a:p>
        </p:txBody>
      </p:sp>
      <p:sp>
        <p:nvSpPr>
          <p:cNvPr id="3" name="コンテンツ プレースホルダー 2"/>
          <p:cNvSpPr>
            <a:spLocks noGrp="1"/>
          </p:cNvSpPr>
          <p:nvPr>
            <p:ph idx="1"/>
          </p:nvPr>
        </p:nvSpPr>
        <p:spPr/>
        <p:txBody>
          <a:bodyPr>
            <a:noAutofit/>
          </a:bodyPr>
          <a:lstStyle/>
          <a:p>
            <a:pPr indent="0">
              <a:buFont typeface="Wingdings" panose="05000000000000000000" pitchFamily="2" charset="2"/>
              <a:buNone/>
            </a:pPr>
            <a:endParaRPr lang="ja-JP" altLang="en-US" sz="2400" dirty="0"/>
          </a:p>
          <a:p>
            <a:pPr>
              <a:buFont typeface="Wingdings" panose="05000000000000000000" pitchFamily="2" charset="2"/>
              <a:buChar char="l"/>
            </a:pPr>
            <a:endParaRPr kumimoji="1" lang="ja-JP" altLang="en-US" sz="2400" dirty="0"/>
          </a:p>
        </p:txBody>
      </p:sp>
      <p:sp>
        <p:nvSpPr>
          <p:cNvPr id="4" name="灯片编号占位符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 name="コンテンツ プレースホルダー 2"/>
          <p:cNvSpPr txBox="1"/>
          <p:nvPr/>
        </p:nvSpPr>
        <p:spPr>
          <a:xfrm>
            <a:off x="891869" y="1800012"/>
            <a:ext cx="10151074" cy="4597119"/>
          </a:xfrm>
          <a:prstGeom prst="rect">
            <a:avLst/>
          </a:prstGeom>
          <a:noFill/>
          <a:ln>
            <a:noFill/>
          </a:ln>
        </p:spPr>
        <p:txBody>
          <a:bodyPr lIns="91425" tIns="91425" rIns="91425" bIns="91425" anchor="t" anchorCtr="0">
            <a:normAutofit fontScale="85000" lnSpcReduction="20000"/>
          </a:bodyPr>
          <a:lstStyle>
            <a:defPPr marR="0" lvl="0" algn="l" rtl="0">
              <a:lnSpc>
                <a:spcPct val="100000"/>
              </a:lnSpc>
              <a:spcBef>
                <a:spcPts val="0"/>
              </a:spcBef>
              <a:spcAft>
                <a:spcPts val="0"/>
              </a:spcAft>
            </a:defPPr>
            <a:lvl1pPr marL="215900" marR="0" lvl="0" indent="38100" algn="l" rtl="0">
              <a:lnSpc>
                <a:spcPct val="90000"/>
              </a:lnSpc>
              <a:spcBef>
                <a:spcPts val="1200"/>
              </a:spcBef>
              <a:spcAft>
                <a:spcPts val="200"/>
              </a:spcAft>
              <a:buClr>
                <a:schemeClr val="accent1"/>
              </a:buClr>
              <a:buSzPct val="100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419100" marR="0" lvl="1" indent="76200" algn="l" rtl="0">
              <a:lnSpc>
                <a:spcPct val="90000"/>
              </a:lnSpc>
              <a:spcBef>
                <a:spcPts val="200"/>
              </a:spcBef>
              <a:spcAft>
                <a:spcPts val="400"/>
              </a:spcAft>
              <a:buClr>
                <a:schemeClr val="accent1"/>
              </a:buClr>
              <a:buSzPct val="1000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567055" marR="0" lvl="2" indent="8064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749935" marR="0" lvl="3" indent="7556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932815" marR="0" lvl="4" indent="8318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1099820" marR="0" lvl="5" indent="3048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1299845" marR="0" lvl="6" indent="3365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1499870" marR="0" lvl="7" indent="36830"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1699895" marR="0" lvl="8" indent="27305" algn="l" rtl="0">
              <a:lnSpc>
                <a:spcPct val="90000"/>
              </a:lnSpc>
              <a:spcBef>
                <a:spcPts val="200"/>
              </a:spcBef>
              <a:spcAft>
                <a:spcPts val="400"/>
              </a:spcAft>
              <a:buClr>
                <a:schemeClr val="accent1"/>
              </a:buClr>
              <a:buSzPct val="1000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a:pPr>
              <a:buFont typeface="Wingdings" panose="05000000000000000000" pitchFamily="2" charset="2"/>
              <a:buChar char="l"/>
            </a:pPr>
            <a:r>
              <a:rPr kumimoji="1" lang="ja-JP" altLang="en-US" sz="2600" dirty="0" smtClean="0"/>
              <a:t>目的</a:t>
            </a:r>
            <a:endParaRPr kumimoji="1" lang="en-US" altLang="ja-JP" sz="2600" dirty="0" smtClean="0"/>
          </a:p>
          <a:p>
            <a:pPr lvl="1">
              <a:buFont typeface="Wingdings" panose="05000000000000000000" pitchFamily="2" charset="2"/>
              <a:buChar char="l"/>
            </a:pPr>
            <a:r>
              <a:rPr kumimoji="1" lang="ja-JP" altLang="en-US" sz="2200" dirty="0" smtClean="0"/>
              <a:t>顧客の通販サイトにレコメンダーシステムを構築する</a:t>
            </a:r>
            <a:endParaRPr kumimoji="1" lang="en-US" altLang="ja-JP" sz="2200" dirty="0" smtClean="0"/>
          </a:p>
          <a:p>
            <a:pPr lvl="1">
              <a:buFont typeface="Wingdings" panose="05000000000000000000" pitchFamily="2" charset="2"/>
              <a:buChar char="l"/>
            </a:pPr>
            <a:endParaRPr kumimoji="1" lang="en-US" altLang="ja-JP" sz="2200" dirty="0"/>
          </a:p>
          <a:p>
            <a:pPr>
              <a:buFont typeface="Wingdings" panose="05000000000000000000" pitchFamily="2" charset="2"/>
              <a:buChar char="l"/>
            </a:pPr>
            <a:r>
              <a:rPr kumimoji="1" lang="ja-JP" altLang="en-US" sz="2600" dirty="0" smtClean="0"/>
              <a:t>実現手法</a:t>
            </a:r>
            <a:endParaRPr kumimoji="1" lang="en-US" altLang="ja-JP" sz="2600" dirty="0" smtClean="0"/>
          </a:p>
          <a:p>
            <a:pPr lvl="1">
              <a:buFont typeface="Wingdings" panose="05000000000000000000" pitchFamily="2" charset="2"/>
              <a:buChar char="l"/>
            </a:pPr>
            <a:r>
              <a:rPr kumimoji="1" lang="ja-JP" altLang="en-US" sz="2400" dirty="0" smtClean="0"/>
              <a:t>クロスモーダル解析を用いたカラーベースフィルタリング</a:t>
            </a:r>
            <a:endParaRPr kumimoji="1" lang="en-US" altLang="ja-JP" sz="2400" dirty="0" smtClean="0"/>
          </a:p>
          <a:p>
            <a:pPr lvl="1">
              <a:buFont typeface="Wingdings" panose="05000000000000000000" pitchFamily="2" charset="2"/>
              <a:buChar char="l"/>
            </a:pPr>
            <a:endParaRPr kumimoji="1" lang="en-US" altLang="ja-JP" sz="2400" dirty="0"/>
          </a:p>
          <a:p>
            <a:pPr>
              <a:buFont typeface="Wingdings" panose="05000000000000000000" pitchFamily="2" charset="2"/>
              <a:buChar char="l"/>
            </a:pPr>
            <a:r>
              <a:rPr kumimoji="1" lang="ja-JP" altLang="en-US" sz="2600" dirty="0" smtClean="0"/>
              <a:t>進捗</a:t>
            </a:r>
            <a:endParaRPr kumimoji="1" lang="en-US" altLang="ja-JP" sz="2600" dirty="0" smtClean="0"/>
          </a:p>
          <a:p>
            <a:pPr lvl="1">
              <a:buFont typeface="Wingdings" panose="05000000000000000000" pitchFamily="2" charset="2"/>
              <a:buChar char="l"/>
            </a:pPr>
            <a:r>
              <a:rPr kumimoji="1" lang="ja-JP" altLang="en-US" sz="2400" dirty="0" smtClean="0"/>
              <a:t>エンジンの実装と導入</a:t>
            </a:r>
            <a:endParaRPr kumimoji="1" lang="en-US" altLang="ja-JP" sz="2400" dirty="0" smtClean="0"/>
          </a:p>
          <a:p>
            <a:pPr lvl="1">
              <a:buFont typeface="Wingdings" panose="05000000000000000000" pitchFamily="2" charset="2"/>
              <a:buChar char="l"/>
            </a:pPr>
            <a:r>
              <a:rPr kumimoji="1" lang="ja-JP" altLang="en-US" sz="2400" dirty="0" smtClean="0"/>
              <a:t>ウェブフロント設計と実装</a:t>
            </a:r>
            <a:endParaRPr kumimoji="1" lang="en-US" altLang="ja-JP" sz="2400" dirty="0" smtClean="0"/>
          </a:p>
          <a:p>
            <a:pPr lvl="1">
              <a:buFont typeface="Wingdings" panose="05000000000000000000" pitchFamily="2" charset="2"/>
              <a:buChar char="l"/>
            </a:pPr>
            <a:r>
              <a:rPr kumimoji="1" lang="ja-JP" altLang="en-US" sz="2400" dirty="0" smtClean="0"/>
              <a:t>サーバーの構築</a:t>
            </a:r>
            <a:endParaRPr kumimoji="1" lang="en-US" altLang="ja-JP" sz="2400" dirty="0" smtClean="0"/>
          </a:p>
          <a:p>
            <a:pPr lvl="1">
              <a:buFont typeface="Wingdings" panose="05000000000000000000" pitchFamily="2" charset="2"/>
              <a:buChar char="l"/>
            </a:pPr>
            <a:endParaRPr kumimoji="1" lang="en-US" altLang="ja-JP" sz="2400" dirty="0"/>
          </a:p>
          <a:p>
            <a:pPr>
              <a:buFont typeface="Wingdings" panose="05000000000000000000" pitchFamily="2" charset="2"/>
              <a:buChar char="l"/>
            </a:pPr>
            <a:r>
              <a:rPr kumimoji="1" lang="ja-JP" altLang="en-US" sz="2600" dirty="0" smtClean="0"/>
              <a:t>今後の予定</a:t>
            </a:r>
            <a:endParaRPr kumimoji="1" lang="en-US" altLang="ja-JP" sz="2400" dirty="0" smtClean="0"/>
          </a:p>
          <a:p>
            <a:pPr lvl="1">
              <a:buFont typeface="Wingdings" panose="05000000000000000000" pitchFamily="2" charset="2"/>
              <a:buChar char="l"/>
            </a:pPr>
            <a:r>
              <a:rPr kumimoji="1" lang="ja-JP" altLang="en-US" sz="2400" dirty="0" smtClean="0"/>
              <a:t>ユーザーテストとシステム改善</a:t>
            </a:r>
            <a:endParaRPr kumimoji="1" lang="en-US" altLang="ja-JP" sz="2400" dirty="0" smtClean="0"/>
          </a:p>
          <a:p>
            <a:pPr lvl="1">
              <a:buFont typeface="Wingdings" panose="05000000000000000000" pitchFamily="2" charset="2"/>
              <a:buChar char="l"/>
            </a:pPr>
            <a:r>
              <a:rPr kumimoji="1" lang="zh-TW" altLang="en-US" sz="2400" dirty="0"/>
              <a:t>特定課題研究報告書</a:t>
            </a:r>
            <a:r>
              <a:rPr kumimoji="1" lang="zh-TW" altLang="en-US" sz="2400" dirty="0" smtClean="0"/>
              <a:t>作成</a:t>
            </a:r>
            <a:endParaRPr kumimoji="1" lang="en-US" altLang="ja-JP" sz="24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補足資料</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a:sym typeface="+mn-ea"/>
              </a:rPr>
              <a:t>TF-IDF</a:t>
            </a:r>
            <a:r>
              <a:rPr lang="ja-JP" altLang="en-US" b="1">
                <a:sym typeface="+mn-ea"/>
              </a:rPr>
              <a:t>とは</a:t>
            </a:r>
            <a:endParaRPr lang="ja-JP" altLang="en-US" b="1">
              <a:sym typeface="+mn-ea"/>
            </a:endParaRPr>
          </a:p>
        </p:txBody>
      </p:sp>
      <p:sp>
        <p:nvSpPr>
          <p:cNvPr id="4" name="灯片编号占位符 3"/>
          <p:cNvSpPr>
            <a:spLocks noGrp="1"/>
          </p:cNvSpPr>
          <p:nvPr>
            <p:ph type="sldNum" idx="12"/>
          </p:nvPr>
        </p:nvSpPr>
        <p:spPr>
          <a:noFill/>
          <a:ln>
            <a:noFill/>
          </a:ln>
        </p:spPr>
        <p:txBody>
          <a:bodyPr lIns="91425" tIns="45700" rIns="91425" bIns="45700" anchor="ctr" anchorCtr="0">
            <a:noAutofit/>
          </a:bodyPr>
          <a:lstStyle/>
          <a:p>
            <a:pPr algn="r">
              <a:buClr>
                <a:srgbClr val="FFFFFF"/>
              </a:buClr>
              <a:buSzPct val="25000"/>
              <a:buFont typeface="Calibri" panose="020F0502020204030204"/>
            </a:pPr>
            <a:fld id="{00000000-1234-1234-1234-123412341234}" type="slidenum">
              <a:rPr lang="en-US" altLang="ja-JP" sz="2400">
                <a:solidFill>
                  <a:srgbClr val="FFFFFF"/>
                </a:solidFill>
                <a:latin typeface="Calibri" panose="020F0502020204030204"/>
                <a:ea typeface="Calibri" panose="020F0502020204030204"/>
                <a:cs typeface="Calibri" panose="020F0502020204030204"/>
                <a:sym typeface="Calibri" panose="020F0502020204030204"/>
              </a:rPr>
            </a:fld>
            <a:endParaRPr lang="ja-JP" sz="2400" dirty="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 name="文本框 9"/>
          <p:cNvSpPr txBox="1"/>
          <p:nvPr/>
        </p:nvSpPr>
        <p:spPr>
          <a:xfrm>
            <a:off x="963295" y="1737360"/>
            <a:ext cx="9341485" cy="1630045"/>
          </a:xfrm>
          <a:prstGeom prst="rect">
            <a:avLst/>
          </a:prstGeom>
          <a:noFill/>
        </p:spPr>
        <p:txBody>
          <a:bodyPr wrap="square" rtlCol="0">
            <a:spAutoFit/>
          </a:bodyPr>
          <a:lstStyle/>
          <a:p>
            <a:pPr eaLnBrk="1" fontAlgn="auto" latinLnBrk="0" hangingPunct="1">
              <a:lnSpc>
                <a:spcPts val="4000"/>
              </a:lnSpc>
            </a:pPr>
            <a:endParaRPr lang="ja-JP" altLang="en-US" sz="2000"/>
          </a:p>
          <a:p>
            <a:pPr eaLnBrk="1" fontAlgn="auto" latinLnBrk="0" hangingPunct="1">
              <a:lnSpc>
                <a:spcPts val="4000"/>
              </a:lnSpc>
            </a:pPr>
            <a:endParaRPr lang="en-US" altLang="zh-CN" sz="2000"/>
          </a:p>
          <a:p>
            <a:pPr eaLnBrk="1" fontAlgn="auto" latinLnBrk="0" hangingPunct="1">
              <a:lnSpc>
                <a:spcPts val="4000"/>
              </a:lnSpc>
            </a:pPr>
            <a:endParaRPr lang="ja-JP" altLang="en-US" sz="2000"/>
          </a:p>
        </p:txBody>
      </p:sp>
      <p:sp>
        <p:nvSpPr>
          <p:cNvPr id="3" name="文本框 2"/>
          <p:cNvSpPr txBox="1"/>
          <p:nvPr/>
        </p:nvSpPr>
        <p:spPr>
          <a:xfrm>
            <a:off x="775335" y="1737360"/>
            <a:ext cx="10961370" cy="4194810"/>
          </a:xfrm>
          <a:prstGeom prst="rect">
            <a:avLst/>
          </a:prstGeom>
          <a:noFill/>
        </p:spPr>
        <p:txBody>
          <a:bodyPr wrap="square" rtlCol="0">
            <a:spAutoFit/>
          </a:bodyPr>
          <a:lstStyle/>
          <a:p>
            <a:pPr marL="342900"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文書中に含まれる単語の重要度を評価する手法</a:t>
            </a:r>
            <a:endParaRPr lang="ja-JP" altLang="en-US" sz="20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情報検索やトピック分析などの分野で用いられている</a:t>
            </a:r>
            <a:endParaRPr lang="ja-JP" altLang="en-US" sz="20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TF (Term Frequency)、索引語頻度</a:t>
            </a:r>
            <a:endParaRPr lang="ja-JP" altLang="en-US" sz="2000" dirty="0">
              <a:latin typeface="Calibri" panose="020F0502020204030204" pitchFamily="34" charset="0"/>
              <a:cs typeface="Calibri" panose="020F0502020204030204" pitchFamily="34" charset="0"/>
            </a:endParaRPr>
          </a:p>
          <a:p>
            <a:pPr marL="800100" lvl="1"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文章に出現頻度</a:t>
            </a:r>
            <a:r>
              <a:rPr lang="ja-JP" altLang="en-US" sz="2000" dirty="0" smtClean="0">
                <a:latin typeface="Calibri" panose="020F0502020204030204" pitchFamily="34" charset="0"/>
                <a:cs typeface="Calibri" panose="020F0502020204030204" pitchFamily="34" charset="0"/>
              </a:rPr>
              <a:t>高い単語</a:t>
            </a:r>
            <a:r>
              <a:rPr lang="ja-JP" altLang="en-US" sz="2000" dirty="0">
                <a:latin typeface="Calibri" panose="020F0502020204030204" pitchFamily="34" charset="0"/>
                <a:cs typeface="Calibri" panose="020F0502020204030204" pitchFamily="34" charset="0"/>
              </a:rPr>
              <a:t>、重要度も高い</a:t>
            </a:r>
            <a:endParaRPr lang="ja-JP" altLang="en-US" sz="20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IDF (Inverse Document Frequency)</a:t>
            </a:r>
            <a:endParaRPr lang="ja-JP" altLang="en-US" sz="2000" dirty="0">
              <a:latin typeface="Calibri" panose="020F0502020204030204" pitchFamily="34" charset="0"/>
              <a:cs typeface="Calibri" panose="020F0502020204030204" pitchFamily="34" charset="0"/>
            </a:endParaRPr>
          </a:p>
          <a:p>
            <a:pPr marL="800100" lvl="1" indent="-342900" eaLnBrk="1" fontAlgn="auto" latinLnBrk="0" hangingPunct="1">
              <a:lnSpc>
                <a:spcPts val="4000"/>
              </a:lnSpc>
              <a:buFont typeface="Arial" panose="020B0604020202020204" pitchFamily="34" charset="0"/>
              <a:buChar char="•"/>
            </a:pPr>
            <a:r>
              <a:rPr lang="ja-JP" altLang="en-US" sz="2000" dirty="0">
                <a:latin typeface="Calibri" panose="020F0502020204030204" pitchFamily="34" charset="0"/>
                <a:cs typeface="Calibri" panose="020F0502020204030204" pitchFamily="34" charset="0"/>
              </a:rPr>
              <a:t>多くの文書に出現頻度</a:t>
            </a:r>
            <a:r>
              <a:rPr lang="ja-JP" altLang="en-US" sz="2000" dirty="0" smtClean="0">
                <a:latin typeface="Calibri" panose="020F0502020204030204" pitchFamily="34" charset="0"/>
                <a:cs typeface="Calibri" panose="020F0502020204030204" pitchFamily="34" charset="0"/>
              </a:rPr>
              <a:t>高い単語</a:t>
            </a:r>
            <a:r>
              <a:rPr lang="ja-JP" altLang="en-US" sz="2000" dirty="0">
                <a:latin typeface="Calibri" panose="020F0502020204030204" pitchFamily="34" charset="0"/>
                <a:cs typeface="Calibri" panose="020F0502020204030204" pitchFamily="34" charset="0"/>
              </a:rPr>
              <a:t>、共通用語と認識されて、重要度が低い</a:t>
            </a:r>
            <a:endParaRPr lang="en-US" altLang="ja-JP" sz="2000" dirty="0">
              <a:latin typeface="Calibri" panose="020F0502020204030204" pitchFamily="34" charset="0"/>
              <a:cs typeface="Calibri" panose="020F0502020204030204" pitchFamily="34" charset="0"/>
            </a:endParaRPr>
          </a:p>
          <a:p>
            <a:pPr marL="342900" indent="-342900" eaLnBrk="1" fontAlgn="auto" latinLnBrk="0" hangingPunct="1">
              <a:lnSpc>
                <a:spcPts val="4000"/>
              </a:lnSpc>
              <a:buFont typeface="Arial" panose="020B0604020202020204" pitchFamily="34" charset="0"/>
              <a:buChar char="•"/>
            </a:pPr>
            <a:r>
              <a:rPr lang="en-US" altLang="ja-JP" sz="2000" dirty="0">
                <a:latin typeface="Calibri" panose="020F0502020204030204" pitchFamily="34" charset="0"/>
                <a:cs typeface="Calibri" panose="020F0502020204030204" pitchFamily="34" charset="0"/>
              </a:rPr>
              <a:t>TF-IDF</a:t>
            </a:r>
            <a:r>
              <a:rPr lang="ja-JP" altLang="ja-JP" sz="2000" dirty="0">
                <a:latin typeface="Calibri" panose="020F0502020204030204" pitchFamily="34" charset="0"/>
                <a:cs typeface="Calibri" panose="020F0502020204030204" pitchFamily="34" charset="0"/>
              </a:rPr>
              <a:t>より特定の文章にしか出現しない単語の重要度を上げて、文章の潜在的意味把握</a:t>
            </a:r>
            <a:endParaRPr lang="ja-JP" altLang="ja-JP" sz="2000" dirty="0">
              <a:latin typeface="Calibri" panose="020F0502020204030204" pitchFamily="34" charset="0"/>
              <a:cs typeface="Calibri" panose="020F0502020204030204" pitchFamily="34" charset="0"/>
            </a:endParaRPr>
          </a:p>
          <a:p>
            <a:pPr eaLnBrk="1" fontAlgn="auto" latinLnBrk="0" hangingPunct="1">
              <a:lnSpc>
                <a:spcPts val="4000"/>
              </a:lnSpc>
            </a:pPr>
            <a:endParaRPr lang="ja-JP" altLang="en-US" sz="2000" dirty="0">
              <a:latin typeface="Calibri" panose="020F0502020204030204" pitchFamily="34" charset="0"/>
              <a:cs typeface="Calibri" panose="020F0502020204030204" pitchFamily="34" charset="0"/>
            </a:endParaRPr>
          </a:p>
        </p:txBody>
      </p:sp>
      <p:graphicFrame>
        <p:nvGraphicFramePr>
          <p:cNvPr id="5" name="对象 -2147482622"/>
          <p:cNvGraphicFramePr>
            <a:graphicFrameLocks noChangeAspect="1"/>
          </p:cNvGraphicFramePr>
          <p:nvPr/>
        </p:nvGraphicFramePr>
        <p:xfrm>
          <a:off x="6496685" y="2774950"/>
          <a:ext cx="1302385" cy="812165"/>
        </p:xfrm>
        <a:graphic>
          <a:graphicData uri="http://schemas.openxmlformats.org/presentationml/2006/ole">
            <mc:AlternateContent xmlns:mc="http://schemas.openxmlformats.org/markup-compatibility/2006">
              <mc:Choice xmlns:v="urn:schemas-microsoft-com:vml" Requires="v">
                <p:oleObj spid="_x0000_s6416" name="" r:id="rId1" imgW="774065" imgH="482600" progId="Equation.KSEE3">
                  <p:embed/>
                </p:oleObj>
              </mc:Choice>
              <mc:Fallback>
                <p:oleObj name="" r:id="rId1" imgW="774065" imgH="482600" progId="Equation.KSEE3">
                  <p:embed/>
                  <p:pic>
                    <p:nvPicPr>
                      <p:cNvPr id="0" name="图片 6415"/>
                      <p:cNvPicPr/>
                      <p:nvPr/>
                    </p:nvPicPr>
                    <p:blipFill>
                      <a:blip r:embed="rId2"/>
                      <a:stretch>
                        <a:fillRect/>
                      </a:stretch>
                    </p:blipFill>
                    <p:spPr>
                      <a:xfrm>
                        <a:off x="6496685" y="2774950"/>
                        <a:ext cx="1302385" cy="812165"/>
                      </a:xfrm>
                      <a:prstGeom prst="rect">
                        <a:avLst/>
                      </a:prstGeom>
                      <a:noFill/>
                      <a:ln w="38100">
                        <a:noFill/>
                        <a:miter/>
                      </a:ln>
                    </p:spPr>
                  </p:pic>
                </p:oleObj>
              </mc:Fallback>
            </mc:AlternateContent>
          </a:graphicData>
        </a:graphic>
      </p:graphicFrame>
      <p:graphicFrame>
        <p:nvGraphicFramePr>
          <p:cNvPr id="6" name="对象 -2147482621"/>
          <p:cNvGraphicFramePr>
            <a:graphicFrameLocks noChangeAspect="1"/>
          </p:cNvGraphicFramePr>
          <p:nvPr/>
        </p:nvGraphicFramePr>
        <p:xfrm>
          <a:off x="6496685" y="3714750"/>
          <a:ext cx="2012950" cy="723265"/>
        </p:xfrm>
        <a:graphic>
          <a:graphicData uri="http://schemas.openxmlformats.org/presentationml/2006/ole">
            <mc:AlternateContent xmlns:mc="http://schemas.openxmlformats.org/markup-compatibility/2006">
              <mc:Choice xmlns:v="urn:schemas-microsoft-com:vml" Requires="v">
                <p:oleObj spid="_x0000_s6417" name="" r:id="rId3" imgW="1308100" imgH="469900" progId="Equation.KSEE3">
                  <p:embed/>
                </p:oleObj>
              </mc:Choice>
              <mc:Fallback>
                <p:oleObj name="" r:id="rId3" imgW="1308100" imgH="469900" progId="Equation.KSEE3">
                  <p:embed/>
                  <p:pic>
                    <p:nvPicPr>
                      <p:cNvPr id="0" name="图片 6416"/>
                      <p:cNvPicPr/>
                      <p:nvPr/>
                    </p:nvPicPr>
                    <p:blipFill>
                      <a:blip r:embed="rId4"/>
                      <a:stretch>
                        <a:fillRect/>
                      </a:stretch>
                    </p:blipFill>
                    <p:spPr>
                      <a:xfrm>
                        <a:off x="6496685" y="3714750"/>
                        <a:ext cx="2012950" cy="72326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73"/>
    </mc:Choice>
    <mc:Fallback>
      <p:transition spd="slow" advTm="27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79" y="286603"/>
            <a:ext cx="10058398" cy="1450755"/>
          </a:xfrm>
        </p:spPr>
        <p:txBody>
          <a:bodyPr/>
          <a:lstStyle/>
          <a:p>
            <a:r>
              <a:rPr lang="ja-JP" altLang="zh-CN" dirty="0"/>
              <a:t>プロジェクト背景</a:t>
            </a:r>
            <a:endParaRPr lang="zh-CN" altLang="en-US" dirty="0"/>
          </a:p>
        </p:txBody>
      </p:sp>
      <p:sp>
        <p:nvSpPr>
          <p:cNvPr id="3" name="文本占位符 2"/>
          <p:cNvSpPr>
            <a:spLocks noGrp="1"/>
          </p:cNvSpPr>
          <p:nvPr>
            <p:ph type="body" idx="1"/>
          </p:nvPr>
        </p:nvSpPr>
        <p:spPr>
          <a:xfrm>
            <a:off x="1097279" y="1845733"/>
            <a:ext cx="4733250" cy="4023360"/>
          </a:xfrm>
        </p:spPr>
        <p:txBody>
          <a:bodyPr/>
          <a:lstStyle/>
          <a:p>
            <a:pPr>
              <a:buFont typeface="Wingdings" panose="05000000000000000000" pitchFamily="2" charset="2"/>
              <a:buChar char="l"/>
            </a:pPr>
            <a:r>
              <a:rPr lang="ja-JP" altLang="en-US" sz="2400" dirty="0">
                <a:latin typeface="Calibri" panose="020F0502020204030204" pitchFamily="34" charset="0"/>
                <a:ea typeface="+mj-ea"/>
                <a:cs typeface="Calibri" panose="020F0502020204030204" pitchFamily="34" charset="0"/>
              </a:rPr>
              <a:t>多くの</a:t>
            </a:r>
            <a:r>
              <a:rPr lang="en-US" altLang="ja-JP" sz="2800" dirty="0">
                <a:latin typeface="Calibri" panose="020F0502020204030204" pitchFamily="34" charset="0"/>
                <a:ea typeface="+mj-ea"/>
                <a:cs typeface="Calibri" panose="020F0502020204030204" pitchFamily="34" charset="0"/>
              </a:rPr>
              <a:t>EC</a:t>
            </a:r>
            <a:r>
              <a:rPr lang="ja-JP" altLang="en-US" sz="2400" dirty="0">
                <a:latin typeface="Calibri" panose="020F0502020204030204" pitchFamily="34" charset="0"/>
                <a:ea typeface="+mj-ea"/>
                <a:cs typeface="Calibri" panose="020F0502020204030204" pitchFamily="34" charset="0"/>
              </a:rPr>
              <a:t>サイトではレコメンド機能を積極的に導入している</a:t>
            </a:r>
            <a:br>
              <a:rPr lang="ja-JP" altLang="en-US" sz="2400" dirty="0">
                <a:latin typeface="Calibri" panose="020F0502020204030204" pitchFamily="34" charset="0"/>
                <a:ea typeface="+mj-ea"/>
                <a:cs typeface="Calibri" panose="020F0502020204030204" pitchFamily="34" charset="0"/>
              </a:rPr>
            </a:br>
            <a:r>
              <a:rPr lang="ja-JP" altLang="en-US" sz="2400" dirty="0">
                <a:solidFill>
                  <a:srgbClr val="FF0000"/>
                </a:solidFill>
                <a:latin typeface="Calibri" panose="020F0502020204030204" pitchFamily="34" charset="0"/>
                <a:ea typeface="+mj-ea"/>
                <a:cs typeface="Calibri" panose="020F0502020204030204" pitchFamily="34" charset="0"/>
              </a:rPr>
              <a:t>レコメンダ</a:t>
            </a:r>
            <a:r>
              <a:rPr lang="en-US" altLang="ja-JP" sz="2400" dirty="0">
                <a:solidFill>
                  <a:srgbClr val="FF0000"/>
                </a:solidFill>
                <a:latin typeface="Calibri" panose="020F0502020204030204" pitchFamily="34" charset="0"/>
                <a:ea typeface="+mj-ea"/>
                <a:cs typeface="Calibri" panose="020F0502020204030204" pitchFamily="34" charset="0"/>
              </a:rPr>
              <a:t>―</a:t>
            </a:r>
            <a:endParaRPr lang="en-US" altLang="ja-JP" sz="2400" dirty="0">
              <a:solidFill>
                <a:srgbClr val="FF0000"/>
              </a:solidFill>
              <a:latin typeface="Calibri" panose="020F0502020204030204" pitchFamily="34" charset="0"/>
              <a:ea typeface="+mj-ea"/>
              <a:cs typeface="Calibri" panose="020F0502020204030204" pitchFamily="34" charset="0"/>
            </a:endParaRPr>
          </a:p>
          <a:p>
            <a:pPr>
              <a:buFont typeface="Wingdings" panose="05000000000000000000" pitchFamily="2" charset="2"/>
              <a:buChar char="l"/>
            </a:pPr>
            <a:r>
              <a:rPr lang="ja-JP" altLang="en-US" sz="2400" dirty="0">
                <a:latin typeface="Calibri" panose="020F0502020204030204" pitchFamily="34" charset="0"/>
                <a:ea typeface="+mj-ea"/>
                <a:cs typeface="Calibri" panose="020F0502020204030204" pitchFamily="34" charset="0"/>
              </a:rPr>
              <a:t>顧客のサイトは今レコメンド機能がない</a:t>
            </a:r>
            <a:endParaRPr lang="ja-JP" altLang="en-US" sz="2400" dirty="0">
              <a:latin typeface="Calibri" panose="020F0502020204030204" pitchFamily="34" charset="0"/>
              <a:ea typeface="+mj-ea"/>
              <a:cs typeface="Calibri" panose="020F0502020204030204" pitchFamily="34" charset="0"/>
            </a:endParaRPr>
          </a:p>
          <a:p>
            <a:pPr>
              <a:buFont typeface="Wingdings" panose="05000000000000000000" pitchFamily="2" charset="2"/>
              <a:buChar char="l"/>
            </a:pPr>
            <a:endParaRPr lang="ja-JP" altLang="en-US" sz="2400" dirty="0">
              <a:latin typeface="Calibri" panose="020F0502020204030204" pitchFamily="34" charset="0"/>
              <a:ea typeface="+mj-ea"/>
              <a:cs typeface="Calibri" panose="020F0502020204030204" pitchFamily="34" charset="0"/>
            </a:endParaRPr>
          </a:p>
          <a:p>
            <a:pPr>
              <a:buFont typeface="Wingdings" panose="05000000000000000000" pitchFamily="2" charset="2"/>
              <a:buChar char="l"/>
            </a:pPr>
            <a:r>
              <a:rPr lang="ja-JP" altLang="en-US" sz="2400" dirty="0">
                <a:latin typeface="Calibri" panose="020F0502020204030204" pitchFamily="34" charset="0"/>
                <a:ea typeface="+mj-ea"/>
                <a:cs typeface="Calibri" panose="020F0502020204030204" pitchFamily="34" charset="0"/>
              </a:rPr>
              <a:t>顧客の理念は「色</a:t>
            </a:r>
            <a:r>
              <a:rPr lang="ja-JP" altLang="en-US" sz="2400" dirty="0" smtClean="0">
                <a:latin typeface="Calibri" panose="020F0502020204030204" pitchFamily="34" charset="0"/>
                <a:ea typeface="+mj-ea"/>
                <a:cs typeface="Calibri" panose="020F0502020204030204" pitchFamily="34" charset="0"/>
              </a:rPr>
              <a:t>」中心で</a:t>
            </a:r>
            <a:r>
              <a:rPr lang="ja-JP" altLang="en-US" sz="2400" dirty="0">
                <a:latin typeface="Calibri" panose="020F0502020204030204" pitchFamily="34" charset="0"/>
                <a:ea typeface="+mj-ea"/>
                <a:cs typeface="Calibri" panose="020F0502020204030204" pitchFamily="34" charset="0"/>
              </a:rPr>
              <a:t>、気に入りのアイテムを「色」</a:t>
            </a:r>
            <a:r>
              <a:rPr lang="ja-JP" altLang="en-US" sz="2400" dirty="0" smtClean="0">
                <a:latin typeface="Calibri" panose="020F0502020204030204" pitchFamily="34" charset="0"/>
                <a:ea typeface="+mj-ea"/>
                <a:cs typeface="Calibri" panose="020F0502020204030204" pitchFamily="34" charset="0"/>
              </a:rPr>
              <a:t>で見つける</a:t>
            </a:r>
            <a:endParaRPr lang="ja-JP" altLang="en-US" sz="2400" dirty="0">
              <a:latin typeface="Calibri" panose="020F0502020204030204" pitchFamily="34" charset="0"/>
              <a:ea typeface="+mj-ea"/>
              <a:cs typeface="Calibri" panose="020F0502020204030204" pitchFamily="34" charset="0"/>
            </a:endParaRPr>
          </a:p>
          <a:p>
            <a:pPr>
              <a:buFont typeface="Wingdings" panose="05000000000000000000" pitchFamily="2" charset="2"/>
              <a:buChar char="l"/>
            </a:pPr>
            <a:r>
              <a:rPr lang="ja-JP" altLang="en-US" sz="2400" dirty="0"/>
              <a:t>商品の</a:t>
            </a:r>
            <a:endParaRPr lang="ja-JP" altLang="en-US" sz="2400" dirty="0"/>
          </a:p>
          <a:p>
            <a:pPr>
              <a:buFont typeface="Wingdings" panose="05000000000000000000" pitchFamily="2" charset="2"/>
              <a:buChar char="l"/>
            </a:pPr>
            <a:endParaRPr lang="ja-JP" altLang="en-US" sz="2400" dirty="0"/>
          </a:p>
          <a:p>
            <a:pPr>
              <a:buFont typeface="Wingdings" panose="05000000000000000000" pitchFamily="2" charset="2"/>
              <a:buChar char="l"/>
            </a:pPr>
            <a:endParaRPr lang="zh-CN" altLang="en-US" sz="2400" dirty="0"/>
          </a:p>
        </p:txBody>
      </p:sp>
      <p:sp>
        <p:nvSpPr>
          <p:cNvPr id="4" name="灯片编号占位符 3"/>
          <p:cNvSpPr>
            <a:spLocks noGrp="1"/>
          </p:cNvSpPr>
          <p:nvPr>
            <p:ph type="sldNum" idx="12"/>
          </p:nvPr>
        </p:nvSpPr>
        <p:spPr>
          <a:xfrm>
            <a:off x="9900457" y="6459785"/>
            <a:ext cx="1312023" cy="365125"/>
          </a:xfrm>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5" name="图片 4"/>
          <p:cNvPicPr>
            <a:picLocks noChangeAspect="1"/>
          </p:cNvPicPr>
          <p:nvPr/>
        </p:nvPicPr>
        <p:blipFill>
          <a:blip r:embed="rId1"/>
          <a:stretch>
            <a:fillRect/>
          </a:stretch>
        </p:blipFill>
        <p:spPr>
          <a:xfrm>
            <a:off x="5830529" y="1845732"/>
            <a:ext cx="5573619" cy="367941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74"/>
    </mc:Choice>
    <mc:Fallback>
      <p:transition spd="slow" advTm="17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097279" y="286603"/>
            <a:ext cx="10058398" cy="1450755"/>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3F3F3F"/>
              </a:buClr>
              <a:buSzPct val="25000"/>
              <a:buFont typeface="Calibri" panose="020F0502020204030204"/>
              <a:buNone/>
            </a:pPr>
            <a:r>
              <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顧客要望</a:t>
            </a:r>
            <a:endParaRPr lang="ja-JP" sz="4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pic>
        <p:nvPicPr>
          <p:cNvPr id="247" name="Shape 247"/>
          <p:cNvPicPr preferRelativeResize="0"/>
          <p:nvPr/>
        </p:nvPicPr>
        <p:blipFill rotWithShape="1">
          <a:blip r:embed="rId1"/>
          <a:srcRect/>
          <a:stretch>
            <a:fillRect/>
          </a:stretch>
        </p:blipFill>
        <p:spPr>
          <a:xfrm>
            <a:off x="1181704" y="1891323"/>
            <a:ext cx="2038234" cy="1120653"/>
          </a:xfrm>
          <a:prstGeom prst="rect">
            <a:avLst/>
          </a:prstGeom>
          <a:noFill/>
          <a:ln>
            <a:noFill/>
          </a:ln>
        </p:spPr>
      </p:pic>
      <p:sp>
        <p:nvSpPr>
          <p:cNvPr id="248" name="Shape 248"/>
          <p:cNvSpPr>
            <a:spLocks noGrp="1"/>
          </p:cNvSpPr>
          <p:nvPr>
            <p:ph type="body" idx="1"/>
          </p:nvPr>
        </p:nvSpPr>
        <p:spPr>
          <a:xfrm>
            <a:off x="2870833" y="3601085"/>
            <a:ext cx="6511924" cy="1683384"/>
          </a:xfrm>
          <a:prstGeom prst="roundRect">
            <a:avLst>
              <a:gd name="adj" fmla="val 16667"/>
            </a:avLst>
          </a:prstGeom>
          <a:noFill/>
          <a:ln w="57150" cap="flat" cmpd="sng">
            <a:solidFill>
              <a:srgbClr val="147EA6"/>
            </a:solidFill>
            <a:prstDash val="solid"/>
            <a:round/>
            <a:headEnd type="none" w="med" len="med"/>
            <a:tailEnd type="none" w="med" len="med"/>
          </a:ln>
        </p:spPr>
        <p:txBody>
          <a:bodyPr lIns="0" tIns="45700" rIns="0" bIns="45700" anchor="ctr" anchorCtr="0">
            <a:noAutofit/>
          </a:bodyPr>
          <a:lstStyle/>
          <a:p>
            <a:pPr marL="0" marR="0" lvl="0" indent="0" algn="ctr" rtl="0">
              <a:lnSpc>
                <a:spcPct val="90000"/>
              </a:lnSpc>
              <a:spcBef>
                <a:spcPts val="0"/>
              </a:spcBef>
              <a:spcAft>
                <a:spcPts val="0"/>
              </a:spcAft>
              <a:buClr>
                <a:schemeClr val="accent1"/>
              </a:buClr>
              <a:buSzPct val="25000"/>
              <a:buFont typeface="Calibri" panose="020F0502020204030204"/>
              <a:buNone/>
            </a:pPr>
            <a:r>
              <a:rPr lang="ja-JP" sz="2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ユーザーの</a:t>
            </a:r>
            <a:r>
              <a:rPr lang="ja-JP" sz="2800" b="0" i="0" u="none" strike="noStrike" cap="none" dirty="0" smtClean="0">
                <a:solidFill>
                  <a:srgbClr val="3F3F3F"/>
                </a:solidFill>
                <a:latin typeface="Calibri" panose="020F0502020204030204"/>
                <a:ea typeface="Calibri" panose="020F0502020204030204"/>
                <a:cs typeface="Calibri" panose="020F0502020204030204"/>
                <a:sym typeface="Calibri" panose="020F0502020204030204"/>
              </a:rPr>
              <a:t>好き</a:t>
            </a:r>
            <a:r>
              <a:rPr lang="ja-JP" altLang="en-US" sz="2800" dirty="0" smtClean="0"/>
              <a:t>な</a:t>
            </a:r>
            <a:r>
              <a:rPr lang="ja-JP" altLang="en-US" sz="2800" dirty="0" smtClean="0">
                <a:solidFill>
                  <a:srgbClr val="FF0000"/>
                </a:solidFill>
              </a:rPr>
              <a:t>色</a:t>
            </a:r>
            <a:r>
              <a:rPr lang="ja-JP" altLang="en-US" sz="2800" dirty="0" smtClean="0"/>
              <a:t>によ</a:t>
            </a:r>
            <a:r>
              <a:rPr lang="ja-JP" altLang="en-US" sz="2800" dirty="0"/>
              <a:t>り</a:t>
            </a:r>
            <a:r>
              <a:rPr lang="ja-JP" altLang="en-US" sz="2800" dirty="0" smtClean="0"/>
              <a:t>、</a:t>
            </a:r>
            <a:endParaRPr lang="en-US" altLang="ja-JP" sz="2800" dirty="0" smtClean="0"/>
          </a:p>
          <a:p>
            <a:pPr marL="0" marR="0" lvl="0" indent="0" algn="ctr" rtl="0">
              <a:lnSpc>
                <a:spcPct val="90000"/>
              </a:lnSpc>
              <a:spcBef>
                <a:spcPts val="0"/>
              </a:spcBef>
              <a:spcAft>
                <a:spcPts val="0"/>
              </a:spcAft>
              <a:buClr>
                <a:schemeClr val="accent1"/>
              </a:buClr>
              <a:buSzPct val="25000"/>
              <a:buFont typeface="Calibri" panose="020F0502020204030204"/>
              <a:buNone/>
            </a:pPr>
            <a:r>
              <a:rPr lang="ja-JP" sz="2800" b="0" i="0" u="none" strike="noStrike" cap="none" dirty="0" smtClean="0">
                <a:solidFill>
                  <a:srgbClr val="FF0000"/>
                </a:solidFill>
                <a:latin typeface="Calibri" panose="020F0502020204030204"/>
                <a:ea typeface="Calibri" panose="020F0502020204030204"/>
                <a:cs typeface="Calibri" panose="020F0502020204030204"/>
                <a:sym typeface="Calibri" panose="020F0502020204030204"/>
              </a:rPr>
              <a:t>お</a:t>
            </a:r>
            <a:r>
              <a:rPr lang="ja-JP" sz="2800" b="0" i="0" u="none" strike="noStrike" cap="none" dirty="0" smtClean="0">
                <a:solidFill>
                  <a:srgbClr val="3F3F3F"/>
                </a:solidFill>
                <a:latin typeface="Calibri" panose="020F0502020204030204"/>
                <a:ea typeface="Calibri" panose="020F0502020204030204"/>
                <a:cs typeface="Calibri" panose="020F0502020204030204"/>
                <a:sym typeface="Calibri" panose="020F0502020204030204"/>
              </a:rPr>
              <a:t>気に入り</a:t>
            </a:r>
            <a:r>
              <a:rPr lang="ja-JP" sz="2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のアイテムを</a:t>
            </a:r>
            <a:endParaRPr lang="ja-JP" sz="2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90000"/>
              </a:lnSpc>
              <a:spcBef>
                <a:spcPts val="0"/>
              </a:spcBef>
              <a:spcAft>
                <a:spcPts val="0"/>
              </a:spcAft>
              <a:buClr>
                <a:schemeClr val="accent1"/>
              </a:buClr>
              <a:buSzPct val="25000"/>
              <a:buFont typeface="Calibri" panose="020F0502020204030204"/>
              <a:buNone/>
            </a:pPr>
            <a:r>
              <a:rPr lang="ja-JP" altLang="en-US" sz="2800" dirty="0"/>
              <a:t>レコメンド</a:t>
            </a:r>
            <a:r>
              <a:rPr lang="ja-JP" sz="2800" b="0" i="0" u="none" strike="noStrike" cap="none" dirty="0">
                <a:solidFill>
                  <a:srgbClr val="FF0000"/>
                </a:solidFill>
                <a:latin typeface="Calibri" panose="020F0502020204030204"/>
                <a:ea typeface="Calibri" panose="020F0502020204030204"/>
                <a:cs typeface="Calibri" panose="020F0502020204030204"/>
                <a:sym typeface="Calibri" panose="020F0502020204030204"/>
              </a:rPr>
              <a:t>する</a:t>
            </a:r>
            <a:endParaRPr lang="ja-JP" sz="2800" b="0" i="0" u="none" strike="noStrike" cap="none" dirty="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a:xfrm>
            <a:off x="9900457" y="6459785"/>
            <a:ext cx="1312023" cy="365125"/>
          </a:xfrm>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6"/>
    </mc:Choice>
    <mc:Fallback>
      <p:transition spd="slow" advTm="2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1097279" y="758952"/>
            <a:ext cx="10058398" cy="3566158"/>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rgbClr val="262626"/>
              </a:buClr>
              <a:buSzPct val="25000"/>
              <a:buFont typeface="Calibri" panose="020F0502020204030204"/>
              <a:buNone/>
            </a:pPr>
            <a:r>
              <a:rPr lang="ja-JP" altLang="en-US" dirty="0" smtClean="0"/>
              <a:t>関連</a:t>
            </a:r>
            <a:r>
              <a:rPr lang="ja-JP" altLang="en-US" dirty="0"/>
              <a:t>研究</a:t>
            </a:r>
            <a:endParaRPr lang="ja-JP" sz="8000" b="0" i="0" u="none" strike="noStrike" cap="none" dirty="0">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348" name="Shape 348"/>
          <p:cNvSpPr txBox="1">
            <a:spLocks noGrp="1"/>
          </p:cNvSpPr>
          <p:nvPr>
            <p:ph type="body" idx="1"/>
          </p:nvPr>
        </p:nvSpPr>
        <p:spPr>
          <a:xfrm>
            <a:off x="1097279" y="4453128"/>
            <a:ext cx="10058398" cy="1143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Calibri" panose="020F0502020204030204"/>
              <a:buNone/>
            </a:pPr>
            <a:endParaRPr sz="24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2" name="灯片编号占位符 1"/>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170"/>
    </mc:Choice>
    <mc:Fallback>
      <p:transition spd="slow" advTm="17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ja-JP" altLang="en-US" dirty="0" smtClean="0">
                <a:solidFill>
                  <a:srgbClr val="7030A0"/>
                </a:solidFill>
              </a:rPr>
              <a:t>共感覚</a:t>
            </a:r>
            <a:r>
              <a:rPr kumimoji="1" lang="ja-JP" altLang="en-US" dirty="0" smtClean="0"/>
              <a:t>色聴のクロスモーダル</a:t>
            </a:r>
            <a:endParaRPr kumimoji="1" lang="zh-CN" altLang="en-US" dirty="0"/>
          </a:p>
        </p:txBody>
      </p:sp>
      <p:sp>
        <p:nvSpPr>
          <p:cNvPr id="3" name="内容占位符 2"/>
          <p:cNvSpPr>
            <a:spLocks noGrp="1"/>
          </p:cNvSpPr>
          <p:nvPr>
            <p:ph idx="1"/>
          </p:nvPr>
        </p:nvSpPr>
        <p:spPr>
          <a:xfrm>
            <a:off x="953587" y="1832670"/>
            <a:ext cx="10058398" cy="4023360"/>
          </a:xfrm>
        </p:spPr>
        <p:txBody>
          <a:bodyPr/>
          <a:lstStyle/>
          <a:p>
            <a:pPr indent="0">
              <a:buNone/>
            </a:pPr>
            <a:r>
              <a:rPr kumimoji="1" lang="ja-JP" altLang="en-US" sz="2400" dirty="0" smtClean="0"/>
              <a:t>クロスモーダル現象とは、</a:t>
            </a:r>
            <a:r>
              <a:rPr kumimoji="1" lang="en-US" altLang="ja-JP" sz="2400" dirty="0" smtClean="0"/>
              <a:t>2</a:t>
            </a:r>
            <a:r>
              <a:rPr kumimoji="1" lang="ja-JP" altLang="en-US" sz="2400" dirty="0" smtClean="0"/>
              <a:t>つ以上の異なる感覚間の相互作用を含む知覚現象です</a:t>
            </a:r>
            <a:endParaRPr kumimoji="1" lang="en-US" altLang="ja-JP" sz="2400" dirty="0" smtClean="0"/>
          </a:p>
          <a:p>
            <a:pPr indent="0">
              <a:buNone/>
            </a:pPr>
            <a:r>
              <a:rPr kumimoji="1" lang="ja-JP" altLang="en-US" sz="2400" dirty="0" smtClean="0"/>
              <a:t>クロスモーダル現象の一つとしての</a:t>
            </a:r>
            <a:r>
              <a:rPr kumimoji="1" lang="ja-JP" altLang="en-US" sz="2400" dirty="0" smtClean="0">
                <a:solidFill>
                  <a:srgbClr val="FF0000"/>
                </a:solidFill>
              </a:rPr>
              <a:t>共感覚</a:t>
            </a:r>
            <a:r>
              <a:rPr kumimoji="1" lang="ja-JP" altLang="en-US" sz="2400" dirty="0" smtClean="0"/>
              <a:t>は、一つの感覚の刺激から別の感覚を不随意に引き起こす知覚現象です</a:t>
            </a:r>
            <a:endParaRPr kumimoji="1" lang="en-US" altLang="ja-JP" sz="2400" dirty="0" smtClean="0"/>
          </a:p>
          <a:p>
            <a:pPr indent="0">
              <a:buNone/>
            </a:pPr>
            <a:r>
              <a:rPr kumimoji="1" lang="ja-JP" altLang="en-US" sz="2400" dirty="0" smtClean="0"/>
              <a:t>例：字を見ると色を感じる、音を聴くと色が見える</a:t>
            </a:r>
            <a:endParaRPr kumimoji="1" lang="en-US" altLang="ja-JP" sz="2400" dirty="0" smtClean="0"/>
          </a:p>
          <a:p>
            <a:pPr indent="0">
              <a:buNone/>
            </a:pPr>
            <a:endParaRPr kumimoji="1" lang="en-US" altLang="ja-JP" sz="2400" dirty="0" smtClean="0"/>
          </a:p>
          <a:p>
            <a:pPr indent="0">
              <a:buNone/>
            </a:pPr>
            <a:r>
              <a:rPr kumimoji="1" lang="ja-JP" altLang="en-US" sz="2400" dirty="0" smtClean="0"/>
              <a:t>色聴とは「</a:t>
            </a:r>
            <a:r>
              <a:rPr kumimoji="1" lang="ja-JP" altLang="en-US" sz="2400" dirty="0" smtClean="0">
                <a:solidFill>
                  <a:srgbClr val="FF0000"/>
                </a:solidFill>
              </a:rPr>
              <a:t>音</a:t>
            </a:r>
            <a:r>
              <a:rPr kumimoji="1" lang="ja-JP" altLang="en-US" sz="2400" dirty="0" smtClean="0"/>
              <a:t>を聴くと</a:t>
            </a:r>
            <a:r>
              <a:rPr kumimoji="1" lang="ja-JP" altLang="en-US" sz="2400" dirty="0" smtClean="0">
                <a:solidFill>
                  <a:srgbClr val="FF0000"/>
                </a:solidFill>
              </a:rPr>
              <a:t>色</a:t>
            </a:r>
            <a:r>
              <a:rPr kumimoji="1" lang="ja-JP" altLang="en-US" sz="2400" dirty="0" smtClean="0"/>
              <a:t>が見える」という共感覚の一つの特殊な現象です</a:t>
            </a:r>
            <a:endParaRPr kumimoji="1" lang="en-US" altLang="ja-JP" sz="2400" dirty="0" smtClean="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FFFFFF"/>
              </a:buClr>
              <a:buSzPct val="25000"/>
              <a:buFont typeface="Calibri" panose="020F0502020204030204"/>
              <a:buNone/>
            </a:pPr>
            <a:fld id="{00000000-1234-1234-1234-123412341234}" type="slidenum">
              <a:rPr lang="en-US" altLang="ja-JP" sz="2400" b="0" i="0" u="none" strike="noStrike" cap="none" smtClean="0">
                <a:solidFill>
                  <a:srgbClr val="FFFFFF"/>
                </a:solidFill>
                <a:latin typeface="Calibri" panose="020F0502020204030204"/>
                <a:ea typeface="Calibri" panose="020F0502020204030204"/>
                <a:cs typeface="Calibri" panose="020F0502020204030204"/>
                <a:sym typeface="Calibri" panose="020F0502020204030204"/>
              </a:rPr>
            </a:fld>
            <a:endParaRPr lang="ja-JP" sz="2400" b="0" i="0"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23"/>
    </mc:Choice>
    <mc:Fallback>
      <p:transition spd="slow" advTm="23"/>
    </mc:Fallback>
  </mc:AlternateContent>
  <p:timing>
    <p:tnLst>
      <p:par>
        <p:cTn id="1" dur="indefinite" restart="never" nodeType="tmRoot"/>
      </p:par>
    </p:tnLst>
  </p:timing>
</p:sld>
</file>

<file path=ppt/tags/tag1.xml><?xml version="1.0" encoding="utf-8"?>
<p:tagLst xmlns:p="http://schemas.openxmlformats.org/presentationml/2006/main">
  <p:tag name="TIMING" val="|0|0|0"/>
</p:tagLst>
</file>

<file path=ppt/tags/tag2.xml><?xml version="1.0" encoding="utf-8"?>
<p:tagLst xmlns:p="http://schemas.openxmlformats.org/presentationml/2006/main">
  <p:tag name="TIMING" val="|0.4"/>
</p:tagLst>
</file>

<file path=ppt/tags/tag3.xml><?xml version="1.0" encoding="utf-8"?>
<p:tagLst xmlns:p="http://schemas.openxmlformats.org/presentationml/2006/main">
  <p:tag name="TIMING" val="|14.4"/>
</p:tagLst>
</file>

<file path=ppt/theme/theme1.xml><?xml version="1.0" encoding="utf-8"?>
<a:theme xmlns:a="http://schemas.openxmlformats.org/drawingml/2006/main" name="レトロスペクト">
  <a:themeElements>
    <a:clrScheme name="レトロスペクト">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レトロスペクト">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0</TotalTime>
  <Words>4509</Words>
  <Application>WPS 演示</Application>
  <PresentationFormat>ワイド画面</PresentationFormat>
  <Paragraphs>824</Paragraphs>
  <Slides>53</Slides>
  <Notes>21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11</vt:i4>
      </vt:variant>
      <vt:variant>
        <vt:lpstr>幻灯片标题</vt:lpstr>
      </vt:variant>
      <vt:variant>
        <vt:i4>53</vt:i4>
      </vt:variant>
    </vt:vector>
  </HeadingPairs>
  <TitlesOfParts>
    <vt:vector size="75" baseType="lpstr">
      <vt:lpstr>Arial</vt:lpstr>
      <vt:lpstr>宋体</vt:lpstr>
      <vt:lpstr>Wingdings</vt:lpstr>
      <vt:lpstr>Arial</vt:lpstr>
      <vt:lpstr>Calibri</vt:lpstr>
      <vt:lpstr>Calibri</vt:lpstr>
      <vt:lpstr>MS PGothic</vt:lpstr>
      <vt:lpstr>微软雅黑</vt:lpstr>
      <vt:lpstr>Arial Unicode MS</vt:lpstr>
      <vt:lpstr>Segoe UI Historic</vt:lpstr>
      <vt:lpstr>レトロスペクト</vt:lpstr>
      <vt:lpstr>Paint.Picture</vt:lpstr>
      <vt:lpstr>Equation.KSEE3</vt:lpstr>
      <vt:lpstr>Equation.KSEE3</vt:lpstr>
      <vt:lpstr>Paint.Picture</vt:lpstr>
      <vt:lpstr>Paint.Picture</vt:lpstr>
      <vt:lpstr>Paint.Picture</vt:lpstr>
      <vt:lpstr>Paint.Picture</vt:lpstr>
      <vt:lpstr>Paint.Picture</vt:lpstr>
      <vt:lpstr>Paint.Picture</vt:lpstr>
      <vt:lpstr>Paint.Picture</vt:lpstr>
      <vt:lpstr>Paint.Picture</vt:lpstr>
      <vt:lpstr>クロスモーダル解析を用いたレコメンダーシステム</vt:lpstr>
      <vt:lpstr>目次</vt:lpstr>
      <vt:lpstr>プロジェクト概要</vt:lpstr>
      <vt:lpstr>開発体制</vt:lpstr>
      <vt:lpstr>プロジェクトの進め方</vt:lpstr>
      <vt:lpstr>プロジェクト背景</vt:lpstr>
      <vt:lpstr>顧客要望</vt:lpstr>
      <vt:lpstr>関連研究</vt:lpstr>
      <vt:lpstr>色聴のクロスモーダル</vt:lpstr>
      <vt:lpstr>関連研究</vt:lpstr>
      <vt:lpstr>先行研究</vt:lpstr>
      <vt:lpstr>音と色のマッピング</vt:lpstr>
      <vt:lpstr>提案内容　</vt:lpstr>
      <vt:lpstr>実現手法</vt:lpstr>
      <vt:lpstr>既存のレコメンド手法</vt:lpstr>
      <vt:lpstr>ユーザーベースフィルタリング</vt:lpstr>
      <vt:lpstr>コンテンツベースフィルタリング</vt:lpstr>
      <vt:lpstr>提案するレコメンド手法</vt:lpstr>
      <vt:lpstr>カラーベースフィルタリング</vt:lpstr>
      <vt:lpstr>ユーザーベースと組み合わせ</vt:lpstr>
      <vt:lpstr>進捗状況</vt:lpstr>
      <vt:lpstr>システム概念図</vt:lpstr>
      <vt:lpstr>開発環境の構築</vt:lpstr>
      <vt:lpstr>データの取得</vt:lpstr>
      <vt:lpstr>エンジン実装</vt:lpstr>
      <vt:lpstr>ユーザーベースフィルタリング</vt:lpstr>
      <vt:lpstr>コンテンツベースフィルタリング</vt:lpstr>
      <vt:lpstr>カラーベースフィルタリング（1/4）</vt:lpstr>
      <vt:lpstr>カラーベースフィルタリング（2/4）</vt:lpstr>
      <vt:lpstr>カラーベースフィルタリング（3/4）</vt:lpstr>
      <vt:lpstr>カラーベースフィルタリング（4/4）</vt:lpstr>
      <vt:lpstr>ウェブフロント実現</vt:lpstr>
      <vt:lpstr>開発用サイト・ホームページ</vt:lpstr>
      <vt:lpstr>登録・ログインページ</vt:lpstr>
      <vt:lpstr>商品一覧ページ</vt:lpstr>
      <vt:lpstr>購入・評価ページ</vt:lpstr>
      <vt:lpstr>おすすめ商品一覧</vt:lpstr>
      <vt:lpstr>クラウドサーバーの構築</vt:lpstr>
      <vt:lpstr>データベースの準備</vt:lpstr>
      <vt:lpstr>商品データの導入</vt:lpstr>
      <vt:lpstr>エンジンと接続</vt:lpstr>
      <vt:lpstr>三つのレコメンド機能の導入</vt:lpstr>
      <vt:lpstr>ユーザーベースレコメンド①</vt:lpstr>
      <vt:lpstr>ユーザーベースレコメンド②</vt:lpstr>
      <vt:lpstr>ユーザーベースレコメンド③</vt:lpstr>
      <vt:lpstr>コンテンツベースレコメンド</vt:lpstr>
      <vt:lpstr>カラーベースの調性格レコメンド</vt:lpstr>
      <vt:lpstr>システム価値</vt:lpstr>
      <vt:lpstr>今後の予定</vt:lpstr>
      <vt:lpstr>スケジュール</vt:lpstr>
      <vt:lpstr>まとめ</vt:lpstr>
      <vt:lpstr>補足資料</vt:lpstr>
      <vt:lpstr>TF-IDFとは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クロスモーダル解析を用いたレコメンダーシステム</dc:title>
  <dc:creator>PZL</dc:creator>
  <cp:lastModifiedBy>DUYAN</cp:lastModifiedBy>
  <cp:revision>732</cp:revision>
  <cp:lastPrinted>2017-11-08T09:05:00Z</cp:lastPrinted>
  <dcterms:created xsi:type="dcterms:W3CDTF">2017-07-19T01:54:00Z</dcterms:created>
  <dcterms:modified xsi:type="dcterms:W3CDTF">2017-11-16T11:48:59Z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