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6" r:id="rId9"/>
    <p:sldId id="267" r:id="rId10"/>
    <p:sldId id="270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85F"/>
    <a:srgbClr val="FFFFFF"/>
    <a:srgbClr val="C6912A"/>
    <a:srgbClr val="E9BC76"/>
    <a:srgbClr val="ECC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2DE16D-C30A-451B-AD78-78F5EB1C75D9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367665"/>
            <a:ext cx="2095500" cy="2380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35" y="367665"/>
            <a:ext cx="2707005" cy="22288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16255" y="4062730"/>
            <a:ext cx="3074670" cy="23818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600">
                <a:solidFill>
                  <a:schemeClr val="tx1"/>
                </a:solidFill>
              </a:rPr>
              <a:t>レコメンド</a:t>
            </a:r>
            <a:endParaRPr lang="ja-JP" altLang="zh-CN" sz="3600">
              <a:solidFill>
                <a:schemeClr val="tx1"/>
              </a:solidFill>
            </a:endParaRPr>
          </a:p>
          <a:p>
            <a:pPr algn="ctr"/>
            <a:r>
              <a:rPr lang="ja-JP" altLang="zh-CN" sz="3600">
                <a:solidFill>
                  <a:schemeClr val="tx1"/>
                </a:solidFill>
              </a:rPr>
              <a:t>エンジン</a:t>
            </a:r>
            <a:endParaRPr lang="ja-JP" altLang="zh-CN" sz="360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75" y="4701540"/>
            <a:ext cx="2618740" cy="17430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859405" y="1341755"/>
            <a:ext cx="369887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794750" y="2748280"/>
            <a:ext cx="4445" cy="11360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929380" y="5535930"/>
            <a:ext cx="291084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29380" y="4873625"/>
            <a:ext cx="2870200" cy="127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975" y="4210685"/>
            <a:ext cx="1533525" cy="23812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2910205" y="1838960"/>
            <a:ext cx="355409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966710" y="2778125"/>
            <a:ext cx="0" cy="11264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90925" y="942975"/>
            <a:ext cx="1698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</a:t>
            </a:r>
            <a:r>
              <a:rPr lang="ja-JP" altLang="en-US" sz="2000" b="1"/>
              <a:t>．閲覧と購入</a:t>
            </a:r>
            <a:endParaRPr lang="ja-JP" altLang="en-US" sz="2000" b="1"/>
          </a:p>
        </p:txBody>
      </p:sp>
      <p:sp>
        <p:nvSpPr>
          <p:cNvPr id="22" name="文本框 21"/>
          <p:cNvSpPr txBox="1"/>
          <p:nvPr/>
        </p:nvSpPr>
        <p:spPr>
          <a:xfrm>
            <a:off x="8799195" y="3088005"/>
            <a:ext cx="1678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2</a:t>
            </a:r>
            <a:r>
              <a:rPr lang="ja-JP" altLang="en-US" sz="2000" b="1"/>
              <a:t>．データ記録</a:t>
            </a:r>
            <a:endParaRPr lang="ja-JP" altLang="en-US" sz="2000" b="1"/>
          </a:p>
        </p:txBody>
      </p:sp>
      <p:sp>
        <p:nvSpPr>
          <p:cNvPr id="23" name="文本框 22"/>
          <p:cNvSpPr txBox="1"/>
          <p:nvPr/>
        </p:nvSpPr>
        <p:spPr>
          <a:xfrm>
            <a:off x="4104640" y="5537200"/>
            <a:ext cx="2599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3</a:t>
            </a:r>
            <a:r>
              <a:rPr lang="ja-JP" altLang="en-US" sz="2000" b="1"/>
              <a:t>．エンジンを呼び出す</a:t>
            </a:r>
            <a:endParaRPr lang="ja-JP" altLang="en-US" sz="2000" b="1"/>
          </a:p>
        </p:txBody>
      </p:sp>
      <p:sp>
        <p:nvSpPr>
          <p:cNvPr id="24" name="文本框 23"/>
          <p:cNvSpPr txBox="1"/>
          <p:nvPr/>
        </p:nvSpPr>
        <p:spPr>
          <a:xfrm>
            <a:off x="4404360" y="4474845"/>
            <a:ext cx="1999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4</a:t>
            </a:r>
            <a:r>
              <a:rPr lang="ja-JP" altLang="en-US" sz="2000" b="1"/>
              <a:t>．レコメンド出力</a:t>
            </a:r>
            <a:endParaRPr lang="ja-JP" altLang="en-US" sz="2000" b="1"/>
          </a:p>
        </p:txBody>
      </p:sp>
      <p:sp>
        <p:nvSpPr>
          <p:cNvPr id="25" name="文本框 24"/>
          <p:cNvSpPr txBox="1"/>
          <p:nvPr/>
        </p:nvSpPr>
        <p:spPr>
          <a:xfrm>
            <a:off x="6362700" y="3117215"/>
            <a:ext cx="1503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5</a:t>
            </a:r>
            <a:r>
              <a:rPr lang="ja-JP" altLang="en-US" sz="2000" b="1"/>
              <a:t>．結果転送</a:t>
            </a:r>
            <a:endParaRPr lang="ja-JP" altLang="en-US" sz="2000" b="1"/>
          </a:p>
        </p:txBody>
      </p:sp>
      <p:sp>
        <p:nvSpPr>
          <p:cNvPr id="26" name="文本框 25"/>
          <p:cNvSpPr txBox="1"/>
          <p:nvPr/>
        </p:nvSpPr>
        <p:spPr>
          <a:xfrm>
            <a:off x="3241675" y="1838960"/>
            <a:ext cx="2890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6</a:t>
            </a:r>
            <a:r>
              <a:rPr lang="ja-JP" altLang="en-US" sz="2000" b="1"/>
              <a:t>．おすすめアイテム表示</a:t>
            </a:r>
            <a:endParaRPr lang="ja-JP" altLang="en-US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" y="943610"/>
            <a:ext cx="944880" cy="5122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974850"/>
            <a:ext cx="3458210" cy="2352675"/>
          </a:xfrm>
          <a:prstGeom prst="rect">
            <a:avLst/>
          </a:prstGeom>
        </p:spPr>
      </p:pic>
      <p:pic>
        <p:nvPicPr>
          <p:cNvPr id="-2147482598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60" y="943293"/>
            <a:ext cx="4475480" cy="4147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4" name="Shape 284"/>
          <p:cNvGraphicFramePr/>
          <p:nvPr/>
        </p:nvGraphicFramePr>
        <p:xfrm>
          <a:off x="1741170" y="1845309"/>
          <a:ext cx="7845425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/>
                <a:gridCol w="1120775"/>
                <a:gridCol w="1120775"/>
                <a:gridCol w="1120775"/>
                <a:gridCol w="1120775"/>
                <a:gridCol w="1120775"/>
              </a:tblGrid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Item2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Item3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Item4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 smtClean="0"/>
                        <a:t>Item5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  <a:tr h="476885"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UserD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  <a:endParaRPr lang="ja-JP"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3711575"/>
            <a:ext cx="3931285" cy="3058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156210"/>
            <a:ext cx="2135505" cy="2773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156210"/>
            <a:ext cx="2062480" cy="2773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65" y="156210"/>
            <a:ext cx="1846580" cy="277241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140200" y="3024505"/>
            <a:ext cx="536575" cy="601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820" y="1557020"/>
            <a:ext cx="4810125" cy="3743325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05" y="398208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80" y="671830"/>
            <a:ext cx="749935" cy="659130"/>
          </a:xfrm>
          <a:prstGeom prst="rect">
            <a:avLst/>
          </a:prstGeom>
        </p:spPr>
      </p:pic>
      <p:pic>
        <p:nvPicPr>
          <p:cNvPr id="9" name="图片 8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0" y="302704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185" y="189865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555" y="595312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880" y="4864100"/>
            <a:ext cx="694690" cy="608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8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655" y="168910"/>
            <a:ext cx="1937385" cy="2583180"/>
          </a:xfrm>
          <a:prstGeom prst="rect">
            <a:avLst/>
          </a:prstGeom>
        </p:spPr>
      </p:pic>
      <p:pic>
        <p:nvPicPr>
          <p:cNvPr id="7" name="图片 6" descr="12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168910"/>
            <a:ext cx="1887855" cy="2518410"/>
          </a:xfrm>
          <a:prstGeom prst="rect">
            <a:avLst/>
          </a:prstGeom>
        </p:spPr>
      </p:pic>
      <p:pic>
        <p:nvPicPr>
          <p:cNvPr id="8" name="图片 7" descr="40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5" y="168910"/>
            <a:ext cx="1888490" cy="251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780" y="3817620"/>
            <a:ext cx="3753485" cy="29210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3584575" y="2878455"/>
            <a:ext cx="683260" cy="748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935" y="1294765"/>
            <a:ext cx="5485130" cy="4268470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25" y="393255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622300"/>
            <a:ext cx="749935" cy="659130"/>
          </a:xfrm>
          <a:prstGeom prst="rect">
            <a:avLst/>
          </a:prstGeom>
        </p:spPr>
      </p:pic>
      <p:pic>
        <p:nvPicPr>
          <p:cNvPr id="4" name="图片 3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770" y="297751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405" y="184912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775" y="590359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100" y="4814570"/>
            <a:ext cx="694690" cy="60833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9" idx="3"/>
            <a:endCxn id="8" idx="1"/>
          </p:cNvCxnSpPr>
          <p:nvPr/>
        </p:nvCxnSpPr>
        <p:spPr>
          <a:xfrm flipV="1">
            <a:off x="6235065" y="951865"/>
            <a:ext cx="1550035" cy="2477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2" idx="1"/>
          </p:cNvCxnSpPr>
          <p:nvPr/>
        </p:nvCxnSpPr>
        <p:spPr>
          <a:xfrm>
            <a:off x="6219825" y="3411855"/>
            <a:ext cx="1504950" cy="27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6239510" y="3265805"/>
            <a:ext cx="1445260" cy="163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6220460" y="3438525"/>
            <a:ext cx="1497965" cy="7600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3" idx="1"/>
          </p:cNvCxnSpPr>
          <p:nvPr/>
        </p:nvCxnSpPr>
        <p:spPr>
          <a:xfrm>
            <a:off x="6220460" y="3429000"/>
            <a:ext cx="1564640" cy="1689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 flipV="1">
            <a:off x="6220460" y="2145665"/>
            <a:ext cx="1464945" cy="128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20485" y="1203960"/>
            <a:ext cx="75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EMD</a:t>
            </a:r>
            <a:endParaRPr lang="en-US" altLang="zh-CN"/>
          </a:p>
          <a:p>
            <a:r>
              <a:rPr lang="ja-JP" altLang="zh-CN"/>
              <a:t>計算</a:t>
            </a:r>
            <a:endParaRPr lang="ja-JP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947785" y="721360"/>
            <a:ext cx="1218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AM = 19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47785" y="1915795"/>
            <a:ext cx="1358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CM = 145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8947785" y="3035300"/>
            <a:ext cx="152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BbM = 116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8947785" y="3968750"/>
            <a:ext cx="1388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GM = 284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8947785" y="4888865"/>
            <a:ext cx="138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HM = 125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8947785" y="592455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EM = 232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8305" y="1725930"/>
            <a:ext cx="907415" cy="964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" y="1888490"/>
            <a:ext cx="2707005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960" y="1889125"/>
            <a:ext cx="2820670" cy="222821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298315" y="561975"/>
            <a:ext cx="3873500" cy="43122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zh-CN" sz="360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868930" y="1888490"/>
            <a:ext cx="1773555" cy="646430"/>
          </a:xfrm>
          <a:prstGeom prst="rightArrow">
            <a:avLst/>
          </a:prstGeom>
          <a:solidFill>
            <a:srgbClr val="ECC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1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en-US" altLang="ja-JP" sz="1600" b="1">
                <a:solidFill>
                  <a:schemeClr val="tx1"/>
                </a:solidFill>
              </a:rPr>
              <a:t>User</a:t>
            </a:r>
            <a:r>
              <a:rPr lang="ja-JP" altLang="zh-CN" sz="1600" b="1">
                <a:solidFill>
                  <a:schemeClr val="tx1"/>
                </a:solidFill>
              </a:rPr>
              <a:t>データ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7665720" y="1884680"/>
            <a:ext cx="1666240" cy="646430"/>
          </a:xfrm>
          <a:prstGeom prst="rightArrow">
            <a:avLst/>
          </a:prstGeom>
          <a:solidFill>
            <a:srgbClr val="E9B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2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データ分析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7665720" y="3636010"/>
            <a:ext cx="2349500" cy="607060"/>
          </a:xfrm>
          <a:prstGeom prst="leftArrow">
            <a:avLst/>
          </a:prstGeom>
          <a:solidFill>
            <a:srgbClr val="EBA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3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レコメンド計算完了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2359660" y="3636010"/>
            <a:ext cx="2282825" cy="60706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4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レコメンド結果表示</a:t>
            </a:r>
            <a:endParaRPr lang="ja-JP" altLang="zh-CN" sz="1600" b="1">
              <a:solidFill>
                <a:schemeClr val="tx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82650" y="5109845"/>
            <a:ext cx="10426700" cy="368300"/>
            <a:chOff x="1365" y="6787"/>
            <a:chExt cx="16420" cy="580"/>
          </a:xfrm>
        </p:grpSpPr>
        <p:sp>
          <p:nvSpPr>
            <p:cNvPr id="6" name="文本框 5"/>
            <p:cNvSpPr txBox="1"/>
            <p:nvPr/>
          </p:nvSpPr>
          <p:spPr>
            <a:xfrm>
              <a:off x="1365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b="1"/>
                <a:t>ウェブサイト</a:t>
              </a:r>
              <a:endParaRPr lang="ja-JP" altLang="zh-CN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043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zh-CN" b="1"/>
                <a:t>エンジン</a:t>
              </a:r>
              <a:endParaRPr lang="ja-JP" altLang="zh-CN" b="1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9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ja-JP" altLang="zh-CN" b="1"/>
                <a:t>サーバ</a:t>
              </a:r>
              <a:endParaRPr lang="ja-JP" altLang="zh-CN" b="1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90" y="1725930"/>
            <a:ext cx="702945" cy="971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42485" y="124396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zh-CN" b="1"/>
              <a:t>情報履歴</a:t>
            </a:r>
            <a:endParaRPr lang="ja-JP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6647815" y="1243965"/>
            <a:ext cx="1256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/>
              <a:t>request</a:t>
            </a:r>
            <a:r>
              <a:rPr lang="en-US" altLang="zh-CN" b="1"/>
              <a:t>.csv</a:t>
            </a:r>
            <a:endParaRPr lang="en-US" altLang="zh-CN" b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180" y="3340100"/>
            <a:ext cx="902970" cy="9029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86550" y="4243070"/>
            <a:ext cx="1078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/>
              <a:t>result.csv</a:t>
            </a:r>
            <a:endParaRPr lang="en-US" altLang="ja-JP" b="1"/>
          </a:p>
        </p:txBody>
      </p:sp>
      <p:sp>
        <p:nvSpPr>
          <p:cNvPr id="24" name="右箭头 23"/>
          <p:cNvSpPr/>
          <p:nvPr/>
        </p:nvSpPr>
        <p:spPr>
          <a:xfrm>
            <a:off x="5650230" y="1915795"/>
            <a:ext cx="1123950" cy="6153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1200">
                <a:solidFill>
                  <a:schemeClr val="tx1"/>
                </a:solidFill>
              </a:rPr>
              <a:t>データ処理</a:t>
            </a:r>
            <a:endParaRPr lang="ja-JP" altLang="zh-CN" sz="1200">
              <a:solidFill>
                <a:schemeClr val="tx1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5649595" y="3522980"/>
            <a:ext cx="1108710" cy="59436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1200">
                <a:solidFill>
                  <a:schemeClr val="tx1"/>
                </a:solidFill>
              </a:rPr>
              <a:t>データ処理</a:t>
            </a:r>
            <a:endParaRPr lang="ja-JP" altLang="en-US" sz="120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260" y="3340100"/>
            <a:ext cx="902970" cy="902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63465" y="4243070"/>
            <a:ext cx="671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b="1"/>
              <a:t>JSON</a:t>
            </a:r>
            <a:endParaRPr lang="en-US" altLang="ja-JP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トレーニングデータ</a:t>
              </a:r>
              <a:endParaRPr lang="ja-JP" altLang="en-US" b="1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2970" y="3798570"/>
            <a:ext cx="1520825" cy="2075180"/>
            <a:chOff x="2352" y="5292"/>
            <a:chExt cx="2395" cy="326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578" y="7980"/>
              <a:ext cx="19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検証データ</a:t>
              </a:r>
              <a:endParaRPr lang="ja-JP" altLang="en-US" b="1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  <a:endParaRPr lang="ja-JP" altLang="zh-CN" sz="440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  <a:endParaRPr lang="en-US" altLang="ja-JP" sz="4400">
              <a:solidFill>
                <a:schemeClr val="tx1"/>
              </a:solidFill>
            </a:endParaRPr>
          </a:p>
        </p:txBody>
      </p:sp>
      <p:sp>
        <p:nvSpPr>
          <p:cNvPr id="16" name="左右箭头 15"/>
          <p:cNvSpPr/>
          <p:nvPr/>
        </p:nvSpPr>
        <p:spPr>
          <a:xfrm>
            <a:off x="2638425" y="4176395"/>
            <a:ext cx="5393690" cy="11430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200" b="1">
                <a:solidFill>
                  <a:schemeClr val="tx1"/>
                </a:solidFill>
              </a:rPr>
              <a:t>比較</a:t>
            </a:r>
            <a:endParaRPr lang="ja-JP" altLang="zh-CN" sz="32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ja-JP" altLang="en-US" b="1"/>
                <a:t>トレーニングデータ</a:t>
              </a:r>
              <a:endParaRPr lang="ja-JP" altLang="en-US" b="1"/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  <a:endParaRPr lang="ja-JP" altLang="zh-CN" sz="440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  <a:endParaRPr lang="en-US" altLang="ja-JP" sz="4400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3493135"/>
            <a:ext cx="2095500" cy="2380615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2667635" y="4200525"/>
            <a:ext cx="5323205" cy="11544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zh-CN" sz="3600" b="1">
                <a:solidFill>
                  <a:schemeClr val="tx1"/>
                </a:solidFill>
              </a:rPr>
              <a:t>おすすめ</a:t>
            </a:r>
            <a:endParaRPr lang="ja-JP" altLang="zh-CN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演示</Application>
  <PresentationFormat>宽屏</PresentationFormat>
  <Paragraphs>116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MS PGothic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we</cp:lastModifiedBy>
  <cp:revision>76</cp:revision>
  <dcterms:created xsi:type="dcterms:W3CDTF">2015-05-05T08:02:00Z</dcterms:created>
  <dcterms:modified xsi:type="dcterms:W3CDTF">2017-12-18T14:03:05Z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