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73" r:id="rId5"/>
    <p:sldId id="272" r:id="rId6"/>
    <p:sldId id="274" r:id="rId7"/>
    <p:sldId id="275" r:id="rId8"/>
    <p:sldId id="276" r:id="rId9"/>
    <p:sldId id="257" r:id="rId10"/>
    <p:sldId id="258" r:id="rId11"/>
    <p:sldId id="259" r:id="rId12"/>
    <p:sldId id="260" r:id="rId13"/>
    <p:sldId id="266" r:id="rId14"/>
    <p:sldId id="267" r:id="rId15"/>
    <p:sldId id="270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85F"/>
    <a:srgbClr val="FFFFFF"/>
    <a:srgbClr val="C6912A"/>
    <a:srgbClr val="E9BC76"/>
    <a:srgbClr val="ECC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32DE16D-C30A-451B-AD78-78F5EB1C75D9}" styleName="Table_0">
    <a:wholeTbl>
      <a:tcTxStyle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1FA"/>
          </a:solidFill>
        </a:fill>
      </a:tcStyle>
    </a:wholeTbl>
    <a:band1H>
      <a:tcStyle>
        <a:tcBdr/>
        <a:fill>
          <a:solidFill>
            <a:srgbClr val="CBE2F5"/>
          </a:solidFill>
        </a:fill>
      </a:tcStyle>
    </a:band1H>
    <a:band1V>
      <a:tcStyle>
        <a:tcBdr/>
        <a:fill>
          <a:solidFill>
            <a:srgbClr val="CBE2F5"/>
          </a:solidFill>
        </a:fill>
      </a:tcStyle>
    </a:band1V>
    <a:lastCol>
      <a:tcTxStyle b="on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367665"/>
            <a:ext cx="2095500" cy="2380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35" y="367665"/>
            <a:ext cx="2707005" cy="222885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516255" y="4062730"/>
            <a:ext cx="3074670" cy="23818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3600">
                <a:solidFill>
                  <a:schemeClr val="tx1"/>
                </a:solidFill>
              </a:rPr>
              <a:t>レコメンド</a:t>
            </a:r>
            <a:endParaRPr lang="ja-JP" altLang="zh-CN" sz="3600">
              <a:solidFill>
                <a:schemeClr val="tx1"/>
              </a:solidFill>
            </a:endParaRPr>
          </a:p>
          <a:p>
            <a:pPr algn="ctr"/>
            <a:r>
              <a:rPr lang="ja-JP" altLang="zh-CN" sz="3600">
                <a:solidFill>
                  <a:schemeClr val="tx1"/>
                </a:solidFill>
              </a:rPr>
              <a:t>エンジン</a:t>
            </a:r>
            <a:endParaRPr lang="ja-JP" altLang="zh-CN" sz="36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75" y="4701540"/>
            <a:ext cx="2618740" cy="174307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859405" y="1341755"/>
            <a:ext cx="3698875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794750" y="2748280"/>
            <a:ext cx="4445" cy="11360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929380" y="5535930"/>
            <a:ext cx="291084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929380" y="4873625"/>
            <a:ext cx="2870200" cy="127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975" y="4210685"/>
            <a:ext cx="1533525" cy="238125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>
            <a:off x="2910205" y="1838960"/>
            <a:ext cx="3554095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966710" y="2778125"/>
            <a:ext cx="0" cy="112649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90925" y="942975"/>
            <a:ext cx="16986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1</a:t>
            </a:r>
            <a:r>
              <a:rPr lang="ja-JP" altLang="en-US" sz="2000" b="1"/>
              <a:t>．閲覧と購入</a:t>
            </a:r>
            <a:endParaRPr lang="ja-JP" altLang="en-US" sz="2000" b="1"/>
          </a:p>
        </p:txBody>
      </p:sp>
      <p:sp>
        <p:nvSpPr>
          <p:cNvPr id="22" name="文本框 21"/>
          <p:cNvSpPr txBox="1"/>
          <p:nvPr/>
        </p:nvSpPr>
        <p:spPr>
          <a:xfrm>
            <a:off x="8799195" y="3088005"/>
            <a:ext cx="1678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2</a:t>
            </a:r>
            <a:r>
              <a:rPr lang="ja-JP" altLang="en-US" sz="2000" b="1"/>
              <a:t>．データ記録</a:t>
            </a:r>
            <a:endParaRPr lang="ja-JP" altLang="en-US" sz="2000" b="1"/>
          </a:p>
        </p:txBody>
      </p:sp>
      <p:sp>
        <p:nvSpPr>
          <p:cNvPr id="23" name="文本框 22"/>
          <p:cNvSpPr txBox="1"/>
          <p:nvPr/>
        </p:nvSpPr>
        <p:spPr>
          <a:xfrm>
            <a:off x="4104640" y="5537200"/>
            <a:ext cx="2599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3</a:t>
            </a:r>
            <a:r>
              <a:rPr lang="ja-JP" altLang="en-US" sz="2000" b="1"/>
              <a:t>．エンジンを呼び出す</a:t>
            </a:r>
            <a:endParaRPr lang="ja-JP" altLang="en-US" sz="2000" b="1"/>
          </a:p>
        </p:txBody>
      </p:sp>
      <p:sp>
        <p:nvSpPr>
          <p:cNvPr id="24" name="文本框 23"/>
          <p:cNvSpPr txBox="1"/>
          <p:nvPr/>
        </p:nvSpPr>
        <p:spPr>
          <a:xfrm>
            <a:off x="4404360" y="4474845"/>
            <a:ext cx="1999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4</a:t>
            </a:r>
            <a:r>
              <a:rPr lang="ja-JP" altLang="en-US" sz="2000" b="1"/>
              <a:t>．レコメンド出力</a:t>
            </a:r>
            <a:endParaRPr lang="ja-JP" altLang="en-US" sz="2000" b="1"/>
          </a:p>
        </p:txBody>
      </p:sp>
      <p:sp>
        <p:nvSpPr>
          <p:cNvPr id="25" name="文本框 24"/>
          <p:cNvSpPr txBox="1"/>
          <p:nvPr/>
        </p:nvSpPr>
        <p:spPr>
          <a:xfrm>
            <a:off x="6362700" y="3117215"/>
            <a:ext cx="15030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5</a:t>
            </a:r>
            <a:r>
              <a:rPr lang="ja-JP" altLang="en-US" sz="2000" b="1"/>
              <a:t>．結果転送</a:t>
            </a:r>
            <a:endParaRPr lang="ja-JP" altLang="en-US" sz="2000" b="1"/>
          </a:p>
        </p:txBody>
      </p:sp>
      <p:sp>
        <p:nvSpPr>
          <p:cNvPr id="26" name="文本框 25"/>
          <p:cNvSpPr txBox="1"/>
          <p:nvPr/>
        </p:nvSpPr>
        <p:spPr>
          <a:xfrm>
            <a:off x="3241675" y="1838960"/>
            <a:ext cx="28905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6</a:t>
            </a:r>
            <a:r>
              <a:rPr lang="ja-JP" altLang="en-US" sz="2000" b="1"/>
              <a:t>．おすすめアイテム表示</a:t>
            </a:r>
            <a:endParaRPr lang="ja-JP" altLang="en-US"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184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1655" y="168910"/>
            <a:ext cx="1937385" cy="2583180"/>
          </a:xfrm>
          <a:prstGeom prst="rect">
            <a:avLst/>
          </a:prstGeom>
        </p:spPr>
      </p:pic>
      <p:pic>
        <p:nvPicPr>
          <p:cNvPr id="7" name="图片 6" descr="12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95" y="168910"/>
            <a:ext cx="1887855" cy="2518410"/>
          </a:xfrm>
          <a:prstGeom prst="rect">
            <a:avLst/>
          </a:prstGeom>
        </p:spPr>
      </p:pic>
      <p:pic>
        <p:nvPicPr>
          <p:cNvPr id="8" name="图片 7" descr="40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45" y="168910"/>
            <a:ext cx="1888490" cy="2518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780" y="3817620"/>
            <a:ext cx="3753485" cy="292100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3584575" y="2878455"/>
            <a:ext cx="683260" cy="748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9935" y="1294765"/>
            <a:ext cx="5485130" cy="4268470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425" y="393255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0" y="622300"/>
            <a:ext cx="749935" cy="659130"/>
          </a:xfrm>
          <a:prstGeom prst="rect">
            <a:avLst/>
          </a:prstGeom>
        </p:spPr>
      </p:pic>
      <p:pic>
        <p:nvPicPr>
          <p:cNvPr id="4" name="图片 3" descr="Bb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770" y="297751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405" y="184912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775" y="590359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100" y="4814570"/>
            <a:ext cx="694690" cy="60833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9" idx="3"/>
            <a:endCxn id="8" idx="1"/>
          </p:cNvCxnSpPr>
          <p:nvPr/>
        </p:nvCxnSpPr>
        <p:spPr>
          <a:xfrm flipV="1">
            <a:off x="6235065" y="951865"/>
            <a:ext cx="1550035" cy="2477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2" idx="1"/>
          </p:cNvCxnSpPr>
          <p:nvPr/>
        </p:nvCxnSpPr>
        <p:spPr>
          <a:xfrm>
            <a:off x="6219825" y="3411855"/>
            <a:ext cx="1504950" cy="2743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4" idx="1"/>
          </p:cNvCxnSpPr>
          <p:nvPr/>
        </p:nvCxnSpPr>
        <p:spPr>
          <a:xfrm flipV="1">
            <a:off x="6239510" y="3265805"/>
            <a:ext cx="1445260" cy="163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6220460" y="3438525"/>
            <a:ext cx="1497965" cy="7600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23" idx="1"/>
          </p:cNvCxnSpPr>
          <p:nvPr/>
        </p:nvCxnSpPr>
        <p:spPr>
          <a:xfrm>
            <a:off x="6220460" y="3429000"/>
            <a:ext cx="1564640" cy="16897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0" idx="1"/>
          </p:cNvCxnSpPr>
          <p:nvPr/>
        </p:nvCxnSpPr>
        <p:spPr>
          <a:xfrm flipV="1">
            <a:off x="6220460" y="2145665"/>
            <a:ext cx="1464945" cy="12833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20485" y="1203960"/>
            <a:ext cx="75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EMD</a:t>
            </a:r>
            <a:endParaRPr lang="en-US" altLang="zh-CN"/>
          </a:p>
          <a:p>
            <a:r>
              <a:rPr lang="ja-JP" altLang="zh-CN"/>
              <a:t>計算</a:t>
            </a:r>
            <a:endParaRPr lang="ja-JP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947785" y="721360"/>
            <a:ext cx="1218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AM = 19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47785" y="1915795"/>
            <a:ext cx="1358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CM = 145</a:t>
            </a:r>
            <a:endParaRPr lang="en-US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8947785" y="3035300"/>
            <a:ext cx="1522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BbM = 116</a:t>
            </a:r>
            <a:endParaRPr lang="en-US" altLang="zh-CN" sz="2400"/>
          </a:p>
        </p:txBody>
      </p:sp>
      <p:sp>
        <p:nvSpPr>
          <p:cNvPr id="20" name="文本框 19"/>
          <p:cNvSpPr txBox="1"/>
          <p:nvPr/>
        </p:nvSpPr>
        <p:spPr>
          <a:xfrm>
            <a:off x="8947785" y="3968750"/>
            <a:ext cx="1388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GM = 284</a:t>
            </a:r>
            <a:endParaRPr lang="en-US" altLang="zh-CN" sz="2400"/>
          </a:p>
        </p:txBody>
      </p:sp>
      <p:sp>
        <p:nvSpPr>
          <p:cNvPr id="21" name="文本框 20"/>
          <p:cNvSpPr txBox="1"/>
          <p:nvPr/>
        </p:nvSpPr>
        <p:spPr>
          <a:xfrm>
            <a:off x="8947785" y="4888865"/>
            <a:ext cx="1386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HM = 125</a:t>
            </a:r>
            <a:endParaRPr lang="en-US" altLang="zh-CN" sz="2400"/>
          </a:p>
        </p:txBody>
      </p:sp>
      <p:sp>
        <p:nvSpPr>
          <p:cNvPr id="22" name="文本框 21"/>
          <p:cNvSpPr txBox="1"/>
          <p:nvPr/>
        </p:nvSpPr>
        <p:spPr>
          <a:xfrm>
            <a:off x="8947785" y="5924550"/>
            <a:ext cx="1344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EM = 232</a:t>
            </a:r>
            <a:endParaRPr lang="en-US" altLang="zh-CN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8305" y="1725930"/>
            <a:ext cx="907415" cy="964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" y="1888490"/>
            <a:ext cx="2707005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960" y="1889125"/>
            <a:ext cx="2820670" cy="222821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298315" y="561975"/>
            <a:ext cx="3873500" cy="43122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zh-CN" sz="360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868930" y="1888490"/>
            <a:ext cx="1773555" cy="646430"/>
          </a:xfrm>
          <a:prstGeom prst="rightArrow">
            <a:avLst/>
          </a:prstGeom>
          <a:solidFill>
            <a:srgbClr val="ECC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1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en-US" altLang="ja-JP" sz="1600" b="1">
                <a:solidFill>
                  <a:schemeClr val="tx1"/>
                </a:solidFill>
              </a:rPr>
              <a:t>User</a:t>
            </a:r>
            <a:r>
              <a:rPr lang="ja-JP" altLang="zh-CN" sz="1600" b="1">
                <a:solidFill>
                  <a:schemeClr val="tx1"/>
                </a:solidFill>
              </a:rPr>
              <a:t>データ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7665720" y="1884680"/>
            <a:ext cx="1666240" cy="646430"/>
          </a:xfrm>
          <a:prstGeom prst="rightArrow">
            <a:avLst/>
          </a:prstGeom>
          <a:solidFill>
            <a:srgbClr val="E9B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2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データ分析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7665720" y="3636010"/>
            <a:ext cx="2349500" cy="607060"/>
          </a:xfrm>
          <a:prstGeom prst="leftArrow">
            <a:avLst/>
          </a:prstGeom>
          <a:solidFill>
            <a:srgbClr val="EBA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3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レコメンド計算完了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2359660" y="3636010"/>
            <a:ext cx="2282825" cy="60706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4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レコメンド結果表示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2650" y="5109845"/>
            <a:ext cx="10426700" cy="368300"/>
            <a:chOff x="1365" y="6787"/>
            <a:chExt cx="16420" cy="580"/>
          </a:xfrm>
        </p:grpSpPr>
        <p:sp>
          <p:nvSpPr>
            <p:cNvPr id="6" name="文本框 5"/>
            <p:cNvSpPr txBox="1"/>
            <p:nvPr/>
          </p:nvSpPr>
          <p:spPr>
            <a:xfrm>
              <a:off x="1365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zh-CN" b="1"/>
                <a:t>ウェブサイト</a:t>
              </a:r>
              <a:endParaRPr lang="ja-JP" altLang="zh-CN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043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zh-CN" b="1"/>
                <a:t>エンジン</a:t>
              </a:r>
              <a:endParaRPr lang="ja-JP" altLang="zh-CN" b="1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9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ja-JP" altLang="zh-CN" b="1"/>
                <a:t>サーバ</a:t>
              </a:r>
              <a:endParaRPr lang="ja-JP" altLang="zh-CN" b="1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090" y="1725930"/>
            <a:ext cx="702945" cy="971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642485" y="124396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zh-CN" b="1"/>
              <a:t>情報履歴</a:t>
            </a:r>
            <a:endParaRPr lang="ja-JP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6647815" y="1243965"/>
            <a:ext cx="1256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b="1"/>
              <a:t>request</a:t>
            </a:r>
            <a:r>
              <a:rPr lang="en-US" altLang="zh-CN" b="1"/>
              <a:t>.csv</a:t>
            </a:r>
            <a:endParaRPr lang="en-US" altLang="zh-CN" b="1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180" y="3340100"/>
            <a:ext cx="902970" cy="9029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86550" y="4243070"/>
            <a:ext cx="1078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b="1"/>
              <a:t>result.csv</a:t>
            </a:r>
            <a:endParaRPr lang="en-US" altLang="ja-JP" b="1"/>
          </a:p>
        </p:txBody>
      </p:sp>
      <p:sp>
        <p:nvSpPr>
          <p:cNvPr id="24" name="右箭头 23"/>
          <p:cNvSpPr/>
          <p:nvPr/>
        </p:nvSpPr>
        <p:spPr>
          <a:xfrm>
            <a:off x="5650230" y="1915795"/>
            <a:ext cx="1123950" cy="6153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1200">
                <a:solidFill>
                  <a:schemeClr val="tx1"/>
                </a:solidFill>
              </a:rPr>
              <a:t>データ処理</a:t>
            </a:r>
            <a:endParaRPr lang="ja-JP" altLang="zh-CN" sz="1200">
              <a:solidFill>
                <a:schemeClr val="tx1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5649595" y="3522980"/>
            <a:ext cx="1108710" cy="594360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200">
                <a:solidFill>
                  <a:schemeClr val="tx1"/>
                </a:solidFill>
              </a:rPr>
              <a:t>データ処理</a:t>
            </a:r>
            <a:endParaRPr lang="ja-JP" altLang="en-US" sz="120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260" y="3340100"/>
            <a:ext cx="902970" cy="90297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863465" y="4243070"/>
            <a:ext cx="671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b="1"/>
              <a:t>JSON</a:t>
            </a:r>
            <a:endParaRPr lang="en-US" altLang="ja-JP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680720" y="752475"/>
            <a:ext cx="1992630" cy="2094230"/>
            <a:chOff x="2002" y="5292"/>
            <a:chExt cx="3138" cy="32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02" y="8010"/>
              <a:ext cx="31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 b="1"/>
                <a:t>トレーニングデータ</a:t>
              </a:r>
              <a:endParaRPr lang="ja-JP" altLang="en-US" b="1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02970" y="3798570"/>
            <a:ext cx="1520825" cy="2075180"/>
            <a:chOff x="2352" y="5292"/>
            <a:chExt cx="2395" cy="326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578" y="7980"/>
              <a:ext cx="198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 b="1"/>
                <a:t>検証データ</a:t>
              </a:r>
              <a:endParaRPr lang="ja-JP" altLang="en-US" b="1"/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916680" y="752475"/>
            <a:ext cx="2725420" cy="1725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4400">
                <a:solidFill>
                  <a:schemeClr val="tx1"/>
                </a:solidFill>
              </a:rPr>
              <a:t>レコメンド</a:t>
            </a:r>
            <a:endParaRPr lang="ja-JP" altLang="zh-CN" sz="440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638425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62140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234680" y="752475"/>
            <a:ext cx="3029585" cy="5121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4400">
                <a:solidFill>
                  <a:schemeClr val="tx1"/>
                </a:solidFill>
              </a:rPr>
              <a:t>レコメンド結果</a:t>
            </a:r>
            <a:r>
              <a:rPr lang="en-US" altLang="ja-JP" sz="4400">
                <a:solidFill>
                  <a:schemeClr val="tx1"/>
                </a:solidFill>
              </a:rPr>
              <a:t>1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ItemA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2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ItemB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3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ItemC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…</a:t>
            </a:r>
            <a:endParaRPr lang="en-US" altLang="ja-JP" sz="4400">
              <a:solidFill>
                <a:schemeClr val="tx1"/>
              </a:solidFill>
            </a:endParaRPr>
          </a:p>
        </p:txBody>
      </p:sp>
      <p:sp>
        <p:nvSpPr>
          <p:cNvPr id="16" name="左右箭头 15"/>
          <p:cNvSpPr/>
          <p:nvPr/>
        </p:nvSpPr>
        <p:spPr>
          <a:xfrm>
            <a:off x="2638425" y="4176395"/>
            <a:ext cx="5393690" cy="114300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3200" b="1">
                <a:solidFill>
                  <a:schemeClr val="tx1"/>
                </a:solidFill>
              </a:rPr>
              <a:t>比較</a:t>
            </a:r>
            <a:endParaRPr lang="ja-JP" altLang="zh-CN" sz="3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680720" y="752475"/>
            <a:ext cx="1992630" cy="2094230"/>
            <a:chOff x="2002" y="5292"/>
            <a:chExt cx="3138" cy="32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02" y="8010"/>
              <a:ext cx="31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 b="1"/>
                <a:t>トレーニングデータ</a:t>
              </a:r>
              <a:endParaRPr lang="ja-JP" altLang="en-US" b="1"/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916680" y="752475"/>
            <a:ext cx="2725420" cy="1725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4400">
                <a:solidFill>
                  <a:schemeClr val="tx1"/>
                </a:solidFill>
              </a:rPr>
              <a:t>レコメンド</a:t>
            </a:r>
            <a:endParaRPr lang="ja-JP" altLang="zh-CN" sz="440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638425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62140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234680" y="752475"/>
            <a:ext cx="3029585" cy="5121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4400">
                <a:solidFill>
                  <a:schemeClr val="tx1"/>
                </a:solidFill>
              </a:rPr>
              <a:t>レコメンド結果</a:t>
            </a:r>
            <a:r>
              <a:rPr lang="en-US" altLang="ja-JP" sz="4400">
                <a:solidFill>
                  <a:schemeClr val="tx1"/>
                </a:solidFill>
              </a:rPr>
              <a:t>1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ItemA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2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ItemB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3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ItemC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…</a:t>
            </a:r>
            <a:endParaRPr lang="en-US" altLang="ja-JP" sz="4400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" y="3493135"/>
            <a:ext cx="2095500" cy="2380615"/>
          </a:xfrm>
          <a:prstGeom prst="rect">
            <a:avLst/>
          </a:prstGeom>
        </p:spPr>
      </p:pic>
      <p:sp>
        <p:nvSpPr>
          <p:cNvPr id="12" name="左箭头 11"/>
          <p:cNvSpPr/>
          <p:nvPr/>
        </p:nvSpPr>
        <p:spPr>
          <a:xfrm>
            <a:off x="2667635" y="4200525"/>
            <a:ext cx="5323205" cy="115443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3600" b="1">
                <a:solidFill>
                  <a:schemeClr val="tx1"/>
                </a:solidFill>
              </a:rPr>
              <a:t>おすすめ</a:t>
            </a:r>
            <a:endParaRPr lang="ja-JP" altLang="zh-CN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120" y="943610"/>
            <a:ext cx="944880" cy="51225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74850"/>
            <a:ext cx="3458210" cy="2352675"/>
          </a:xfrm>
          <a:prstGeom prst="rect">
            <a:avLst/>
          </a:prstGeom>
        </p:spPr>
      </p:pic>
      <p:pic>
        <p:nvPicPr>
          <p:cNvPr id="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60" y="943293"/>
            <a:ext cx="4475480" cy="4147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4" name="Shape 284"/>
          <p:cNvGraphicFramePr/>
          <p:nvPr/>
        </p:nvGraphicFramePr>
        <p:xfrm>
          <a:off x="1741170" y="1845309"/>
          <a:ext cx="7845425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/>
                <a:gridCol w="1120775"/>
                <a:gridCol w="1120775"/>
                <a:gridCol w="1120775"/>
                <a:gridCol w="1120775"/>
                <a:gridCol w="1120775"/>
              </a:tblGrid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Item2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Item3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Item4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Item5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UserC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UserD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4" name="Shape 284"/>
          <p:cNvGraphicFramePr/>
          <p:nvPr/>
        </p:nvGraphicFramePr>
        <p:xfrm>
          <a:off x="1741170" y="1845309"/>
          <a:ext cx="7845425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/>
                <a:gridCol w="1120775"/>
                <a:gridCol w="1120775"/>
                <a:gridCol w="1120775"/>
                <a:gridCol w="1120775"/>
                <a:gridCol w="1120775"/>
              </a:tblGrid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Item1(</a:t>
                      </a:r>
                      <a:r>
                        <a:rPr lang="ja-JP" altLang="en-US" sz="1800" u="none" strike="noStrike" cap="none" dirty="0"/>
                        <a:t>白</a:t>
                      </a:r>
                      <a:r>
                        <a:rPr lang="en-US" altLang="ja-JP" sz="1800" u="none" strike="noStrike" cap="none" dirty="0"/>
                        <a:t>)</a:t>
                      </a:r>
                      <a:endParaRPr lang="en-US" alt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Item2(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Item3(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Item4(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en-US" alt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Item5(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4" name="Shape 284"/>
          <p:cNvGraphicFramePr/>
          <p:nvPr/>
        </p:nvGraphicFramePr>
        <p:xfrm>
          <a:off x="1741170" y="1845309"/>
          <a:ext cx="7845425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/>
                <a:gridCol w="1120775"/>
                <a:gridCol w="1120775"/>
                <a:gridCol w="1120775"/>
                <a:gridCol w="1120775"/>
                <a:gridCol w="1120775"/>
              </a:tblGrid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AM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CM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DM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HM</a:t>
                      </a:r>
                      <a:endParaRPr lang="en-US" alt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GM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5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3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3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UserC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2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5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UserD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3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4523105" y="747395"/>
            <a:ext cx="2462530" cy="5402710"/>
            <a:chOff x="1620" y="705"/>
            <a:chExt cx="5234" cy="988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0" y="705"/>
              <a:ext cx="4454" cy="82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620" y="9300"/>
              <a:ext cx="5234" cy="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zh-CN" sz="2000" b="1"/>
                <a:t>推定された</a:t>
              </a:r>
              <a:endParaRPr lang="ja-JP" altLang="zh-CN" sz="2000" b="1"/>
            </a:p>
            <a:p>
              <a:r>
                <a:rPr lang="ja-JP" altLang="zh-CN" sz="2000" b="1"/>
                <a:t>各商品の調性格</a:t>
              </a:r>
              <a:endParaRPr lang="ja-JP" altLang="zh-CN" sz="2000" b="1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187690" y="1509395"/>
            <a:ext cx="3862705" cy="4613910"/>
            <a:chOff x="12640" y="2377"/>
            <a:chExt cx="6083" cy="7266"/>
          </a:xfrm>
        </p:grpSpPr>
        <p:pic>
          <p:nvPicPr>
            <p:cNvPr id="-2147482597" name="图片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40" y="2377"/>
              <a:ext cx="6083" cy="604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文本框 7"/>
            <p:cNvSpPr txBox="1"/>
            <p:nvPr/>
          </p:nvSpPr>
          <p:spPr>
            <a:xfrm>
              <a:off x="14004" y="9015"/>
              <a:ext cx="335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zh-CN" sz="2000" b="1"/>
                <a:t>データベース情報</a:t>
              </a:r>
              <a:endParaRPr lang="ja-JP" altLang="zh-CN" sz="2000" b="1"/>
            </a:p>
          </p:txBody>
        </p:sp>
      </p:grpSp>
      <p:pic>
        <p:nvPicPr>
          <p:cNvPr id="-2147482598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" y="2045335"/>
            <a:ext cx="2985135" cy="2766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391160" y="5416550"/>
            <a:ext cx="1778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000" b="1"/>
              <a:t>商品の画像</a:t>
            </a:r>
            <a:endParaRPr lang="ja-JP" altLang="zh-CN" sz="2000" b="1"/>
          </a:p>
        </p:txBody>
      </p:sp>
      <p:sp>
        <p:nvSpPr>
          <p:cNvPr id="13" name="右箭头 12"/>
          <p:cNvSpPr/>
          <p:nvPr/>
        </p:nvSpPr>
        <p:spPr>
          <a:xfrm>
            <a:off x="3035300" y="3019425"/>
            <a:ext cx="1689100" cy="818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b="1">
                <a:solidFill>
                  <a:schemeClr val="tx1"/>
                </a:solidFill>
              </a:rPr>
              <a:t>調性格推定</a:t>
            </a:r>
            <a:endParaRPr lang="ja-JP" altLang="zh-CN" b="1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618605" y="3020060"/>
            <a:ext cx="1689100" cy="818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b="1">
                <a:solidFill>
                  <a:schemeClr val="tx1"/>
                </a:solidFill>
              </a:rPr>
              <a:t>データ</a:t>
            </a:r>
            <a:r>
              <a:rPr lang="ja-JP" altLang="zh-CN" b="1">
                <a:solidFill>
                  <a:schemeClr val="tx1"/>
                </a:solidFill>
              </a:rPr>
              <a:t>保存</a:t>
            </a:r>
            <a:endParaRPr lang="ja-JP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3665" y="2564765"/>
            <a:ext cx="4096385" cy="1727835"/>
          </a:xfrm>
          <a:prstGeom prst="rect">
            <a:avLst/>
          </a:prstGeom>
        </p:spPr>
      </p:pic>
      <p:pic>
        <p:nvPicPr>
          <p:cNvPr id="-2147482596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" y="2031365"/>
            <a:ext cx="4409440" cy="3266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2762250"/>
            <a:ext cx="2095500" cy="1333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55725" y="5458460"/>
            <a:ext cx="2452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000" b="1"/>
              <a:t>商品のキーワード</a:t>
            </a:r>
            <a:endParaRPr lang="ja-JP" altLang="zh-CN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8992235" y="5458460"/>
            <a:ext cx="1579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000" b="1"/>
              <a:t>英語に通訳</a:t>
            </a:r>
            <a:endParaRPr lang="ja-JP" altLang="zh-CN" sz="2000" b="1"/>
          </a:p>
        </p:txBody>
      </p:sp>
      <p:sp>
        <p:nvSpPr>
          <p:cNvPr id="9" name="右箭头 8"/>
          <p:cNvSpPr/>
          <p:nvPr/>
        </p:nvSpPr>
        <p:spPr>
          <a:xfrm>
            <a:off x="4932045" y="3844925"/>
            <a:ext cx="2762885" cy="607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5325" y="2073275"/>
            <a:ext cx="6123940" cy="2324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" y="1310005"/>
            <a:ext cx="4628515" cy="38500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890135" y="2943860"/>
            <a:ext cx="749300" cy="582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360" y="3711575"/>
            <a:ext cx="3931285" cy="3058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156210"/>
            <a:ext cx="2135505" cy="2773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350" y="156210"/>
            <a:ext cx="2062480" cy="2773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065" y="156210"/>
            <a:ext cx="1846580" cy="277241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140200" y="3024505"/>
            <a:ext cx="536575" cy="601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820" y="1557020"/>
            <a:ext cx="4810125" cy="3743325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205" y="398208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880" y="671830"/>
            <a:ext cx="749935" cy="659130"/>
          </a:xfrm>
          <a:prstGeom prst="rect">
            <a:avLst/>
          </a:prstGeom>
        </p:spPr>
      </p:pic>
      <p:pic>
        <p:nvPicPr>
          <p:cNvPr id="9" name="图片 8" descr="Bb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50" y="302704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185" y="189865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555" y="595312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880" y="4864100"/>
            <a:ext cx="694690" cy="608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WPS 演示</Application>
  <PresentationFormat>宽屏</PresentationFormat>
  <Paragraphs>195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MS PGothic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DUYAN</cp:lastModifiedBy>
  <cp:revision>85</cp:revision>
  <dcterms:created xsi:type="dcterms:W3CDTF">2015-05-05T08:02:00Z</dcterms:created>
  <dcterms:modified xsi:type="dcterms:W3CDTF">2017-12-20T08:34:51Z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