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3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ja-JP" altLang="en-US"/>
              <a:t>ユーザーテスト設計</a:t>
            </a:r>
            <a:endParaRPr lang="ja-JP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2017.12.07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zh-CN"/>
              <a:t>事前準備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ja-JP" altLang="zh-CN"/>
              <a:t>エンジン</a:t>
            </a:r>
            <a:endParaRPr lang="ja-JP" altLang="zh-CN"/>
          </a:p>
          <a:p>
            <a:pPr lvl="1"/>
            <a:r>
              <a:rPr lang="en-US" altLang="ja-JP"/>
              <a:t>Random</a:t>
            </a:r>
            <a:endParaRPr lang="en-US" altLang="ja-JP"/>
          </a:p>
          <a:p>
            <a:pPr lvl="1"/>
            <a:r>
              <a:rPr lang="ja-JP" altLang="en-US"/>
              <a:t>コンテンツベース</a:t>
            </a:r>
            <a:endParaRPr lang="ja-JP" altLang="en-US"/>
          </a:p>
          <a:p>
            <a:pPr lvl="1"/>
            <a:r>
              <a:rPr lang="ja-JP" altLang="en-US"/>
              <a:t>ユーザーベース</a:t>
            </a:r>
            <a:endParaRPr lang="ja-JP" altLang="en-US"/>
          </a:p>
          <a:p>
            <a:pPr lvl="1"/>
            <a:r>
              <a:rPr lang="ja-JP" altLang="en-US"/>
              <a:t>カラーベース</a:t>
            </a:r>
            <a:endParaRPr lang="ja-JP" altLang="en-US"/>
          </a:p>
          <a:p>
            <a:r>
              <a:rPr lang="ja-JP" altLang="zh-CN"/>
              <a:t>対象</a:t>
            </a:r>
            <a:endParaRPr lang="ja-JP" altLang="zh-CN"/>
          </a:p>
          <a:p>
            <a:pPr lvl="1"/>
            <a:r>
              <a:rPr lang="en-US" altLang="ja-JP" sz="2400"/>
              <a:t>5</a:t>
            </a:r>
            <a:r>
              <a:rPr lang="ja-JP" altLang="en-US" sz="2400"/>
              <a:t>人</a:t>
            </a:r>
            <a:endParaRPr lang="ja-JP" altLang="en-US" sz="2400"/>
          </a:p>
          <a:p>
            <a:pPr lvl="1"/>
            <a:r>
              <a:rPr lang="ja-JP" altLang="zh-CN">
                <a:sym typeface="+mn-ea"/>
              </a:rPr>
              <a:t>芸術専門学生に頼むと、三末先生から、</a:t>
            </a:r>
            <a:r>
              <a:rPr lang="ja-JP" altLang="zh-CN"/>
              <a:t>倫理審査申込書必要だと言う</a:t>
            </a:r>
            <a:endParaRPr lang="ja-JP" altLang="zh-CN"/>
          </a:p>
          <a:p>
            <a:r>
              <a:rPr lang="ja-JP" altLang="zh-CN"/>
              <a:t>登録、ログイン</a:t>
            </a:r>
            <a:endParaRPr lang="ja-JP" altLang="zh-CN"/>
          </a:p>
          <a:p>
            <a:pPr lvl="1"/>
            <a:endParaRPr lang="ja-JP" altLang="zh-CN"/>
          </a:p>
          <a:p>
            <a:r>
              <a:rPr lang="ja-JP" altLang="zh-CN"/>
              <a:t>アンケート</a:t>
            </a:r>
            <a:endParaRPr lang="ja-JP" altLang="zh-CN"/>
          </a:p>
          <a:p>
            <a:pPr lvl="1"/>
            <a:endParaRPr lang="ja-JP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zh-CN"/>
              <a:t>プロセス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ja-JP">
                <a:sym typeface="+mn-ea"/>
              </a:rPr>
              <a:t>1</a:t>
            </a:r>
            <a:r>
              <a:rPr lang="ja-JP" altLang="en-US">
                <a:sym typeface="+mn-ea"/>
              </a:rPr>
              <a:t>．</a:t>
            </a:r>
            <a:r>
              <a:rPr lang="en-US" altLang="ja-JP">
                <a:sym typeface="+mn-ea"/>
              </a:rPr>
              <a:t>836</a:t>
            </a:r>
            <a:r>
              <a:rPr lang="ja-JP" altLang="en-US">
                <a:sym typeface="+mn-ea"/>
              </a:rPr>
              <a:t>室で、私たちの</a:t>
            </a:r>
            <a:r>
              <a:rPr lang="en-US" altLang="ja-JP">
                <a:sym typeface="+mn-ea"/>
              </a:rPr>
              <a:t>PC</a:t>
            </a:r>
            <a:r>
              <a:rPr lang="ja-JP" altLang="en-US">
                <a:sym typeface="+mn-ea"/>
              </a:rPr>
              <a:t>、</a:t>
            </a:r>
            <a:r>
              <a:rPr lang="en-US" altLang="ja-JP">
                <a:sym typeface="+mn-ea"/>
              </a:rPr>
              <a:t>1366</a:t>
            </a:r>
            <a:r>
              <a:rPr lang="en-US" altLang="zh-CN">
                <a:sym typeface="+mn-ea"/>
              </a:rPr>
              <a:t>*768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2.IROYA</a:t>
            </a:r>
            <a:r>
              <a:rPr lang="ja-JP" altLang="zh-CN">
                <a:sym typeface="+mn-ea"/>
              </a:rPr>
              <a:t>の</a:t>
            </a:r>
            <a:r>
              <a:rPr lang="en-US" altLang="ja-JP">
                <a:sym typeface="+mn-ea"/>
              </a:rPr>
              <a:t>TOP</a:t>
            </a:r>
            <a:r>
              <a:rPr lang="ja-JP" altLang="zh-CN">
                <a:sym typeface="+mn-ea"/>
              </a:rPr>
              <a:t>ページから</a:t>
            </a:r>
            <a:r>
              <a:rPr lang="ja-JP" altLang="zh-CN"/>
              <a:t>閲覧開始、</a:t>
            </a:r>
            <a:r>
              <a:rPr lang="en-US" altLang="ja-JP"/>
              <a:t>FreeBrower</a:t>
            </a:r>
            <a:r>
              <a:rPr lang="ja-JP" altLang="en-US"/>
              <a:t>で、</a:t>
            </a:r>
            <a:endParaRPr lang="ja-JP" altLang="en-US"/>
          </a:p>
          <a:p>
            <a:pPr marL="0" indent="0">
              <a:buNone/>
            </a:pPr>
            <a:endParaRPr lang="ja-JP" altLang="zh-CN"/>
          </a:p>
          <a:p>
            <a:pPr marL="0" indent="0">
              <a:buNone/>
            </a:pPr>
            <a:r>
              <a:rPr lang="en-US" altLang="ja-JP"/>
              <a:t>2</a:t>
            </a:r>
            <a:r>
              <a:rPr lang="ja-JP" altLang="en-US"/>
              <a:t>．</a:t>
            </a:r>
            <a:r>
              <a:rPr lang="ja-JP" altLang="zh-CN"/>
              <a:t>好きな</a:t>
            </a:r>
            <a:r>
              <a:rPr lang="en-US" altLang="ja-JP"/>
              <a:t>T-shirts</a:t>
            </a:r>
            <a:r>
              <a:rPr lang="ja-JP" altLang="zh-CN"/>
              <a:t>商品の詳細ページへ転移</a:t>
            </a:r>
            <a:endParaRPr lang="ja-JP" altLang="zh-CN"/>
          </a:p>
          <a:p>
            <a:endParaRPr lang="ja-JP" altLang="zh-CN"/>
          </a:p>
          <a:p>
            <a:pPr marL="0" indent="0">
              <a:buNone/>
            </a:pPr>
            <a:r>
              <a:rPr lang="en-US" altLang="ja-JP"/>
              <a:t>3</a:t>
            </a:r>
            <a:r>
              <a:rPr lang="ja-JP" altLang="en-US"/>
              <a:t>．</a:t>
            </a:r>
            <a:r>
              <a:rPr lang="ja-JP" altLang="zh-CN"/>
              <a:t>お勧め欄の商品をチェック</a:t>
            </a:r>
            <a:endParaRPr lang="ja-JP" altLang="zh-CN"/>
          </a:p>
          <a:p>
            <a:pPr marL="457200" lvl="1" indent="0">
              <a:buNone/>
            </a:pPr>
            <a:r>
              <a:rPr lang="en-US" altLang="ja-JP" sz="2400"/>
              <a:t>3.1</a:t>
            </a:r>
            <a:r>
              <a:rPr lang="ja-JP" altLang="zh-CN" sz="2400"/>
              <a:t>気になる商品があれば、クリックして進む</a:t>
            </a:r>
            <a:endParaRPr lang="ja-JP" altLang="zh-CN" sz="2400"/>
          </a:p>
          <a:p>
            <a:pPr marL="457200" lvl="1" indent="0">
              <a:buNone/>
            </a:pPr>
            <a:r>
              <a:rPr lang="en-US" altLang="ja-JP"/>
              <a:t>3.2</a:t>
            </a:r>
            <a:r>
              <a:rPr lang="ja-JP" altLang="zh-CN"/>
              <a:t>なければ、ホームページに戻る</a:t>
            </a:r>
            <a:endParaRPr lang="ja-JP" altLang="zh-CN"/>
          </a:p>
          <a:p>
            <a:endParaRPr lang="ja-JP" altLang="zh-CN"/>
          </a:p>
          <a:p>
            <a:pPr marL="0" indent="0">
              <a:buNone/>
            </a:pPr>
            <a:r>
              <a:rPr lang="en-US" altLang="ja-JP"/>
              <a:t>4</a:t>
            </a:r>
            <a:r>
              <a:rPr lang="ja-JP" altLang="en-US"/>
              <a:t>．</a:t>
            </a:r>
            <a:r>
              <a:rPr lang="ja-JP" altLang="zh-CN"/>
              <a:t>購買決定する終了まで、時間を測る</a:t>
            </a:r>
            <a:endParaRPr lang="ja-JP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ja-JP" altLang="zh-CN"/>
              <a:t>プロセス図</a:t>
            </a:r>
            <a:endParaRPr lang="ja-JP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0715" y="2462530"/>
            <a:ext cx="1870710" cy="21151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130" y="2711450"/>
            <a:ext cx="2233930" cy="196151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2511425" y="3316605"/>
            <a:ext cx="725170" cy="753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565" y="2902585"/>
            <a:ext cx="2581275" cy="158178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613400" y="3315335"/>
            <a:ext cx="725170" cy="753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8997315" y="3315335"/>
            <a:ext cx="739140" cy="753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3925" y="2902585"/>
            <a:ext cx="1789430" cy="176784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341120" y="4773295"/>
            <a:ext cx="6222365" cy="1059815"/>
            <a:chOff x="2020" y="7452"/>
            <a:chExt cx="10018" cy="2042"/>
          </a:xfrm>
        </p:grpSpPr>
        <p:sp>
          <p:nvSpPr>
            <p:cNvPr id="12" name="矩形 11"/>
            <p:cNvSpPr/>
            <p:nvPr/>
          </p:nvSpPr>
          <p:spPr>
            <a:xfrm>
              <a:off x="2526" y="8859"/>
              <a:ext cx="9512" cy="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378" y="7541"/>
              <a:ext cx="659" cy="1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上箭头 12"/>
            <p:cNvSpPr/>
            <p:nvPr/>
          </p:nvSpPr>
          <p:spPr>
            <a:xfrm>
              <a:off x="2020" y="7452"/>
              <a:ext cx="923" cy="204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9736455" y="2257425"/>
            <a:ext cx="2509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/>
              <a:t>レコメンド結果の中で、気になる商品ある</a:t>
            </a:r>
            <a:endParaRPr lang="ja-JP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395980" y="5833745"/>
            <a:ext cx="2332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/>
              <a:t>レコメンド結果の中で、</a:t>
            </a:r>
            <a:endParaRPr lang="ja-JP" altLang="zh-CN"/>
          </a:p>
          <a:p>
            <a:r>
              <a:rPr lang="ja-JP" altLang="zh-CN"/>
              <a:t>気になる商品なし</a:t>
            </a:r>
            <a:endParaRPr lang="ja-JP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23545" y="2124075"/>
            <a:ext cx="414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1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55620" y="2124075"/>
            <a:ext cx="414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2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24575" y="2164715"/>
            <a:ext cx="414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3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03995" y="2164715"/>
            <a:ext cx="7683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3.1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691765" y="5833745"/>
            <a:ext cx="7683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3.2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23" name="右箭头 22"/>
          <p:cNvSpPr/>
          <p:nvPr/>
        </p:nvSpPr>
        <p:spPr>
          <a:xfrm rot="3060000">
            <a:off x="10263505" y="4745355"/>
            <a:ext cx="699770" cy="56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2345" y="5503545"/>
            <a:ext cx="2085975" cy="42862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0917555" y="4773295"/>
            <a:ext cx="414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4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150235" y="228092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24575" y="2036445"/>
            <a:ext cx="2976880" cy="2637155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560060" y="1691005"/>
            <a:ext cx="3956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ja-JP" altLang="zh-CN">
                <a:solidFill>
                  <a:srgbClr val="00B050"/>
                </a:solidFill>
                <a:sym typeface="+mn-ea"/>
              </a:rPr>
              <a:t>おすすめアイテムがエンジンにより変更</a:t>
            </a:r>
            <a:endParaRPr lang="ja-JP" altLang="zh-CN">
              <a:solidFill>
                <a:srgbClr val="00B050"/>
              </a:solidFill>
              <a:sym typeface="+mn-ea"/>
            </a:endParaRPr>
          </a:p>
          <a:p>
            <a:endParaRPr lang="ja-JP" altLang="zh-CN">
              <a:solidFill>
                <a:srgbClr val="00B05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CTR</a:t>
            </a:r>
            <a:r>
              <a:rPr lang="ja-JP" altLang="en-US"/>
              <a:t>（</a:t>
            </a:r>
            <a:r>
              <a:rPr lang="en-US" altLang="zh-CN"/>
              <a:t>Click Through Rate</a:t>
            </a:r>
            <a:r>
              <a:rPr lang="ja-JP" altLang="en-US"/>
              <a:t>）</a:t>
            </a:r>
            <a:endParaRPr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ja-JP" altLang="zh-CN">
                <a:sym typeface="+mn-ea"/>
              </a:rPr>
              <a:t>ホームページ閲覧から</a:t>
            </a:r>
            <a:r>
              <a:rPr lang="ja-JP" altLang="ja-JP"/>
              <a:t>購入決定まで、お勧め欄クリック数</a:t>
            </a:r>
            <a:r>
              <a:rPr lang="en-US" altLang="ja-JP"/>
              <a:t>/</a:t>
            </a:r>
            <a:r>
              <a:rPr lang="ja-JP" altLang="zh-CN"/>
              <a:t>閲覧総数</a:t>
            </a:r>
            <a:endParaRPr lang="ja-JP" altLang="zh-CN"/>
          </a:p>
          <a:p>
            <a:endParaRPr lang="en-US" altLang="zh-CN"/>
          </a:p>
          <a:p>
            <a:r>
              <a:rPr lang="ja-JP" altLang="en-US"/>
              <a:t>お勧め欄クリック数</a:t>
            </a:r>
            <a:endParaRPr lang="ja-JP" altLang="en-US"/>
          </a:p>
          <a:p>
            <a:pPr lvl="1"/>
            <a:r>
              <a:rPr lang="ja-JP" altLang="en-US"/>
              <a:t>テスト中、レコメンド結果のお勧め欄から商品をクリックした回数</a:t>
            </a:r>
            <a:endParaRPr lang="ja-JP" altLang="en-US"/>
          </a:p>
          <a:p>
            <a:endParaRPr lang="ja-JP" altLang="en-US"/>
          </a:p>
          <a:p>
            <a:r>
              <a:rPr lang="ja-JP" altLang="en-US"/>
              <a:t>閲覧総数</a:t>
            </a:r>
            <a:endParaRPr lang="ja-JP" altLang="en-US"/>
          </a:p>
          <a:p>
            <a:pPr lvl="1"/>
            <a:r>
              <a:rPr lang="ja-JP" altLang="en-US"/>
              <a:t>ホームページからクリック回数 </a:t>
            </a:r>
            <a:r>
              <a:rPr lang="en-US" altLang="zh-CN"/>
              <a:t>+ </a:t>
            </a:r>
            <a:r>
              <a:rPr lang="ja-JP" altLang="en-US"/>
              <a:t>上記の回数</a:t>
            </a:r>
            <a:endParaRPr lang="ja-JP" altLang="en-US"/>
          </a:p>
          <a:p>
            <a:pPr lvl="0"/>
            <a:endParaRPr lang="ja-JP" altLang="en-US"/>
          </a:p>
          <a:p>
            <a:pPr lvl="0"/>
            <a:r>
              <a:rPr lang="ja-JP" altLang="en-US">
                <a:solidFill>
                  <a:srgbClr val="7030A0"/>
                </a:solidFill>
              </a:rPr>
              <a:t>比率高いほど、レコメンド効果良い</a:t>
            </a:r>
            <a:endParaRPr lang="ja-JP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zh-CN"/>
              <a:t>お勧め満足度</a:t>
            </a:r>
            <a:endParaRPr lang="ja-JP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346200"/>
            <a:ext cx="10515600" cy="4351338"/>
          </a:xfrm>
        </p:spPr>
        <p:txBody>
          <a:bodyPr/>
          <a:p>
            <a:r>
              <a:rPr lang="ja-JP" altLang="zh-CN"/>
              <a:t>閲覧開始から決定まで、すべてのおすすめアイテムデータをチェック</a:t>
            </a:r>
            <a:endParaRPr lang="ja-JP" altLang="zh-CN"/>
          </a:p>
          <a:p>
            <a:r>
              <a:rPr lang="ja-JP" altLang="zh-CN"/>
              <a:t>お勧め欄に対して、</a:t>
            </a:r>
            <a:r>
              <a:rPr lang="en-US" altLang="ja-JP"/>
              <a:t>1-5</a:t>
            </a:r>
            <a:r>
              <a:rPr lang="ja-JP" altLang="en-US"/>
              <a:t>の満足度を評価する</a:t>
            </a:r>
            <a:endParaRPr lang="ja-JP" altLang="en-US"/>
          </a:p>
          <a:p>
            <a:r>
              <a:rPr lang="ja-JP" altLang="en-US"/>
              <a:t>満足度は、</a:t>
            </a:r>
            <a:r>
              <a:rPr lang="en-US" altLang="ja-JP"/>
              <a:t>5</a:t>
            </a:r>
            <a:r>
              <a:rPr lang="ja-JP" altLang="en-US"/>
              <a:t>つ商品の中で</a:t>
            </a:r>
            <a:r>
              <a:rPr lang="ja-JP" altLang="en-US">
                <a:solidFill>
                  <a:srgbClr val="FF0000"/>
                </a:solidFill>
              </a:rPr>
              <a:t>気になる商品の数量</a:t>
            </a:r>
            <a:endParaRPr lang="ja-JP" altLang="en-US">
              <a:solidFill>
                <a:srgbClr val="FF0000"/>
              </a:solidFill>
            </a:endParaRPr>
          </a:p>
          <a:p>
            <a:r>
              <a:rPr lang="ja-JP" altLang="en-US">
                <a:solidFill>
                  <a:schemeClr val="tx1"/>
                </a:solidFill>
              </a:rPr>
              <a:t>最後に平均値を求める、</a:t>
            </a:r>
            <a:r>
              <a:rPr lang="ja-JP" altLang="en-US">
                <a:solidFill>
                  <a:srgbClr val="7030A0"/>
                </a:solidFill>
              </a:rPr>
              <a:t>高いほどレコメンド効果良い</a:t>
            </a:r>
            <a:endParaRPr lang="ja-JP" altLang="en-US">
              <a:solidFill>
                <a:srgbClr val="7030A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8255" y="3420745"/>
            <a:ext cx="3952875" cy="152336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6781800" y="3887470"/>
            <a:ext cx="752475" cy="590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743825" y="3997960"/>
            <a:ext cx="1098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zh-CN"/>
              <a:t>評価：</a:t>
            </a:r>
            <a:r>
              <a:rPr lang="en-US" altLang="ja-JP"/>
              <a:t>3</a:t>
            </a:r>
            <a:r>
              <a:rPr lang="ja-JP" altLang="en-US"/>
              <a:t>点</a:t>
            </a:r>
            <a:endParaRPr lang="ja-JP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255" y="5176520"/>
            <a:ext cx="3952875" cy="1534795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6781800" y="5586730"/>
            <a:ext cx="752475" cy="590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743825" y="5697855"/>
            <a:ext cx="1098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zh-CN"/>
              <a:t>評価：</a:t>
            </a:r>
            <a:r>
              <a:rPr lang="en-US" altLang="ja-JP"/>
              <a:t>2</a:t>
            </a:r>
            <a:r>
              <a:rPr lang="ja-JP" altLang="en-US"/>
              <a:t>点</a:t>
            </a:r>
            <a:endParaRPr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Pay per click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ja-JP" altLang="zh-CN"/>
              <a:t>ホームページ閲覧から購</a:t>
            </a:r>
            <a:r>
              <a:rPr lang="ja-JP" altLang="ja-JP">
                <a:sym typeface="+mn-ea"/>
              </a:rPr>
              <a:t>入</a:t>
            </a:r>
            <a:r>
              <a:rPr lang="ja-JP" altLang="zh-CN"/>
              <a:t>決定までのクリック回数</a:t>
            </a:r>
            <a:endParaRPr lang="ja-JP" altLang="zh-CN"/>
          </a:p>
          <a:p>
            <a:r>
              <a:rPr lang="ja-JP" altLang="zh-CN">
                <a:solidFill>
                  <a:srgbClr val="7030A0"/>
                </a:solidFill>
              </a:rPr>
              <a:t>回数少ないほど、レコメンド効果良い</a:t>
            </a:r>
            <a:endParaRPr lang="ja-JP" altLang="zh-CN">
              <a:solidFill>
                <a:srgbClr val="7030A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4620" y="2778125"/>
            <a:ext cx="5923280" cy="244665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2385695" y="5516880"/>
            <a:ext cx="721042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265045" y="5723255"/>
            <a:ext cx="6089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start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078470" y="5723255"/>
            <a:ext cx="536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end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zh-CN"/>
              <a:t>購</a:t>
            </a:r>
            <a:r>
              <a:rPr lang="ja-JP" altLang="ja-JP">
                <a:sym typeface="+mn-ea"/>
              </a:rPr>
              <a:t>入</a:t>
            </a:r>
            <a:r>
              <a:rPr lang="ja-JP" altLang="zh-CN"/>
              <a:t>決定までの時間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ja-JP"/>
              <a:t>TOP</a:t>
            </a:r>
            <a:r>
              <a:rPr lang="ja-JP" altLang="zh-CN"/>
              <a:t>ページ閲覧から購</a:t>
            </a:r>
            <a:r>
              <a:rPr lang="ja-JP" altLang="ja-JP">
                <a:sym typeface="+mn-ea"/>
              </a:rPr>
              <a:t>入</a:t>
            </a:r>
            <a:r>
              <a:rPr lang="ja-JP" altLang="zh-CN"/>
              <a:t>決定までの時間を図る</a:t>
            </a:r>
            <a:endParaRPr lang="ja-JP" altLang="zh-CN"/>
          </a:p>
          <a:p>
            <a:r>
              <a:rPr lang="ja-JP" altLang="zh-CN">
                <a:solidFill>
                  <a:srgbClr val="7030A0"/>
                </a:solidFill>
              </a:rPr>
              <a:t>時間短いほど、レコメンド効果良い</a:t>
            </a:r>
            <a:endParaRPr lang="ja-JP" altLang="zh-CN">
              <a:solidFill>
                <a:srgbClr val="7030A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4170" y="2987675"/>
            <a:ext cx="5923280" cy="244665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2490470" y="5614670"/>
            <a:ext cx="721042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733675" y="5808980"/>
            <a:ext cx="409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T0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470900" y="5824220"/>
            <a:ext cx="409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WPS 演示</Application>
  <PresentationFormat>宽屏</PresentationFormat>
  <Paragraphs>96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MS PGothic</vt:lpstr>
      <vt:lpstr>Calibri Light</vt:lpstr>
      <vt:lpstr>Calibri</vt:lpstr>
      <vt:lpstr>微软雅黑</vt:lpstr>
      <vt:lpstr>Arial Unicode MS</vt:lpstr>
      <vt:lpstr>Office 主题</vt:lpstr>
      <vt:lpstr>ユーザーテスト設計</vt:lpstr>
      <vt:lpstr>事前準備</vt:lpstr>
      <vt:lpstr>プロセス</vt:lpstr>
      <vt:lpstr>プロセス図</vt:lpstr>
      <vt:lpstr>CTR（Click Through Rate）</vt:lpstr>
      <vt:lpstr>お勧め満足度</vt:lpstr>
      <vt:lpstr>Pay per click</vt:lpstr>
      <vt:lpstr>購入決定までの時間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du</dc:creator>
  <cp:lastModifiedBy>DUYAN</cp:lastModifiedBy>
  <cp:revision>106</cp:revision>
  <dcterms:created xsi:type="dcterms:W3CDTF">2015-05-05T08:02:00Z</dcterms:created>
  <dcterms:modified xsi:type="dcterms:W3CDTF">2017-12-21T05:45:38Z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