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73" r:id="rId4"/>
    <p:sldId id="272" r:id="rId5"/>
    <p:sldId id="287" r:id="rId6"/>
    <p:sldId id="274" r:id="rId7"/>
    <p:sldId id="275" r:id="rId8"/>
    <p:sldId id="276" r:id="rId9"/>
    <p:sldId id="286" r:id="rId10"/>
    <p:sldId id="257" r:id="rId11"/>
    <p:sldId id="258" r:id="rId12"/>
    <p:sldId id="259" r:id="rId13"/>
    <p:sldId id="260" r:id="rId14"/>
    <p:sldId id="266" r:id="rId15"/>
    <p:sldId id="267" r:id="rId16"/>
    <p:sldId id="270" r:id="rId17"/>
    <p:sldId id="268" r:id="rId18"/>
    <p:sldId id="288" r:id="rId19"/>
    <p:sldId id="290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85F"/>
    <a:srgbClr val="FFFFFF"/>
    <a:srgbClr val="C6912A"/>
    <a:srgbClr val="E9BC76"/>
    <a:srgbClr val="ECC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2DE16D-C30A-451B-AD78-78F5EB1C75D9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367665"/>
            <a:ext cx="2095500" cy="238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35" y="367665"/>
            <a:ext cx="2707005" cy="22288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16255" y="4062730"/>
            <a:ext cx="3074670" cy="23818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600">
                <a:solidFill>
                  <a:schemeClr val="tx1"/>
                </a:solidFill>
              </a:rPr>
              <a:t>レコメンド</a:t>
            </a:r>
          </a:p>
          <a:p>
            <a:pPr algn="ctr"/>
            <a:r>
              <a:rPr lang="ja-JP" altLang="zh-CN" sz="3600">
                <a:solidFill>
                  <a:schemeClr val="tx1"/>
                </a:solidFill>
              </a:rPr>
              <a:t>エンジン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75" y="4701540"/>
            <a:ext cx="2618740" cy="17430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859405" y="1341755"/>
            <a:ext cx="36988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94750" y="2748280"/>
            <a:ext cx="4445" cy="11360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929380" y="5535930"/>
            <a:ext cx="291084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29380" y="4873625"/>
            <a:ext cx="2870200" cy="127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975" y="4210685"/>
            <a:ext cx="1533525" cy="23812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2910205" y="1838960"/>
            <a:ext cx="355409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966710" y="2778125"/>
            <a:ext cx="0" cy="11264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90925" y="942975"/>
            <a:ext cx="169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1</a:t>
            </a:r>
            <a:r>
              <a:rPr lang="ja-JP" altLang="en-US" sz="2000" b="1"/>
              <a:t>．閲覧と購入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799195" y="3088005"/>
            <a:ext cx="1678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2</a:t>
            </a:r>
            <a:r>
              <a:rPr lang="ja-JP" altLang="en-US" sz="2000" b="1"/>
              <a:t>．データ記録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04640" y="5537200"/>
            <a:ext cx="2599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3</a:t>
            </a:r>
            <a:r>
              <a:rPr lang="ja-JP" altLang="en-US" sz="2000" b="1"/>
              <a:t>．エンジンを呼び出す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404360" y="4474845"/>
            <a:ext cx="1999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4</a:t>
            </a:r>
            <a:r>
              <a:rPr lang="ja-JP" altLang="en-US" sz="2000" b="1"/>
              <a:t>．レコメンド出力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362700" y="3117215"/>
            <a:ext cx="1503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5</a:t>
            </a:r>
            <a:r>
              <a:rPr lang="ja-JP" altLang="en-US" sz="2000" b="1"/>
              <a:t>．結果転送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41675" y="1838960"/>
            <a:ext cx="2890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6</a:t>
            </a:r>
            <a:r>
              <a:rPr lang="ja-JP" altLang="en-US" sz="2000" b="1"/>
              <a:t>．おすすめアイテム表示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84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EMD</a:t>
            </a:r>
          </a:p>
          <a:p>
            <a:r>
              <a:rPr lang="ja-JP" altLang="zh-CN"/>
              <a:t>計算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CM = 145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BbM = 116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GM = 284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HM = 125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EM = 232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05" y="1725930"/>
            <a:ext cx="907415" cy="964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" y="1888490"/>
            <a:ext cx="270700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960" y="1889125"/>
            <a:ext cx="2820670" cy="222821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298315" y="561975"/>
            <a:ext cx="3873500" cy="43122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zh-CN" sz="360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68930" y="1888490"/>
            <a:ext cx="1773555" cy="646430"/>
          </a:xfrm>
          <a:prstGeom prst="rightArrow">
            <a:avLst/>
          </a:prstGeom>
          <a:solidFill>
            <a:srgbClr val="ECC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1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en-US" altLang="ja-JP" sz="1600" b="1">
                <a:solidFill>
                  <a:schemeClr val="tx1"/>
                </a:solidFill>
              </a:rPr>
              <a:t>User</a:t>
            </a:r>
            <a:r>
              <a:rPr lang="ja-JP" altLang="zh-CN" sz="1600" b="1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10" name="右箭头 9"/>
          <p:cNvSpPr/>
          <p:nvPr/>
        </p:nvSpPr>
        <p:spPr>
          <a:xfrm>
            <a:off x="7665720" y="1884680"/>
            <a:ext cx="1666240" cy="646430"/>
          </a:xfrm>
          <a:prstGeom prst="rightArrow">
            <a:avLst/>
          </a:prstGeom>
          <a:solidFill>
            <a:srgbClr val="E9B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2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データ分析</a:t>
            </a:r>
          </a:p>
        </p:txBody>
      </p:sp>
      <p:sp>
        <p:nvSpPr>
          <p:cNvPr id="11" name="左箭头 10"/>
          <p:cNvSpPr/>
          <p:nvPr/>
        </p:nvSpPr>
        <p:spPr>
          <a:xfrm>
            <a:off x="7665720" y="3636010"/>
            <a:ext cx="2349500" cy="607060"/>
          </a:xfrm>
          <a:prstGeom prst="leftArrow">
            <a:avLst/>
          </a:prstGeom>
          <a:solidFill>
            <a:srgbClr val="EBA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3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レコメンド計算完了</a:t>
            </a:r>
          </a:p>
        </p:txBody>
      </p:sp>
      <p:sp>
        <p:nvSpPr>
          <p:cNvPr id="12" name="左箭头 11"/>
          <p:cNvSpPr/>
          <p:nvPr/>
        </p:nvSpPr>
        <p:spPr>
          <a:xfrm>
            <a:off x="2359660" y="3636010"/>
            <a:ext cx="2282825" cy="60706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4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レコメンド結果表示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82650" y="5109845"/>
            <a:ext cx="10426700" cy="368300"/>
            <a:chOff x="1365" y="6787"/>
            <a:chExt cx="16420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365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b="1"/>
                <a:t>ウェブサイト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43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b="1"/>
                <a:t>エンジン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9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zh-CN" b="1"/>
                <a:t>サーバ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090" y="1725930"/>
            <a:ext cx="702945" cy="971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42485" y="124396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zh-CN" b="1"/>
              <a:t>情報履歴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647815" y="1243965"/>
            <a:ext cx="1256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request</a:t>
            </a:r>
            <a:r>
              <a:rPr lang="en-US" altLang="zh-CN" b="1"/>
              <a:t>.csv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180" y="3340100"/>
            <a:ext cx="902970" cy="9029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86550" y="4243070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result.csv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650230" y="1915795"/>
            <a:ext cx="1123950" cy="6153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1200">
                <a:solidFill>
                  <a:schemeClr val="tx1"/>
                </a:solidFill>
              </a:rPr>
              <a:t>データ処理</a:t>
            </a:r>
          </a:p>
        </p:txBody>
      </p:sp>
      <p:sp>
        <p:nvSpPr>
          <p:cNvPr id="3" name="左箭头 2"/>
          <p:cNvSpPr/>
          <p:nvPr/>
        </p:nvSpPr>
        <p:spPr>
          <a:xfrm>
            <a:off x="5649595" y="3522980"/>
            <a:ext cx="1108710" cy="59436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データ処理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260" y="3340100"/>
            <a:ext cx="902970" cy="902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63465" y="4243070"/>
            <a:ext cx="671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JSON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/>
                <a:t>トレーニングデータ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02970" y="3798570"/>
            <a:ext cx="1520825" cy="2075180"/>
            <a:chOff x="2352" y="5292"/>
            <a:chExt cx="2395" cy="326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578" y="7980"/>
              <a:ext cx="198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/>
                <a:t>検証データ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左右箭头 15"/>
          <p:cNvSpPr/>
          <p:nvPr/>
        </p:nvSpPr>
        <p:spPr>
          <a:xfrm>
            <a:off x="2638425" y="4176395"/>
            <a:ext cx="5393690" cy="1143000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200" b="1">
                <a:solidFill>
                  <a:schemeClr val="tx1"/>
                </a:solidFill>
              </a:rPr>
              <a:t>比較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/>
                <a:t>トレーニングデータ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>
                <a:solidFill>
                  <a:schemeClr val="tx1"/>
                </a:solidFill>
              </a:rPr>
              <a:t>レコメンド結果</a:t>
            </a:r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ItemA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2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ItemB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3</a:t>
            </a:r>
            <a:r>
              <a:rPr lang="ja-JP" altLang="en-US" sz="4400">
                <a:solidFill>
                  <a:schemeClr val="tx1"/>
                </a:solidFill>
              </a:rPr>
              <a:t>．</a:t>
            </a:r>
            <a:r>
              <a:rPr lang="en-US" altLang="ja-JP" sz="4400">
                <a:solidFill>
                  <a:schemeClr val="tx1"/>
                </a:solidFill>
              </a:rPr>
              <a:t>ItemC</a:t>
            </a: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" y="3493135"/>
            <a:ext cx="2095500" cy="2380615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2667635" y="4200525"/>
            <a:ext cx="5323205" cy="11544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600" b="1">
                <a:solidFill>
                  <a:schemeClr val="tx1"/>
                </a:solidFill>
              </a:rPr>
              <a:t>おすすめ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943610"/>
            <a:ext cx="944880" cy="5122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74850"/>
            <a:ext cx="3458210" cy="2352675"/>
          </a:xfrm>
          <a:prstGeom prst="rect">
            <a:avLst/>
          </a:prstGeom>
        </p:spPr>
      </p:pic>
      <p:pic>
        <p:nvPicPr>
          <p:cNvPr id="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960" y="943293"/>
            <a:ext cx="4475480" cy="4147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D817B7E-CD4A-411B-A174-03EBD9EE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00" y="3288326"/>
            <a:ext cx="4511522" cy="33836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EA608E-BC52-4C83-8374-652CEF658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198" y="45358"/>
            <a:ext cx="4511525" cy="3383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718581-5BC6-4E36-8CD3-95DFDCC42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6" y="3288327"/>
            <a:ext cx="4511525" cy="3383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D1402F-26F6-4267-9F8E-B488E61EF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6" y="45357"/>
            <a:ext cx="4511524" cy="33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5423942-75E1-4121-B7D4-39D1F3856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1" y="3429000"/>
            <a:ext cx="4511524" cy="33836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73F454-80E8-4202-8D24-4AD82E588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14" y="3428999"/>
            <a:ext cx="4511524" cy="33836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8E9909-D565-4AD1-8E49-A287FD057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1" y="208642"/>
            <a:ext cx="4511524" cy="33836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EEF845-CE5D-4AE3-B8BE-B197D74C0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14" y="208641"/>
            <a:ext cx="4511524" cy="33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/>
        </p:nvGraphicFramePr>
        <p:xfrm>
          <a:off x="1741170" y="1845309"/>
          <a:ext cx="6724650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Item2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Item3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Item4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Item5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C29C5C2-661D-4157-9D25-7A1231907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822" y="589311"/>
            <a:ext cx="4671818" cy="15032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2B6C83-E39B-48AE-9C45-FC2B160A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822" y="2402995"/>
            <a:ext cx="4670066" cy="1358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F4F0BE-6C5E-4BD0-A604-107411D9F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74" y="3082035"/>
            <a:ext cx="4664848" cy="12965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8425CB-3C66-4138-85CA-F3C4285B56AA}"/>
              </a:ext>
            </a:extLst>
          </p:cNvPr>
          <p:cNvSpPr txBox="1"/>
          <p:nvPr/>
        </p:nvSpPr>
        <p:spPr>
          <a:xfrm>
            <a:off x="9238391" y="4699432"/>
            <a:ext cx="861774" cy="11869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4400" dirty="0"/>
              <a:t>……</a:t>
            </a:r>
            <a:endParaRPr lang="zh-CN" altLang="en-US" sz="4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7A5B63C-B915-4045-94BE-2DC9C1598E77}"/>
              </a:ext>
            </a:extLst>
          </p:cNvPr>
          <p:cNvSpPr txBox="1"/>
          <p:nvPr/>
        </p:nvSpPr>
        <p:spPr>
          <a:xfrm>
            <a:off x="9302280" y="97160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CM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51C427-08F2-47A6-91BA-0C9FDB500CC1}"/>
              </a:ext>
            </a:extLst>
          </p:cNvPr>
          <p:cNvSpPr txBox="1"/>
          <p:nvPr/>
        </p:nvSpPr>
        <p:spPr>
          <a:xfrm>
            <a:off x="9302280" y="272762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DM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2017CFD-027A-4BF9-94BC-5C76E2D7330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5114722" y="1340940"/>
            <a:ext cx="1560100" cy="23893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31E477-70CC-4862-A851-059D2F17B450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5114722" y="3082035"/>
            <a:ext cx="1560100" cy="64826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76530E5-D5D4-4E64-AEE0-E3DC179FBEC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14722" y="3730302"/>
            <a:ext cx="1599140" cy="8504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7666A35-76AA-468B-B5A2-3EC271D69B54}"/>
              </a:ext>
            </a:extLst>
          </p:cNvPr>
          <p:cNvSpPr txBox="1"/>
          <p:nvPr/>
        </p:nvSpPr>
        <p:spPr>
          <a:xfrm>
            <a:off x="9302280" y="421146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E9ED3F-7A04-442F-A238-DE7CE1329DA3}"/>
              </a:ext>
            </a:extLst>
          </p:cNvPr>
          <p:cNvSpPr txBox="1"/>
          <p:nvPr/>
        </p:nvSpPr>
        <p:spPr>
          <a:xfrm>
            <a:off x="5114722" y="583116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EMD</a:t>
            </a:r>
            <a:r>
              <a:rPr lang="ja-JP" altLang="en-US" dirty="0"/>
              <a:t>距離計算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EA4EBED-E168-4DDB-B4EF-FBE82EAF2D8F}"/>
              </a:ext>
            </a:extLst>
          </p:cNvPr>
          <p:cNvSpPr txBox="1"/>
          <p:nvPr/>
        </p:nvSpPr>
        <p:spPr>
          <a:xfrm>
            <a:off x="2020882" y="583116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商品色分布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3ACCC6-E362-4223-B12C-2BA9C3641196}"/>
              </a:ext>
            </a:extLst>
          </p:cNvPr>
          <p:cNvSpPr txBox="1"/>
          <p:nvPr/>
        </p:nvSpPr>
        <p:spPr>
          <a:xfrm>
            <a:off x="7744843" y="583122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調性格の共感覚色分布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7E0C92E-75E6-4EFC-A3C7-830BF70D3212}"/>
              </a:ext>
            </a:extLst>
          </p:cNvPr>
          <p:cNvSpPr/>
          <p:nvPr/>
        </p:nvSpPr>
        <p:spPr>
          <a:xfrm>
            <a:off x="290146" y="2535621"/>
            <a:ext cx="5029200" cy="244082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9BFA61B-283C-42D2-9DA3-9B564F7EB446}"/>
              </a:ext>
            </a:extLst>
          </p:cNvPr>
          <p:cNvSpPr/>
          <p:nvPr/>
        </p:nvSpPr>
        <p:spPr>
          <a:xfrm>
            <a:off x="6509238" y="330154"/>
            <a:ext cx="5029200" cy="5420015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08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>
            <p:extLst>
              <p:ext uri="{D42A27DB-BD31-4B8C-83A1-F6EECF244321}">
                <p14:modId xmlns:p14="http://schemas.microsoft.com/office/powerpoint/2010/main" val="3691877841"/>
              </p:ext>
            </p:extLst>
          </p:nvPr>
        </p:nvGraphicFramePr>
        <p:xfrm>
          <a:off x="1741170" y="1845309"/>
          <a:ext cx="6724650" cy="143065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Item1(</a:t>
                      </a:r>
                      <a:r>
                        <a:rPr lang="ja-JP" altLang="en-US" sz="1800" u="none" strike="noStrike" cap="none" dirty="0"/>
                        <a:t>白</a:t>
                      </a:r>
                      <a:r>
                        <a:rPr lang="en-US" altLang="ja-JP" sz="1800" u="none" strike="noStrike" cap="none" dirty="0"/>
                        <a:t>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Item2(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Item3(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Item4(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en-US" alt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Item5(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9C2DCE7-9FDE-4E82-B6DD-2AE7F080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781425"/>
            <a:ext cx="106203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>
            <p:extLst>
              <p:ext uri="{D42A27DB-BD31-4B8C-83A1-F6EECF244321}">
                <p14:modId xmlns:p14="http://schemas.microsoft.com/office/powerpoint/2010/main" val="2836202248"/>
              </p:ext>
            </p:extLst>
          </p:nvPr>
        </p:nvGraphicFramePr>
        <p:xfrm>
          <a:off x="1224335" y="175535"/>
          <a:ext cx="6724650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AM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CM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DM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HM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GM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UserD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C87862-7468-4B60-9785-D66265FA3C73}"/>
              </a:ext>
            </a:extLst>
          </p:cNvPr>
          <p:cNvSpPr txBox="1"/>
          <p:nvPr/>
        </p:nvSpPr>
        <p:spPr>
          <a:xfrm>
            <a:off x="768624" y="3344517"/>
            <a:ext cx="230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r>
              <a:rPr lang="ja-JP" altLang="en-US" sz="2800" dirty="0">
                <a:latin typeface="Consolas" panose="020B0609020204030204" pitchFamily="49" charset="0"/>
              </a:rPr>
              <a:t>　　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en-US" altLang="ja-JP" sz="2800" dirty="0">
                <a:latin typeface="Consolas" panose="020B0609020204030204" pitchFamily="49" charset="0"/>
              </a:rPr>
              <a:t>3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2</a:t>
            </a:r>
            <a:r>
              <a:rPr lang="ja-JP" altLang="en-US" sz="2800" dirty="0">
                <a:latin typeface="Consolas" panose="020B0609020204030204" pitchFamily="49" charset="0"/>
              </a:rPr>
              <a:t>　　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en-US" altLang="ja-JP" sz="2800" dirty="0">
                <a:latin typeface="Consolas" panose="020B0609020204030204" pitchFamily="49" charset="0"/>
              </a:rPr>
              <a:t>2</a:t>
            </a:r>
            <a:r>
              <a:rPr lang="ja-JP" altLang="en-US" sz="2800" dirty="0">
                <a:latin typeface="Consolas" panose="020B0609020204030204" pitchFamily="49" charset="0"/>
              </a:rPr>
              <a:t>　　　　　</a:t>
            </a:r>
            <a:r>
              <a:rPr lang="en-US" altLang="ja-JP" sz="2800" dirty="0"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ja-JP" altLang="en-US" sz="2800" dirty="0">
                <a:latin typeface="Consolas" panose="020B0609020204030204" pitchFamily="49" charset="0"/>
              </a:rPr>
              <a:t>　　　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3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ja-JP" altLang="en-US" sz="2800" dirty="0">
                <a:latin typeface="Consolas" panose="020B0609020204030204" pitchFamily="49" charset="0"/>
              </a:rPr>
              <a:t>　　　　</a:t>
            </a:r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双括号 3">
            <a:extLst>
              <a:ext uri="{FF2B5EF4-FFF2-40B4-BE49-F238E27FC236}">
                <a16:creationId xmlns:a16="http://schemas.microsoft.com/office/drawing/2014/main" id="{EB0A6730-8346-4205-AA2B-77EBC29594F2}"/>
              </a:ext>
            </a:extLst>
          </p:cNvPr>
          <p:cNvSpPr/>
          <p:nvPr/>
        </p:nvSpPr>
        <p:spPr>
          <a:xfrm>
            <a:off x="649357" y="3260035"/>
            <a:ext cx="2411895" cy="241573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36CFE7-6F14-451F-BE5C-386815DA0C95}"/>
              </a:ext>
            </a:extLst>
          </p:cNvPr>
          <p:cNvGrpSpPr/>
          <p:nvPr/>
        </p:nvGrpSpPr>
        <p:grpSpPr>
          <a:xfrm>
            <a:off x="4512363" y="3260031"/>
            <a:ext cx="1968776" cy="2415734"/>
            <a:chOff x="4260575" y="3260034"/>
            <a:chExt cx="1968776" cy="2415734"/>
          </a:xfrm>
        </p:grpSpPr>
        <p:sp>
          <p:nvSpPr>
            <p:cNvPr id="6" name="双括号 5">
              <a:extLst>
                <a:ext uri="{FF2B5EF4-FFF2-40B4-BE49-F238E27FC236}">
                  <a16:creationId xmlns:a16="http://schemas.microsoft.com/office/drawing/2014/main" id="{5B2E5AB4-DA0A-4C79-B6DC-052676BFB0E8}"/>
                </a:ext>
              </a:extLst>
            </p:cNvPr>
            <p:cNvSpPr/>
            <p:nvPr/>
          </p:nvSpPr>
          <p:spPr>
            <a:xfrm>
              <a:off x="4260575" y="3260034"/>
              <a:ext cx="1835426" cy="2415734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F9105D-0CD3-491C-8477-3E7C215E0305}"/>
                </a:ext>
              </a:extLst>
            </p:cNvPr>
            <p:cNvSpPr txBox="1"/>
            <p:nvPr/>
          </p:nvSpPr>
          <p:spPr>
            <a:xfrm>
              <a:off x="4433681" y="3344513"/>
              <a:ext cx="179567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11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12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21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22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31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32</a:t>
              </a:r>
              <a:r>
                <a:rPr lang="ja-JP" altLang="en-US" sz="2800" dirty="0">
                  <a:latin typeface="Consolas" panose="020B0609020204030204" pitchFamily="49" charset="0"/>
                </a:rPr>
                <a:t>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41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42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51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52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C7BABB-B1EA-4B63-8BF7-4AD4E9ED4100}"/>
              </a:ext>
            </a:extLst>
          </p:cNvPr>
          <p:cNvGrpSpPr/>
          <p:nvPr/>
        </p:nvGrpSpPr>
        <p:grpSpPr>
          <a:xfrm>
            <a:off x="7121385" y="3817703"/>
            <a:ext cx="3571459" cy="1300381"/>
            <a:chOff x="7465945" y="3817703"/>
            <a:chExt cx="3571459" cy="1300381"/>
          </a:xfrm>
        </p:grpSpPr>
        <p:sp>
          <p:nvSpPr>
            <p:cNvPr id="7" name="双括号 6">
              <a:extLst>
                <a:ext uri="{FF2B5EF4-FFF2-40B4-BE49-F238E27FC236}">
                  <a16:creationId xmlns:a16="http://schemas.microsoft.com/office/drawing/2014/main" id="{906D4493-E01A-473A-B2F6-0578B396814C}"/>
                </a:ext>
              </a:extLst>
            </p:cNvPr>
            <p:cNvSpPr/>
            <p:nvPr/>
          </p:nvSpPr>
          <p:spPr>
            <a:xfrm>
              <a:off x="7465945" y="3817703"/>
              <a:ext cx="3571459" cy="1300381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33F1CF8-5137-42BE-B949-8E928641345B}"/>
                </a:ext>
              </a:extLst>
            </p:cNvPr>
            <p:cNvSpPr txBox="1"/>
            <p:nvPr/>
          </p:nvSpPr>
          <p:spPr>
            <a:xfrm>
              <a:off x="7601778" y="3990845"/>
              <a:ext cx="34356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11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12</a:t>
              </a:r>
              <a:r>
                <a:rPr lang="ja-JP" altLang="en-US" sz="2000" dirty="0">
                  <a:latin typeface="Consolas" panose="020B0609020204030204" pitchFamily="49" charset="0"/>
                </a:rPr>
                <a:t>　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13</a:t>
              </a:r>
              <a:r>
                <a:rPr lang="en-US" altLang="ja-JP" sz="2800" dirty="0">
                  <a:latin typeface="Consolas" panose="020B0609020204030204" pitchFamily="49" charset="0"/>
                </a:rPr>
                <a:t> v</a:t>
              </a:r>
              <a:r>
                <a:rPr lang="en-US" altLang="ja-JP" sz="2000" dirty="0">
                  <a:latin typeface="Consolas" panose="020B0609020204030204" pitchFamily="49" charset="0"/>
                </a:rPr>
                <a:t>14 V15</a:t>
              </a:r>
              <a:r>
                <a:rPr lang="en-US" altLang="ja-JP" sz="2800" dirty="0">
                  <a:latin typeface="Consolas" panose="020B0609020204030204" pitchFamily="49" charset="0"/>
                </a:rPr>
                <a:t> 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21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22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23</a:t>
              </a:r>
              <a:r>
                <a:rPr lang="ja-JP" altLang="en-US" sz="2000" dirty="0">
                  <a:latin typeface="Consolas" panose="020B0609020204030204" pitchFamily="49" charset="0"/>
                </a:rPr>
                <a:t>　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24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25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3871E-CCF0-4280-9E34-1898C25E08CD}"/>
              </a:ext>
            </a:extLst>
          </p:cNvPr>
          <p:cNvSpPr txBox="1"/>
          <p:nvPr/>
        </p:nvSpPr>
        <p:spPr>
          <a:xfrm>
            <a:off x="3536126" y="3974955"/>
            <a:ext cx="63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=</a:t>
            </a:r>
            <a:endParaRPr lang="zh-CN" altLang="en-US" sz="5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41191B-F3BF-4405-B3A2-66BF02118AFE}"/>
              </a:ext>
            </a:extLst>
          </p:cNvPr>
          <p:cNvSpPr txBox="1"/>
          <p:nvPr/>
        </p:nvSpPr>
        <p:spPr>
          <a:xfrm>
            <a:off x="6541211" y="4006228"/>
            <a:ext cx="63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x</a:t>
            </a:r>
            <a:endParaRPr lang="zh-CN" altLang="en-US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C9729B-786C-4CC4-93AD-682F7A53D47E}"/>
              </a:ext>
            </a:extLst>
          </p:cNvPr>
          <p:cNvSpPr txBox="1"/>
          <p:nvPr/>
        </p:nvSpPr>
        <p:spPr>
          <a:xfrm>
            <a:off x="579153" y="6093356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元マトリックス</a:t>
            </a:r>
            <a:r>
              <a:rPr lang="en-US" altLang="ja-JP" sz="2800" dirty="0"/>
              <a:t>M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163E1-65B6-4EB8-8C3E-5CAED61E8B66}"/>
              </a:ext>
            </a:extLst>
          </p:cNvPr>
          <p:cNvSpPr txBox="1"/>
          <p:nvPr/>
        </p:nvSpPr>
        <p:spPr>
          <a:xfrm>
            <a:off x="5222327" y="6101028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U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36A603-519F-4450-8F8B-7B79BF78325E}"/>
              </a:ext>
            </a:extLst>
          </p:cNvPr>
          <p:cNvSpPr txBox="1"/>
          <p:nvPr/>
        </p:nvSpPr>
        <p:spPr>
          <a:xfrm>
            <a:off x="8712990" y="6101028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V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78504A5-13BE-4515-9800-7983D7B75B82}"/>
              </a:ext>
            </a:extLst>
          </p:cNvPr>
          <p:cNvSpPr/>
          <p:nvPr/>
        </p:nvSpPr>
        <p:spPr>
          <a:xfrm>
            <a:off x="3442945" y="97759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F160CE9-921E-4DA3-A845-23E277BF7081}"/>
              </a:ext>
            </a:extLst>
          </p:cNvPr>
          <p:cNvSpPr/>
          <p:nvPr/>
        </p:nvSpPr>
        <p:spPr>
          <a:xfrm>
            <a:off x="7696763" y="97759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630B6A-CD7F-4BE9-93D8-46928BA5EF69}"/>
              </a:ext>
            </a:extLst>
          </p:cNvPr>
          <p:cNvSpPr/>
          <p:nvPr/>
        </p:nvSpPr>
        <p:spPr>
          <a:xfrm>
            <a:off x="2222898" y="4480415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CDDDB2-0A59-4B8C-BB92-6B08FF876A15}"/>
              </a:ext>
            </a:extLst>
          </p:cNvPr>
          <p:cNvSpPr/>
          <p:nvPr/>
        </p:nvSpPr>
        <p:spPr>
          <a:xfrm>
            <a:off x="3330100" y="452120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985773-1F5E-4F02-87E2-9879E73C3EFE}"/>
              </a:ext>
            </a:extLst>
          </p:cNvPr>
          <p:cNvSpPr/>
          <p:nvPr/>
        </p:nvSpPr>
        <p:spPr>
          <a:xfrm>
            <a:off x="4546387" y="453452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7A2184-C86F-4A3C-8090-2B5D7F693EC1}"/>
              </a:ext>
            </a:extLst>
          </p:cNvPr>
          <p:cNvSpPr/>
          <p:nvPr/>
        </p:nvSpPr>
        <p:spPr>
          <a:xfrm>
            <a:off x="5867757" y="452120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AAB618-B24E-4064-9E94-2E69999DAC78}"/>
              </a:ext>
            </a:extLst>
          </p:cNvPr>
          <p:cNvSpPr/>
          <p:nvPr/>
        </p:nvSpPr>
        <p:spPr>
          <a:xfrm>
            <a:off x="7254873" y="4496885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DB86CC9-6E7E-4BE5-9CF7-CA60AC1373E0}"/>
              </a:ext>
            </a:extLst>
          </p:cNvPr>
          <p:cNvSpPr/>
          <p:nvPr/>
        </p:nvSpPr>
        <p:spPr>
          <a:xfrm>
            <a:off x="8560053" y="450943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C8548F-8DFC-4A0E-A757-22540A41D34C}"/>
              </a:ext>
            </a:extLst>
          </p:cNvPr>
          <p:cNvSpPr/>
          <p:nvPr/>
        </p:nvSpPr>
        <p:spPr>
          <a:xfrm>
            <a:off x="9249593" y="250856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590E48D-57FC-434E-B074-C01BC253EE0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470548" y="1472580"/>
            <a:ext cx="1220047" cy="300783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7DA564D-881C-4E2F-9FF7-1BC6E0580609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577750" y="1472580"/>
            <a:ext cx="112845" cy="304862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2AC520F-6548-4377-95C7-7FEC9798459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690595" y="1472580"/>
            <a:ext cx="1103442" cy="306194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A146DA-FEC8-415E-BDD1-9DAE37046FC4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3690595" y="1472580"/>
            <a:ext cx="2424812" cy="304862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1197D2A-0D18-4939-B334-AF0A4BD20305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3690595" y="1472580"/>
            <a:ext cx="3811928" cy="30243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D41B556-893F-4C6D-BB8F-C76BC5406F5B}"/>
              </a:ext>
            </a:extLst>
          </p:cNvPr>
          <p:cNvCxnSpPr>
            <a:stCxn id="4" idx="4"/>
            <a:endCxn id="11" idx="0"/>
          </p:cNvCxnSpPr>
          <p:nvPr/>
        </p:nvCxnSpPr>
        <p:spPr>
          <a:xfrm>
            <a:off x="3690595" y="1472580"/>
            <a:ext cx="5117108" cy="303685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A07B280-3964-4997-A602-2F0B5E1AB877}"/>
              </a:ext>
            </a:extLst>
          </p:cNvPr>
          <p:cNvCxnSpPr>
            <a:stCxn id="4" idx="4"/>
            <a:endCxn id="12" idx="2"/>
          </p:cNvCxnSpPr>
          <p:nvPr/>
        </p:nvCxnSpPr>
        <p:spPr>
          <a:xfrm>
            <a:off x="3690595" y="1472580"/>
            <a:ext cx="5558998" cy="128347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8BC8228-BB12-4A67-BEA0-BDF5AF0053B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470548" y="1472580"/>
            <a:ext cx="5473865" cy="30078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72F3E02-6BC4-4D7A-A6BA-CC12BA8DD44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3577750" y="1472580"/>
            <a:ext cx="4366663" cy="3048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34FEA6-1803-4145-AAE8-FBF23BB4DEBC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4794037" y="1472580"/>
            <a:ext cx="3150376" cy="30619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4735593-641E-482B-9FD2-E4B8B09B8F9F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6115407" y="1472580"/>
            <a:ext cx="1829006" cy="3048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F64EEBB-B093-43DE-AEA9-F14ADA303AA3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H="1">
            <a:off x="7502523" y="1472580"/>
            <a:ext cx="441890" cy="30243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322D816-0944-4880-8E5E-B07C84CBDC30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944413" y="1472580"/>
            <a:ext cx="863290" cy="3036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7CE24A1-BCEA-4945-8D67-AB3CDB00663B}"/>
              </a:ext>
            </a:extLst>
          </p:cNvPr>
          <p:cNvCxnSpPr>
            <a:stCxn id="5" idx="4"/>
            <a:endCxn id="12" idx="2"/>
          </p:cNvCxnSpPr>
          <p:nvPr/>
        </p:nvCxnSpPr>
        <p:spPr>
          <a:xfrm>
            <a:off x="7944413" y="1472580"/>
            <a:ext cx="1305180" cy="12834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4A4C11A-09F5-4320-ABDF-4E22353CF0C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2470548" y="2756055"/>
            <a:ext cx="6779045" cy="1724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6B6864-C232-4A50-A538-F07191AED042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3577750" y="2756055"/>
            <a:ext cx="5671843" cy="1765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C6F0C7-6D41-4F4F-A86E-F40F48132BD6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flipH="1">
            <a:off x="4794037" y="2756055"/>
            <a:ext cx="4455556" cy="1778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86FA41E-9169-4915-B59C-4F1ACF40024C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flipH="1">
            <a:off x="6115407" y="2756055"/>
            <a:ext cx="3134186" cy="1765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C8621A8-2003-4CF0-BF75-52A669B31814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7502523" y="2756055"/>
            <a:ext cx="1747070" cy="174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2959BB0-3B1F-45D9-9FB9-175F9076534B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8807703" y="2756055"/>
            <a:ext cx="441890" cy="1753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CEF129E-9286-4B9D-8EAE-3B28CD7FD8E7}"/>
              </a:ext>
            </a:extLst>
          </p:cNvPr>
          <p:cNvSpPr txBox="1"/>
          <p:nvPr/>
        </p:nvSpPr>
        <p:spPr>
          <a:xfrm>
            <a:off x="8199346" y="977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隠れ層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FFA8D0E-C72B-4F15-BBB1-B81136DB1CAA}"/>
              </a:ext>
            </a:extLst>
          </p:cNvPr>
          <p:cNvSpPr txBox="1"/>
          <p:nvPr/>
        </p:nvSpPr>
        <p:spPr>
          <a:xfrm>
            <a:off x="8930712" y="213295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バイアス</a:t>
            </a:r>
            <a:endParaRPr lang="zh-CN" altLang="en-US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CA90D56-3A60-4344-8EE5-A98292E4DE4B}"/>
              </a:ext>
            </a:extLst>
          </p:cNvPr>
          <p:cNvSpPr txBox="1"/>
          <p:nvPr/>
        </p:nvSpPr>
        <p:spPr>
          <a:xfrm>
            <a:off x="8991148" y="434603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可視層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5A2A3C4-54C7-4780-89AD-38D2C32B2A5B}"/>
              </a:ext>
            </a:extLst>
          </p:cNvPr>
          <p:cNvSpPr txBox="1"/>
          <p:nvPr/>
        </p:nvSpPr>
        <p:spPr>
          <a:xfrm>
            <a:off x="1833518" y="538318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ハリーポッター</a:t>
            </a:r>
            <a:endParaRPr lang="zh-CN" altLang="en-US" sz="14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2911471-60B4-419B-B439-24D17D4F7C55}"/>
              </a:ext>
            </a:extLst>
          </p:cNvPr>
          <p:cNvSpPr txBox="1"/>
          <p:nvPr/>
        </p:nvSpPr>
        <p:spPr>
          <a:xfrm>
            <a:off x="3212988" y="5376438"/>
            <a:ext cx="10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アバター</a:t>
            </a:r>
            <a:endParaRPr lang="zh-CN" altLang="en-US" sz="1400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31FC19F-1EF1-4C06-81DB-9A635A1F0970}"/>
              </a:ext>
            </a:extLst>
          </p:cNvPr>
          <p:cNvSpPr txBox="1"/>
          <p:nvPr/>
        </p:nvSpPr>
        <p:spPr>
          <a:xfrm>
            <a:off x="4188182" y="5384916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スターウォーズ</a:t>
            </a:r>
            <a:endParaRPr lang="zh-CN" altLang="en-US" sz="1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B1E3C86-BFD1-483C-BC56-211F9B492F2A}"/>
              </a:ext>
            </a:extLst>
          </p:cNvPr>
          <p:cNvSpPr txBox="1"/>
          <p:nvPr/>
        </p:nvSpPr>
        <p:spPr>
          <a:xfrm>
            <a:off x="5596559" y="5387441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タイタニック</a:t>
            </a:r>
            <a:endParaRPr lang="zh-CN" altLang="en-US" sz="14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A983873-3784-438F-8E3B-051BA146D5B2}"/>
              </a:ext>
            </a:extLst>
          </p:cNvPr>
          <p:cNvSpPr txBox="1"/>
          <p:nvPr/>
        </p:nvSpPr>
        <p:spPr>
          <a:xfrm>
            <a:off x="7199394" y="5387445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トロイ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520048A-6C99-43E2-9B48-612930186650}"/>
              </a:ext>
            </a:extLst>
          </p:cNvPr>
          <p:cNvSpPr txBox="1"/>
          <p:nvPr/>
        </p:nvSpPr>
        <p:spPr>
          <a:xfrm>
            <a:off x="8376058" y="538882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ハンニバル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95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23105" y="747395"/>
            <a:ext cx="2462530" cy="5402710"/>
            <a:chOff x="1620" y="705"/>
            <a:chExt cx="5234" cy="988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0" y="705"/>
              <a:ext cx="4454" cy="8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620" y="9300"/>
              <a:ext cx="5234" cy="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sz="2000" b="1"/>
                <a:t>推定された</a:t>
              </a:r>
            </a:p>
            <a:p>
              <a:r>
                <a:rPr lang="ja-JP" altLang="zh-CN" sz="2000" b="1"/>
                <a:t>各商品の調性格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87690" y="1509395"/>
            <a:ext cx="3862705" cy="4613910"/>
            <a:chOff x="12640" y="2377"/>
            <a:chExt cx="6083" cy="7266"/>
          </a:xfrm>
        </p:grpSpPr>
        <p:pic>
          <p:nvPicPr>
            <p:cNvPr id="2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40" y="2377"/>
              <a:ext cx="6083" cy="60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14004" y="9015"/>
              <a:ext cx="335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sz="2000" b="1"/>
                <a:t>データベース情報</a:t>
              </a:r>
            </a:p>
          </p:txBody>
        </p:sp>
      </p:grpSp>
      <p:pic>
        <p:nvPicPr>
          <p:cNvPr id="3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" y="2045335"/>
            <a:ext cx="2985135" cy="2766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91160" y="5416550"/>
            <a:ext cx="1778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/>
              <a:t>商品の画像</a:t>
            </a:r>
          </a:p>
        </p:txBody>
      </p:sp>
      <p:sp>
        <p:nvSpPr>
          <p:cNvPr id="13" name="右箭头 12"/>
          <p:cNvSpPr/>
          <p:nvPr/>
        </p:nvSpPr>
        <p:spPr>
          <a:xfrm>
            <a:off x="3035300" y="3019425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b="1">
                <a:solidFill>
                  <a:schemeClr val="tx1"/>
                </a:solidFill>
              </a:rPr>
              <a:t>調性格推定</a:t>
            </a:r>
          </a:p>
        </p:txBody>
      </p:sp>
      <p:sp>
        <p:nvSpPr>
          <p:cNvPr id="14" name="右箭头 13"/>
          <p:cNvSpPr/>
          <p:nvPr/>
        </p:nvSpPr>
        <p:spPr>
          <a:xfrm>
            <a:off x="6618605" y="3020060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b="1">
                <a:solidFill>
                  <a:schemeClr val="tx1"/>
                </a:solidFill>
              </a:rPr>
              <a:t>データ保存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467" y="4041202"/>
            <a:ext cx="4096385" cy="1727835"/>
          </a:xfrm>
          <a:prstGeom prst="rect">
            <a:avLst/>
          </a:prstGeom>
        </p:spPr>
      </p:pic>
      <p:pic>
        <p:nvPicPr>
          <p:cNvPr id="2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4" y="103973"/>
            <a:ext cx="4409440" cy="3266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080" y="3901932"/>
            <a:ext cx="1812059" cy="11531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23895" y="3445164"/>
            <a:ext cx="2452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 dirty="0"/>
              <a:t>商品のキーワード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53968" y="5769037"/>
            <a:ext cx="157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 dirty="0"/>
              <a:t>英語に通訳</a:t>
            </a: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id="{4A0A9EC3-171A-42A2-9046-312E83946214}"/>
              </a:ext>
            </a:extLst>
          </p:cNvPr>
          <p:cNvSpPr/>
          <p:nvPr/>
        </p:nvSpPr>
        <p:spPr>
          <a:xfrm rot="5400000">
            <a:off x="2281046" y="3617682"/>
            <a:ext cx="1850340" cy="2452370"/>
          </a:xfrm>
          <a:prstGeom prst="bentUpArrow">
            <a:avLst>
              <a:gd name="adj1" fmla="val 25000"/>
              <a:gd name="adj2" fmla="val 24779"/>
              <a:gd name="adj3" fmla="val 23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25" y="2073275"/>
            <a:ext cx="6123940" cy="232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" y="1310005"/>
            <a:ext cx="4628515" cy="38500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890135" y="294386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" y="1557655"/>
            <a:ext cx="4461510" cy="356489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63135" y="304927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2139950"/>
            <a:ext cx="6428740" cy="2400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307</Words>
  <Application>Microsoft Office PowerPoint</Application>
  <PresentationFormat>宽屏</PresentationFormat>
  <Paragraphs>126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ＭＳ Ｐゴシック</vt:lpstr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du</dc:creator>
  <cp:lastModifiedBy>yan du</cp:lastModifiedBy>
  <cp:revision>124</cp:revision>
  <dcterms:created xsi:type="dcterms:W3CDTF">2015-05-05T08:02:00Z</dcterms:created>
  <dcterms:modified xsi:type="dcterms:W3CDTF">2018-01-07T11:42:15Z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