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20" r:id="rId3"/>
    <p:sldId id="421" r:id="rId4"/>
    <p:sldId id="423" r:id="rId5"/>
    <p:sldId id="424" r:id="rId6"/>
    <p:sldId id="425" r:id="rId7"/>
    <p:sldId id="426" r:id="rId8"/>
    <p:sldId id="427" r:id="rId9"/>
    <p:sldId id="430" r:id="rId10"/>
    <p:sldId id="428" r:id="rId11"/>
    <p:sldId id="422" r:id="rId12"/>
    <p:sldId id="41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 varScale="1">
        <p:scale>
          <a:sx n="72" d="100"/>
          <a:sy n="72" d="100"/>
        </p:scale>
        <p:origin x="-2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azureml.net/" TargetMode="External"/><Relationship Id="rId2" Type="http://schemas.openxmlformats.org/officeDocument/2006/relationships/hyperlink" Target="https://www.kaggle.com/c/house-prices-advanced-regression-techniques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400" dirty="0" smtClean="0"/>
              <a:t>Final Project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 Azure Machine Learning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Klonicki, Steve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@Klonicki, Steve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5813" y="5029200"/>
            <a:ext cx="4949825" cy="8925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Deep 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</a:rPr>
              <a:t>Azure@McKesson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Dr.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data, use 75% to train the algorithm.</a:t>
            </a:r>
          </a:p>
          <a:p>
            <a:endParaRPr lang="en-US" dirty="0" smtClean="0"/>
          </a:p>
          <a:p>
            <a:r>
              <a:rPr lang="en-US" dirty="0" smtClean="0"/>
              <a:t>The remaining 25% was used to determine the accuracy of the model.</a:t>
            </a:r>
          </a:p>
          <a:p>
            <a:endParaRPr lang="en-US" dirty="0" smtClean="0"/>
          </a:p>
          <a:p>
            <a:r>
              <a:rPr lang="en-US" dirty="0" smtClean="0"/>
              <a:t>Not all Regression algorithms are equal.  Compare the accuracy of the 2 models against each other.</a:t>
            </a:r>
          </a:p>
          <a:p>
            <a:endParaRPr lang="en-US" dirty="0" smtClean="0"/>
          </a:p>
          <a:p>
            <a:r>
              <a:rPr lang="en-US" dirty="0" smtClean="0"/>
              <a:t>Boosted Decision Tree Regression outperformed Decision Forest Regression.  Coefficient of </a:t>
            </a:r>
            <a:r>
              <a:rPr lang="en-US" smtClean="0"/>
              <a:t>Determination closest to 1 wins.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@Klonicki, Steve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33800"/>
            <a:ext cx="7620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1242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Quickly generate an experiment that, in theory, could predict the price of a house with 85% accuracy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Limited ways Azure Machine Learning can be used programmatically.</a:t>
            </a:r>
          </a:p>
          <a:p>
            <a:r>
              <a:rPr lang="en-US" dirty="0" smtClean="0"/>
              <a:t>Not possible to configure or execute the machine learning modules through a programming language.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@Klonicki, Steve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242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YouTube URLs, GitHub URL, Last Page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minute (short):  https://youtu.be/kb44rs7QztQ</a:t>
            </a:r>
          </a:p>
          <a:p>
            <a:r>
              <a:rPr lang="en-US" dirty="0" smtClean="0"/>
              <a:t>15 minutes (long):  https://youtu.be/GQZ3NAmyNxA</a:t>
            </a:r>
          </a:p>
          <a:p>
            <a:r>
              <a:rPr lang="en-US" dirty="0" smtClean="0"/>
              <a:t>GitHub Repository with all artifacts</a:t>
            </a:r>
            <a:r>
              <a:rPr lang="en-US" smtClean="0"/>
              <a:t>: </a:t>
            </a:r>
            <a:r>
              <a:rPr lang="en-US" smtClean="0"/>
              <a:t>https://github.com/we814/AMLDeepDive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@Klonicki, Steve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2017, around 5.57 million existing homes were sold in the US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priced too low, the seller leaves money on the table.</a:t>
            </a:r>
          </a:p>
          <a:p>
            <a:endParaRPr lang="en-US" dirty="0" smtClean="0"/>
          </a:p>
          <a:p>
            <a:r>
              <a:rPr lang="en-US" dirty="0" smtClean="0"/>
              <a:t>If priced too high, the house will sit on the market unsold.</a:t>
            </a:r>
          </a:p>
          <a:p>
            <a:endParaRPr lang="en-US" dirty="0" smtClean="0"/>
          </a:p>
          <a:p>
            <a:r>
              <a:rPr lang="en-US" dirty="0" smtClean="0"/>
              <a:t>A negative perception can result when a house is on the market for a considerable amount of time, or when the price is reduced often.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@Klonicki, Steve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accurately can we predict the selling price of a home before it is put onto the market? </a:t>
            </a:r>
          </a:p>
          <a:p>
            <a:endParaRPr lang="en-US" dirty="0" smtClean="0"/>
          </a:p>
          <a:p>
            <a:r>
              <a:rPr lang="en-US" dirty="0" smtClean="0"/>
              <a:t>Build a system to predict housing prices using Azure Machine Learning.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@Klonicki, Steve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242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Install/Configure/Set up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</a:p>
          <a:p>
            <a:pPr lvl="1"/>
            <a:r>
              <a:rPr lang="en-US" dirty="0" smtClean="0">
                <a:hlinkClick r:id="rId2"/>
              </a:rPr>
              <a:t>https://www.kaggle.com/c/house-prices-advanced-regression-techniques/data</a:t>
            </a:r>
            <a:endParaRPr lang="en-US" dirty="0" smtClean="0"/>
          </a:p>
          <a:p>
            <a:pPr lvl="1"/>
            <a:r>
              <a:rPr lang="en-US" dirty="0" smtClean="0"/>
              <a:t>consists of 1,460 rows of data of house sales, each with 81 attributes.</a:t>
            </a:r>
          </a:p>
          <a:p>
            <a:endParaRPr lang="en-US" dirty="0" smtClean="0"/>
          </a:p>
          <a:p>
            <a:r>
              <a:rPr lang="en-US" dirty="0" smtClean="0"/>
              <a:t>Microsoft Azure Machine Learning Studio (</a:t>
            </a:r>
            <a:r>
              <a:rPr lang="en-US" u="sng" dirty="0" smtClean="0">
                <a:hlinkClick r:id="rId3"/>
              </a:rPr>
              <a:t>https://studio.azureml.net/</a:t>
            </a:r>
            <a:r>
              <a:rPr lang="en-US" u="sng" dirty="0" smtClean="0"/>
              <a:t>)</a:t>
            </a:r>
          </a:p>
          <a:p>
            <a:endParaRPr lang="en-US" u="sng" dirty="0" smtClean="0"/>
          </a:p>
          <a:p>
            <a:r>
              <a:rPr lang="en-US" dirty="0" smtClean="0"/>
              <a:t>Anaconda 5.0 distribution of Python 64 bit (</a:t>
            </a:r>
            <a:r>
              <a:rPr lang="en-US" u="sng" dirty="0" smtClean="0">
                <a:hlinkClick r:id="rId4"/>
              </a:rPr>
              <a:t>https://www.anaconda.com/</a:t>
            </a:r>
            <a:r>
              <a:rPr lang="en-US" dirty="0" smtClean="0"/>
              <a:t>), which includes:</a:t>
            </a:r>
          </a:p>
          <a:p>
            <a:pPr lvl="1"/>
            <a:r>
              <a:rPr lang="en-US" dirty="0" smtClean="0"/>
              <a:t>Python 2.7.14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(visualization tool)</a:t>
            </a:r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@Klonicki, Steve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242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Install/Configure/Set up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</a:p>
          <a:p>
            <a:endParaRPr lang="en-US" dirty="0" smtClean="0"/>
          </a:p>
          <a:p>
            <a:r>
              <a:rPr lang="en-US" dirty="0" smtClean="0"/>
              <a:t>Columns </a:t>
            </a:r>
            <a:r>
              <a:rPr lang="en-US" dirty="0" err="1" smtClean="0"/>
              <a:t>LotFrontage</a:t>
            </a:r>
            <a:r>
              <a:rPr lang="en-US" dirty="0" smtClean="0"/>
              <a:t> and </a:t>
            </a:r>
            <a:r>
              <a:rPr lang="en-US" dirty="0" err="1" smtClean="0"/>
              <a:t>MasVnrArea</a:t>
            </a:r>
            <a:r>
              <a:rPr lang="en-US" dirty="0" smtClean="0"/>
              <a:t> are numeric.  The creators of the data used the value 'NA' to denote no value.  In these cases, I replaced NA with '0'.  Cleansing is necessary to supply correct values to the machine learning algorithms.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@Klonicki, Steve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819400"/>
            <a:ext cx="7391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1242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 of the box, Azure Machine Learning offers basic visualizations</a:t>
            </a:r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@Klonicki, Steve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086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1242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is accomplished through a series of interconnected modules</a:t>
            </a:r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@Klonicki, Steve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1242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data features are correlated with </a:t>
            </a:r>
            <a:r>
              <a:rPr lang="en-US" dirty="0" err="1" smtClean="0"/>
              <a:t>SalesPrice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@Klonicki, Steve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7350" y="1866900"/>
            <a:ext cx="58293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1242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Based Feature Selection module attempts to  identify the most relevant attributes.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@Klonicki, Steve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095500"/>
            <a:ext cx="62865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1242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10186</TotalTime>
  <Words>465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Final Project  Azure Machine Learning  </vt:lpstr>
      <vt:lpstr>Problem statement</vt:lpstr>
      <vt:lpstr>Goal</vt:lpstr>
      <vt:lpstr>Install/Configure/Set up</vt:lpstr>
      <vt:lpstr>Install/Configure/Set up</vt:lpstr>
      <vt:lpstr>Demonstration</vt:lpstr>
      <vt:lpstr>Demonstration</vt:lpstr>
      <vt:lpstr>Demonstration</vt:lpstr>
      <vt:lpstr>Demonstration</vt:lpstr>
      <vt:lpstr>Demonstration</vt:lpstr>
      <vt:lpstr>Summary</vt:lpstr>
      <vt:lpstr>YouTube URLs, GitHub URL, Last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Admin</cp:lastModifiedBy>
  <cp:revision>889</cp:revision>
  <cp:lastPrinted>2012-11-30T20:59:45Z</cp:lastPrinted>
  <dcterms:created xsi:type="dcterms:W3CDTF">2006-08-16T00:00:00Z</dcterms:created>
  <dcterms:modified xsi:type="dcterms:W3CDTF">2018-02-10T16:09:14Z</dcterms:modified>
</cp:coreProperties>
</file>