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001"/>
    <a:srgbClr val="31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43A1-71DC-812F-649E-CEF22127C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ABD049-51FF-965C-C890-85F4D3B15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9A9A61-8C78-8532-EFB9-5773BA219ADD}"/>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5" name="Footer Placeholder 4">
            <a:extLst>
              <a:ext uri="{FF2B5EF4-FFF2-40B4-BE49-F238E27FC236}">
                <a16:creationId xmlns:a16="http://schemas.microsoft.com/office/drawing/2014/main" id="{875E9B68-3EC9-BDFA-7B19-DB66EBD76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F0E1BA-84EB-0BBD-8076-CA51595BBE1B}"/>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98406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C469-DE3A-76B8-EB15-BF8B72B9F2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A1AD5-AC60-3265-3ADA-5F224D127F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7BC57-4F41-8845-5027-3F3DEF150E71}"/>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5" name="Footer Placeholder 4">
            <a:extLst>
              <a:ext uri="{FF2B5EF4-FFF2-40B4-BE49-F238E27FC236}">
                <a16:creationId xmlns:a16="http://schemas.microsoft.com/office/drawing/2014/main" id="{05161BBA-84F5-791F-CAB7-352736D13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62FC1-EEF2-1A00-5334-45F48916E8F7}"/>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385416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7196F-942B-92B6-877E-A63DCA9DCA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70BE9-FB29-D98E-6299-11522F077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F577D-53B8-513A-8D06-B6CE24FF4EB5}"/>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5" name="Footer Placeholder 4">
            <a:extLst>
              <a:ext uri="{FF2B5EF4-FFF2-40B4-BE49-F238E27FC236}">
                <a16:creationId xmlns:a16="http://schemas.microsoft.com/office/drawing/2014/main" id="{6B482B8C-765F-BE2A-A0C7-934F4066B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237DA-F126-DAE6-B0F6-587CDBD83D6E}"/>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264641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4CA3-9EC9-8DD0-F80B-7FB83CE544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23610B-D0DB-FF3B-D4C0-73B8D082F2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B15A9-3209-529D-3A7E-4ABF408BDFFB}"/>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5" name="Footer Placeholder 4">
            <a:extLst>
              <a:ext uri="{FF2B5EF4-FFF2-40B4-BE49-F238E27FC236}">
                <a16:creationId xmlns:a16="http://schemas.microsoft.com/office/drawing/2014/main" id="{1D08F437-7D31-EFDF-15E6-2D89FED54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CE823-B02C-EEC7-CBCE-A209131AD08A}"/>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315160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C471-01F6-F324-05F6-A6E8150F93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2AD271-5FFA-2893-30FA-E94CA6A64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2845C-FB0F-0525-267C-B28E9BE77DB0}"/>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5" name="Footer Placeholder 4">
            <a:extLst>
              <a:ext uri="{FF2B5EF4-FFF2-40B4-BE49-F238E27FC236}">
                <a16:creationId xmlns:a16="http://schemas.microsoft.com/office/drawing/2014/main" id="{9356EB68-E3AD-0B75-E9BF-CB32A281F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E9B28-6DE4-501B-C84C-9A2AA2A0CBF6}"/>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37285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B0A3-57D2-416A-8851-097E3EAD7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4D2D9-847C-91EF-45AC-148B0533C1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FBA235-A0E8-B355-3FCE-3070B141AA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7C8C0B-238A-33F2-DC5E-449AAE9F60FC}"/>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6" name="Footer Placeholder 5">
            <a:extLst>
              <a:ext uri="{FF2B5EF4-FFF2-40B4-BE49-F238E27FC236}">
                <a16:creationId xmlns:a16="http://schemas.microsoft.com/office/drawing/2014/main" id="{0A6D3DCA-5F98-8D61-479A-822591221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9E978-A79B-8263-EB87-D3FB4DC18476}"/>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268209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9D06-D827-DEAB-5EBF-FC16FA09AC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E0ECFF-3E06-237C-8905-900D8D3C2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B22CA-2FD7-4811-7C31-141487BD2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264705-3EDE-B762-CB3F-10E874B76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D7C6E2-2F87-9D41-C36D-32D9C2D1C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15FA4B-A6F3-245C-F115-EFD2183DEFBB}"/>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8" name="Footer Placeholder 7">
            <a:extLst>
              <a:ext uri="{FF2B5EF4-FFF2-40B4-BE49-F238E27FC236}">
                <a16:creationId xmlns:a16="http://schemas.microsoft.com/office/drawing/2014/main" id="{1455D769-FC84-5E14-4F69-EE3D14E0DE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FBD31B-F8B8-97AE-C614-2444DB9F4F9E}"/>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176702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7754-71A6-62B9-11A4-A9329E07F1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8E6715-2E1F-1888-BC87-CA04EDA90529}"/>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4" name="Footer Placeholder 3">
            <a:extLst>
              <a:ext uri="{FF2B5EF4-FFF2-40B4-BE49-F238E27FC236}">
                <a16:creationId xmlns:a16="http://schemas.microsoft.com/office/drawing/2014/main" id="{D4920C0A-4906-7A26-4464-94D3B2F2DE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54323-48B8-1E28-D37A-A2340F33DC84}"/>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11341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5C1F7-E26A-3F05-5272-256E2D55EA6A}"/>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3" name="Footer Placeholder 2">
            <a:extLst>
              <a:ext uri="{FF2B5EF4-FFF2-40B4-BE49-F238E27FC236}">
                <a16:creationId xmlns:a16="http://schemas.microsoft.com/office/drawing/2014/main" id="{69BCAF0C-F4D2-44FA-4AEA-AC6358453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79CC58-CA00-52CA-22B0-E6B89104B7D0}"/>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7030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0AF3-B1C8-0CE7-D7B8-C82E8F02F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6BBE86-0469-121F-C255-A8008F4D2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6ED742-B7A9-F573-84F8-0685F78EE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2E9BD-0250-4A37-7A24-2AD47B8B32AF}"/>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6" name="Footer Placeholder 5">
            <a:extLst>
              <a:ext uri="{FF2B5EF4-FFF2-40B4-BE49-F238E27FC236}">
                <a16:creationId xmlns:a16="http://schemas.microsoft.com/office/drawing/2014/main" id="{F64BF349-7495-AD79-4930-B43B6EC4CB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5F63F-CD72-B4F0-1E94-33D517B23A45}"/>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2129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097E-728D-060F-6C15-310F5DD3E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186D7A-0B3E-6C85-78FA-A3FE99900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96AB25-5FFE-2C03-7760-3DFCF08DB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EBC7F-BEF7-C26F-0D63-D4B8DD070805}"/>
              </a:ext>
            </a:extLst>
          </p:cNvPr>
          <p:cNvSpPr>
            <a:spLocks noGrp="1"/>
          </p:cNvSpPr>
          <p:nvPr>
            <p:ph type="dt" sz="half" idx="10"/>
          </p:nvPr>
        </p:nvSpPr>
        <p:spPr/>
        <p:txBody>
          <a:bodyPr/>
          <a:lstStyle/>
          <a:p>
            <a:fld id="{8D17E1FE-9EE8-4683-82BB-A45BB29C38F6}" type="datetimeFigureOut">
              <a:rPr lang="en-IN" smtClean="0"/>
              <a:t>11-08-2024</a:t>
            </a:fld>
            <a:endParaRPr lang="en-IN"/>
          </a:p>
        </p:txBody>
      </p:sp>
      <p:sp>
        <p:nvSpPr>
          <p:cNvPr id="6" name="Footer Placeholder 5">
            <a:extLst>
              <a:ext uri="{FF2B5EF4-FFF2-40B4-BE49-F238E27FC236}">
                <a16:creationId xmlns:a16="http://schemas.microsoft.com/office/drawing/2014/main" id="{88D365F7-B718-FB27-EC5E-8251727B2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72D55-A3D6-597B-E046-96FB227560B3}"/>
              </a:ext>
            </a:extLst>
          </p:cNvPr>
          <p:cNvSpPr>
            <a:spLocks noGrp="1"/>
          </p:cNvSpPr>
          <p:nvPr>
            <p:ph type="sldNum" sz="quarter" idx="12"/>
          </p:nvPr>
        </p:nvSpPr>
        <p:spPr/>
        <p:txBody>
          <a:bodyPr/>
          <a:lstStyle/>
          <a:p>
            <a:fld id="{0E8FF536-6976-4C09-9143-64BE850FD374}" type="slidenum">
              <a:rPr lang="en-IN" smtClean="0"/>
              <a:t>‹#›</a:t>
            </a:fld>
            <a:endParaRPr lang="en-IN"/>
          </a:p>
        </p:txBody>
      </p:sp>
    </p:spTree>
    <p:extLst>
      <p:ext uri="{BB962C8B-B14F-4D97-AF65-F5344CB8AC3E}">
        <p14:creationId xmlns:p14="http://schemas.microsoft.com/office/powerpoint/2010/main" val="229493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AD8D3-1E0B-2D78-7FB6-12FEBA5D0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FAB24-E314-91FE-4FCC-280F50745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94005-3B4E-68A8-24B0-42052421F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7E1FE-9EE8-4683-82BB-A45BB29C38F6}" type="datetimeFigureOut">
              <a:rPr lang="en-IN" smtClean="0"/>
              <a:t>11-08-2024</a:t>
            </a:fld>
            <a:endParaRPr lang="en-IN"/>
          </a:p>
        </p:txBody>
      </p:sp>
      <p:sp>
        <p:nvSpPr>
          <p:cNvPr id="5" name="Footer Placeholder 4">
            <a:extLst>
              <a:ext uri="{FF2B5EF4-FFF2-40B4-BE49-F238E27FC236}">
                <a16:creationId xmlns:a16="http://schemas.microsoft.com/office/drawing/2014/main" id="{DA4B9D1B-F93F-92DF-FB9C-2EAEDF772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88CECA-C312-E3BA-0078-3DBC12478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FF536-6976-4C09-9143-64BE850FD374}" type="slidenum">
              <a:rPr lang="en-IN" smtClean="0"/>
              <a:t>‹#›</a:t>
            </a:fld>
            <a:endParaRPr lang="en-IN"/>
          </a:p>
        </p:txBody>
      </p:sp>
    </p:spTree>
    <p:extLst>
      <p:ext uri="{BB962C8B-B14F-4D97-AF65-F5344CB8AC3E}">
        <p14:creationId xmlns:p14="http://schemas.microsoft.com/office/powerpoint/2010/main" val="4224693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55B01-2320-E086-13B3-74EC5BAB646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41413" y="-2253831"/>
            <a:ext cx="12274826" cy="6916141"/>
          </a:xfrm>
          <a:prstGeom prst="rect">
            <a:avLst/>
          </a:prstGeom>
        </p:spPr>
      </p:pic>
      <p:sp>
        <p:nvSpPr>
          <p:cNvPr id="19" name="Rectangle 18">
            <a:extLst>
              <a:ext uri="{FF2B5EF4-FFF2-40B4-BE49-F238E27FC236}">
                <a16:creationId xmlns:a16="http://schemas.microsoft.com/office/drawing/2014/main" id="{0F27FBA5-9CEB-F0F2-A404-494AA9F25FBE}"/>
              </a:ext>
            </a:extLst>
          </p:cNvPr>
          <p:cNvSpPr/>
          <p:nvPr/>
        </p:nvSpPr>
        <p:spPr>
          <a:xfrm>
            <a:off x="-82826" y="4562916"/>
            <a:ext cx="12274826" cy="2295084"/>
          </a:xfrm>
          <a:prstGeom prst="rect">
            <a:avLst/>
          </a:prstGeom>
          <a:solidFill>
            <a:srgbClr val="310001"/>
          </a:solidFill>
          <a:ln>
            <a:solidFill>
              <a:srgbClr val="31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A8E05BC-460A-10B9-52EF-D61D19FA4138}"/>
              </a:ext>
            </a:extLst>
          </p:cNvPr>
          <p:cNvSpPr txBox="1"/>
          <p:nvPr/>
        </p:nvSpPr>
        <p:spPr>
          <a:xfrm>
            <a:off x="654326" y="407932"/>
            <a:ext cx="10883348" cy="4154984"/>
          </a:xfrm>
          <a:prstGeom prst="rect">
            <a:avLst/>
          </a:prstGeom>
          <a:noFill/>
        </p:spPr>
        <p:txBody>
          <a:bodyPr wrap="square" rtlCol="0">
            <a:spAutoFit/>
          </a:bodyPr>
          <a:lstStyle/>
          <a:p>
            <a:pPr algn="ctr"/>
            <a:r>
              <a:rPr lang="en-IN" sz="8800" dirty="0">
                <a:solidFill>
                  <a:schemeClr val="bg1"/>
                </a:solidFill>
                <a:latin typeface="3ds" panose="02000503020000020004" pitchFamily="2" charset="0"/>
              </a:rPr>
              <a:t>WILDFIRE DETECTION AND ALERT SYSTEM</a:t>
            </a:r>
          </a:p>
        </p:txBody>
      </p:sp>
      <p:sp>
        <p:nvSpPr>
          <p:cNvPr id="7" name="TextBox 6">
            <a:extLst>
              <a:ext uri="{FF2B5EF4-FFF2-40B4-BE49-F238E27FC236}">
                <a16:creationId xmlns:a16="http://schemas.microsoft.com/office/drawing/2014/main" id="{3F567BDB-054B-98B0-D7E1-53137A0E95A4}"/>
              </a:ext>
            </a:extLst>
          </p:cNvPr>
          <p:cNvSpPr txBox="1"/>
          <p:nvPr/>
        </p:nvSpPr>
        <p:spPr>
          <a:xfrm>
            <a:off x="5837141" y="4954698"/>
            <a:ext cx="3223592" cy="1569660"/>
          </a:xfrm>
          <a:prstGeom prst="rect">
            <a:avLst/>
          </a:prstGeom>
          <a:noFill/>
        </p:spPr>
        <p:txBody>
          <a:bodyPr wrap="square" rtlCol="0">
            <a:spAutoFit/>
          </a:bodyPr>
          <a:lstStyle/>
          <a:p>
            <a:pPr marL="571500" indent="-571500" algn="ctr">
              <a:buFont typeface="Arial" panose="020B0604020202020204" pitchFamily="34" charset="0"/>
              <a:buChar char="•"/>
            </a:pPr>
            <a:r>
              <a:rPr lang="en-IN" sz="2400" dirty="0">
                <a:solidFill>
                  <a:schemeClr val="bg1"/>
                </a:solidFill>
                <a:latin typeface="3ds" panose="02000503020000020004" pitchFamily="2" charset="0"/>
              </a:rPr>
              <a:t>Rajdeep Patel</a:t>
            </a:r>
          </a:p>
          <a:p>
            <a:pPr marL="571500" indent="-571500" algn="ctr">
              <a:buFont typeface="Arial" panose="020B0604020202020204" pitchFamily="34" charset="0"/>
              <a:buChar char="•"/>
            </a:pPr>
            <a:r>
              <a:rPr lang="en-IN" sz="2400" dirty="0">
                <a:solidFill>
                  <a:schemeClr val="bg1"/>
                </a:solidFill>
                <a:latin typeface="3ds" panose="02000503020000020004" pitchFamily="2" charset="0"/>
              </a:rPr>
              <a:t>Agrim Sharma</a:t>
            </a:r>
          </a:p>
          <a:p>
            <a:pPr marL="571500" indent="-571500" algn="ctr">
              <a:buFont typeface="Arial" panose="020B0604020202020204" pitchFamily="34" charset="0"/>
              <a:buChar char="•"/>
            </a:pPr>
            <a:r>
              <a:rPr lang="en-IN" sz="2400" dirty="0">
                <a:solidFill>
                  <a:schemeClr val="bg1"/>
                </a:solidFill>
                <a:latin typeface="3ds" panose="02000503020000020004" pitchFamily="2" charset="0"/>
              </a:rPr>
              <a:t>Shivam Patel</a:t>
            </a:r>
          </a:p>
          <a:p>
            <a:pPr marL="571500" indent="-571500" algn="ctr">
              <a:buFont typeface="Arial" panose="020B0604020202020204" pitchFamily="34" charset="0"/>
              <a:buChar char="•"/>
            </a:pPr>
            <a:r>
              <a:rPr lang="en-IN" sz="2400" dirty="0">
                <a:solidFill>
                  <a:schemeClr val="bg1"/>
                </a:solidFill>
                <a:latin typeface="3ds" panose="02000503020000020004" pitchFamily="2" charset="0"/>
              </a:rPr>
              <a:t>Rushabh Jain</a:t>
            </a:r>
          </a:p>
        </p:txBody>
      </p:sp>
      <p:sp>
        <p:nvSpPr>
          <p:cNvPr id="8" name="TextBox 7">
            <a:extLst>
              <a:ext uri="{FF2B5EF4-FFF2-40B4-BE49-F238E27FC236}">
                <a16:creationId xmlns:a16="http://schemas.microsoft.com/office/drawing/2014/main" id="{D8795265-3700-0077-783E-A0511D27D783}"/>
              </a:ext>
            </a:extLst>
          </p:cNvPr>
          <p:cNvSpPr txBox="1"/>
          <p:nvPr/>
        </p:nvSpPr>
        <p:spPr>
          <a:xfrm>
            <a:off x="3317461" y="5313680"/>
            <a:ext cx="2519680" cy="584775"/>
          </a:xfrm>
          <a:prstGeom prst="rect">
            <a:avLst/>
          </a:prstGeom>
          <a:noFill/>
        </p:spPr>
        <p:txBody>
          <a:bodyPr wrap="square" rtlCol="0">
            <a:spAutoFit/>
          </a:bodyPr>
          <a:lstStyle/>
          <a:p>
            <a:r>
              <a:rPr lang="en-IN" sz="3200" dirty="0">
                <a:solidFill>
                  <a:schemeClr val="bg1"/>
                </a:solidFill>
                <a:latin typeface="3ds" panose="02000503020000020004" pitchFamily="2" charset="0"/>
              </a:rPr>
              <a:t>Contributors</a:t>
            </a:r>
          </a:p>
        </p:txBody>
      </p:sp>
      <p:cxnSp>
        <p:nvCxnSpPr>
          <p:cNvPr id="10" name="Straight Connector 9">
            <a:extLst>
              <a:ext uri="{FF2B5EF4-FFF2-40B4-BE49-F238E27FC236}">
                <a16:creationId xmlns:a16="http://schemas.microsoft.com/office/drawing/2014/main" id="{C38B43F4-2C7B-DBB4-125E-5C42DF3D0186}"/>
              </a:ext>
            </a:extLst>
          </p:cNvPr>
          <p:cNvCxnSpPr/>
          <p:nvPr/>
        </p:nvCxnSpPr>
        <p:spPr>
          <a:xfrm>
            <a:off x="6000364" y="4970848"/>
            <a:ext cx="0" cy="1663632"/>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FE64CFD-358C-698B-1791-A4E9E515B4AC}"/>
              </a:ext>
            </a:extLst>
          </p:cNvPr>
          <p:cNvCxnSpPr/>
          <p:nvPr/>
        </p:nvCxnSpPr>
        <p:spPr>
          <a:xfrm>
            <a:off x="6000364" y="4970848"/>
            <a:ext cx="365760"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F260E1B2-D8D6-43D3-05E3-73B4FC61413E}"/>
              </a:ext>
            </a:extLst>
          </p:cNvPr>
          <p:cNvCxnSpPr/>
          <p:nvPr/>
        </p:nvCxnSpPr>
        <p:spPr>
          <a:xfrm>
            <a:off x="6000364" y="6634480"/>
            <a:ext cx="365760"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7044C5C-512B-FB9D-C38F-85F8A926EFC7}"/>
              </a:ext>
            </a:extLst>
          </p:cNvPr>
          <p:cNvCxnSpPr>
            <a:cxnSpLocks/>
          </p:cNvCxnSpPr>
          <p:nvPr/>
        </p:nvCxnSpPr>
        <p:spPr>
          <a:xfrm>
            <a:off x="3399404" y="5898455"/>
            <a:ext cx="2600960"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536A851E-129D-C521-D307-64E5ACDA5F4F}"/>
              </a:ext>
            </a:extLst>
          </p:cNvPr>
          <p:cNvSpPr txBox="1"/>
          <p:nvPr/>
        </p:nvSpPr>
        <p:spPr>
          <a:xfrm>
            <a:off x="3627341" y="5918776"/>
            <a:ext cx="2007264" cy="400110"/>
          </a:xfrm>
          <a:prstGeom prst="rect">
            <a:avLst/>
          </a:prstGeom>
          <a:noFill/>
        </p:spPr>
        <p:txBody>
          <a:bodyPr wrap="square" rtlCol="0">
            <a:spAutoFit/>
          </a:bodyPr>
          <a:lstStyle/>
          <a:p>
            <a:pPr algn="ctr"/>
            <a:r>
              <a:rPr lang="en-IN" sz="2000" dirty="0">
                <a:solidFill>
                  <a:schemeClr val="bg1"/>
                </a:solidFill>
              </a:rPr>
              <a:t>weR_infiKinights</a:t>
            </a:r>
          </a:p>
        </p:txBody>
      </p:sp>
    </p:spTree>
    <p:extLst>
      <p:ext uri="{BB962C8B-B14F-4D97-AF65-F5344CB8AC3E}">
        <p14:creationId xmlns:p14="http://schemas.microsoft.com/office/powerpoint/2010/main" val="768946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55B01-2320-E086-13B3-74EC5BAB646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413" y="0"/>
            <a:ext cx="12274826" cy="6916141"/>
          </a:xfrm>
          <a:prstGeom prst="rect">
            <a:avLst/>
          </a:prstGeom>
        </p:spPr>
      </p:pic>
      <p:sp>
        <p:nvSpPr>
          <p:cNvPr id="2" name="TextBox 1">
            <a:extLst>
              <a:ext uri="{FF2B5EF4-FFF2-40B4-BE49-F238E27FC236}">
                <a16:creationId xmlns:a16="http://schemas.microsoft.com/office/drawing/2014/main" id="{E87E892A-5C44-0FE5-346A-BD4D096A16DC}"/>
              </a:ext>
            </a:extLst>
          </p:cNvPr>
          <p:cNvSpPr txBox="1"/>
          <p:nvPr/>
        </p:nvSpPr>
        <p:spPr>
          <a:xfrm>
            <a:off x="345440" y="243840"/>
            <a:ext cx="5212080" cy="830997"/>
          </a:xfrm>
          <a:prstGeom prst="rect">
            <a:avLst/>
          </a:prstGeom>
          <a:noFill/>
        </p:spPr>
        <p:txBody>
          <a:bodyPr wrap="square" rtlCol="0">
            <a:spAutoFit/>
          </a:bodyPr>
          <a:lstStyle/>
          <a:p>
            <a:r>
              <a:rPr lang="en-IN" sz="4800" dirty="0">
                <a:solidFill>
                  <a:schemeClr val="bg1"/>
                </a:solidFill>
                <a:latin typeface="3ds" panose="02000503020000020004" pitchFamily="2" charset="0"/>
              </a:rPr>
              <a:t>What is the Idea ? </a:t>
            </a:r>
          </a:p>
        </p:txBody>
      </p:sp>
      <p:sp>
        <p:nvSpPr>
          <p:cNvPr id="3" name="TextBox 2">
            <a:extLst>
              <a:ext uri="{FF2B5EF4-FFF2-40B4-BE49-F238E27FC236}">
                <a16:creationId xmlns:a16="http://schemas.microsoft.com/office/drawing/2014/main" id="{78935867-2194-5414-CB8D-1EB0896D83BF}"/>
              </a:ext>
            </a:extLst>
          </p:cNvPr>
          <p:cNvSpPr txBox="1"/>
          <p:nvPr/>
        </p:nvSpPr>
        <p:spPr>
          <a:xfrm>
            <a:off x="441960" y="1534160"/>
            <a:ext cx="11308080" cy="3416320"/>
          </a:xfrm>
          <a:prstGeom prst="rect">
            <a:avLst/>
          </a:prstGeom>
          <a:noFill/>
        </p:spPr>
        <p:txBody>
          <a:bodyPr wrap="square" rtlCol="0">
            <a:spAutoFit/>
          </a:bodyPr>
          <a:lstStyle/>
          <a:p>
            <a:r>
              <a:rPr lang="en-IN" dirty="0">
                <a:solidFill>
                  <a:schemeClr val="bg1"/>
                </a:solidFill>
                <a:latin typeface="3ds" panose="02000503020000020004" pitchFamily="2" charset="0"/>
              </a:rPr>
              <a:t>We are building a webpage which is the combination of both the themes, including the space technology, as the satellite imaging, and wildfire detection, that is protecting the agricultural fields.</a:t>
            </a:r>
          </a:p>
          <a:p>
            <a:endParaRPr lang="en-IN" dirty="0">
              <a:solidFill>
                <a:schemeClr val="bg1"/>
              </a:solidFill>
              <a:latin typeface="3ds" panose="02000503020000020004" pitchFamily="2" charset="0"/>
            </a:endParaRPr>
          </a:p>
          <a:p>
            <a:r>
              <a:rPr lang="en-IN" dirty="0">
                <a:solidFill>
                  <a:schemeClr val="bg1"/>
                </a:solidFill>
                <a:latin typeface="3ds" panose="02000503020000020004" pitchFamily="2" charset="0"/>
              </a:rPr>
              <a:t>The objective of the project is to develop a wildfire detection model that can analyse satellite images and detect the areas prone to wildfire. We aim to detect and predict wildfire at certain places.</a:t>
            </a:r>
          </a:p>
          <a:p>
            <a:endParaRPr lang="en-IN" dirty="0">
              <a:solidFill>
                <a:schemeClr val="bg1"/>
              </a:solidFill>
              <a:latin typeface="3ds" panose="02000503020000020004" pitchFamily="2" charset="0"/>
            </a:endParaRPr>
          </a:p>
          <a:p>
            <a:r>
              <a:rPr lang="en-IN" dirty="0">
                <a:solidFill>
                  <a:schemeClr val="bg1"/>
                </a:solidFill>
                <a:latin typeface="3ds" panose="02000503020000020004" pitchFamily="2" charset="0"/>
              </a:rPr>
              <a:t>The image will be analysed thoroughly, which will work by detecting pixels for fire </a:t>
            </a:r>
            <a:r>
              <a:rPr lang="en-IN" dirty="0" err="1">
                <a:solidFill>
                  <a:schemeClr val="bg1"/>
                </a:solidFill>
                <a:latin typeface="3ds" panose="02000503020000020004" pitchFamily="2" charset="0"/>
              </a:rPr>
              <a:t>color</a:t>
            </a:r>
            <a:r>
              <a:rPr lang="en-IN" dirty="0">
                <a:solidFill>
                  <a:schemeClr val="bg1"/>
                </a:solidFill>
                <a:latin typeface="3ds" panose="02000503020000020004" pitchFamily="2" charset="0"/>
              </a:rPr>
              <a:t>. </a:t>
            </a:r>
          </a:p>
          <a:p>
            <a:r>
              <a:rPr lang="en-IN" dirty="0">
                <a:solidFill>
                  <a:schemeClr val="bg1"/>
                </a:solidFill>
                <a:latin typeface="3ds" panose="02000503020000020004" pitchFamily="2" charset="0"/>
              </a:rPr>
              <a:t>After studying the image, the system will output weather the image processed has a threat for a major fire alert or is already a major fire.</a:t>
            </a:r>
          </a:p>
          <a:p>
            <a:endParaRPr lang="en-IN" dirty="0">
              <a:solidFill>
                <a:schemeClr val="bg1"/>
              </a:solidFill>
              <a:latin typeface="3ds" panose="02000503020000020004" pitchFamily="2" charset="0"/>
            </a:endParaRPr>
          </a:p>
          <a:p>
            <a:r>
              <a:rPr lang="en-IN" dirty="0">
                <a:solidFill>
                  <a:schemeClr val="bg1"/>
                </a:solidFill>
                <a:latin typeface="3ds" panose="02000503020000020004" pitchFamily="2" charset="0"/>
              </a:rPr>
              <a:t>This will eventually help the people to evacuate on time and proper measurements can be taken.</a:t>
            </a:r>
          </a:p>
          <a:p>
            <a:endParaRPr lang="en-IN" dirty="0">
              <a:solidFill>
                <a:schemeClr val="bg1"/>
              </a:solidFill>
              <a:latin typeface="3ds" panose="02000503020000020004" pitchFamily="2" charset="0"/>
            </a:endParaRPr>
          </a:p>
        </p:txBody>
      </p:sp>
      <p:sp>
        <p:nvSpPr>
          <p:cNvPr id="4" name="Rectangle 3">
            <a:extLst>
              <a:ext uri="{FF2B5EF4-FFF2-40B4-BE49-F238E27FC236}">
                <a16:creationId xmlns:a16="http://schemas.microsoft.com/office/drawing/2014/main" id="{D53FD548-6948-4394-F8B7-1DA5FD40706D}"/>
              </a:ext>
            </a:extLst>
          </p:cNvPr>
          <p:cNvSpPr/>
          <p:nvPr/>
        </p:nvSpPr>
        <p:spPr>
          <a:xfrm>
            <a:off x="-41413" y="6753308"/>
            <a:ext cx="12274826" cy="2295084"/>
          </a:xfrm>
          <a:prstGeom prst="rect">
            <a:avLst/>
          </a:prstGeom>
          <a:solidFill>
            <a:srgbClr val="160001"/>
          </a:solidFill>
          <a:ln>
            <a:solidFill>
              <a:srgbClr val="31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0885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55B01-2320-E086-13B3-74EC5BAB646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413" y="0"/>
            <a:ext cx="12274826" cy="6916141"/>
          </a:xfrm>
          <a:prstGeom prst="rect">
            <a:avLst/>
          </a:prstGeom>
        </p:spPr>
      </p:pic>
      <p:sp>
        <p:nvSpPr>
          <p:cNvPr id="2" name="TextBox 1">
            <a:extLst>
              <a:ext uri="{FF2B5EF4-FFF2-40B4-BE49-F238E27FC236}">
                <a16:creationId xmlns:a16="http://schemas.microsoft.com/office/drawing/2014/main" id="{E87E892A-5C44-0FE5-346A-BD4D096A16DC}"/>
              </a:ext>
            </a:extLst>
          </p:cNvPr>
          <p:cNvSpPr txBox="1"/>
          <p:nvPr/>
        </p:nvSpPr>
        <p:spPr>
          <a:xfrm>
            <a:off x="345440" y="243840"/>
            <a:ext cx="5212080" cy="830997"/>
          </a:xfrm>
          <a:prstGeom prst="rect">
            <a:avLst/>
          </a:prstGeom>
          <a:noFill/>
        </p:spPr>
        <p:txBody>
          <a:bodyPr wrap="square" rtlCol="0">
            <a:spAutoFit/>
          </a:bodyPr>
          <a:lstStyle/>
          <a:p>
            <a:r>
              <a:rPr lang="en-IN" sz="4800" dirty="0">
                <a:solidFill>
                  <a:schemeClr val="bg1"/>
                </a:solidFill>
                <a:latin typeface="3ds" panose="02000503020000020004" pitchFamily="2" charset="0"/>
              </a:rPr>
              <a:t>Frontend Display </a:t>
            </a:r>
          </a:p>
        </p:txBody>
      </p:sp>
      <p:sp>
        <p:nvSpPr>
          <p:cNvPr id="3" name="TextBox 2">
            <a:extLst>
              <a:ext uri="{FF2B5EF4-FFF2-40B4-BE49-F238E27FC236}">
                <a16:creationId xmlns:a16="http://schemas.microsoft.com/office/drawing/2014/main" id="{78935867-2194-5414-CB8D-1EB0896D83BF}"/>
              </a:ext>
            </a:extLst>
          </p:cNvPr>
          <p:cNvSpPr txBox="1"/>
          <p:nvPr/>
        </p:nvSpPr>
        <p:spPr>
          <a:xfrm>
            <a:off x="441960" y="1534160"/>
            <a:ext cx="11308080" cy="2585323"/>
          </a:xfrm>
          <a:prstGeom prst="rect">
            <a:avLst/>
          </a:prstGeom>
          <a:noFill/>
        </p:spPr>
        <p:txBody>
          <a:bodyPr wrap="square" rtlCol="0">
            <a:spAutoFit/>
          </a:bodyPr>
          <a:lstStyle/>
          <a:p>
            <a:r>
              <a:rPr lang="en-IN" dirty="0">
                <a:solidFill>
                  <a:schemeClr val="bg1"/>
                </a:solidFill>
                <a:latin typeface="3ds" panose="02000503020000020004" pitchFamily="2" charset="0"/>
              </a:rPr>
              <a:t>On the screen we will be displaying the basic and understanding structure of wildfire detection page. </a:t>
            </a:r>
          </a:p>
          <a:p>
            <a:endParaRPr lang="en-IN" dirty="0">
              <a:solidFill>
                <a:schemeClr val="bg1"/>
              </a:solidFill>
              <a:latin typeface="3ds" panose="02000503020000020004" pitchFamily="2" charset="0"/>
            </a:endParaRPr>
          </a:p>
          <a:p>
            <a:r>
              <a:rPr lang="en-IN" dirty="0">
                <a:solidFill>
                  <a:schemeClr val="bg1"/>
                </a:solidFill>
                <a:latin typeface="3ds" panose="02000503020000020004" pitchFamily="2" charset="0"/>
              </a:rPr>
              <a:t>There will be an image upload option on the screen on which the user can upload the image which will eventually go through the analyser and hence will eventually give out the result as per the fire detection.</a:t>
            </a:r>
          </a:p>
          <a:p>
            <a:endParaRPr lang="en-IN" dirty="0">
              <a:solidFill>
                <a:schemeClr val="bg1"/>
              </a:solidFill>
              <a:latin typeface="3ds" panose="02000503020000020004" pitchFamily="2" charset="0"/>
            </a:endParaRPr>
          </a:p>
          <a:p>
            <a:r>
              <a:rPr lang="en-IN" dirty="0">
                <a:solidFill>
                  <a:schemeClr val="bg1"/>
                </a:solidFill>
                <a:latin typeface="3ds" panose="02000503020000020004" pitchFamily="2" charset="0"/>
              </a:rPr>
              <a:t>There are 3 types of display –</a:t>
            </a:r>
          </a:p>
          <a:p>
            <a:r>
              <a:rPr lang="en-IN" dirty="0">
                <a:solidFill>
                  <a:schemeClr val="bg1"/>
                </a:solidFill>
                <a:latin typeface="3ds" panose="02000503020000020004" pitchFamily="2" charset="0"/>
              </a:rPr>
              <a:t>If the fire probability is more than 10% then it is a huge fire,</a:t>
            </a:r>
          </a:p>
          <a:p>
            <a:r>
              <a:rPr lang="en-IN" dirty="0">
                <a:solidFill>
                  <a:schemeClr val="bg1"/>
                </a:solidFill>
                <a:latin typeface="3ds" panose="02000503020000020004" pitchFamily="2" charset="0"/>
              </a:rPr>
              <a:t>If it is in the range 5-10% then it is low fire,</a:t>
            </a:r>
          </a:p>
          <a:p>
            <a:r>
              <a:rPr lang="en-IN" dirty="0">
                <a:solidFill>
                  <a:schemeClr val="bg1"/>
                </a:solidFill>
                <a:latin typeface="3ds" panose="02000503020000020004" pitchFamily="2" charset="0"/>
              </a:rPr>
              <a:t>And if it below 5% then no fire would be detected. </a:t>
            </a:r>
          </a:p>
        </p:txBody>
      </p:sp>
    </p:spTree>
    <p:extLst>
      <p:ext uri="{BB962C8B-B14F-4D97-AF65-F5344CB8AC3E}">
        <p14:creationId xmlns:p14="http://schemas.microsoft.com/office/powerpoint/2010/main" val="1727780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55B01-2320-E086-13B3-74EC5BAB646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413" y="0"/>
            <a:ext cx="12274826" cy="6916141"/>
          </a:xfrm>
          <a:prstGeom prst="rect">
            <a:avLst/>
          </a:prstGeom>
        </p:spPr>
      </p:pic>
      <p:sp>
        <p:nvSpPr>
          <p:cNvPr id="2" name="TextBox 1">
            <a:extLst>
              <a:ext uri="{FF2B5EF4-FFF2-40B4-BE49-F238E27FC236}">
                <a16:creationId xmlns:a16="http://schemas.microsoft.com/office/drawing/2014/main" id="{E87E892A-5C44-0FE5-346A-BD4D096A16DC}"/>
              </a:ext>
            </a:extLst>
          </p:cNvPr>
          <p:cNvSpPr txBox="1"/>
          <p:nvPr/>
        </p:nvSpPr>
        <p:spPr>
          <a:xfrm>
            <a:off x="345440" y="243840"/>
            <a:ext cx="11308080" cy="830997"/>
          </a:xfrm>
          <a:prstGeom prst="rect">
            <a:avLst/>
          </a:prstGeom>
          <a:noFill/>
        </p:spPr>
        <p:txBody>
          <a:bodyPr wrap="square" rtlCol="0">
            <a:spAutoFit/>
          </a:bodyPr>
          <a:lstStyle/>
          <a:p>
            <a:r>
              <a:rPr lang="en-IN" sz="4800" dirty="0">
                <a:solidFill>
                  <a:schemeClr val="bg1"/>
                </a:solidFill>
                <a:latin typeface="3ds" panose="02000503020000020004" pitchFamily="2" charset="0"/>
              </a:rPr>
              <a:t>Now what will be there in the Backend? </a:t>
            </a:r>
          </a:p>
        </p:txBody>
      </p:sp>
      <p:sp>
        <p:nvSpPr>
          <p:cNvPr id="3" name="TextBox 2">
            <a:extLst>
              <a:ext uri="{FF2B5EF4-FFF2-40B4-BE49-F238E27FC236}">
                <a16:creationId xmlns:a16="http://schemas.microsoft.com/office/drawing/2014/main" id="{78935867-2194-5414-CB8D-1EB0896D83BF}"/>
              </a:ext>
            </a:extLst>
          </p:cNvPr>
          <p:cNvSpPr txBox="1"/>
          <p:nvPr/>
        </p:nvSpPr>
        <p:spPr>
          <a:xfrm>
            <a:off x="441960" y="1040834"/>
            <a:ext cx="11308080" cy="2308324"/>
          </a:xfrm>
          <a:prstGeom prst="rect">
            <a:avLst/>
          </a:prstGeom>
          <a:noFill/>
        </p:spPr>
        <p:txBody>
          <a:bodyPr wrap="square" rtlCol="0">
            <a:spAutoFit/>
          </a:bodyPr>
          <a:lstStyle/>
          <a:p>
            <a:r>
              <a:rPr lang="en-IN" dirty="0">
                <a:solidFill>
                  <a:schemeClr val="bg1"/>
                </a:solidFill>
                <a:latin typeface="3ds" panose="02000503020000020004" pitchFamily="2" charset="0"/>
              </a:rPr>
              <a:t>Our main job that the program will perform is the process of image recognition.</a:t>
            </a:r>
          </a:p>
          <a:p>
            <a:endParaRPr lang="en-IN" dirty="0">
              <a:solidFill>
                <a:schemeClr val="bg1"/>
              </a:solidFill>
              <a:latin typeface="3ds" panose="02000503020000020004" pitchFamily="2" charset="0"/>
            </a:endParaRPr>
          </a:p>
          <a:p>
            <a:r>
              <a:rPr lang="en-IN" dirty="0">
                <a:solidFill>
                  <a:schemeClr val="bg1"/>
                </a:solidFill>
                <a:latin typeface="3ds" panose="02000503020000020004" pitchFamily="2" charset="0"/>
              </a:rPr>
              <a:t>Below is the process which it will process in order of –</a:t>
            </a:r>
          </a:p>
          <a:p>
            <a:pPr marL="285750" indent="-285750">
              <a:buFont typeface="Arial" panose="020B0604020202020204" pitchFamily="34" charset="0"/>
              <a:buChar char="•"/>
            </a:pPr>
            <a:r>
              <a:rPr lang="en-US" dirty="0">
                <a:solidFill>
                  <a:schemeClr val="bg1"/>
                </a:solidFill>
                <a:latin typeface="3ds" panose="02000503020000020004" pitchFamily="2" charset="0"/>
              </a:rPr>
              <a:t>Deploying the model using flask.</a:t>
            </a:r>
          </a:p>
          <a:p>
            <a:pPr marL="285750" indent="-285750">
              <a:buFont typeface="Arial" panose="020B0604020202020204" pitchFamily="34" charset="0"/>
              <a:buChar char="•"/>
            </a:pPr>
            <a:r>
              <a:rPr lang="en-US" dirty="0">
                <a:solidFill>
                  <a:schemeClr val="bg1"/>
                </a:solidFill>
                <a:latin typeface="3ds" panose="02000503020000020004" pitchFamily="2" charset="0"/>
              </a:rPr>
              <a:t>We can upload images to the deployment and it will predict if wildfire occurs or not and provides a prediction percentage.</a:t>
            </a:r>
          </a:p>
          <a:p>
            <a:pPr marL="285750" indent="-285750">
              <a:buFont typeface="Arial" panose="020B0604020202020204" pitchFamily="34" charset="0"/>
              <a:buChar char="•"/>
            </a:pPr>
            <a:endParaRPr lang="en-US" dirty="0">
              <a:solidFill>
                <a:schemeClr val="bg1"/>
              </a:solidFill>
              <a:latin typeface="3ds" panose="02000503020000020004" pitchFamily="2" charset="0"/>
            </a:endParaRPr>
          </a:p>
          <a:p>
            <a:endParaRPr lang="en-US" dirty="0">
              <a:solidFill>
                <a:schemeClr val="bg1"/>
              </a:solidFill>
              <a:latin typeface="3ds" panose="02000503020000020004" pitchFamily="2" charset="0"/>
            </a:endParaRPr>
          </a:p>
        </p:txBody>
      </p:sp>
    </p:spTree>
    <p:extLst>
      <p:ext uri="{BB962C8B-B14F-4D97-AF65-F5344CB8AC3E}">
        <p14:creationId xmlns:p14="http://schemas.microsoft.com/office/powerpoint/2010/main" val="59271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55B01-2320-E086-13B3-74EC5BAB646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413" y="0"/>
            <a:ext cx="12274826" cy="6916141"/>
          </a:xfrm>
          <a:prstGeom prst="rect">
            <a:avLst/>
          </a:prstGeom>
        </p:spPr>
      </p:pic>
      <p:sp>
        <p:nvSpPr>
          <p:cNvPr id="4" name="TextBox 3">
            <a:extLst>
              <a:ext uri="{FF2B5EF4-FFF2-40B4-BE49-F238E27FC236}">
                <a16:creationId xmlns:a16="http://schemas.microsoft.com/office/drawing/2014/main" id="{B1BF0008-96DB-2243-00E3-A4B54A401939}"/>
              </a:ext>
            </a:extLst>
          </p:cNvPr>
          <p:cNvSpPr txBox="1"/>
          <p:nvPr/>
        </p:nvSpPr>
        <p:spPr>
          <a:xfrm>
            <a:off x="258417" y="1451113"/>
            <a:ext cx="11529392" cy="3046988"/>
          </a:xfrm>
          <a:prstGeom prst="rect">
            <a:avLst/>
          </a:prstGeom>
          <a:noFill/>
        </p:spPr>
        <p:txBody>
          <a:bodyPr wrap="square" rtlCol="0">
            <a:spAutoFit/>
          </a:bodyPr>
          <a:lstStyle/>
          <a:p>
            <a:pPr algn="ctr"/>
            <a:r>
              <a:rPr lang="en-IN" sz="9600" dirty="0">
                <a:solidFill>
                  <a:schemeClr val="bg1"/>
                </a:solidFill>
                <a:latin typeface="3ds" panose="02000503020000020004" pitchFamily="2" charset="0"/>
              </a:rPr>
              <a:t>Thank</a:t>
            </a:r>
          </a:p>
          <a:p>
            <a:pPr algn="ctr"/>
            <a:r>
              <a:rPr lang="en-IN" sz="9600" dirty="0">
                <a:solidFill>
                  <a:schemeClr val="bg1"/>
                </a:solidFill>
                <a:latin typeface="3ds" panose="02000503020000020004" pitchFamily="2" charset="0"/>
              </a:rPr>
              <a:t>You!</a:t>
            </a:r>
          </a:p>
        </p:txBody>
      </p:sp>
    </p:spTree>
    <p:extLst>
      <p:ext uri="{BB962C8B-B14F-4D97-AF65-F5344CB8AC3E}">
        <p14:creationId xmlns:p14="http://schemas.microsoft.com/office/powerpoint/2010/main" val="339019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330</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3ds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patel</dc:creator>
  <cp:lastModifiedBy>rajdeep patel</cp:lastModifiedBy>
  <cp:revision>2</cp:revision>
  <dcterms:created xsi:type="dcterms:W3CDTF">2024-08-09T17:43:30Z</dcterms:created>
  <dcterms:modified xsi:type="dcterms:W3CDTF">2024-08-11T04:27:15Z</dcterms:modified>
</cp:coreProperties>
</file>