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6" r:id="rId3"/>
    <p:sldMasterId id="2147483678" r:id="rId4"/>
  </p:sldMasterIdLst>
  <p:notesMasterIdLst>
    <p:notesMasterId r:id="rId23"/>
  </p:notesMasterIdLst>
  <p:sldIdLst>
    <p:sldId id="276" r:id="rId5"/>
    <p:sldId id="270" r:id="rId6"/>
    <p:sldId id="256" r:id="rId7"/>
    <p:sldId id="269" r:id="rId8"/>
    <p:sldId id="263" r:id="rId9"/>
    <p:sldId id="258" r:id="rId10"/>
    <p:sldId id="264" r:id="rId11"/>
    <p:sldId id="259" r:id="rId12"/>
    <p:sldId id="265" r:id="rId13"/>
    <p:sldId id="373" r:id="rId14"/>
    <p:sldId id="261" r:id="rId15"/>
    <p:sldId id="370" r:id="rId16"/>
    <p:sldId id="372" r:id="rId17"/>
    <p:sldId id="260" r:id="rId18"/>
    <p:sldId id="267" r:id="rId19"/>
    <p:sldId id="262" r:id="rId20"/>
    <p:sldId id="368" r:id="rId21"/>
    <p:sldId id="297" r:id="rId22"/>
  </p:sldIdLst>
  <p:sldSz cx="12192000" cy="6858000"/>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10" userDrawn="1">
          <p15:clr>
            <a:srgbClr val="A4A3A4"/>
          </p15:clr>
        </p15:guide>
        <p15:guide id="2" orient="horz" pos="4320" userDrawn="1">
          <p15:clr>
            <a:srgbClr val="A4A3A4"/>
          </p15:clr>
        </p15:guide>
        <p15:guide id="3" orient="horz" pos="3339" userDrawn="1">
          <p15:clr>
            <a:srgbClr val="A4A3A4"/>
          </p15:clr>
        </p15:guide>
        <p15:guide id="4" orient="horz" pos="2642" userDrawn="1">
          <p15:clr>
            <a:srgbClr val="A4A3A4"/>
          </p15:clr>
        </p15:guide>
        <p15:guide id="5" orient="horz" pos="1933" userDrawn="1">
          <p15:clr>
            <a:srgbClr val="A4A3A4"/>
          </p15:clr>
        </p15:guide>
        <p15:guide id="6" pos="2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81" d="100"/>
          <a:sy n="81" d="100"/>
        </p:scale>
        <p:origin x="749" y="67"/>
      </p:cViewPr>
      <p:guideLst>
        <p:guide orient="horz" pos="110"/>
        <p:guide orient="horz" pos="4320"/>
        <p:guide orient="horz" pos="3339"/>
        <p:guide orient="horz" pos="2642"/>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2024/12/17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链接：https://pan.baidu.com/s/1dBUOykZfGkjoJj8YrmZuTw?pwd=7788 </a:t>
            </a:r>
          </a:p>
          <a:p>
            <a:r>
              <a:rPr lang="zh-CN" altLang="en-US"/>
              <a:t>提取码：7788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2C15B-4D72-823D-7203-27F3EE02C4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16EC8B-E38E-4545-734B-A2C3F72CFB9D}"/>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ADF74024-1FC3-F3E8-B41C-1F042CC3E277}"/>
              </a:ext>
            </a:extLst>
          </p:cNvPr>
          <p:cNvSpPr>
            <a:spLocks noGrp="1"/>
          </p:cNvSpPr>
          <p:nvPr>
            <p:ph type="body" idx="3"/>
          </p:nvPr>
        </p:nvSpPr>
        <p:spPr/>
        <p:txBody>
          <a:bodyPr/>
          <a:lstStyle/>
          <a:p>
            <a:r>
              <a:rPr lang="zh-CN" altLang="en-US"/>
              <a:t>链接：https://pan.baidu.com/s/1dBUOykZfGkjoJj8YrmZuTw?pwd=7788 </a:t>
            </a:r>
          </a:p>
          <a:p>
            <a:r>
              <a:rPr lang="zh-CN" altLang="en-US"/>
              <a:t>提取码：7788</a:t>
            </a:r>
          </a:p>
        </p:txBody>
      </p:sp>
    </p:spTree>
    <p:extLst>
      <p:ext uri="{BB962C8B-B14F-4D97-AF65-F5344CB8AC3E}">
        <p14:creationId xmlns:p14="http://schemas.microsoft.com/office/powerpoint/2010/main" val="309128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17</a:t>
            </a:fld>
            <a:endParaRPr lang="zh-CN" altLang="en-US"/>
          </a:p>
        </p:txBody>
      </p:sp>
    </p:spTree>
    <p:extLst>
      <p:ext uri="{BB962C8B-B14F-4D97-AF65-F5344CB8AC3E}">
        <p14:creationId xmlns:p14="http://schemas.microsoft.com/office/powerpoint/2010/main" val="120635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D6CE8A3-6E88-4043-A1FA-B2CB20BAFD6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t>2024/12/17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t>2024/12/17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t>2024/12/17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865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1"/>
            <a:ext cx="12192000" cy="1611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6"/>
          <p:cNvSpPr/>
          <p:nvPr userDrawn="1"/>
        </p:nvSpPr>
        <p:spPr>
          <a:xfrm>
            <a:off x="0" y="0"/>
            <a:ext cx="5231904" cy="740701"/>
          </a:xfrm>
          <a:custGeom>
            <a:avLst/>
            <a:gdLst>
              <a:gd name="connsiteX0" fmla="*/ 0 w 3923928"/>
              <a:gd name="connsiteY0" fmla="*/ 0 h 555526"/>
              <a:gd name="connsiteX1" fmla="*/ 3923928 w 3923928"/>
              <a:gd name="connsiteY1" fmla="*/ 0 h 555526"/>
              <a:gd name="connsiteX2" fmla="*/ 3923928 w 3923928"/>
              <a:gd name="connsiteY2" fmla="*/ 555526 h 555526"/>
              <a:gd name="connsiteX3" fmla="*/ 0 w 3923928"/>
              <a:gd name="connsiteY3" fmla="*/ 555526 h 555526"/>
              <a:gd name="connsiteX4" fmla="*/ 0 w 3923928"/>
              <a:gd name="connsiteY4" fmla="*/ 0 h 555526"/>
              <a:gd name="connsiteX0-1" fmla="*/ 0 w 3923928"/>
              <a:gd name="connsiteY0-2" fmla="*/ 0 h 555526"/>
              <a:gd name="connsiteX1-3" fmla="*/ 3923928 w 3923928"/>
              <a:gd name="connsiteY1-4" fmla="*/ 0 h 555526"/>
              <a:gd name="connsiteX2-5" fmla="*/ 3923928 w 3923928"/>
              <a:gd name="connsiteY2-6" fmla="*/ 555526 h 555526"/>
              <a:gd name="connsiteX3-7" fmla="*/ 3309257 w 3923928"/>
              <a:gd name="connsiteY3-8" fmla="*/ 551543 h 555526"/>
              <a:gd name="connsiteX4-9" fmla="*/ 0 w 3923928"/>
              <a:gd name="connsiteY4-10" fmla="*/ 555526 h 555526"/>
              <a:gd name="connsiteX5" fmla="*/ 0 w 3923928"/>
              <a:gd name="connsiteY5" fmla="*/ 0 h 555526"/>
              <a:gd name="connsiteX0-11" fmla="*/ 0 w 3923928"/>
              <a:gd name="connsiteY0-12" fmla="*/ 0 h 555526"/>
              <a:gd name="connsiteX1-13" fmla="*/ 3923928 w 3923928"/>
              <a:gd name="connsiteY1-14" fmla="*/ 0 h 555526"/>
              <a:gd name="connsiteX2-15" fmla="*/ 3309257 w 3923928"/>
              <a:gd name="connsiteY2-16" fmla="*/ 551543 h 555526"/>
              <a:gd name="connsiteX3-17" fmla="*/ 0 w 3923928"/>
              <a:gd name="connsiteY3-18" fmla="*/ 555526 h 555526"/>
              <a:gd name="connsiteX4-19" fmla="*/ 0 w 3923928"/>
              <a:gd name="connsiteY4-20" fmla="*/ 0 h 5555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23928" h="555526">
                <a:moveTo>
                  <a:pt x="0" y="0"/>
                </a:moveTo>
                <a:lnTo>
                  <a:pt x="3923928" y="0"/>
                </a:lnTo>
                <a:lnTo>
                  <a:pt x="3309257" y="551543"/>
                </a:lnTo>
                <a:lnTo>
                  <a:pt x="0" y="555526"/>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矩形 8"/>
          <p:cNvSpPr/>
          <p:nvPr userDrawn="1"/>
        </p:nvSpPr>
        <p:spPr>
          <a:xfrm flipV="1">
            <a:off x="5079" y="6797042"/>
            <a:ext cx="12192000" cy="60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userDrawn="1"/>
        </p:nvSpPr>
        <p:spPr>
          <a:xfrm>
            <a:off x="431371" y="62575"/>
            <a:ext cx="1107996" cy="584775"/>
          </a:xfrm>
          <a:prstGeom prst="rect">
            <a:avLst/>
          </a:prstGeom>
          <a:noFill/>
        </p:spPr>
        <p:txBody>
          <a:bodyPr wrap="none" rtlCol="0">
            <a:spAutoFit/>
          </a:bodyPr>
          <a:lstStyle/>
          <a:p>
            <a:r>
              <a:rPr lang="zh-CN" altLang="en-US" sz="3200" b="1" spc="400" dirty="0">
                <a:solidFill>
                  <a:schemeClr val="bg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207417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1"/>
            <a:ext cx="12192000" cy="1611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6"/>
          <p:cNvSpPr/>
          <p:nvPr userDrawn="1"/>
        </p:nvSpPr>
        <p:spPr>
          <a:xfrm>
            <a:off x="0" y="0"/>
            <a:ext cx="5231904" cy="740701"/>
          </a:xfrm>
          <a:custGeom>
            <a:avLst/>
            <a:gdLst>
              <a:gd name="connsiteX0" fmla="*/ 0 w 3923928"/>
              <a:gd name="connsiteY0" fmla="*/ 0 h 555526"/>
              <a:gd name="connsiteX1" fmla="*/ 3923928 w 3923928"/>
              <a:gd name="connsiteY1" fmla="*/ 0 h 555526"/>
              <a:gd name="connsiteX2" fmla="*/ 3923928 w 3923928"/>
              <a:gd name="connsiteY2" fmla="*/ 555526 h 555526"/>
              <a:gd name="connsiteX3" fmla="*/ 0 w 3923928"/>
              <a:gd name="connsiteY3" fmla="*/ 555526 h 555526"/>
              <a:gd name="connsiteX4" fmla="*/ 0 w 3923928"/>
              <a:gd name="connsiteY4" fmla="*/ 0 h 555526"/>
              <a:gd name="connsiteX0-1" fmla="*/ 0 w 3923928"/>
              <a:gd name="connsiteY0-2" fmla="*/ 0 h 555526"/>
              <a:gd name="connsiteX1-3" fmla="*/ 3923928 w 3923928"/>
              <a:gd name="connsiteY1-4" fmla="*/ 0 h 555526"/>
              <a:gd name="connsiteX2-5" fmla="*/ 3923928 w 3923928"/>
              <a:gd name="connsiteY2-6" fmla="*/ 555526 h 555526"/>
              <a:gd name="connsiteX3-7" fmla="*/ 3309257 w 3923928"/>
              <a:gd name="connsiteY3-8" fmla="*/ 551543 h 555526"/>
              <a:gd name="connsiteX4-9" fmla="*/ 0 w 3923928"/>
              <a:gd name="connsiteY4-10" fmla="*/ 555526 h 555526"/>
              <a:gd name="connsiteX5" fmla="*/ 0 w 3923928"/>
              <a:gd name="connsiteY5" fmla="*/ 0 h 555526"/>
              <a:gd name="connsiteX0-11" fmla="*/ 0 w 3923928"/>
              <a:gd name="connsiteY0-12" fmla="*/ 0 h 555526"/>
              <a:gd name="connsiteX1-13" fmla="*/ 3923928 w 3923928"/>
              <a:gd name="connsiteY1-14" fmla="*/ 0 h 555526"/>
              <a:gd name="connsiteX2-15" fmla="*/ 3309257 w 3923928"/>
              <a:gd name="connsiteY2-16" fmla="*/ 551543 h 555526"/>
              <a:gd name="connsiteX3-17" fmla="*/ 0 w 3923928"/>
              <a:gd name="connsiteY3-18" fmla="*/ 555526 h 555526"/>
              <a:gd name="connsiteX4-19" fmla="*/ 0 w 3923928"/>
              <a:gd name="connsiteY4-20" fmla="*/ 0 h 5555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23928" h="555526">
                <a:moveTo>
                  <a:pt x="0" y="0"/>
                </a:moveTo>
                <a:lnTo>
                  <a:pt x="3923928" y="0"/>
                </a:lnTo>
                <a:lnTo>
                  <a:pt x="3309257" y="551543"/>
                </a:lnTo>
                <a:lnTo>
                  <a:pt x="0" y="555526"/>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矩形 8"/>
          <p:cNvSpPr/>
          <p:nvPr userDrawn="1"/>
        </p:nvSpPr>
        <p:spPr>
          <a:xfrm flipV="1">
            <a:off x="5079" y="6797042"/>
            <a:ext cx="12192000" cy="60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550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738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86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241109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1391455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89771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t>2024/12/17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762994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1955803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2681418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3173658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23579045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1922736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1109339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B530805-7512-46F2-82E6-AEB77E8322D3}" type="datetimeFigureOut">
              <a:rPr lang="zh-CN" altLang="en-US" smtClean="0"/>
              <a:t>2024/12/17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3671597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982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11" name="TextBox 10"/>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13203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t>2024/12/17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20" name="TextBox 19"/>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25027840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21" name="TextBox 20"/>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3996098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21" name="TextBox 20"/>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1413707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21" name="TextBox 20"/>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13052362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21" name="TextBox 20"/>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29066221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139" y="6131377"/>
            <a:ext cx="1605738" cy="485839"/>
          </a:xfrm>
          <a:prstGeom prst="rect">
            <a:avLst/>
          </a:prstGeom>
        </p:spPr>
      </p:pic>
      <p:sp>
        <p:nvSpPr>
          <p:cNvPr id="21" name="TextBox 20"/>
          <p:cNvSpPr txBox="1"/>
          <p:nvPr userDrawn="1"/>
        </p:nvSpPr>
        <p:spPr>
          <a:xfrm>
            <a:off x="10611295" y="6195175"/>
            <a:ext cx="1082348" cy="446020"/>
          </a:xfrm>
          <a:prstGeom prst="rect">
            <a:avLst/>
          </a:prstGeom>
          <a:noFill/>
        </p:spPr>
        <p:txBody>
          <a:bodyPr wrap="none" rtlCol="0">
            <a:spAutoFit/>
          </a:bodyPr>
          <a:lstStyle/>
          <a:p>
            <a:pPr>
              <a:lnSpc>
                <a:spcPct val="120000"/>
              </a:lnSpc>
            </a:pPr>
            <a:r>
              <a:rPr lang="zh-CN" altLang="en-US" sz="1000" dirty="0">
                <a:latin typeface="+mj-ea"/>
                <a:ea typeface="+mj-ea"/>
              </a:rPr>
              <a:t>同心同德同舟楫</a:t>
            </a:r>
            <a:endParaRPr lang="en-US" altLang="zh-CN" sz="1000" dirty="0">
              <a:latin typeface="+mj-ea"/>
              <a:ea typeface="+mj-ea"/>
            </a:endParaRPr>
          </a:p>
          <a:p>
            <a:pPr>
              <a:lnSpc>
                <a:spcPct val="120000"/>
              </a:lnSpc>
            </a:pPr>
            <a:r>
              <a:rPr lang="zh-CN" altLang="en-US" sz="1000" dirty="0">
                <a:latin typeface="+mj-ea"/>
                <a:ea typeface="+mj-ea"/>
              </a:rPr>
              <a:t>济人济事济天下</a:t>
            </a:r>
          </a:p>
        </p:txBody>
      </p:sp>
    </p:spTree>
    <p:extLst>
      <p:ext uri="{BB962C8B-B14F-4D97-AF65-F5344CB8AC3E}">
        <p14:creationId xmlns:p14="http://schemas.microsoft.com/office/powerpoint/2010/main" val="408572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t>2024/12/17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t>2024/12/17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t>2024/12/17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t>2024/12/17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t>2024/12/17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t>2024/12/17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t>2024/12/17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A430D88-0AE5-4EDA-BDD3-1B97B5FCD56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ashHorz">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694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30805-7512-46F2-82E6-AEB77E8322D3}" type="datetimeFigureOut">
              <a:rPr lang="zh-CN" altLang="en-US" smtClean="0"/>
              <a:t>2024/12/17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B8FBA-8770-4481-9839-DF8E9CCFFAC7}" type="slidenum">
              <a:rPr lang="zh-CN" altLang="en-US" smtClean="0"/>
              <a:t>‹#›</a:t>
            </a:fld>
            <a:endParaRPr lang="zh-CN" altLang="en-US"/>
          </a:p>
        </p:txBody>
      </p:sp>
    </p:spTree>
    <p:extLst>
      <p:ext uri="{BB962C8B-B14F-4D97-AF65-F5344CB8AC3E}">
        <p14:creationId xmlns:p14="http://schemas.microsoft.com/office/powerpoint/2010/main" val="91349689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0" cstate="email">
            <a:duotone>
              <a:schemeClr val="bg2">
                <a:shade val="45000"/>
                <a:satMod val="135000"/>
              </a:schemeClr>
              <a:prstClr val="white"/>
            </a:duotone>
          </a:blip>
          <a:srcRect/>
          <a:stretch>
            <a:fillRect/>
          </a:stretch>
        </p:blipFill>
        <p:spPr>
          <a:xfrm rot="10800000">
            <a:off x="-2" y="0"/>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800"/>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800"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800" fontAlgn="auto">
              <a:lnSpc>
                <a:spcPct val="120000"/>
              </a:lnSpc>
              <a:spcBef>
                <a:spcPts val="0"/>
              </a:spcBef>
              <a:spcAft>
                <a:spcPts val="0"/>
              </a:spcAft>
              <a:buClr>
                <a:srgbClr val="717171"/>
              </a:buClr>
              <a:buSzTx/>
            </a:pPr>
            <a:r>
              <a:rPr lang="zh-CN" altLang="en-US" dirty="0"/>
              <a:t>第二级</a:t>
            </a:r>
          </a:p>
          <a:p>
            <a:pPr marL="503555" marR="0" lvl="2" indent="-160655" defTabSz="685800" fontAlgn="auto">
              <a:lnSpc>
                <a:spcPct val="120000"/>
              </a:lnSpc>
              <a:spcBef>
                <a:spcPts val="0"/>
              </a:spcBef>
              <a:spcAft>
                <a:spcPts val="0"/>
              </a:spcAft>
              <a:buClr>
                <a:srgbClr val="717171"/>
              </a:buClr>
              <a:buSzTx/>
            </a:pPr>
            <a:r>
              <a:rPr lang="zh-CN" altLang="en-US" dirty="0"/>
              <a:t>第三级</a:t>
            </a:r>
          </a:p>
          <a:p>
            <a:pPr marL="654685" marR="0" lvl="3" indent="-160655" defTabSz="685800" fontAlgn="auto">
              <a:lnSpc>
                <a:spcPct val="120000"/>
              </a:lnSpc>
              <a:spcBef>
                <a:spcPts val="0"/>
              </a:spcBef>
              <a:spcAft>
                <a:spcPts val="0"/>
              </a:spcAft>
              <a:buClr>
                <a:srgbClr val="717171"/>
              </a:buClr>
              <a:buSzTx/>
            </a:pPr>
            <a:r>
              <a:rPr lang="zh-CN" altLang="en-US" dirty="0"/>
              <a:t>第四级</a:t>
            </a:r>
          </a:p>
          <a:p>
            <a:pPr marL="808990" marR="0" lvl="4" indent="-160655" defTabSz="685800" fontAlgn="auto">
              <a:lnSpc>
                <a:spcPct val="120000"/>
              </a:lnSpc>
              <a:spcBef>
                <a:spcPts val="0"/>
              </a:spcBef>
              <a:spcAft>
                <a:spcPts val="0"/>
              </a:spcAft>
              <a:buClr>
                <a:srgbClr val="717171"/>
              </a:buClr>
              <a:buSzTx/>
            </a:pPr>
            <a:r>
              <a:rPr lang="zh-CN" altLang="en-US" dirty="0"/>
              <a:t>第五级</a:t>
            </a:r>
          </a:p>
        </p:txBody>
      </p:sp>
    </p:spTree>
    <p:extLst>
      <p:ext uri="{BB962C8B-B14F-4D97-AF65-F5344CB8AC3E}">
        <p14:creationId xmlns:p14="http://schemas.microsoft.com/office/powerpoint/2010/main" val="4733264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1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KSO_Shape"/>
          <p:cNvSpPr>
            <a:spLocks noChangeAspect="1"/>
          </p:cNvSpPr>
          <p:nvPr/>
        </p:nvSpPr>
        <p:spPr bwMode="auto">
          <a:xfrm>
            <a:off x="0" y="863600"/>
            <a:ext cx="12192000" cy="5994400"/>
          </a:xfrm>
          <a:custGeom>
            <a:avLst/>
            <a:gdLst>
              <a:gd name="T0" fmla="*/ 241325239 w 30720"/>
              <a:gd name="T1" fmla="*/ 2147483646 h 15128"/>
              <a:gd name="T2" fmla="*/ 682960173 w 30720"/>
              <a:gd name="T3" fmla="*/ 2147483646 h 15128"/>
              <a:gd name="T4" fmla="*/ 1134608698 w 30720"/>
              <a:gd name="T5" fmla="*/ 2147483646 h 15128"/>
              <a:gd name="T6" fmla="*/ 1257178643 w 30720"/>
              <a:gd name="T7" fmla="*/ 2147483646 h 15128"/>
              <a:gd name="T8" fmla="*/ 1286031083 w 30720"/>
              <a:gd name="T9" fmla="*/ 2147483646 h 15128"/>
              <a:gd name="T10" fmla="*/ 1381656006 w 30720"/>
              <a:gd name="T11" fmla="*/ 2147483646 h 15128"/>
              <a:gd name="T12" fmla="*/ 1901503593 w 30720"/>
              <a:gd name="T13" fmla="*/ 1383930118 h 15128"/>
              <a:gd name="T14" fmla="*/ 1840933833 w 30720"/>
              <a:gd name="T15" fmla="*/ 1292652458 h 15128"/>
              <a:gd name="T16" fmla="*/ 1848567042 w 30720"/>
              <a:gd name="T17" fmla="*/ 1167615311 h 15128"/>
              <a:gd name="T18" fmla="*/ 1951582893 w 30720"/>
              <a:gd name="T19" fmla="*/ 1069207835 h 15128"/>
              <a:gd name="T20" fmla="*/ 1949913972 w 30720"/>
              <a:gd name="T21" fmla="*/ 945125144 h 15128"/>
              <a:gd name="T22" fmla="*/ 1993790611 w 30720"/>
              <a:gd name="T23" fmla="*/ 914934404 h 15128"/>
              <a:gd name="T24" fmla="*/ 1953967120 w 30720"/>
              <a:gd name="T25" fmla="*/ 724770121 h 15128"/>
              <a:gd name="T26" fmla="*/ 1978527977 w 30720"/>
              <a:gd name="T27" fmla="*/ 668908005 h 15128"/>
              <a:gd name="T28" fmla="*/ 1991406447 w 30720"/>
              <a:gd name="T29" fmla="*/ 635627604 h 15128"/>
              <a:gd name="T30" fmla="*/ 2000943167 w 30720"/>
              <a:gd name="T31" fmla="*/ 412182981 h 15128"/>
              <a:gd name="T32" fmla="*/ 2007861132 w 30720"/>
              <a:gd name="T33" fmla="*/ 254823728 h 15128"/>
              <a:gd name="T34" fmla="*/ 2029799452 w 30720"/>
              <a:gd name="T35" fmla="*/ 277405504 h 15128"/>
              <a:gd name="T36" fmla="*/ 2037428816 w 30720"/>
              <a:gd name="T37" fmla="*/ 435477689 h 15128"/>
              <a:gd name="T38" fmla="*/ 2066285101 w 30720"/>
              <a:gd name="T39" fmla="*/ 659159998 h 15128"/>
              <a:gd name="T40" fmla="*/ 2079636534 w 30720"/>
              <a:gd name="T41" fmla="*/ 710268902 h 15128"/>
              <a:gd name="T42" fmla="*/ 2050784094 w 30720"/>
              <a:gd name="T43" fmla="*/ 779202409 h 15128"/>
              <a:gd name="T44" fmla="*/ 2083689620 w 30720"/>
              <a:gd name="T45" fmla="*/ 936803125 h 15128"/>
              <a:gd name="T46" fmla="*/ 2053168258 w 30720"/>
              <a:gd name="T47" fmla="*/ 1026896259 h 15128"/>
              <a:gd name="T48" fmla="*/ 2147483646 w 30720"/>
              <a:gd name="T49" fmla="*/ 1135764737 h 15128"/>
              <a:gd name="T50" fmla="*/ 2147483646 w 30720"/>
              <a:gd name="T51" fmla="*/ 1264363015 h 15128"/>
              <a:gd name="T52" fmla="*/ 2147483646 w 30720"/>
              <a:gd name="T53" fmla="*/ 1364913312 h 15128"/>
              <a:gd name="T54" fmla="*/ 2147483646 w 30720"/>
              <a:gd name="T55" fmla="*/ 2147483646 h 15128"/>
              <a:gd name="T56" fmla="*/ 2147483646 w 30720"/>
              <a:gd name="T57" fmla="*/ 2147483646 h 15128"/>
              <a:gd name="T58" fmla="*/ 2147483646 w 30720"/>
              <a:gd name="T59" fmla="*/ 2147483646 h 15128"/>
              <a:gd name="T60" fmla="*/ 2147483646 w 30720"/>
              <a:gd name="T61" fmla="*/ 2147483646 h 15128"/>
              <a:gd name="T62" fmla="*/ 2147483646 w 30720"/>
              <a:gd name="T63" fmla="*/ 2147483646 h 15128"/>
              <a:gd name="T64" fmla="*/ 2147483646 w 30720"/>
              <a:gd name="T65" fmla="*/ 2147483646 h 15128"/>
              <a:gd name="T66" fmla="*/ 2147483646 w 30720"/>
              <a:gd name="T67" fmla="*/ 2147483646 h 15128"/>
              <a:gd name="T68" fmla="*/ 2147483646 w 30720"/>
              <a:gd name="T69" fmla="*/ 2147483646 h 15128"/>
              <a:gd name="T70" fmla="*/ 2147483646 w 30720"/>
              <a:gd name="T71" fmla="*/ 2147483646 h 15128"/>
              <a:gd name="T72" fmla="*/ 2147483646 w 30720"/>
              <a:gd name="T73" fmla="*/ 2147483646 h 15128"/>
              <a:gd name="T74" fmla="*/ 2147483646 w 30720"/>
              <a:gd name="T75" fmla="*/ 2147483646 h 15128"/>
              <a:gd name="T76" fmla="*/ 2147483646 w 30720"/>
              <a:gd name="T77" fmla="*/ 2147483646 h 15128"/>
              <a:gd name="T78" fmla="*/ 2147483646 w 30720"/>
              <a:gd name="T79" fmla="*/ 2147483646 h 15128"/>
              <a:gd name="T80" fmla="*/ 2147483646 w 30720"/>
              <a:gd name="T81" fmla="*/ 2147483646 h 15128"/>
              <a:gd name="T82" fmla="*/ 2147483646 w 30720"/>
              <a:gd name="T83" fmla="*/ 2096100255 h 15128"/>
              <a:gd name="T84" fmla="*/ 2147483646 w 30720"/>
              <a:gd name="T85" fmla="*/ 2085167845 h 15128"/>
              <a:gd name="T86" fmla="*/ 2147483646 w 30720"/>
              <a:gd name="T87" fmla="*/ 2147483646 h 15128"/>
              <a:gd name="T88" fmla="*/ 2147483646 w 30720"/>
              <a:gd name="T89" fmla="*/ 2147483646 h 15128"/>
              <a:gd name="T90" fmla="*/ 2147483646 w 30720"/>
              <a:gd name="T91" fmla="*/ 2147483646 h 15128"/>
              <a:gd name="T92" fmla="*/ 2147483646 w 30720"/>
              <a:gd name="T93" fmla="*/ 2101328837 h 15128"/>
              <a:gd name="T94" fmla="*/ 2147483646 w 30720"/>
              <a:gd name="T95" fmla="*/ 2147483646 h 15128"/>
              <a:gd name="T96" fmla="*/ 2147483646 w 30720"/>
              <a:gd name="T97" fmla="*/ 2147483646 h 15128"/>
              <a:gd name="T98" fmla="*/ 2147483646 w 30720"/>
              <a:gd name="T99" fmla="*/ 2147483646 h 15128"/>
              <a:gd name="T100" fmla="*/ 2147483646 w 30720"/>
              <a:gd name="T101" fmla="*/ 1765213142 h 15128"/>
              <a:gd name="T102" fmla="*/ 2147483646 w 30720"/>
              <a:gd name="T103" fmla="*/ 1933271020 h 15128"/>
              <a:gd name="T104" fmla="*/ 2147483646 w 30720"/>
              <a:gd name="T105" fmla="*/ 2147483646 h 15128"/>
              <a:gd name="T106" fmla="*/ 2147483646 w 30720"/>
              <a:gd name="T107" fmla="*/ 2147483646 h 15128"/>
              <a:gd name="T108" fmla="*/ 2147483646 w 30720"/>
              <a:gd name="T109" fmla="*/ 2147483646 h 15128"/>
              <a:gd name="T110" fmla="*/ 2147483646 w 30720"/>
              <a:gd name="T111" fmla="*/ 2147483646 h 15128"/>
              <a:gd name="T112" fmla="*/ 2147483646 w 30720"/>
              <a:gd name="T113" fmla="*/ 2147483646 h 15128"/>
              <a:gd name="T114" fmla="*/ 2147483646 w 30720"/>
              <a:gd name="T115" fmla="*/ 2147483646 h 15128"/>
              <a:gd name="T116" fmla="*/ 2147483646 w 30720"/>
              <a:gd name="T117" fmla="*/ 2147483646 h 15128"/>
              <a:gd name="T118" fmla="*/ 2147483646 w 30720"/>
              <a:gd name="T119" fmla="*/ 2147483646 h 15128"/>
              <a:gd name="T120" fmla="*/ 2147483646 w 30720"/>
              <a:gd name="T121" fmla="*/ 2066388663 h 15128"/>
              <a:gd name="T122" fmla="*/ 2147483646 w 30720"/>
              <a:gd name="T123" fmla="*/ 2147483646 h 151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720" h="15128">
                <a:moveTo>
                  <a:pt x="30720" y="15128"/>
                </a:moveTo>
                <a:lnTo>
                  <a:pt x="0" y="15128"/>
                </a:lnTo>
                <a:lnTo>
                  <a:pt x="0" y="13390"/>
                </a:lnTo>
                <a:lnTo>
                  <a:pt x="68" y="13390"/>
                </a:lnTo>
                <a:lnTo>
                  <a:pt x="68" y="13542"/>
                </a:lnTo>
                <a:lnTo>
                  <a:pt x="254" y="13542"/>
                </a:lnTo>
                <a:lnTo>
                  <a:pt x="254" y="13981"/>
                </a:lnTo>
                <a:lnTo>
                  <a:pt x="304" y="14031"/>
                </a:lnTo>
                <a:lnTo>
                  <a:pt x="304" y="13120"/>
                </a:lnTo>
                <a:lnTo>
                  <a:pt x="355" y="12833"/>
                </a:lnTo>
                <a:lnTo>
                  <a:pt x="355" y="13138"/>
                </a:lnTo>
                <a:lnTo>
                  <a:pt x="490" y="13138"/>
                </a:lnTo>
                <a:lnTo>
                  <a:pt x="490" y="13896"/>
                </a:lnTo>
                <a:lnTo>
                  <a:pt x="658" y="13896"/>
                </a:lnTo>
                <a:lnTo>
                  <a:pt x="658" y="13643"/>
                </a:lnTo>
                <a:lnTo>
                  <a:pt x="760" y="13643"/>
                </a:lnTo>
                <a:lnTo>
                  <a:pt x="760" y="12833"/>
                </a:lnTo>
                <a:lnTo>
                  <a:pt x="945" y="12833"/>
                </a:lnTo>
                <a:lnTo>
                  <a:pt x="945" y="13239"/>
                </a:lnTo>
                <a:lnTo>
                  <a:pt x="1012" y="13239"/>
                </a:lnTo>
                <a:lnTo>
                  <a:pt x="1012" y="13356"/>
                </a:lnTo>
                <a:lnTo>
                  <a:pt x="1113" y="13356"/>
                </a:lnTo>
                <a:lnTo>
                  <a:pt x="1113" y="13896"/>
                </a:lnTo>
                <a:lnTo>
                  <a:pt x="1213" y="13727"/>
                </a:lnTo>
                <a:lnTo>
                  <a:pt x="1198" y="12743"/>
                </a:lnTo>
                <a:lnTo>
                  <a:pt x="1423" y="12743"/>
                </a:lnTo>
                <a:lnTo>
                  <a:pt x="1423" y="12327"/>
                </a:lnTo>
                <a:lnTo>
                  <a:pt x="1580" y="12327"/>
                </a:lnTo>
                <a:lnTo>
                  <a:pt x="1580" y="12743"/>
                </a:lnTo>
                <a:lnTo>
                  <a:pt x="1783" y="12743"/>
                </a:lnTo>
                <a:lnTo>
                  <a:pt x="1783" y="13891"/>
                </a:lnTo>
                <a:lnTo>
                  <a:pt x="1873" y="13913"/>
                </a:lnTo>
                <a:lnTo>
                  <a:pt x="1873" y="12743"/>
                </a:lnTo>
                <a:lnTo>
                  <a:pt x="2098" y="12743"/>
                </a:lnTo>
                <a:lnTo>
                  <a:pt x="2098" y="12327"/>
                </a:lnTo>
                <a:lnTo>
                  <a:pt x="2255" y="12327"/>
                </a:lnTo>
                <a:lnTo>
                  <a:pt x="2255" y="12743"/>
                </a:lnTo>
                <a:lnTo>
                  <a:pt x="2457" y="12743"/>
                </a:lnTo>
                <a:lnTo>
                  <a:pt x="2457" y="13891"/>
                </a:lnTo>
                <a:lnTo>
                  <a:pt x="2864" y="13880"/>
                </a:lnTo>
                <a:lnTo>
                  <a:pt x="2864" y="12356"/>
                </a:lnTo>
                <a:lnTo>
                  <a:pt x="2952" y="12317"/>
                </a:lnTo>
                <a:lnTo>
                  <a:pt x="2978" y="12204"/>
                </a:lnTo>
                <a:lnTo>
                  <a:pt x="3117" y="12204"/>
                </a:lnTo>
                <a:lnTo>
                  <a:pt x="3117" y="12078"/>
                </a:lnTo>
                <a:lnTo>
                  <a:pt x="3356" y="12028"/>
                </a:lnTo>
                <a:lnTo>
                  <a:pt x="3471" y="12090"/>
                </a:lnTo>
                <a:lnTo>
                  <a:pt x="3471" y="12393"/>
                </a:lnTo>
                <a:lnTo>
                  <a:pt x="3673" y="12519"/>
                </a:lnTo>
                <a:lnTo>
                  <a:pt x="3673" y="13933"/>
                </a:lnTo>
                <a:lnTo>
                  <a:pt x="3786" y="13858"/>
                </a:lnTo>
                <a:lnTo>
                  <a:pt x="3786" y="11206"/>
                </a:lnTo>
                <a:lnTo>
                  <a:pt x="3912" y="11105"/>
                </a:lnTo>
                <a:lnTo>
                  <a:pt x="3875" y="11080"/>
                </a:lnTo>
                <a:lnTo>
                  <a:pt x="3875" y="10890"/>
                </a:lnTo>
                <a:lnTo>
                  <a:pt x="4316" y="10575"/>
                </a:lnTo>
                <a:lnTo>
                  <a:pt x="4644" y="10789"/>
                </a:lnTo>
                <a:lnTo>
                  <a:pt x="4809" y="10701"/>
                </a:lnTo>
                <a:lnTo>
                  <a:pt x="4834" y="10600"/>
                </a:lnTo>
                <a:lnTo>
                  <a:pt x="4758" y="10575"/>
                </a:lnTo>
                <a:lnTo>
                  <a:pt x="4758" y="10171"/>
                </a:lnTo>
                <a:lnTo>
                  <a:pt x="4935" y="10032"/>
                </a:lnTo>
                <a:lnTo>
                  <a:pt x="5188" y="9830"/>
                </a:lnTo>
                <a:lnTo>
                  <a:pt x="5281" y="9206"/>
                </a:lnTo>
                <a:lnTo>
                  <a:pt x="5277" y="9200"/>
                </a:lnTo>
                <a:lnTo>
                  <a:pt x="5272" y="9195"/>
                </a:lnTo>
                <a:lnTo>
                  <a:pt x="5268" y="9188"/>
                </a:lnTo>
                <a:lnTo>
                  <a:pt x="5265" y="9182"/>
                </a:lnTo>
                <a:lnTo>
                  <a:pt x="5262" y="9175"/>
                </a:lnTo>
                <a:lnTo>
                  <a:pt x="5260" y="9167"/>
                </a:lnTo>
                <a:lnTo>
                  <a:pt x="5259" y="9160"/>
                </a:lnTo>
                <a:lnTo>
                  <a:pt x="5259" y="9152"/>
                </a:lnTo>
                <a:lnTo>
                  <a:pt x="5259" y="9144"/>
                </a:lnTo>
                <a:lnTo>
                  <a:pt x="5260" y="9137"/>
                </a:lnTo>
                <a:lnTo>
                  <a:pt x="5262" y="9130"/>
                </a:lnTo>
                <a:lnTo>
                  <a:pt x="5265" y="9122"/>
                </a:lnTo>
                <a:lnTo>
                  <a:pt x="5268" y="9116"/>
                </a:lnTo>
                <a:lnTo>
                  <a:pt x="5272" y="9110"/>
                </a:lnTo>
                <a:lnTo>
                  <a:pt x="5277" y="9104"/>
                </a:lnTo>
                <a:lnTo>
                  <a:pt x="5281" y="9098"/>
                </a:lnTo>
                <a:lnTo>
                  <a:pt x="5287" y="9094"/>
                </a:lnTo>
                <a:lnTo>
                  <a:pt x="5292" y="9090"/>
                </a:lnTo>
                <a:lnTo>
                  <a:pt x="5299" y="9086"/>
                </a:lnTo>
                <a:lnTo>
                  <a:pt x="5305" y="9083"/>
                </a:lnTo>
                <a:lnTo>
                  <a:pt x="5312" y="9080"/>
                </a:lnTo>
                <a:lnTo>
                  <a:pt x="5319" y="9079"/>
                </a:lnTo>
                <a:lnTo>
                  <a:pt x="5327" y="9077"/>
                </a:lnTo>
                <a:lnTo>
                  <a:pt x="5335" y="9076"/>
                </a:lnTo>
                <a:lnTo>
                  <a:pt x="5343" y="9077"/>
                </a:lnTo>
                <a:lnTo>
                  <a:pt x="5350" y="9079"/>
                </a:lnTo>
                <a:lnTo>
                  <a:pt x="5358" y="9080"/>
                </a:lnTo>
                <a:lnTo>
                  <a:pt x="5364" y="9083"/>
                </a:lnTo>
                <a:lnTo>
                  <a:pt x="5371" y="9086"/>
                </a:lnTo>
                <a:lnTo>
                  <a:pt x="5378" y="9090"/>
                </a:lnTo>
                <a:lnTo>
                  <a:pt x="5383" y="9094"/>
                </a:lnTo>
                <a:lnTo>
                  <a:pt x="5389" y="9098"/>
                </a:lnTo>
                <a:lnTo>
                  <a:pt x="5393" y="9104"/>
                </a:lnTo>
                <a:lnTo>
                  <a:pt x="5397" y="9110"/>
                </a:lnTo>
                <a:lnTo>
                  <a:pt x="5402" y="9116"/>
                </a:lnTo>
                <a:lnTo>
                  <a:pt x="5405" y="9122"/>
                </a:lnTo>
                <a:lnTo>
                  <a:pt x="5407" y="9130"/>
                </a:lnTo>
                <a:lnTo>
                  <a:pt x="5409" y="9137"/>
                </a:lnTo>
                <a:lnTo>
                  <a:pt x="5411" y="9144"/>
                </a:lnTo>
                <a:lnTo>
                  <a:pt x="5411" y="9152"/>
                </a:lnTo>
                <a:lnTo>
                  <a:pt x="5411" y="9160"/>
                </a:lnTo>
                <a:lnTo>
                  <a:pt x="5409" y="9167"/>
                </a:lnTo>
                <a:lnTo>
                  <a:pt x="5407" y="9175"/>
                </a:lnTo>
                <a:lnTo>
                  <a:pt x="5405" y="9182"/>
                </a:lnTo>
                <a:lnTo>
                  <a:pt x="5402" y="9188"/>
                </a:lnTo>
                <a:lnTo>
                  <a:pt x="5397" y="9195"/>
                </a:lnTo>
                <a:lnTo>
                  <a:pt x="5393" y="9200"/>
                </a:lnTo>
                <a:lnTo>
                  <a:pt x="5389" y="9206"/>
                </a:lnTo>
                <a:lnTo>
                  <a:pt x="5415" y="9843"/>
                </a:lnTo>
                <a:lnTo>
                  <a:pt x="5856" y="10120"/>
                </a:lnTo>
                <a:lnTo>
                  <a:pt x="5856" y="10511"/>
                </a:lnTo>
                <a:lnTo>
                  <a:pt x="5794" y="10562"/>
                </a:lnTo>
                <a:lnTo>
                  <a:pt x="5806" y="10689"/>
                </a:lnTo>
                <a:lnTo>
                  <a:pt x="6097" y="10865"/>
                </a:lnTo>
                <a:lnTo>
                  <a:pt x="6097" y="12103"/>
                </a:lnTo>
                <a:lnTo>
                  <a:pt x="6210" y="12103"/>
                </a:lnTo>
                <a:lnTo>
                  <a:pt x="6210" y="11977"/>
                </a:lnTo>
                <a:lnTo>
                  <a:pt x="6336" y="11913"/>
                </a:lnTo>
                <a:lnTo>
                  <a:pt x="6336" y="11775"/>
                </a:lnTo>
                <a:lnTo>
                  <a:pt x="6577" y="11636"/>
                </a:lnTo>
                <a:lnTo>
                  <a:pt x="6791" y="11787"/>
                </a:lnTo>
                <a:lnTo>
                  <a:pt x="6791" y="11977"/>
                </a:lnTo>
                <a:lnTo>
                  <a:pt x="6905" y="12065"/>
                </a:lnTo>
                <a:lnTo>
                  <a:pt x="6905" y="13075"/>
                </a:lnTo>
                <a:lnTo>
                  <a:pt x="7031" y="13125"/>
                </a:lnTo>
                <a:lnTo>
                  <a:pt x="7031" y="9957"/>
                </a:lnTo>
                <a:lnTo>
                  <a:pt x="7959" y="9296"/>
                </a:lnTo>
                <a:lnTo>
                  <a:pt x="8030" y="5864"/>
                </a:lnTo>
                <a:lnTo>
                  <a:pt x="8010" y="5850"/>
                </a:lnTo>
                <a:lnTo>
                  <a:pt x="7992" y="5836"/>
                </a:lnTo>
                <a:lnTo>
                  <a:pt x="7974" y="5822"/>
                </a:lnTo>
                <a:lnTo>
                  <a:pt x="7957" y="5807"/>
                </a:lnTo>
                <a:lnTo>
                  <a:pt x="7939" y="5791"/>
                </a:lnTo>
                <a:lnTo>
                  <a:pt x="7922" y="5775"/>
                </a:lnTo>
                <a:lnTo>
                  <a:pt x="7905" y="5758"/>
                </a:lnTo>
                <a:lnTo>
                  <a:pt x="7890" y="5742"/>
                </a:lnTo>
                <a:lnTo>
                  <a:pt x="7874" y="5724"/>
                </a:lnTo>
                <a:lnTo>
                  <a:pt x="7860" y="5707"/>
                </a:lnTo>
                <a:lnTo>
                  <a:pt x="7845" y="5688"/>
                </a:lnTo>
                <a:lnTo>
                  <a:pt x="7832" y="5670"/>
                </a:lnTo>
                <a:lnTo>
                  <a:pt x="7818" y="5651"/>
                </a:lnTo>
                <a:lnTo>
                  <a:pt x="7805" y="5631"/>
                </a:lnTo>
                <a:lnTo>
                  <a:pt x="7793" y="5610"/>
                </a:lnTo>
                <a:lnTo>
                  <a:pt x="7782" y="5591"/>
                </a:lnTo>
                <a:lnTo>
                  <a:pt x="7771" y="5570"/>
                </a:lnTo>
                <a:lnTo>
                  <a:pt x="7761" y="5549"/>
                </a:lnTo>
                <a:lnTo>
                  <a:pt x="7751" y="5527"/>
                </a:lnTo>
                <a:lnTo>
                  <a:pt x="7743" y="5505"/>
                </a:lnTo>
                <a:lnTo>
                  <a:pt x="7734" y="5483"/>
                </a:lnTo>
                <a:lnTo>
                  <a:pt x="7726" y="5461"/>
                </a:lnTo>
                <a:lnTo>
                  <a:pt x="7720" y="5438"/>
                </a:lnTo>
                <a:lnTo>
                  <a:pt x="7713" y="5415"/>
                </a:lnTo>
                <a:lnTo>
                  <a:pt x="7707" y="5392"/>
                </a:lnTo>
                <a:lnTo>
                  <a:pt x="7702" y="5368"/>
                </a:lnTo>
                <a:lnTo>
                  <a:pt x="7699" y="5343"/>
                </a:lnTo>
                <a:lnTo>
                  <a:pt x="7694" y="5319"/>
                </a:lnTo>
                <a:lnTo>
                  <a:pt x="7692" y="5295"/>
                </a:lnTo>
                <a:lnTo>
                  <a:pt x="7690" y="5271"/>
                </a:lnTo>
                <a:lnTo>
                  <a:pt x="7689" y="5246"/>
                </a:lnTo>
                <a:lnTo>
                  <a:pt x="7689" y="5222"/>
                </a:lnTo>
                <a:lnTo>
                  <a:pt x="7689" y="5189"/>
                </a:lnTo>
                <a:lnTo>
                  <a:pt x="7691" y="5156"/>
                </a:lnTo>
                <a:lnTo>
                  <a:pt x="7694" y="5124"/>
                </a:lnTo>
                <a:lnTo>
                  <a:pt x="7700" y="5092"/>
                </a:lnTo>
                <a:lnTo>
                  <a:pt x="7705" y="5061"/>
                </a:lnTo>
                <a:lnTo>
                  <a:pt x="7712" y="5031"/>
                </a:lnTo>
                <a:lnTo>
                  <a:pt x="7721" y="5000"/>
                </a:lnTo>
                <a:lnTo>
                  <a:pt x="7731" y="4970"/>
                </a:lnTo>
                <a:lnTo>
                  <a:pt x="7740" y="4941"/>
                </a:lnTo>
                <a:lnTo>
                  <a:pt x="7752" y="4912"/>
                </a:lnTo>
                <a:lnTo>
                  <a:pt x="7766" y="4885"/>
                </a:lnTo>
                <a:lnTo>
                  <a:pt x="7780" y="4857"/>
                </a:lnTo>
                <a:lnTo>
                  <a:pt x="7794" y="4830"/>
                </a:lnTo>
                <a:lnTo>
                  <a:pt x="7811" y="4803"/>
                </a:lnTo>
                <a:lnTo>
                  <a:pt x="7828" y="4778"/>
                </a:lnTo>
                <a:lnTo>
                  <a:pt x="7846" y="4754"/>
                </a:lnTo>
                <a:lnTo>
                  <a:pt x="7864" y="4730"/>
                </a:lnTo>
                <a:lnTo>
                  <a:pt x="7884" y="4707"/>
                </a:lnTo>
                <a:lnTo>
                  <a:pt x="7905" y="4684"/>
                </a:lnTo>
                <a:lnTo>
                  <a:pt x="7927" y="4663"/>
                </a:lnTo>
                <a:lnTo>
                  <a:pt x="7949" y="4642"/>
                </a:lnTo>
                <a:lnTo>
                  <a:pt x="7973" y="4622"/>
                </a:lnTo>
                <a:lnTo>
                  <a:pt x="7996" y="4602"/>
                </a:lnTo>
                <a:lnTo>
                  <a:pt x="8021" y="4585"/>
                </a:lnTo>
                <a:lnTo>
                  <a:pt x="8047" y="4568"/>
                </a:lnTo>
                <a:lnTo>
                  <a:pt x="8073" y="4552"/>
                </a:lnTo>
                <a:lnTo>
                  <a:pt x="8101" y="4537"/>
                </a:lnTo>
                <a:lnTo>
                  <a:pt x="8128" y="4523"/>
                </a:lnTo>
                <a:lnTo>
                  <a:pt x="8155" y="4510"/>
                </a:lnTo>
                <a:lnTo>
                  <a:pt x="8184" y="4498"/>
                </a:lnTo>
                <a:lnTo>
                  <a:pt x="8214" y="4488"/>
                </a:lnTo>
                <a:lnTo>
                  <a:pt x="8243" y="4478"/>
                </a:lnTo>
                <a:lnTo>
                  <a:pt x="8253" y="4363"/>
                </a:lnTo>
                <a:lnTo>
                  <a:pt x="8311" y="4320"/>
                </a:lnTo>
                <a:lnTo>
                  <a:pt x="8328" y="4079"/>
                </a:lnTo>
                <a:lnTo>
                  <a:pt x="8296" y="4069"/>
                </a:lnTo>
                <a:lnTo>
                  <a:pt x="8281" y="4064"/>
                </a:lnTo>
                <a:lnTo>
                  <a:pt x="8266" y="4059"/>
                </a:lnTo>
                <a:lnTo>
                  <a:pt x="8253" y="4052"/>
                </a:lnTo>
                <a:lnTo>
                  <a:pt x="8240" y="4047"/>
                </a:lnTo>
                <a:lnTo>
                  <a:pt x="8229" y="4039"/>
                </a:lnTo>
                <a:lnTo>
                  <a:pt x="8218" y="4033"/>
                </a:lnTo>
                <a:lnTo>
                  <a:pt x="8209" y="4025"/>
                </a:lnTo>
                <a:lnTo>
                  <a:pt x="8200" y="4017"/>
                </a:lnTo>
                <a:lnTo>
                  <a:pt x="8194" y="4010"/>
                </a:lnTo>
                <a:lnTo>
                  <a:pt x="8187" y="4002"/>
                </a:lnTo>
                <a:lnTo>
                  <a:pt x="8183" y="3993"/>
                </a:lnTo>
                <a:lnTo>
                  <a:pt x="8180" y="3984"/>
                </a:lnTo>
                <a:lnTo>
                  <a:pt x="8177" y="3976"/>
                </a:lnTo>
                <a:lnTo>
                  <a:pt x="8176" y="3967"/>
                </a:lnTo>
                <a:lnTo>
                  <a:pt x="8177" y="3958"/>
                </a:lnTo>
                <a:lnTo>
                  <a:pt x="8180" y="3949"/>
                </a:lnTo>
                <a:lnTo>
                  <a:pt x="8183" y="3941"/>
                </a:lnTo>
                <a:lnTo>
                  <a:pt x="8187" y="3933"/>
                </a:lnTo>
                <a:lnTo>
                  <a:pt x="8193" y="3925"/>
                </a:lnTo>
                <a:lnTo>
                  <a:pt x="8200" y="3917"/>
                </a:lnTo>
                <a:lnTo>
                  <a:pt x="8208" y="3910"/>
                </a:lnTo>
                <a:lnTo>
                  <a:pt x="8218" y="3902"/>
                </a:lnTo>
                <a:lnTo>
                  <a:pt x="8228" y="3895"/>
                </a:lnTo>
                <a:lnTo>
                  <a:pt x="8239" y="3889"/>
                </a:lnTo>
                <a:lnTo>
                  <a:pt x="8251" y="3882"/>
                </a:lnTo>
                <a:lnTo>
                  <a:pt x="8264" y="3876"/>
                </a:lnTo>
                <a:lnTo>
                  <a:pt x="8278" y="3870"/>
                </a:lnTo>
                <a:lnTo>
                  <a:pt x="8293" y="3866"/>
                </a:lnTo>
                <a:lnTo>
                  <a:pt x="8324" y="3857"/>
                </a:lnTo>
                <a:lnTo>
                  <a:pt x="8342" y="3853"/>
                </a:lnTo>
                <a:lnTo>
                  <a:pt x="8361" y="3849"/>
                </a:lnTo>
                <a:lnTo>
                  <a:pt x="8359" y="3298"/>
                </a:lnTo>
                <a:lnTo>
                  <a:pt x="8337" y="3287"/>
                </a:lnTo>
                <a:lnTo>
                  <a:pt x="8320" y="3278"/>
                </a:lnTo>
                <a:lnTo>
                  <a:pt x="8306" y="3268"/>
                </a:lnTo>
                <a:lnTo>
                  <a:pt x="8292" y="3257"/>
                </a:lnTo>
                <a:lnTo>
                  <a:pt x="8278" y="3245"/>
                </a:lnTo>
                <a:lnTo>
                  <a:pt x="8265" y="3232"/>
                </a:lnTo>
                <a:lnTo>
                  <a:pt x="8254" y="3219"/>
                </a:lnTo>
                <a:lnTo>
                  <a:pt x="8243" y="3205"/>
                </a:lnTo>
                <a:lnTo>
                  <a:pt x="8233" y="3189"/>
                </a:lnTo>
                <a:lnTo>
                  <a:pt x="8225" y="3174"/>
                </a:lnTo>
                <a:lnTo>
                  <a:pt x="8217" y="3158"/>
                </a:lnTo>
                <a:lnTo>
                  <a:pt x="8209" y="3141"/>
                </a:lnTo>
                <a:lnTo>
                  <a:pt x="8204" y="3124"/>
                </a:lnTo>
                <a:lnTo>
                  <a:pt x="8199" y="3106"/>
                </a:lnTo>
                <a:lnTo>
                  <a:pt x="8196" y="3087"/>
                </a:lnTo>
                <a:lnTo>
                  <a:pt x="8194" y="3069"/>
                </a:lnTo>
                <a:lnTo>
                  <a:pt x="8194" y="3049"/>
                </a:lnTo>
                <a:lnTo>
                  <a:pt x="8194" y="3034"/>
                </a:lnTo>
                <a:lnTo>
                  <a:pt x="8195" y="3018"/>
                </a:lnTo>
                <a:lnTo>
                  <a:pt x="8197" y="3004"/>
                </a:lnTo>
                <a:lnTo>
                  <a:pt x="8200" y="2988"/>
                </a:lnTo>
                <a:lnTo>
                  <a:pt x="8204" y="2974"/>
                </a:lnTo>
                <a:lnTo>
                  <a:pt x="8209" y="2960"/>
                </a:lnTo>
                <a:lnTo>
                  <a:pt x="8214" y="2947"/>
                </a:lnTo>
                <a:lnTo>
                  <a:pt x="8220" y="2934"/>
                </a:lnTo>
                <a:lnTo>
                  <a:pt x="8227" y="2920"/>
                </a:lnTo>
                <a:lnTo>
                  <a:pt x="8233" y="2907"/>
                </a:lnTo>
                <a:lnTo>
                  <a:pt x="8242" y="2895"/>
                </a:lnTo>
                <a:lnTo>
                  <a:pt x="8250" y="2884"/>
                </a:lnTo>
                <a:lnTo>
                  <a:pt x="8260" y="2873"/>
                </a:lnTo>
                <a:lnTo>
                  <a:pt x="8270" y="2862"/>
                </a:lnTo>
                <a:lnTo>
                  <a:pt x="8279" y="2852"/>
                </a:lnTo>
                <a:lnTo>
                  <a:pt x="8290" y="2842"/>
                </a:lnTo>
                <a:lnTo>
                  <a:pt x="8309" y="2821"/>
                </a:lnTo>
                <a:lnTo>
                  <a:pt x="8297" y="2814"/>
                </a:lnTo>
                <a:lnTo>
                  <a:pt x="8286" y="2806"/>
                </a:lnTo>
                <a:lnTo>
                  <a:pt x="8276" y="2799"/>
                </a:lnTo>
                <a:lnTo>
                  <a:pt x="8267" y="2791"/>
                </a:lnTo>
                <a:lnTo>
                  <a:pt x="8261" y="2782"/>
                </a:lnTo>
                <a:lnTo>
                  <a:pt x="8256" y="2773"/>
                </a:lnTo>
                <a:lnTo>
                  <a:pt x="8253" y="2765"/>
                </a:lnTo>
                <a:lnTo>
                  <a:pt x="8253" y="2755"/>
                </a:lnTo>
                <a:lnTo>
                  <a:pt x="8253" y="2747"/>
                </a:lnTo>
                <a:lnTo>
                  <a:pt x="8255" y="2740"/>
                </a:lnTo>
                <a:lnTo>
                  <a:pt x="8258" y="2734"/>
                </a:lnTo>
                <a:lnTo>
                  <a:pt x="8262" y="2726"/>
                </a:lnTo>
                <a:lnTo>
                  <a:pt x="8266" y="2720"/>
                </a:lnTo>
                <a:lnTo>
                  <a:pt x="8273" y="2714"/>
                </a:lnTo>
                <a:lnTo>
                  <a:pt x="8279" y="2707"/>
                </a:lnTo>
                <a:lnTo>
                  <a:pt x="8287" y="2702"/>
                </a:lnTo>
                <a:lnTo>
                  <a:pt x="8296" y="2696"/>
                </a:lnTo>
                <a:lnTo>
                  <a:pt x="8306" y="2691"/>
                </a:lnTo>
                <a:lnTo>
                  <a:pt x="8327" y="2682"/>
                </a:lnTo>
                <a:lnTo>
                  <a:pt x="8351" y="2674"/>
                </a:lnTo>
                <a:lnTo>
                  <a:pt x="8376" y="2668"/>
                </a:lnTo>
                <a:lnTo>
                  <a:pt x="8399" y="1843"/>
                </a:lnTo>
                <a:lnTo>
                  <a:pt x="8387" y="1838"/>
                </a:lnTo>
                <a:lnTo>
                  <a:pt x="8377" y="1832"/>
                </a:lnTo>
                <a:lnTo>
                  <a:pt x="8367" y="1826"/>
                </a:lnTo>
                <a:lnTo>
                  <a:pt x="8360" y="1819"/>
                </a:lnTo>
                <a:lnTo>
                  <a:pt x="8354" y="1812"/>
                </a:lnTo>
                <a:lnTo>
                  <a:pt x="8349" y="1804"/>
                </a:lnTo>
                <a:lnTo>
                  <a:pt x="8346" y="1795"/>
                </a:lnTo>
                <a:lnTo>
                  <a:pt x="8345" y="1786"/>
                </a:lnTo>
                <a:lnTo>
                  <a:pt x="8345" y="1781"/>
                </a:lnTo>
                <a:lnTo>
                  <a:pt x="8346" y="1776"/>
                </a:lnTo>
                <a:lnTo>
                  <a:pt x="8349" y="1771"/>
                </a:lnTo>
                <a:lnTo>
                  <a:pt x="8351" y="1765"/>
                </a:lnTo>
                <a:lnTo>
                  <a:pt x="8357" y="1757"/>
                </a:lnTo>
                <a:lnTo>
                  <a:pt x="8367" y="1748"/>
                </a:lnTo>
                <a:lnTo>
                  <a:pt x="8378" y="1740"/>
                </a:lnTo>
                <a:lnTo>
                  <a:pt x="8391" y="1734"/>
                </a:lnTo>
                <a:lnTo>
                  <a:pt x="8406" y="1728"/>
                </a:lnTo>
                <a:lnTo>
                  <a:pt x="8422" y="1724"/>
                </a:lnTo>
                <a:lnTo>
                  <a:pt x="8418" y="1171"/>
                </a:lnTo>
                <a:lnTo>
                  <a:pt x="8409" y="1167"/>
                </a:lnTo>
                <a:lnTo>
                  <a:pt x="8401" y="1162"/>
                </a:lnTo>
                <a:lnTo>
                  <a:pt x="8395" y="1156"/>
                </a:lnTo>
                <a:lnTo>
                  <a:pt x="8389" y="1151"/>
                </a:lnTo>
                <a:lnTo>
                  <a:pt x="8385" y="1144"/>
                </a:lnTo>
                <a:lnTo>
                  <a:pt x="8382" y="1136"/>
                </a:lnTo>
                <a:lnTo>
                  <a:pt x="8379" y="1130"/>
                </a:lnTo>
                <a:lnTo>
                  <a:pt x="8379" y="1122"/>
                </a:lnTo>
                <a:lnTo>
                  <a:pt x="8379" y="1112"/>
                </a:lnTo>
                <a:lnTo>
                  <a:pt x="8383" y="1104"/>
                </a:lnTo>
                <a:lnTo>
                  <a:pt x="8387" y="1096"/>
                </a:lnTo>
                <a:lnTo>
                  <a:pt x="8394" y="1089"/>
                </a:lnTo>
                <a:lnTo>
                  <a:pt x="8401" y="1081"/>
                </a:lnTo>
                <a:lnTo>
                  <a:pt x="8410" y="1076"/>
                </a:lnTo>
                <a:lnTo>
                  <a:pt x="8420" y="1072"/>
                </a:lnTo>
                <a:lnTo>
                  <a:pt x="8431" y="1067"/>
                </a:lnTo>
                <a:lnTo>
                  <a:pt x="8445" y="0"/>
                </a:lnTo>
                <a:lnTo>
                  <a:pt x="8490" y="1067"/>
                </a:lnTo>
                <a:lnTo>
                  <a:pt x="8501" y="1072"/>
                </a:lnTo>
                <a:lnTo>
                  <a:pt x="8511" y="1076"/>
                </a:lnTo>
                <a:lnTo>
                  <a:pt x="8520" y="1081"/>
                </a:lnTo>
                <a:lnTo>
                  <a:pt x="8528" y="1088"/>
                </a:lnTo>
                <a:lnTo>
                  <a:pt x="8534" y="1096"/>
                </a:lnTo>
                <a:lnTo>
                  <a:pt x="8539" y="1104"/>
                </a:lnTo>
                <a:lnTo>
                  <a:pt x="8541" y="1112"/>
                </a:lnTo>
                <a:lnTo>
                  <a:pt x="8542" y="1122"/>
                </a:lnTo>
                <a:lnTo>
                  <a:pt x="8542" y="1130"/>
                </a:lnTo>
                <a:lnTo>
                  <a:pt x="8540" y="1136"/>
                </a:lnTo>
                <a:lnTo>
                  <a:pt x="8536" y="1144"/>
                </a:lnTo>
                <a:lnTo>
                  <a:pt x="8532" y="1151"/>
                </a:lnTo>
                <a:lnTo>
                  <a:pt x="8525" y="1156"/>
                </a:lnTo>
                <a:lnTo>
                  <a:pt x="8519" y="1162"/>
                </a:lnTo>
                <a:lnTo>
                  <a:pt x="8512" y="1167"/>
                </a:lnTo>
                <a:lnTo>
                  <a:pt x="8503" y="1171"/>
                </a:lnTo>
                <a:lnTo>
                  <a:pt x="8499" y="1724"/>
                </a:lnTo>
                <a:lnTo>
                  <a:pt x="8516" y="1728"/>
                </a:lnTo>
                <a:lnTo>
                  <a:pt x="8530" y="1734"/>
                </a:lnTo>
                <a:lnTo>
                  <a:pt x="8543" y="1740"/>
                </a:lnTo>
                <a:lnTo>
                  <a:pt x="8554" y="1748"/>
                </a:lnTo>
                <a:lnTo>
                  <a:pt x="8564" y="1757"/>
                </a:lnTo>
                <a:lnTo>
                  <a:pt x="8570" y="1765"/>
                </a:lnTo>
                <a:lnTo>
                  <a:pt x="8573" y="1771"/>
                </a:lnTo>
                <a:lnTo>
                  <a:pt x="8575" y="1776"/>
                </a:lnTo>
                <a:lnTo>
                  <a:pt x="8576" y="1781"/>
                </a:lnTo>
                <a:lnTo>
                  <a:pt x="8576" y="1786"/>
                </a:lnTo>
                <a:lnTo>
                  <a:pt x="8575" y="1795"/>
                </a:lnTo>
                <a:lnTo>
                  <a:pt x="8572" y="1804"/>
                </a:lnTo>
                <a:lnTo>
                  <a:pt x="8567" y="1812"/>
                </a:lnTo>
                <a:lnTo>
                  <a:pt x="8562" y="1819"/>
                </a:lnTo>
                <a:lnTo>
                  <a:pt x="8553" y="1826"/>
                </a:lnTo>
                <a:lnTo>
                  <a:pt x="8544" y="1832"/>
                </a:lnTo>
                <a:lnTo>
                  <a:pt x="8534" y="1838"/>
                </a:lnTo>
                <a:lnTo>
                  <a:pt x="8522" y="1843"/>
                </a:lnTo>
                <a:lnTo>
                  <a:pt x="8544" y="2668"/>
                </a:lnTo>
                <a:lnTo>
                  <a:pt x="8570" y="2674"/>
                </a:lnTo>
                <a:lnTo>
                  <a:pt x="8595" y="2682"/>
                </a:lnTo>
                <a:lnTo>
                  <a:pt x="8615" y="2691"/>
                </a:lnTo>
                <a:lnTo>
                  <a:pt x="8625" y="2696"/>
                </a:lnTo>
                <a:lnTo>
                  <a:pt x="8634" y="2702"/>
                </a:lnTo>
                <a:lnTo>
                  <a:pt x="8642" y="2707"/>
                </a:lnTo>
                <a:lnTo>
                  <a:pt x="8648" y="2714"/>
                </a:lnTo>
                <a:lnTo>
                  <a:pt x="8654" y="2720"/>
                </a:lnTo>
                <a:lnTo>
                  <a:pt x="8659" y="2726"/>
                </a:lnTo>
                <a:lnTo>
                  <a:pt x="8663" y="2734"/>
                </a:lnTo>
                <a:lnTo>
                  <a:pt x="8666" y="2740"/>
                </a:lnTo>
                <a:lnTo>
                  <a:pt x="8668" y="2747"/>
                </a:lnTo>
                <a:lnTo>
                  <a:pt x="8668" y="2755"/>
                </a:lnTo>
                <a:lnTo>
                  <a:pt x="8667" y="2765"/>
                </a:lnTo>
                <a:lnTo>
                  <a:pt x="8665" y="2773"/>
                </a:lnTo>
                <a:lnTo>
                  <a:pt x="8659" y="2782"/>
                </a:lnTo>
                <a:lnTo>
                  <a:pt x="8653" y="2791"/>
                </a:lnTo>
                <a:lnTo>
                  <a:pt x="8645" y="2799"/>
                </a:lnTo>
                <a:lnTo>
                  <a:pt x="8635" y="2806"/>
                </a:lnTo>
                <a:lnTo>
                  <a:pt x="8624" y="2814"/>
                </a:lnTo>
                <a:lnTo>
                  <a:pt x="8612" y="2821"/>
                </a:lnTo>
                <a:lnTo>
                  <a:pt x="8631" y="2842"/>
                </a:lnTo>
                <a:lnTo>
                  <a:pt x="8642" y="2852"/>
                </a:lnTo>
                <a:lnTo>
                  <a:pt x="8652" y="2862"/>
                </a:lnTo>
                <a:lnTo>
                  <a:pt x="8662" y="2873"/>
                </a:lnTo>
                <a:lnTo>
                  <a:pt x="8670" y="2884"/>
                </a:lnTo>
                <a:lnTo>
                  <a:pt x="8679" y="2895"/>
                </a:lnTo>
                <a:lnTo>
                  <a:pt x="8687" y="2907"/>
                </a:lnTo>
                <a:lnTo>
                  <a:pt x="8694" y="2920"/>
                </a:lnTo>
                <a:lnTo>
                  <a:pt x="8701" y="2934"/>
                </a:lnTo>
                <a:lnTo>
                  <a:pt x="8707" y="2947"/>
                </a:lnTo>
                <a:lnTo>
                  <a:pt x="8712" y="2960"/>
                </a:lnTo>
                <a:lnTo>
                  <a:pt x="8716" y="2974"/>
                </a:lnTo>
                <a:lnTo>
                  <a:pt x="8721" y="2988"/>
                </a:lnTo>
                <a:lnTo>
                  <a:pt x="8723" y="3004"/>
                </a:lnTo>
                <a:lnTo>
                  <a:pt x="8725" y="3018"/>
                </a:lnTo>
                <a:lnTo>
                  <a:pt x="8727" y="3034"/>
                </a:lnTo>
                <a:lnTo>
                  <a:pt x="8727" y="3049"/>
                </a:lnTo>
                <a:lnTo>
                  <a:pt x="8726" y="3069"/>
                </a:lnTo>
                <a:lnTo>
                  <a:pt x="8724" y="3087"/>
                </a:lnTo>
                <a:lnTo>
                  <a:pt x="8722" y="3106"/>
                </a:lnTo>
                <a:lnTo>
                  <a:pt x="8716" y="3124"/>
                </a:lnTo>
                <a:lnTo>
                  <a:pt x="8711" y="3141"/>
                </a:lnTo>
                <a:lnTo>
                  <a:pt x="8704" y="3158"/>
                </a:lnTo>
                <a:lnTo>
                  <a:pt x="8697" y="3174"/>
                </a:lnTo>
                <a:lnTo>
                  <a:pt x="8688" y="3189"/>
                </a:lnTo>
                <a:lnTo>
                  <a:pt x="8678" y="3205"/>
                </a:lnTo>
                <a:lnTo>
                  <a:pt x="8667" y="3219"/>
                </a:lnTo>
                <a:lnTo>
                  <a:pt x="8655" y="3232"/>
                </a:lnTo>
                <a:lnTo>
                  <a:pt x="8643" y="3245"/>
                </a:lnTo>
                <a:lnTo>
                  <a:pt x="8630" y="3257"/>
                </a:lnTo>
                <a:lnTo>
                  <a:pt x="8615" y="3268"/>
                </a:lnTo>
                <a:lnTo>
                  <a:pt x="8600" y="3278"/>
                </a:lnTo>
                <a:lnTo>
                  <a:pt x="8585" y="3287"/>
                </a:lnTo>
                <a:lnTo>
                  <a:pt x="8563" y="3297"/>
                </a:lnTo>
                <a:lnTo>
                  <a:pt x="8561" y="3849"/>
                </a:lnTo>
                <a:lnTo>
                  <a:pt x="8579" y="3853"/>
                </a:lnTo>
                <a:lnTo>
                  <a:pt x="8597" y="3857"/>
                </a:lnTo>
                <a:lnTo>
                  <a:pt x="8629" y="3866"/>
                </a:lnTo>
                <a:lnTo>
                  <a:pt x="8643" y="3870"/>
                </a:lnTo>
                <a:lnTo>
                  <a:pt x="8657" y="3876"/>
                </a:lnTo>
                <a:lnTo>
                  <a:pt x="8670" y="3882"/>
                </a:lnTo>
                <a:lnTo>
                  <a:pt x="8682" y="3889"/>
                </a:lnTo>
                <a:lnTo>
                  <a:pt x="8693" y="3895"/>
                </a:lnTo>
                <a:lnTo>
                  <a:pt x="8703" y="3902"/>
                </a:lnTo>
                <a:lnTo>
                  <a:pt x="8713" y="3910"/>
                </a:lnTo>
                <a:lnTo>
                  <a:pt x="8721" y="3916"/>
                </a:lnTo>
                <a:lnTo>
                  <a:pt x="8727" y="3925"/>
                </a:lnTo>
                <a:lnTo>
                  <a:pt x="8734" y="3933"/>
                </a:lnTo>
                <a:lnTo>
                  <a:pt x="8738" y="3941"/>
                </a:lnTo>
                <a:lnTo>
                  <a:pt x="8742" y="3949"/>
                </a:lnTo>
                <a:lnTo>
                  <a:pt x="8744" y="3958"/>
                </a:lnTo>
                <a:lnTo>
                  <a:pt x="8744" y="3967"/>
                </a:lnTo>
                <a:lnTo>
                  <a:pt x="8744" y="3976"/>
                </a:lnTo>
                <a:lnTo>
                  <a:pt x="8742" y="3984"/>
                </a:lnTo>
                <a:lnTo>
                  <a:pt x="8738" y="3993"/>
                </a:lnTo>
                <a:lnTo>
                  <a:pt x="8733" y="4002"/>
                </a:lnTo>
                <a:lnTo>
                  <a:pt x="8727" y="4010"/>
                </a:lnTo>
                <a:lnTo>
                  <a:pt x="8720" y="4017"/>
                </a:lnTo>
                <a:lnTo>
                  <a:pt x="8712" y="4025"/>
                </a:lnTo>
                <a:lnTo>
                  <a:pt x="8702" y="4033"/>
                </a:lnTo>
                <a:lnTo>
                  <a:pt x="8692" y="4039"/>
                </a:lnTo>
                <a:lnTo>
                  <a:pt x="8680" y="4047"/>
                </a:lnTo>
                <a:lnTo>
                  <a:pt x="8668" y="4052"/>
                </a:lnTo>
                <a:lnTo>
                  <a:pt x="8655" y="4059"/>
                </a:lnTo>
                <a:lnTo>
                  <a:pt x="8641" y="4064"/>
                </a:lnTo>
                <a:lnTo>
                  <a:pt x="8625" y="4069"/>
                </a:lnTo>
                <a:lnTo>
                  <a:pt x="8593" y="4079"/>
                </a:lnTo>
                <a:lnTo>
                  <a:pt x="8610" y="4320"/>
                </a:lnTo>
                <a:lnTo>
                  <a:pt x="8668" y="4363"/>
                </a:lnTo>
                <a:lnTo>
                  <a:pt x="8677" y="4478"/>
                </a:lnTo>
                <a:lnTo>
                  <a:pt x="8708" y="4488"/>
                </a:lnTo>
                <a:lnTo>
                  <a:pt x="8736" y="4498"/>
                </a:lnTo>
                <a:lnTo>
                  <a:pt x="8765" y="4510"/>
                </a:lnTo>
                <a:lnTo>
                  <a:pt x="8793" y="4523"/>
                </a:lnTo>
                <a:lnTo>
                  <a:pt x="8821" y="4537"/>
                </a:lnTo>
                <a:lnTo>
                  <a:pt x="8848" y="4552"/>
                </a:lnTo>
                <a:lnTo>
                  <a:pt x="8873" y="4567"/>
                </a:lnTo>
                <a:lnTo>
                  <a:pt x="8900" y="4585"/>
                </a:lnTo>
                <a:lnTo>
                  <a:pt x="8924" y="4602"/>
                </a:lnTo>
                <a:lnTo>
                  <a:pt x="8948" y="4622"/>
                </a:lnTo>
                <a:lnTo>
                  <a:pt x="8971" y="4642"/>
                </a:lnTo>
                <a:lnTo>
                  <a:pt x="8994" y="4662"/>
                </a:lnTo>
                <a:lnTo>
                  <a:pt x="9015" y="4684"/>
                </a:lnTo>
                <a:lnTo>
                  <a:pt x="9036" y="4707"/>
                </a:lnTo>
                <a:lnTo>
                  <a:pt x="9056" y="4730"/>
                </a:lnTo>
                <a:lnTo>
                  <a:pt x="9075" y="4754"/>
                </a:lnTo>
                <a:lnTo>
                  <a:pt x="9093" y="4778"/>
                </a:lnTo>
                <a:lnTo>
                  <a:pt x="9111" y="4803"/>
                </a:lnTo>
                <a:lnTo>
                  <a:pt x="9126" y="4830"/>
                </a:lnTo>
                <a:lnTo>
                  <a:pt x="9141" y="4857"/>
                </a:lnTo>
                <a:lnTo>
                  <a:pt x="9156" y="4885"/>
                </a:lnTo>
                <a:lnTo>
                  <a:pt x="9169" y="4912"/>
                </a:lnTo>
                <a:lnTo>
                  <a:pt x="9180" y="4941"/>
                </a:lnTo>
                <a:lnTo>
                  <a:pt x="9191" y="4970"/>
                </a:lnTo>
                <a:lnTo>
                  <a:pt x="9201" y="5000"/>
                </a:lnTo>
                <a:lnTo>
                  <a:pt x="9208" y="5031"/>
                </a:lnTo>
                <a:lnTo>
                  <a:pt x="9216" y="5061"/>
                </a:lnTo>
                <a:lnTo>
                  <a:pt x="9221" y="5092"/>
                </a:lnTo>
                <a:lnTo>
                  <a:pt x="9226" y="5124"/>
                </a:lnTo>
                <a:lnTo>
                  <a:pt x="9229" y="5156"/>
                </a:lnTo>
                <a:lnTo>
                  <a:pt x="9231" y="5189"/>
                </a:lnTo>
                <a:lnTo>
                  <a:pt x="9232" y="5222"/>
                </a:lnTo>
                <a:lnTo>
                  <a:pt x="9232" y="5246"/>
                </a:lnTo>
                <a:lnTo>
                  <a:pt x="9230" y="5271"/>
                </a:lnTo>
                <a:lnTo>
                  <a:pt x="9229" y="5295"/>
                </a:lnTo>
                <a:lnTo>
                  <a:pt x="9226" y="5319"/>
                </a:lnTo>
                <a:lnTo>
                  <a:pt x="9223" y="5343"/>
                </a:lnTo>
                <a:lnTo>
                  <a:pt x="9218" y="5368"/>
                </a:lnTo>
                <a:lnTo>
                  <a:pt x="9214" y="5392"/>
                </a:lnTo>
                <a:lnTo>
                  <a:pt x="9208" y="5415"/>
                </a:lnTo>
                <a:lnTo>
                  <a:pt x="9202" y="5438"/>
                </a:lnTo>
                <a:lnTo>
                  <a:pt x="9195" y="5461"/>
                </a:lnTo>
                <a:lnTo>
                  <a:pt x="9187" y="5483"/>
                </a:lnTo>
                <a:lnTo>
                  <a:pt x="9179" y="5505"/>
                </a:lnTo>
                <a:lnTo>
                  <a:pt x="9170" y="5527"/>
                </a:lnTo>
                <a:lnTo>
                  <a:pt x="9160" y="5549"/>
                </a:lnTo>
                <a:lnTo>
                  <a:pt x="9150" y="5570"/>
                </a:lnTo>
                <a:lnTo>
                  <a:pt x="9139" y="5591"/>
                </a:lnTo>
                <a:lnTo>
                  <a:pt x="9127" y="5610"/>
                </a:lnTo>
                <a:lnTo>
                  <a:pt x="9115" y="5631"/>
                </a:lnTo>
                <a:lnTo>
                  <a:pt x="9103" y="5650"/>
                </a:lnTo>
                <a:lnTo>
                  <a:pt x="9090" y="5670"/>
                </a:lnTo>
                <a:lnTo>
                  <a:pt x="9075" y="5688"/>
                </a:lnTo>
                <a:lnTo>
                  <a:pt x="9061" y="5707"/>
                </a:lnTo>
                <a:lnTo>
                  <a:pt x="9047" y="5724"/>
                </a:lnTo>
                <a:lnTo>
                  <a:pt x="9032" y="5742"/>
                </a:lnTo>
                <a:lnTo>
                  <a:pt x="9015" y="5758"/>
                </a:lnTo>
                <a:lnTo>
                  <a:pt x="8999" y="5775"/>
                </a:lnTo>
                <a:lnTo>
                  <a:pt x="8982" y="5791"/>
                </a:lnTo>
                <a:lnTo>
                  <a:pt x="8965" y="5807"/>
                </a:lnTo>
                <a:lnTo>
                  <a:pt x="8947" y="5822"/>
                </a:lnTo>
                <a:lnTo>
                  <a:pt x="8928" y="5836"/>
                </a:lnTo>
                <a:lnTo>
                  <a:pt x="8910" y="5850"/>
                </a:lnTo>
                <a:lnTo>
                  <a:pt x="8891" y="5864"/>
                </a:lnTo>
                <a:lnTo>
                  <a:pt x="8998" y="10692"/>
                </a:lnTo>
                <a:lnTo>
                  <a:pt x="9022" y="10708"/>
                </a:lnTo>
                <a:lnTo>
                  <a:pt x="9044" y="10723"/>
                </a:lnTo>
                <a:lnTo>
                  <a:pt x="9066" y="10740"/>
                </a:lnTo>
                <a:lnTo>
                  <a:pt x="9086" y="10756"/>
                </a:lnTo>
                <a:lnTo>
                  <a:pt x="9106" y="10773"/>
                </a:lnTo>
                <a:lnTo>
                  <a:pt x="9126" y="10789"/>
                </a:lnTo>
                <a:lnTo>
                  <a:pt x="9144" y="10807"/>
                </a:lnTo>
                <a:lnTo>
                  <a:pt x="9160" y="10824"/>
                </a:lnTo>
                <a:lnTo>
                  <a:pt x="9176" y="10842"/>
                </a:lnTo>
                <a:lnTo>
                  <a:pt x="9192" y="10860"/>
                </a:lnTo>
                <a:lnTo>
                  <a:pt x="9205" y="10879"/>
                </a:lnTo>
                <a:lnTo>
                  <a:pt x="9219" y="10898"/>
                </a:lnTo>
                <a:lnTo>
                  <a:pt x="9231" y="10918"/>
                </a:lnTo>
                <a:lnTo>
                  <a:pt x="9242" y="10937"/>
                </a:lnTo>
                <a:lnTo>
                  <a:pt x="9253" y="10958"/>
                </a:lnTo>
                <a:lnTo>
                  <a:pt x="9263" y="10979"/>
                </a:lnTo>
                <a:lnTo>
                  <a:pt x="9273" y="11001"/>
                </a:lnTo>
                <a:lnTo>
                  <a:pt x="9281" y="11023"/>
                </a:lnTo>
                <a:lnTo>
                  <a:pt x="9290" y="11045"/>
                </a:lnTo>
                <a:lnTo>
                  <a:pt x="9296" y="11069"/>
                </a:lnTo>
                <a:lnTo>
                  <a:pt x="9303" y="11092"/>
                </a:lnTo>
                <a:lnTo>
                  <a:pt x="9308" y="11117"/>
                </a:lnTo>
                <a:lnTo>
                  <a:pt x="9314" y="11142"/>
                </a:lnTo>
                <a:lnTo>
                  <a:pt x="9318" y="11168"/>
                </a:lnTo>
                <a:lnTo>
                  <a:pt x="9321" y="11194"/>
                </a:lnTo>
                <a:lnTo>
                  <a:pt x="9325" y="11222"/>
                </a:lnTo>
                <a:lnTo>
                  <a:pt x="9330" y="11278"/>
                </a:lnTo>
                <a:lnTo>
                  <a:pt x="9332" y="11337"/>
                </a:lnTo>
                <a:lnTo>
                  <a:pt x="9333" y="11400"/>
                </a:lnTo>
                <a:lnTo>
                  <a:pt x="9332" y="11430"/>
                </a:lnTo>
                <a:lnTo>
                  <a:pt x="9331" y="11460"/>
                </a:lnTo>
                <a:lnTo>
                  <a:pt x="9328" y="11491"/>
                </a:lnTo>
                <a:lnTo>
                  <a:pt x="9324" y="11520"/>
                </a:lnTo>
                <a:lnTo>
                  <a:pt x="9319" y="11549"/>
                </a:lnTo>
                <a:lnTo>
                  <a:pt x="9313" y="11578"/>
                </a:lnTo>
                <a:lnTo>
                  <a:pt x="9305" y="11607"/>
                </a:lnTo>
                <a:lnTo>
                  <a:pt x="9297" y="11636"/>
                </a:lnTo>
                <a:lnTo>
                  <a:pt x="9288" y="11664"/>
                </a:lnTo>
                <a:lnTo>
                  <a:pt x="9277" y="11692"/>
                </a:lnTo>
                <a:lnTo>
                  <a:pt x="9267" y="11719"/>
                </a:lnTo>
                <a:lnTo>
                  <a:pt x="9256" y="11745"/>
                </a:lnTo>
                <a:lnTo>
                  <a:pt x="9242" y="11772"/>
                </a:lnTo>
                <a:lnTo>
                  <a:pt x="9229" y="11798"/>
                </a:lnTo>
                <a:lnTo>
                  <a:pt x="9215" y="11824"/>
                </a:lnTo>
                <a:lnTo>
                  <a:pt x="9200" y="11850"/>
                </a:lnTo>
                <a:lnTo>
                  <a:pt x="9184" y="11874"/>
                </a:lnTo>
                <a:lnTo>
                  <a:pt x="9168" y="11898"/>
                </a:lnTo>
                <a:lnTo>
                  <a:pt x="9150" y="11922"/>
                </a:lnTo>
                <a:lnTo>
                  <a:pt x="9133" y="11945"/>
                </a:lnTo>
                <a:lnTo>
                  <a:pt x="9115" y="11968"/>
                </a:lnTo>
                <a:lnTo>
                  <a:pt x="9096" y="11991"/>
                </a:lnTo>
                <a:lnTo>
                  <a:pt x="9077" y="12012"/>
                </a:lnTo>
                <a:lnTo>
                  <a:pt x="9057" y="12034"/>
                </a:lnTo>
                <a:lnTo>
                  <a:pt x="9037" y="12055"/>
                </a:lnTo>
                <a:lnTo>
                  <a:pt x="9016" y="12075"/>
                </a:lnTo>
                <a:lnTo>
                  <a:pt x="8995" y="12093"/>
                </a:lnTo>
                <a:lnTo>
                  <a:pt x="8973" y="12113"/>
                </a:lnTo>
                <a:lnTo>
                  <a:pt x="8952" y="12131"/>
                </a:lnTo>
                <a:lnTo>
                  <a:pt x="8931" y="12148"/>
                </a:lnTo>
                <a:lnTo>
                  <a:pt x="8909" y="12166"/>
                </a:lnTo>
                <a:lnTo>
                  <a:pt x="8886" y="12181"/>
                </a:lnTo>
                <a:lnTo>
                  <a:pt x="9056" y="12965"/>
                </a:lnTo>
                <a:lnTo>
                  <a:pt x="9075" y="12966"/>
                </a:lnTo>
                <a:lnTo>
                  <a:pt x="9094" y="12970"/>
                </a:lnTo>
                <a:lnTo>
                  <a:pt x="9113" y="12975"/>
                </a:lnTo>
                <a:lnTo>
                  <a:pt x="9131" y="12982"/>
                </a:lnTo>
                <a:lnTo>
                  <a:pt x="9148" y="12990"/>
                </a:lnTo>
                <a:lnTo>
                  <a:pt x="9164" y="13000"/>
                </a:lnTo>
                <a:lnTo>
                  <a:pt x="9179" y="13011"/>
                </a:lnTo>
                <a:lnTo>
                  <a:pt x="9193" y="13024"/>
                </a:lnTo>
                <a:lnTo>
                  <a:pt x="9205" y="13039"/>
                </a:lnTo>
                <a:lnTo>
                  <a:pt x="9216" y="13055"/>
                </a:lnTo>
                <a:lnTo>
                  <a:pt x="9226" y="13072"/>
                </a:lnTo>
                <a:lnTo>
                  <a:pt x="9234" y="13089"/>
                </a:lnTo>
                <a:lnTo>
                  <a:pt x="9240" y="13108"/>
                </a:lnTo>
                <a:lnTo>
                  <a:pt x="9246" y="13127"/>
                </a:lnTo>
                <a:lnTo>
                  <a:pt x="9248" y="13147"/>
                </a:lnTo>
                <a:lnTo>
                  <a:pt x="9249" y="13167"/>
                </a:lnTo>
                <a:lnTo>
                  <a:pt x="9249" y="13184"/>
                </a:lnTo>
                <a:lnTo>
                  <a:pt x="9247" y="13200"/>
                </a:lnTo>
                <a:lnTo>
                  <a:pt x="9243" y="13215"/>
                </a:lnTo>
                <a:lnTo>
                  <a:pt x="9240" y="13230"/>
                </a:lnTo>
                <a:lnTo>
                  <a:pt x="9235" y="13244"/>
                </a:lnTo>
                <a:lnTo>
                  <a:pt x="9229" y="13258"/>
                </a:lnTo>
                <a:lnTo>
                  <a:pt x="9221" y="13271"/>
                </a:lnTo>
                <a:lnTo>
                  <a:pt x="9214" y="13285"/>
                </a:lnTo>
                <a:lnTo>
                  <a:pt x="9443" y="13933"/>
                </a:lnTo>
                <a:lnTo>
                  <a:pt x="9512" y="13991"/>
                </a:lnTo>
                <a:lnTo>
                  <a:pt x="9535" y="12326"/>
                </a:lnTo>
                <a:lnTo>
                  <a:pt x="9637" y="11854"/>
                </a:lnTo>
                <a:lnTo>
                  <a:pt x="9687" y="9388"/>
                </a:lnTo>
                <a:lnTo>
                  <a:pt x="9746" y="8794"/>
                </a:lnTo>
                <a:lnTo>
                  <a:pt x="9777" y="9234"/>
                </a:lnTo>
                <a:lnTo>
                  <a:pt x="9797" y="9222"/>
                </a:lnTo>
                <a:lnTo>
                  <a:pt x="9818" y="9210"/>
                </a:lnTo>
                <a:lnTo>
                  <a:pt x="9841" y="9199"/>
                </a:lnTo>
                <a:lnTo>
                  <a:pt x="9865" y="9189"/>
                </a:lnTo>
                <a:lnTo>
                  <a:pt x="9891" y="9181"/>
                </a:lnTo>
                <a:lnTo>
                  <a:pt x="9918" y="9173"/>
                </a:lnTo>
                <a:lnTo>
                  <a:pt x="9946" y="9165"/>
                </a:lnTo>
                <a:lnTo>
                  <a:pt x="9975" y="9159"/>
                </a:lnTo>
                <a:lnTo>
                  <a:pt x="10004" y="9153"/>
                </a:lnTo>
                <a:lnTo>
                  <a:pt x="10035" y="9149"/>
                </a:lnTo>
                <a:lnTo>
                  <a:pt x="10067" y="9144"/>
                </a:lnTo>
                <a:lnTo>
                  <a:pt x="10099" y="9141"/>
                </a:lnTo>
                <a:lnTo>
                  <a:pt x="10132" y="9139"/>
                </a:lnTo>
                <a:lnTo>
                  <a:pt x="10165" y="9137"/>
                </a:lnTo>
                <a:lnTo>
                  <a:pt x="10199" y="9136"/>
                </a:lnTo>
                <a:lnTo>
                  <a:pt x="10232" y="9136"/>
                </a:lnTo>
                <a:lnTo>
                  <a:pt x="10293" y="9135"/>
                </a:lnTo>
                <a:lnTo>
                  <a:pt x="10367" y="9133"/>
                </a:lnTo>
                <a:lnTo>
                  <a:pt x="10447" y="9131"/>
                </a:lnTo>
                <a:lnTo>
                  <a:pt x="10529" y="9131"/>
                </a:lnTo>
                <a:lnTo>
                  <a:pt x="10606" y="9132"/>
                </a:lnTo>
                <a:lnTo>
                  <a:pt x="10641" y="9133"/>
                </a:lnTo>
                <a:lnTo>
                  <a:pt x="10673" y="9136"/>
                </a:lnTo>
                <a:lnTo>
                  <a:pt x="10700" y="9139"/>
                </a:lnTo>
                <a:lnTo>
                  <a:pt x="10723" y="9143"/>
                </a:lnTo>
                <a:lnTo>
                  <a:pt x="10732" y="9147"/>
                </a:lnTo>
                <a:lnTo>
                  <a:pt x="10741" y="9149"/>
                </a:lnTo>
                <a:lnTo>
                  <a:pt x="10747" y="9152"/>
                </a:lnTo>
                <a:lnTo>
                  <a:pt x="10751" y="9155"/>
                </a:lnTo>
                <a:lnTo>
                  <a:pt x="10754" y="9160"/>
                </a:lnTo>
                <a:lnTo>
                  <a:pt x="10757" y="9164"/>
                </a:lnTo>
                <a:lnTo>
                  <a:pt x="10762" y="9177"/>
                </a:lnTo>
                <a:lnTo>
                  <a:pt x="10764" y="9193"/>
                </a:lnTo>
                <a:lnTo>
                  <a:pt x="10766" y="9210"/>
                </a:lnTo>
                <a:lnTo>
                  <a:pt x="10766" y="9231"/>
                </a:lnTo>
                <a:lnTo>
                  <a:pt x="10766" y="9253"/>
                </a:lnTo>
                <a:lnTo>
                  <a:pt x="10763" y="9303"/>
                </a:lnTo>
                <a:lnTo>
                  <a:pt x="10759" y="9353"/>
                </a:lnTo>
                <a:lnTo>
                  <a:pt x="10753" y="9404"/>
                </a:lnTo>
                <a:lnTo>
                  <a:pt x="10750" y="9451"/>
                </a:lnTo>
                <a:lnTo>
                  <a:pt x="10748" y="9471"/>
                </a:lnTo>
                <a:lnTo>
                  <a:pt x="10748" y="9489"/>
                </a:lnTo>
                <a:lnTo>
                  <a:pt x="10731" y="11569"/>
                </a:lnTo>
                <a:lnTo>
                  <a:pt x="10832" y="11905"/>
                </a:lnTo>
                <a:lnTo>
                  <a:pt x="10851" y="12266"/>
                </a:lnTo>
                <a:lnTo>
                  <a:pt x="10891" y="12257"/>
                </a:lnTo>
                <a:lnTo>
                  <a:pt x="10933" y="12248"/>
                </a:lnTo>
                <a:lnTo>
                  <a:pt x="10975" y="12242"/>
                </a:lnTo>
                <a:lnTo>
                  <a:pt x="11018" y="12235"/>
                </a:lnTo>
                <a:lnTo>
                  <a:pt x="11061" y="12231"/>
                </a:lnTo>
                <a:lnTo>
                  <a:pt x="11104" y="12227"/>
                </a:lnTo>
                <a:lnTo>
                  <a:pt x="11149" y="12225"/>
                </a:lnTo>
                <a:lnTo>
                  <a:pt x="11193" y="12225"/>
                </a:lnTo>
                <a:lnTo>
                  <a:pt x="11246" y="12226"/>
                </a:lnTo>
                <a:lnTo>
                  <a:pt x="11297" y="12228"/>
                </a:lnTo>
                <a:lnTo>
                  <a:pt x="11347" y="12233"/>
                </a:lnTo>
                <a:lnTo>
                  <a:pt x="11398" y="12239"/>
                </a:lnTo>
                <a:lnTo>
                  <a:pt x="11446" y="12247"/>
                </a:lnTo>
                <a:lnTo>
                  <a:pt x="11494" y="12256"/>
                </a:lnTo>
                <a:lnTo>
                  <a:pt x="11541" y="12267"/>
                </a:lnTo>
                <a:lnTo>
                  <a:pt x="11588" y="12280"/>
                </a:lnTo>
                <a:lnTo>
                  <a:pt x="11590" y="11670"/>
                </a:lnTo>
                <a:lnTo>
                  <a:pt x="11691" y="11400"/>
                </a:lnTo>
                <a:lnTo>
                  <a:pt x="11691" y="11147"/>
                </a:lnTo>
                <a:lnTo>
                  <a:pt x="11732" y="11080"/>
                </a:lnTo>
                <a:lnTo>
                  <a:pt x="11758" y="10575"/>
                </a:lnTo>
                <a:lnTo>
                  <a:pt x="11792" y="11080"/>
                </a:lnTo>
                <a:lnTo>
                  <a:pt x="11842" y="11147"/>
                </a:lnTo>
                <a:lnTo>
                  <a:pt x="11875" y="11526"/>
                </a:lnTo>
                <a:lnTo>
                  <a:pt x="11994" y="11602"/>
                </a:lnTo>
                <a:lnTo>
                  <a:pt x="11989" y="12381"/>
                </a:lnTo>
                <a:lnTo>
                  <a:pt x="12017" y="12401"/>
                </a:lnTo>
                <a:lnTo>
                  <a:pt x="12039" y="12422"/>
                </a:lnTo>
                <a:lnTo>
                  <a:pt x="12062" y="12444"/>
                </a:lnTo>
                <a:lnTo>
                  <a:pt x="12085" y="12466"/>
                </a:lnTo>
                <a:lnTo>
                  <a:pt x="12106" y="12489"/>
                </a:lnTo>
                <a:lnTo>
                  <a:pt x="12127" y="12512"/>
                </a:lnTo>
                <a:lnTo>
                  <a:pt x="12145" y="12536"/>
                </a:lnTo>
                <a:lnTo>
                  <a:pt x="12164" y="12560"/>
                </a:lnTo>
                <a:lnTo>
                  <a:pt x="12519" y="12568"/>
                </a:lnTo>
                <a:lnTo>
                  <a:pt x="12519" y="10526"/>
                </a:lnTo>
                <a:lnTo>
                  <a:pt x="12490" y="10497"/>
                </a:lnTo>
                <a:lnTo>
                  <a:pt x="12490" y="10449"/>
                </a:lnTo>
                <a:lnTo>
                  <a:pt x="12567" y="10449"/>
                </a:lnTo>
                <a:lnTo>
                  <a:pt x="12567" y="10333"/>
                </a:lnTo>
                <a:lnTo>
                  <a:pt x="12604" y="10333"/>
                </a:lnTo>
                <a:lnTo>
                  <a:pt x="12604" y="10248"/>
                </a:lnTo>
                <a:lnTo>
                  <a:pt x="12567" y="10248"/>
                </a:lnTo>
                <a:lnTo>
                  <a:pt x="12567" y="10200"/>
                </a:lnTo>
                <a:lnTo>
                  <a:pt x="12432" y="10200"/>
                </a:lnTo>
                <a:lnTo>
                  <a:pt x="12432" y="10113"/>
                </a:lnTo>
                <a:lnTo>
                  <a:pt x="12614" y="10113"/>
                </a:lnTo>
                <a:lnTo>
                  <a:pt x="12615" y="10096"/>
                </a:lnTo>
                <a:lnTo>
                  <a:pt x="12617" y="10081"/>
                </a:lnTo>
                <a:lnTo>
                  <a:pt x="12622" y="10067"/>
                </a:lnTo>
                <a:lnTo>
                  <a:pt x="12626" y="10052"/>
                </a:lnTo>
                <a:lnTo>
                  <a:pt x="12633" y="10039"/>
                </a:lnTo>
                <a:lnTo>
                  <a:pt x="12640" y="10027"/>
                </a:lnTo>
                <a:lnTo>
                  <a:pt x="12649" y="10015"/>
                </a:lnTo>
                <a:lnTo>
                  <a:pt x="12658" y="10005"/>
                </a:lnTo>
                <a:lnTo>
                  <a:pt x="12669" y="9994"/>
                </a:lnTo>
                <a:lnTo>
                  <a:pt x="12680" y="9985"/>
                </a:lnTo>
                <a:lnTo>
                  <a:pt x="12692" y="9977"/>
                </a:lnTo>
                <a:lnTo>
                  <a:pt x="12704" y="9968"/>
                </a:lnTo>
                <a:lnTo>
                  <a:pt x="12716" y="9960"/>
                </a:lnTo>
                <a:lnTo>
                  <a:pt x="12729" y="9954"/>
                </a:lnTo>
                <a:lnTo>
                  <a:pt x="12756" y="9942"/>
                </a:lnTo>
                <a:lnTo>
                  <a:pt x="12782" y="9932"/>
                </a:lnTo>
                <a:lnTo>
                  <a:pt x="12807" y="9923"/>
                </a:lnTo>
                <a:lnTo>
                  <a:pt x="12831" y="9916"/>
                </a:lnTo>
                <a:lnTo>
                  <a:pt x="12853" y="9912"/>
                </a:lnTo>
                <a:lnTo>
                  <a:pt x="12885" y="9906"/>
                </a:lnTo>
                <a:lnTo>
                  <a:pt x="12897" y="9904"/>
                </a:lnTo>
                <a:lnTo>
                  <a:pt x="12919" y="9510"/>
                </a:lnTo>
                <a:lnTo>
                  <a:pt x="12940" y="9904"/>
                </a:lnTo>
                <a:lnTo>
                  <a:pt x="12951" y="9906"/>
                </a:lnTo>
                <a:lnTo>
                  <a:pt x="12980" y="9913"/>
                </a:lnTo>
                <a:lnTo>
                  <a:pt x="12998" y="9918"/>
                </a:lnTo>
                <a:lnTo>
                  <a:pt x="13019" y="9926"/>
                </a:lnTo>
                <a:lnTo>
                  <a:pt x="13042" y="9935"/>
                </a:lnTo>
                <a:lnTo>
                  <a:pt x="13065" y="9945"/>
                </a:lnTo>
                <a:lnTo>
                  <a:pt x="13088" y="9958"/>
                </a:lnTo>
                <a:lnTo>
                  <a:pt x="13110" y="9973"/>
                </a:lnTo>
                <a:lnTo>
                  <a:pt x="13121" y="9981"/>
                </a:lnTo>
                <a:lnTo>
                  <a:pt x="13132" y="9990"/>
                </a:lnTo>
                <a:lnTo>
                  <a:pt x="13142" y="10000"/>
                </a:lnTo>
                <a:lnTo>
                  <a:pt x="13151" y="10010"/>
                </a:lnTo>
                <a:lnTo>
                  <a:pt x="13159" y="10021"/>
                </a:lnTo>
                <a:lnTo>
                  <a:pt x="13166" y="10032"/>
                </a:lnTo>
                <a:lnTo>
                  <a:pt x="13173" y="10044"/>
                </a:lnTo>
                <a:lnTo>
                  <a:pt x="13180" y="10057"/>
                </a:lnTo>
                <a:lnTo>
                  <a:pt x="13184" y="10070"/>
                </a:lnTo>
                <a:lnTo>
                  <a:pt x="13187" y="10084"/>
                </a:lnTo>
                <a:lnTo>
                  <a:pt x="13189" y="10100"/>
                </a:lnTo>
                <a:lnTo>
                  <a:pt x="13189" y="10115"/>
                </a:lnTo>
                <a:lnTo>
                  <a:pt x="13343" y="10115"/>
                </a:lnTo>
                <a:lnTo>
                  <a:pt x="13343" y="10202"/>
                </a:lnTo>
                <a:lnTo>
                  <a:pt x="13209" y="10202"/>
                </a:lnTo>
                <a:lnTo>
                  <a:pt x="13209" y="10250"/>
                </a:lnTo>
                <a:lnTo>
                  <a:pt x="13171" y="10250"/>
                </a:lnTo>
                <a:lnTo>
                  <a:pt x="13171" y="10336"/>
                </a:lnTo>
                <a:lnTo>
                  <a:pt x="13209" y="10336"/>
                </a:lnTo>
                <a:lnTo>
                  <a:pt x="13209" y="10451"/>
                </a:lnTo>
                <a:lnTo>
                  <a:pt x="13286" y="10451"/>
                </a:lnTo>
                <a:lnTo>
                  <a:pt x="13286" y="10499"/>
                </a:lnTo>
                <a:lnTo>
                  <a:pt x="13256" y="10528"/>
                </a:lnTo>
                <a:lnTo>
                  <a:pt x="13256" y="11966"/>
                </a:lnTo>
                <a:lnTo>
                  <a:pt x="13574" y="11966"/>
                </a:lnTo>
                <a:lnTo>
                  <a:pt x="13574" y="12466"/>
                </a:lnTo>
                <a:lnTo>
                  <a:pt x="13621" y="12466"/>
                </a:lnTo>
                <a:lnTo>
                  <a:pt x="13621" y="12215"/>
                </a:lnTo>
                <a:lnTo>
                  <a:pt x="13775" y="12215"/>
                </a:lnTo>
                <a:lnTo>
                  <a:pt x="13775" y="9962"/>
                </a:lnTo>
                <a:lnTo>
                  <a:pt x="13803" y="9934"/>
                </a:lnTo>
                <a:lnTo>
                  <a:pt x="13803" y="9541"/>
                </a:lnTo>
                <a:lnTo>
                  <a:pt x="13861" y="9541"/>
                </a:lnTo>
                <a:lnTo>
                  <a:pt x="13861" y="9290"/>
                </a:lnTo>
                <a:lnTo>
                  <a:pt x="13957" y="9290"/>
                </a:lnTo>
                <a:lnTo>
                  <a:pt x="13957" y="9233"/>
                </a:lnTo>
                <a:lnTo>
                  <a:pt x="13995" y="9233"/>
                </a:lnTo>
                <a:lnTo>
                  <a:pt x="13995" y="9170"/>
                </a:lnTo>
                <a:lnTo>
                  <a:pt x="14340" y="9170"/>
                </a:lnTo>
                <a:lnTo>
                  <a:pt x="14378" y="8725"/>
                </a:lnTo>
                <a:lnTo>
                  <a:pt x="14398" y="9170"/>
                </a:lnTo>
                <a:lnTo>
                  <a:pt x="14504" y="9176"/>
                </a:lnTo>
                <a:lnTo>
                  <a:pt x="14504" y="9118"/>
                </a:lnTo>
                <a:lnTo>
                  <a:pt x="14552" y="9118"/>
                </a:lnTo>
                <a:lnTo>
                  <a:pt x="14552" y="9310"/>
                </a:lnTo>
                <a:lnTo>
                  <a:pt x="14935" y="9054"/>
                </a:lnTo>
                <a:lnTo>
                  <a:pt x="14974" y="8447"/>
                </a:lnTo>
                <a:lnTo>
                  <a:pt x="14983" y="9054"/>
                </a:lnTo>
                <a:lnTo>
                  <a:pt x="15050" y="9054"/>
                </a:lnTo>
                <a:lnTo>
                  <a:pt x="15050" y="9847"/>
                </a:lnTo>
                <a:lnTo>
                  <a:pt x="15357" y="10115"/>
                </a:lnTo>
                <a:lnTo>
                  <a:pt x="15357" y="10979"/>
                </a:lnTo>
                <a:lnTo>
                  <a:pt x="15395" y="10979"/>
                </a:lnTo>
                <a:lnTo>
                  <a:pt x="15395" y="10882"/>
                </a:lnTo>
                <a:lnTo>
                  <a:pt x="15462" y="10882"/>
                </a:lnTo>
                <a:lnTo>
                  <a:pt x="15462" y="8946"/>
                </a:lnTo>
                <a:lnTo>
                  <a:pt x="15434" y="8946"/>
                </a:lnTo>
                <a:lnTo>
                  <a:pt x="15434" y="8840"/>
                </a:lnTo>
                <a:lnTo>
                  <a:pt x="15434" y="8836"/>
                </a:lnTo>
                <a:lnTo>
                  <a:pt x="15435" y="8832"/>
                </a:lnTo>
                <a:lnTo>
                  <a:pt x="15438" y="8825"/>
                </a:lnTo>
                <a:lnTo>
                  <a:pt x="15442" y="8818"/>
                </a:lnTo>
                <a:lnTo>
                  <a:pt x="15449" y="8810"/>
                </a:lnTo>
                <a:lnTo>
                  <a:pt x="15459" y="8801"/>
                </a:lnTo>
                <a:lnTo>
                  <a:pt x="15472" y="8792"/>
                </a:lnTo>
                <a:lnTo>
                  <a:pt x="15490" y="8783"/>
                </a:lnTo>
                <a:lnTo>
                  <a:pt x="15512" y="8774"/>
                </a:lnTo>
                <a:lnTo>
                  <a:pt x="15539" y="8767"/>
                </a:lnTo>
                <a:lnTo>
                  <a:pt x="15571" y="8759"/>
                </a:lnTo>
                <a:lnTo>
                  <a:pt x="15610" y="8754"/>
                </a:lnTo>
                <a:lnTo>
                  <a:pt x="15655" y="8748"/>
                </a:lnTo>
                <a:lnTo>
                  <a:pt x="15709" y="8745"/>
                </a:lnTo>
                <a:lnTo>
                  <a:pt x="15770" y="8745"/>
                </a:lnTo>
                <a:lnTo>
                  <a:pt x="15798" y="8745"/>
                </a:lnTo>
                <a:lnTo>
                  <a:pt x="15824" y="8746"/>
                </a:lnTo>
                <a:lnTo>
                  <a:pt x="15850" y="8749"/>
                </a:lnTo>
                <a:lnTo>
                  <a:pt x="15873" y="8752"/>
                </a:lnTo>
                <a:lnTo>
                  <a:pt x="15895" y="8756"/>
                </a:lnTo>
                <a:lnTo>
                  <a:pt x="15914" y="8761"/>
                </a:lnTo>
                <a:lnTo>
                  <a:pt x="15933" y="8767"/>
                </a:lnTo>
                <a:lnTo>
                  <a:pt x="15950" y="8772"/>
                </a:lnTo>
                <a:lnTo>
                  <a:pt x="15965" y="8780"/>
                </a:lnTo>
                <a:lnTo>
                  <a:pt x="15978" y="8787"/>
                </a:lnTo>
                <a:lnTo>
                  <a:pt x="15991" y="8794"/>
                </a:lnTo>
                <a:lnTo>
                  <a:pt x="16002" y="8802"/>
                </a:lnTo>
                <a:lnTo>
                  <a:pt x="16013" y="8810"/>
                </a:lnTo>
                <a:lnTo>
                  <a:pt x="16022" y="8818"/>
                </a:lnTo>
                <a:lnTo>
                  <a:pt x="16030" y="8827"/>
                </a:lnTo>
                <a:lnTo>
                  <a:pt x="16036" y="8836"/>
                </a:lnTo>
                <a:lnTo>
                  <a:pt x="16043" y="8844"/>
                </a:lnTo>
                <a:lnTo>
                  <a:pt x="16048" y="8852"/>
                </a:lnTo>
                <a:lnTo>
                  <a:pt x="16056" y="8869"/>
                </a:lnTo>
                <a:lnTo>
                  <a:pt x="16062" y="8884"/>
                </a:lnTo>
                <a:lnTo>
                  <a:pt x="16065" y="8899"/>
                </a:lnTo>
                <a:lnTo>
                  <a:pt x="16066" y="8909"/>
                </a:lnTo>
                <a:lnTo>
                  <a:pt x="16067" y="8918"/>
                </a:lnTo>
                <a:lnTo>
                  <a:pt x="16067" y="8927"/>
                </a:lnTo>
                <a:lnTo>
                  <a:pt x="16029" y="8927"/>
                </a:lnTo>
                <a:lnTo>
                  <a:pt x="16029" y="10730"/>
                </a:lnTo>
                <a:lnTo>
                  <a:pt x="16364" y="10730"/>
                </a:lnTo>
                <a:lnTo>
                  <a:pt x="16297" y="10768"/>
                </a:lnTo>
                <a:lnTo>
                  <a:pt x="16297" y="10844"/>
                </a:lnTo>
                <a:lnTo>
                  <a:pt x="16364" y="10844"/>
                </a:lnTo>
                <a:lnTo>
                  <a:pt x="16364" y="10787"/>
                </a:lnTo>
                <a:lnTo>
                  <a:pt x="16402" y="10787"/>
                </a:lnTo>
                <a:lnTo>
                  <a:pt x="16440" y="10748"/>
                </a:lnTo>
                <a:lnTo>
                  <a:pt x="16527" y="10748"/>
                </a:lnTo>
                <a:lnTo>
                  <a:pt x="16527" y="10653"/>
                </a:lnTo>
                <a:lnTo>
                  <a:pt x="16584" y="10653"/>
                </a:lnTo>
                <a:lnTo>
                  <a:pt x="16584" y="10451"/>
                </a:lnTo>
                <a:lnTo>
                  <a:pt x="16661" y="10451"/>
                </a:lnTo>
                <a:lnTo>
                  <a:pt x="16681" y="10078"/>
                </a:lnTo>
                <a:lnTo>
                  <a:pt x="16699" y="10461"/>
                </a:lnTo>
                <a:lnTo>
                  <a:pt x="16699" y="10681"/>
                </a:lnTo>
                <a:lnTo>
                  <a:pt x="16738" y="10681"/>
                </a:lnTo>
                <a:lnTo>
                  <a:pt x="16738" y="10777"/>
                </a:lnTo>
                <a:lnTo>
                  <a:pt x="16805" y="10777"/>
                </a:lnTo>
                <a:lnTo>
                  <a:pt x="16833" y="10748"/>
                </a:lnTo>
                <a:lnTo>
                  <a:pt x="16939" y="10748"/>
                </a:lnTo>
                <a:lnTo>
                  <a:pt x="16939" y="11506"/>
                </a:lnTo>
                <a:lnTo>
                  <a:pt x="17198" y="11506"/>
                </a:lnTo>
                <a:lnTo>
                  <a:pt x="17198" y="11401"/>
                </a:lnTo>
                <a:lnTo>
                  <a:pt x="17256" y="11401"/>
                </a:lnTo>
                <a:lnTo>
                  <a:pt x="17256" y="11468"/>
                </a:lnTo>
                <a:lnTo>
                  <a:pt x="17371" y="11468"/>
                </a:lnTo>
                <a:lnTo>
                  <a:pt x="17371" y="11381"/>
                </a:lnTo>
                <a:lnTo>
                  <a:pt x="17333" y="11381"/>
                </a:lnTo>
                <a:lnTo>
                  <a:pt x="17333" y="10902"/>
                </a:lnTo>
                <a:lnTo>
                  <a:pt x="17400" y="10902"/>
                </a:lnTo>
                <a:lnTo>
                  <a:pt x="17400" y="10787"/>
                </a:lnTo>
                <a:lnTo>
                  <a:pt x="17457" y="10787"/>
                </a:lnTo>
                <a:lnTo>
                  <a:pt x="17457" y="10720"/>
                </a:lnTo>
                <a:lnTo>
                  <a:pt x="17419" y="10720"/>
                </a:lnTo>
                <a:lnTo>
                  <a:pt x="17419" y="10623"/>
                </a:lnTo>
                <a:lnTo>
                  <a:pt x="17572" y="10623"/>
                </a:lnTo>
                <a:lnTo>
                  <a:pt x="17572" y="10413"/>
                </a:lnTo>
                <a:lnTo>
                  <a:pt x="17745" y="10307"/>
                </a:lnTo>
                <a:lnTo>
                  <a:pt x="17927" y="10307"/>
                </a:lnTo>
                <a:lnTo>
                  <a:pt x="17965" y="9828"/>
                </a:lnTo>
                <a:lnTo>
                  <a:pt x="17985" y="10317"/>
                </a:lnTo>
                <a:lnTo>
                  <a:pt x="18186" y="10317"/>
                </a:lnTo>
                <a:lnTo>
                  <a:pt x="18186" y="10355"/>
                </a:lnTo>
                <a:lnTo>
                  <a:pt x="18273" y="10355"/>
                </a:lnTo>
                <a:lnTo>
                  <a:pt x="18273" y="10404"/>
                </a:lnTo>
                <a:lnTo>
                  <a:pt x="18340" y="10404"/>
                </a:lnTo>
                <a:lnTo>
                  <a:pt x="18340" y="10538"/>
                </a:lnTo>
                <a:lnTo>
                  <a:pt x="18311" y="10566"/>
                </a:lnTo>
                <a:lnTo>
                  <a:pt x="18311" y="11419"/>
                </a:lnTo>
                <a:lnTo>
                  <a:pt x="18417" y="11419"/>
                </a:lnTo>
                <a:lnTo>
                  <a:pt x="18417" y="11621"/>
                </a:lnTo>
                <a:lnTo>
                  <a:pt x="18579" y="11621"/>
                </a:lnTo>
                <a:lnTo>
                  <a:pt x="18579" y="8476"/>
                </a:lnTo>
                <a:lnTo>
                  <a:pt x="19327" y="8889"/>
                </a:lnTo>
                <a:lnTo>
                  <a:pt x="19327" y="8946"/>
                </a:lnTo>
                <a:lnTo>
                  <a:pt x="19721" y="8946"/>
                </a:lnTo>
                <a:lnTo>
                  <a:pt x="19721" y="9023"/>
                </a:lnTo>
                <a:lnTo>
                  <a:pt x="19845" y="9023"/>
                </a:lnTo>
                <a:lnTo>
                  <a:pt x="19845" y="8883"/>
                </a:lnTo>
                <a:lnTo>
                  <a:pt x="19888" y="8883"/>
                </a:lnTo>
                <a:lnTo>
                  <a:pt x="19932" y="8840"/>
                </a:lnTo>
                <a:lnTo>
                  <a:pt x="19979" y="8840"/>
                </a:lnTo>
                <a:lnTo>
                  <a:pt x="19979" y="8754"/>
                </a:lnTo>
                <a:lnTo>
                  <a:pt x="20076" y="8754"/>
                </a:lnTo>
                <a:lnTo>
                  <a:pt x="20076" y="9770"/>
                </a:lnTo>
                <a:lnTo>
                  <a:pt x="20083" y="9771"/>
                </a:lnTo>
                <a:lnTo>
                  <a:pt x="20104" y="9775"/>
                </a:lnTo>
                <a:lnTo>
                  <a:pt x="20120" y="9777"/>
                </a:lnTo>
                <a:lnTo>
                  <a:pt x="20137" y="9781"/>
                </a:lnTo>
                <a:lnTo>
                  <a:pt x="20178" y="9787"/>
                </a:lnTo>
                <a:lnTo>
                  <a:pt x="20180" y="9793"/>
                </a:lnTo>
                <a:lnTo>
                  <a:pt x="20203" y="9802"/>
                </a:lnTo>
                <a:lnTo>
                  <a:pt x="20228" y="9812"/>
                </a:lnTo>
                <a:lnTo>
                  <a:pt x="20255" y="9824"/>
                </a:lnTo>
                <a:lnTo>
                  <a:pt x="20282" y="9839"/>
                </a:lnTo>
                <a:lnTo>
                  <a:pt x="20309" y="9856"/>
                </a:lnTo>
                <a:lnTo>
                  <a:pt x="20337" y="9876"/>
                </a:lnTo>
                <a:lnTo>
                  <a:pt x="20364" y="9899"/>
                </a:lnTo>
                <a:lnTo>
                  <a:pt x="20379" y="9911"/>
                </a:lnTo>
                <a:lnTo>
                  <a:pt x="20392" y="9924"/>
                </a:lnTo>
                <a:lnTo>
                  <a:pt x="20392" y="10070"/>
                </a:lnTo>
                <a:lnTo>
                  <a:pt x="20449" y="10070"/>
                </a:lnTo>
                <a:lnTo>
                  <a:pt x="20449" y="10135"/>
                </a:lnTo>
                <a:lnTo>
                  <a:pt x="20483" y="10135"/>
                </a:lnTo>
                <a:lnTo>
                  <a:pt x="20483" y="10178"/>
                </a:lnTo>
                <a:lnTo>
                  <a:pt x="20459" y="10202"/>
                </a:lnTo>
                <a:lnTo>
                  <a:pt x="20459" y="10336"/>
                </a:lnTo>
                <a:lnTo>
                  <a:pt x="20546" y="10365"/>
                </a:lnTo>
                <a:lnTo>
                  <a:pt x="20546" y="12365"/>
                </a:lnTo>
                <a:lnTo>
                  <a:pt x="20653" y="12365"/>
                </a:lnTo>
                <a:lnTo>
                  <a:pt x="20653" y="10653"/>
                </a:lnTo>
                <a:lnTo>
                  <a:pt x="20720" y="10653"/>
                </a:lnTo>
                <a:lnTo>
                  <a:pt x="20720" y="10576"/>
                </a:lnTo>
                <a:lnTo>
                  <a:pt x="20801" y="10576"/>
                </a:lnTo>
                <a:lnTo>
                  <a:pt x="20801" y="10499"/>
                </a:lnTo>
                <a:lnTo>
                  <a:pt x="20720" y="10499"/>
                </a:lnTo>
                <a:lnTo>
                  <a:pt x="20720" y="10451"/>
                </a:lnTo>
                <a:lnTo>
                  <a:pt x="20801" y="10451"/>
                </a:lnTo>
                <a:lnTo>
                  <a:pt x="20801" y="10394"/>
                </a:lnTo>
                <a:lnTo>
                  <a:pt x="20847" y="10394"/>
                </a:lnTo>
                <a:lnTo>
                  <a:pt x="20847" y="10451"/>
                </a:lnTo>
                <a:lnTo>
                  <a:pt x="20929" y="10451"/>
                </a:lnTo>
                <a:lnTo>
                  <a:pt x="20929" y="10499"/>
                </a:lnTo>
                <a:lnTo>
                  <a:pt x="20847" y="10499"/>
                </a:lnTo>
                <a:lnTo>
                  <a:pt x="20847" y="10576"/>
                </a:lnTo>
                <a:lnTo>
                  <a:pt x="20929" y="10576"/>
                </a:lnTo>
                <a:lnTo>
                  <a:pt x="20929" y="10653"/>
                </a:lnTo>
                <a:lnTo>
                  <a:pt x="21094" y="10653"/>
                </a:lnTo>
                <a:lnTo>
                  <a:pt x="21094" y="10576"/>
                </a:lnTo>
                <a:lnTo>
                  <a:pt x="21176" y="10576"/>
                </a:lnTo>
                <a:lnTo>
                  <a:pt x="21176" y="10499"/>
                </a:lnTo>
                <a:lnTo>
                  <a:pt x="21094" y="10499"/>
                </a:lnTo>
                <a:lnTo>
                  <a:pt x="21094" y="10451"/>
                </a:lnTo>
                <a:lnTo>
                  <a:pt x="21176" y="10451"/>
                </a:lnTo>
                <a:lnTo>
                  <a:pt x="21176" y="10394"/>
                </a:lnTo>
                <a:lnTo>
                  <a:pt x="21222" y="10394"/>
                </a:lnTo>
                <a:lnTo>
                  <a:pt x="21222" y="10451"/>
                </a:lnTo>
                <a:lnTo>
                  <a:pt x="21303" y="10451"/>
                </a:lnTo>
                <a:lnTo>
                  <a:pt x="21303" y="10499"/>
                </a:lnTo>
                <a:lnTo>
                  <a:pt x="21222" y="10499"/>
                </a:lnTo>
                <a:lnTo>
                  <a:pt x="21222" y="10576"/>
                </a:lnTo>
                <a:lnTo>
                  <a:pt x="21303" y="10576"/>
                </a:lnTo>
                <a:lnTo>
                  <a:pt x="21303" y="10653"/>
                </a:lnTo>
                <a:lnTo>
                  <a:pt x="21370" y="10653"/>
                </a:lnTo>
                <a:lnTo>
                  <a:pt x="21370" y="12529"/>
                </a:lnTo>
                <a:lnTo>
                  <a:pt x="21509" y="12537"/>
                </a:lnTo>
                <a:lnTo>
                  <a:pt x="21929" y="12537"/>
                </a:lnTo>
                <a:lnTo>
                  <a:pt x="21929" y="11551"/>
                </a:lnTo>
                <a:lnTo>
                  <a:pt x="22019" y="11551"/>
                </a:lnTo>
                <a:lnTo>
                  <a:pt x="22019" y="10594"/>
                </a:lnTo>
                <a:lnTo>
                  <a:pt x="22053" y="10594"/>
                </a:lnTo>
                <a:lnTo>
                  <a:pt x="22053" y="9716"/>
                </a:lnTo>
                <a:lnTo>
                  <a:pt x="22080" y="9716"/>
                </a:lnTo>
                <a:lnTo>
                  <a:pt x="22080" y="8866"/>
                </a:lnTo>
                <a:lnTo>
                  <a:pt x="22123" y="8866"/>
                </a:lnTo>
                <a:lnTo>
                  <a:pt x="22123" y="8124"/>
                </a:lnTo>
                <a:lnTo>
                  <a:pt x="22156" y="8124"/>
                </a:lnTo>
                <a:lnTo>
                  <a:pt x="22156" y="7510"/>
                </a:lnTo>
                <a:lnTo>
                  <a:pt x="22215" y="7510"/>
                </a:lnTo>
                <a:lnTo>
                  <a:pt x="22215" y="7426"/>
                </a:lnTo>
                <a:lnTo>
                  <a:pt x="22257" y="7426"/>
                </a:lnTo>
                <a:lnTo>
                  <a:pt x="22257" y="7342"/>
                </a:lnTo>
                <a:lnTo>
                  <a:pt x="22325" y="7342"/>
                </a:lnTo>
                <a:lnTo>
                  <a:pt x="22325" y="7257"/>
                </a:lnTo>
                <a:lnTo>
                  <a:pt x="22383" y="7257"/>
                </a:lnTo>
                <a:lnTo>
                  <a:pt x="22383" y="7156"/>
                </a:lnTo>
                <a:lnTo>
                  <a:pt x="22452" y="7156"/>
                </a:lnTo>
                <a:lnTo>
                  <a:pt x="22508" y="6525"/>
                </a:lnTo>
                <a:lnTo>
                  <a:pt x="22565" y="7165"/>
                </a:lnTo>
                <a:lnTo>
                  <a:pt x="22632" y="7165"/>
                </a:lnTo>
                <a:lnTo>
                  <a:pt x="22632" y="7266"/>
                </a:lnTo>
                <a:lnTo>
                  <a:pt x="22691" y="7266"/>
                </a:lnTo>
                <a:lnTo>
                  <a:pt x="22691" y="7349"/>
                </a:lnTo>
                <a:lnTo>
                  <a:pt x="22758" y="7349"/>
                </a:lnTo>
                <a:lnTo>
                  <a:pt x="22758" y="7434"/>
                </a:lnTo>
                <a:lnTo>
                  <a:pt x="22801" y="7434"/>
                </a:lnTo>
                <a:lnTo>
                  <a:pt x="22801" y="7518"/>
                </a:lnTo>
                <a:lnTo>
                  <a:pt x="22859" y="7518"/>
                </a:lnTo>
                <a:lnTo>
                  <a:pt x="22859" y="8133"/>
                </a:lnTo>
                <a:lnTo>
                  <a:pt x="22893" y="8133"/>
                </a:lnTo>
                <a:lnTo>
                  <a:pt x="22893" y="8874"/>
                </a:lnTo>
                <a:lnTo>
                  <a:pt x="22935" y="8874"/>
                </a:lnTo>
                <a:lnTo>
                  <a:pt x="22935" y="9724"/>
                </a:lnTo>
                <a:lnTo>
                  <a:pt x="22962" y="9724"/>
                </a:lnTo>
                <a:lnTo>
                  <a:pt x="22962" y="10602"/>
                </a:lnTo>
                <a:lnTo>
                  <a:pt x="22997" y="10602"/>
                </a:lnTo>
                <a:lnTo>
                  <a:pt x="22997" y="11560"/>
                </a:lnTo>
                <a:lnTo>
                  <a:pt x="23086" y="11560"/>
                </a:lnTo>
                <a:lnTo>
                  <a:pt x="23086" y="12545"/>
                </a:lnTo>
                <a:lnTo>
                  <a:pt x="23217" y="12545"/>
                </a:lnTo>
                <a:lnTo>
                  <a:pt x="23217" y="11475"/>
                </a:lnTo>
                <a:lnTo>
                  <a:pt x="23251" y="11475"/>
                </a:lnTo>
                <a:lnTo>
                  <a:pt x="23251" y="11392"/>
                </a:lnTo>
                <a:lnTo>
                  <a:pt x="23293" y="11358"/>
                </a:lnTo>
                <a:lnTo>
                  <a:pt x="23386" y="11358"/>
                </a:lnTo>
                <a:lnTo>
                  <a:pt x="23386" y="11257"/>
                </a:lnTo>
                <a:lnTo>
                  <a:pt x="23343" y="11223"/>
                </a:lnTo>
                <a:lnTo>
                  <a:pt x="23386" y="11198"/>
                </a:lnTo>
                <a:lnTo>
                  <a:pt x="23386" y="11114"/>
                </a:lnTo>
                <a:lnTo>
                  <a:pt x="23352" y="11105"/>
                </a:lnTo>
                <a:lnTo>
                  <a:pt x="23352" y="11080"/>
                </a:lnTo>
                <a:lnTo>
                  <a:pt x="23394" y="11080"/>
                </a:lnTo>
                <a:lnTo>
                  <a:pt x="23411" y="11013"/>
                </a:lnTo>
                <a:lnTo>
                  <a:pt x="23610" y="10979"/>
                </a:lnTo>
                <a:lnTo>
                  <a:pt x="23601" y="10878"/>
                </a:lnTo>
                <a:lnTo>
                  <a:pt x="23579" y="10869"/>
                </a:lnTo>
                <a:lnTo>
                  <a:pt x="23579" y="10768"/>
                </a:lnTo>
                <a:lnTo>
                  <a:pt x="23368" y="10735"/>
                </a:lnTo>
                <a:lnTo>
                  <a:pt x="23402" y="10685"/>
                </a:lnTo>
                <a:lnTo>
                  <a:pt x="23411" y="10609"/>
                </a:lnTo>
                <a:lnTo>
                  <a:pt x="23622" y="10566"/>
                </a:lnTo>
                <a:lnTo>
                  <a:pt x="23630" y="10545"/>
                </a:lnTo>
                <a:lnTo>
                  <a:pt x="23639" y="10524"/>
                </a:lnTo>
                <a:lnTo>
                  <a:pt x="23650" y="10505"/>
                </a:lnTo>
                <a:lnTo>
                  <a:pt x="23665" y="10486"/>
                </a:lnTo>
                <a:lnTo>
                  <a:pt x="23680" y="10469"/>
                </a:lnTo>
                <a:lnTo>
                  <a:pt x="23698" y="10451"/>
                </a:lnTo>
                <a:lnTo>
                  <a:pt x="23717" y="10436"/>
                </a:lnTo>
                <a:lnTo>
                  <a:pt x="23738" y="10420"/>
                </a:lnTo>
                <a:lnTo>
                  <a:pt x="23760" y="10406"/>
                </a:lnTo>
                <a:lnTo>
                  <a:pt x="23784" y="10393"/>
                </a:lnTo>
                <a:lnTo>
                  <a:pt x="23810" y="10382"/>
                </a:lnTo>
                <a:lnTo>
                  <a:pt x="23836" y="10371"/>
                </a:lnTo>
                <a:lnTo>
                  <a:pt x="23863" y="10362"/>
                </a:lnTo>
                <a:lnTo>
                  <a:pt x="23892" y="10354"/>
                </a:lnTo>
                <a:lnTo>
                  <a:pt x="23922" y="10349"/>
                </a:lnTo>
                <a:lnTo>
                  <a:pt x="23952" y="10343"/>
                </a:lnTo>
                <a:lnTo>
                  <a:pt x="23952" y="10171"/>
                </a:lnTo>
                <a:lnTo>
                  <a:pt x="23983" y="10171"/>
                </a:lnTo>
                <a:lnTo>
                  <a:pt x="24026" y="9356"/>
                </a:lnTo>
                <a:lnTo>
                  <a:pt x="24076" y="10171"/>
                </a:lnTo>
                <a:lnTo>
                  <a:pt x="24109" y="10171"/>
                </a:lnTo>
                <a:lnTo>
                  <a:pt x="24117" y="10347"/>
                </a:lnTo>
                <a:lnTo>
                  <a:pt x="24143" y="10351"/>
                </a:lnTo>
                <a:lnTo>
                  <a:pt x="24170" y="10358"/>
                </a:lnTo>
                <a:lnTo>
                  <a:pt x="24194" y="10364"/>
                </a:lnTo>
                <a:lnTo>
                  <a:pt x="24218" y="10373"/>
                </a:lnTo>
                <a:lnTo>
                  <a:pt x="24242" y="10382"/>
                </a:lnTo>
                <a:lnTo>
                  <a:pt x="24264" y="10392"/>
                </a:lnTo>
                <a:lnTo>
                  <a:pt x="24285" y="10404"/>
                </a:lnTo>
                <a:lnTo>
                  <a:pt x="24306" y="10416"/>
                </a:lnTo>
                <a:lnTo>
                  <a:pt x="24325" y="10429"/>
                </a:lnTo>
                <a:lnTo>
                  <a:pt x="24342" y="10442"/>
                </a:lnTo>
                <a:lnTo>
                  <a:pt x="24359" y="10456"/>
                </a:lnTo>
                <a:lnTo>
                  <a:pt x="24374" y="10472"/>
                </a:lnTo>
                <a:lnTo>
                  <a:pt x="24387" y="10488"/>
                </a:lnTo>
                <a:lnTo>
                  <a:pt x="24399" y="10505"/>
                </a:lnTo>
                <a:lnTo>
                  <a:pt x="24410" y="10522"/>
                </a:lnTo>
                <a:lnTo>
                  <a:pt x="24419" y="10540"/>
                </a:lnTo>
                <a:lnTo>
                  <a:pt x="24681" y="10566"/>
                </a:lnTo>
                <a:lnTo>
                  <a:pt x="24681" y="10634"/>
                </a:lnTo>
                <a:lnTo>
                  <a:pt x="24635" y="10651"/>
                </a:lnTo>
                <a:lnTo>
                  <a:pt x="24635" y="10710"/>
                </a:lnTo>
                <a:lnTo>
                  <a:pt x="24505" y="10710"/>
                </a:lnTo>
                <a:lnTo>
                  <a:pt x="24505" y="10811"/>
                </a:lnTo>
                <a:lnTo>
                  <a:pt x="24475" y="10811"/>
                </a:lnTo>
                <a:lnTo>
                  <a:pt x="24475" y="11030"/>
                </a:lnTo>
                <a:lnTo>
                  <a:pt x="24635" y="11055"/>
                </a:lnTo>
                <a:lnTo>
                  <a:pt x="24635" y="11092"/>
                </a:lnTo>
                <a:lnTo>
                  <a:pt x="24686" y="11092"/>
                </a:lnTo>
                <a:lnTo>
                  <a:pt x="24686" y="11144"/>
                </a:lnTo>
                <a:lnTo>
                  <a:pt x="24631" y="11169"/>
                </a:lnTo>
                <a:lnTo>
                  <a:pt x="24631" y="11219"/>
                </a:lnTo>
                <a:lnTo>
                  <a:pt x="24846" y="11307"/>
                </a:lnTo>
                <a:lnTo>
                  <a:pt x="24874" y="12247"/>
                </a:lnTo>
                <a:lnTo>
                  <a:pt x="24899" y="12255"/>
                </a:lnTo>
                <a:lnTo>
                  <a:pt x="24923" y="12262"/>
                </a:lnTo>
                <a:lnTo>
                  <a:pt x="24947" y="12271"/>
                </a:lnTo>
                <a:lnTo>
                  <a:pt x="24971" y="12281"/>
                </a:lnTo>
                <a:lnTo>
                  <a:pt x="24994" y="12291"/>
                </a:lnTo>
                <a:lnTo>
                  <a:pt x="25017" y="12301"/>
                </a:lnTo>
                <a:lnTo>
                  <a:pt x="25040" y="12312"/>
                </a:lnTo>
                <a:lnTo>
                  <a:pt x="25062" y="12324"/>
                </a:lnTo>
                <a:lnTo>
                  <a:pt x="25084" y="12336"/>
                </a:lnTo>
                <a:lnTo>
                  <a:pt x="25106" y="12349"/>
                </a:lnTo>
                <a:lnTo>
                  <a:pt x="25127" y="12362"/>
                </a:lnTo>
                <a:lnTo>
                  <a:pt x="25148" y="12376"/>
                </a:lnTo>
                <a:lnTo>
                  <a:pt x="25168" y="12390"/>
                </a:lnTo>
                <a:lnTo>
                  <a:pt x="25189" y="12405"/>
                </a:lnTo>
                <a:lnTo>
                  <a:pt x="25207" y="12421"/>
                </a:lnTo>
                <a:lnTo>
                  <a:pt x="25227" y="12436"/>
                </a:lnTo>
                <a:lnTo>
                  <a:pt x="25245" y="12452"/>
                </a:lnTo>
                <a:lnTo>
                  <a:pt x="25263" y="12469"/>
                </a:lnTo>
                <a:lnTo>
                  <a:pt x="25281" y="12486"/>
                </a:lnTo>
                <a:lnTo>
                  <a:pt x="25297" y="12504"/>
                </a:lnTo>
                <a:lnTo>
                  <a:pt x="25314" y="12522"/>
                </a:lnTo>
                <a:lnTo>
                  <a:pt x="25330" y="12540"/>
                </a:lnTo>
                <a:lnTo>
                  <a:pt x="25346" y="12559"/>
                </a:lnTo>
                <a:lnTo>
                  <a:pt x="25361" y="12579"/>
                </a:lnTo>
                <a:lnTo>
                  <a:pt x="25375" y="12597"/>
                </a:lnTo>
                <a:lnTo>
                  <a:pt x="25390" y="12618"/>
                </a:lnTo>
                <a:lnTo>
                  <a:pt x="25403" y="12638"/>
                </a:lnTo>
                <a:lnTo>
                  <a:pt x="25415" y="12659"/>
                </a:lnTo>
                <a:lnTo>
                  <a:pt x="25427" y="12680"/>
                </a:lnTo>
                <a:lnTo>
                  <a:pt x="25439" y="12702"/>
                </a:lnTo>
                <a:lnTo>
                  <a:pt x="25450" y="12724"/>
                </a:lnTo>
                <a:lnTo>
                  <a:pt x="25460" y="12746"/>
                </a:lnTo>
                <a:lnTo>
                  <a:pt x="25461" y="13154"/>
                </a:lnTo>
                <a:lnTo>
                  <a:pt x="25712" y="13174"/>
                </a:lnTo>
                <a:lnTo>
                  <a:pt x="25712" y="11497"/>
                </a:lnTo>
                <a:lnTo>
                  <a:pt x="25839" y="11497"/>
                </a:lnTo>
                <a:lnTo>
                  <a:pt x="25839" y="10508"/>
                </a:lnTo>
                <a:lnTo>
                  <a:pt x="25931" y="10508"/>
                </a:lnTo>
                <a:lnTo>
                  <a:pt x="25931" y="11497"/>
                </a:lnTo>
                <a:lnTo>
                  <a:pt x="26049" y="11497"/>
                </a:lnTo>
                <a:lnTo>
                  <a:pt x="26049" y="10508"/>
                </a:lnTo>
                <a:lnTo>
                  <a:pt x="26134" y="10508"/>
                </a:lnTo>
                <a:lnTo>
                  <a:pt x="26134" y="13123"/>
                </a:lnTo>
                <a:lnTo>
                  <a:pt x="26556" y="12853"/>
                </a:lnTo>
                <a:lnTo>
                  <a:pt x="26556" y="12093"/>
                </a:lnTo>
                <a:lnTo>
                  <a:pt x="26437" y="12093"/>
                </a:lnTo>
                <a:lnTo>
                  <a:pt x="26437" y="12023"/>
                </a:lnTo>
                <a:lnTo>
                  <a:pt x="26604" y="12023"/>
                </a:lnTo>
                <a:lnTo>
                  <a:pt x="26604" y="11855"/>
                </a:lnTo>
                <a:lnTo>
                  <a:pt x="26671" y="11855"/>
                </a:lnTo>
                <a:lnTo>
                  <a:pt x="26671" y="11686"/>
                </a:lnTo>
                <a:lnTo>
                  <a:pt x="26739" y="11686"/>
                </a:lnTo>
                <a:lnTo>
                  <a:pt x="26739" y="11821"/>
                </a:lnTo>
                <a:lnTo>
                  <a:pt x="26806" y="11821"/>
                </a:lnTo>
                <a:lnTo>
                  <a:pt x="26806" y="11585"/>
                </a:lnTo>
                <a:lnTo>
                  <a:pt x="26705" y="11585"/>
                </a:lnTo>
                <a:lnTo>
                  <a:pt x="26705" y="11517"/>
                </a:lnTo>
                <a:lnTo>
                  <a:pt x="26840" y="11517"/>
                </a:lnTo>
                <a:lnTo>
                  <a:pt x="27110" y="11146"/>
                </a:lnTo>
                <a:lnTo>
                  <a:pt x="27784" y="11012"/>
                </a:lnTo>
                <a:lnTo>
                  <a:pt x="28039" y="11474"/>
                </a:lnTo>
                <a:lnTo>
                  <a:pt x="28174" y="11474"/>
                </a:lnTo>
                <a:lnTo>
                  <a:pt x="28174" y="11541"/>
                </a:lnTo>
                <a:lnTo>
                  <a:pt x="28073" y="11541"/>
                </a:lnTo>
                <a:lnTo>
                  <a:pt x="28073" y="11777"/>
                </a:lnTo>
                <a:lnTo>
                  <a:pt x="28140" y="11777"/>
                </a:lnTo>
                <a:lnTo>
                  <a:pt x="28140" y="11642"/>
                </a:lnTo>
                <a:lnTo>
                  <a:pt x="28208" y="11642"/>
                </a:lnTo>
                <a:lnTo>
                  <a:pt x="28208" y="11811"/>
                </a:lnTo>
                <a:lnTo>
                  <a:pt x="28275" y="11811"/>
                </a:lnTo>
                <a:lnTo>
                  <a:pt x="28275" y="11980"/>
                </a:lnTo>
                <a:lnTo>
                  <a:pt x="28475" y="11980"/>
                </a:lnTo>
                <a:lnTo>
                  <a:pt x="28475" y="12051"/>
                </a:lnTo>
                <a:lnTo>
                  <a:pt x="28323" y="12051"/>
                </a:lnTo>
                <a:lnTo>
                  <a:pt x="28323" y="12910"/>
                </a:lnTo>
                <a:lnTo>
                  <a:pt x="28711" y="12910"/>
                </a:lnTo>
                <a:lnTo>
                  <a:pt x="28711" y="9932"/>
                </a:lnTo>
                <a:lnTo>
                  <a:pt x="28830" y="9730"/>
                </a:lnTo>
                <a:lnTo>
                  <a:pt x="28830" y="8683"/>
                </a:lnTo>
                <a:lnTo>
                  <a:pt x="28850" y="8680"/>
                </a:lnTo>
                <a:lnTo>
                  <a:pt x="28874" y="8678"/>
                </a:lnTo>
                <a:lnTo>
                  <a:pt x="28907" y="8675"/>
                </a:lnTo>
                <a:lnTo>
                  <a:pt x="28957" y="8017"/>
                </a:lnTo>
                <a:lnTo>
                  <a:pt x="29000" y="8672"/>
                </a:lnTo>
                <a:lnTo>
                  <a:pt x="29029" y="8672"/>
                </a:lnTo>
                <a:lnTo>
                  <a:pt x="29059" y="8675"/>
                </a:lnTo>
                <a:lnTo>
                  <a:pt x="29087" y="8677"/>
                </a:lnTo>
                <a:lnTo>
                  <a:pt x="29115" y="8681"/>
                </a:lnTo>
                <a:lnTo>
                  <a:pt x="29143" y="8687"/>
                </a:lnTo>
                <a:lnTo>
                  <a:pt x="29171" y="8693"/>
                </a:lnTo>
                <a:lnTo>
                  <a:pt x="29198" y="8702"/>
                </a:lnTo>
                <a:lnTo>
                  <a:pt x="29227" y="8713"/>
                </a:lnTo>
                <a:lnTo>
                  <a:pt x="29255" y="8726"/>
                </a:lnTo>
                <a:lnTo>
                  <a:pt x="29285" y="8740"/>
                </a:lnTo>
                <a:lnTo>
                  <a:pt x="29316" y="8758"/>
                </a:lnTo>
                <a:lnTo>
                  <a:pt x="29348" y="8778"/>
                </a:lnTo>
                <a:lnTo>
                  <a:pt x="29379" y="8801"/>
                </a:lnTo>
                <a:lnTo>
                  <a:pt x="29415" y="8826"/>
                </a:lnTo>
                <a:lnTo>
                  <a:pt x="29451" y="8855"/>
                </a:lnTo>
                <a:lnTo>
                  <a:pt x="29488" y="8886"/>
                </a:lnTo>
                <a:lnTo>
                  <a:pt x="29488" y="9966"/>
                </a:lnTo>
                <a:lnTo>
                  <a:pt x="29539" y="9966"/>
                </a:lnTo>
                <a:lnTo>
                  <a:pt x="29539" y="10033"/>
                </a:lnTo>
                <a:lnTo>
                  <a:pt x="29488" y="10033"/>
                </a:lnTo>
                <a:lnTo>
                  <a:pt x="29488" y="13271"/>
                </a:lnTo>
                <a:lnTo>
                  <a:pt x="29589" y="13271"/>
                </a:lnTo>
                <a:lnTo>
                  <a:pt x="29589" y="11906"/>
                </a:lnTo>
                <a:lnTo>
                  <a:pt x="29978" y="11906"/>
                </a:lnTo>
                <a:lnTo>
                  <a:pt x="30028" y="11501"/>
                </a:lnTo>
                <a:lnTo>
                  <a:pt x="30045" y="11872"/>
                </a:lnTo>
                <a:lnTo>
                  <a:pt x="30146" y="11872"/>
                </a:lnTo>
                <a:lnTo>
                  <a:pt x="30146" y="12142"/>
                </a:lnTo>
                <a:lnTo>
                  <a:pt x="30230" y="12142"/>
                </a:lnTo>
                <a:lnTo>
                  <a:pt x="30230" y="12311"/>
                </a:lnTo>
                <a:lnTo>
                  <a:pt x="30315" y="12698"/>
                </a:lnTo>
                <a:lnTo>
                  <a:pt x="30416" y="12698"/>
                </a:lnTo>
                <a:lnTo>
                  <a:pt x="30416" y="12226"/>
                </a:lnTo>
                <a:lnTo>
                  <a:pt x="30466" y="12226"/>
                </a:lnTo>
                <a:lnTo>
                  <a:pt x="30466" y="11771"/>
                </a:lnTo>
                <a:lnTo>
                  <a:pt x="30534" y="11771"/>
                </a:lnTo>
                <a:lnTo>
                  <a:pt x="30534" y="13019"/>
                </a:lnTo>
                <a:lnTo>
                  <a:pt x="30635" y="12833"/>
                </a:lnTo>
                <a:lnTo>
                  <a:pt x="30720" y="13035"/>
                </a:lnTo>
                <a:lnTo>
                  <a:pt x="30720" y="15128"/>
                </a:lnTo>
                <a:close/>
              </a:path>
            </a:pathLst>
          </a:custGeom>
          <a:solidFill>
            <a:schemeClr val="bg1">
              <a:lumMod val="85000"/>
            </a:schemeClr>
          </a:solidFill>
          <a:ln>
            <a:noFill/>
          </a:ln>
        </p:spPr>
        <p:txBody>
          <a:bodyPr anchor="ctr">
            <a:scene3d>
              <a:camera prst="orthographicFront"/>
              <a:lightRig rig="threePt" dir="t"/>
            </a:scene3d>
            <a:sp3d>
              <a:contourClr>
                <a:srgbClr val="FFFFFF"/>
              </a:contourClr>
            </a:sp3d>
          </a:bodyPr>
          <a:lstStyle/>
          <a:p>
            <a:pPr algn="ctr" defTabSz="1219170" eaLnBrk="1" fontAlgn="auto" hangingPunct="1">
              <a:spcBef>
                <a:spcPts val="0"/>
              </a:spcBef>
              <a:spcAft>
                <a:spcPts val="0"/>
              </a:spcAft>
              <a:defRPr/>
            </a:pPr>
            <a:endParaRPr lang="zh-CN" altLang="en-US" sz="2400">
              <a:solidFill>
                <a:srgbClr val="FFFFFF"/>
              </a:solidFill>
              <a:latin typeface="Calibri"/>
            </a:endParaRPr>
          </a:p>
        </p:txBody>
      </p:sp>
      <p:grpSp>
        <p:nvGrpSpPr>
          <p:cNvPr id="2" name="组合 1"/>
          <p:cNvGrpSpPr/>
          <p:nvPr/>
        </p:nvGrpSpPr>
        <p:grpSpPr>
          <a:xfrm>
            <a:off x="0" y="2237109"/>
            <a:ext cx="12192000" cy="384043"/>
            <a:chOff x="0" y="1677832"/>
            <a:chExt cx="9144000" cy="288032"/>
          </a:xfrm>
        </p:grpSpPr>
        <p:sp>
          <p:nvSpPr>
            <p:cNvPr id="12" name="矩形 11"/>
            <p:cNvSpPr/>
            <p:nvPr/>
          </p:nvSpPr>
          <p:spPr>
            <a:xfrm>
              <a:off x="2555776" y="1677832"/>
              <a:ext cx="6588224" cy="2880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1" fontAlgn="auto" hangingPunct="1">
                <a:spcBef>
                  <a:spcPts val="0"/>
                </a:spcBef>
                <a:spcAft>
                  <a:spcPts val="0"/>
                </a:spcAft>
              </a:pPr>
              <a:endParaRPr lang="zh-CN" altLang="en-US" sz="2400">
                <a:solidFill>
                  <a:prstClr val="white"/>
                </a:solidFill>
                <a:latin typeface="Calibri"/>
                <a:ea typeface="宋体" panose="02010600030101010101" pitchFamily="2" charset="-122"/>
              </a:endParaRPr>
            </a:p>
          </p:txBody>
        </p:sp>
        <p:sp>
          <p:nvSpPr>
            <p:cNvPr id="11" name="矩形 10"/>
            <p:cNvSpPr/>
            <p:nvPr/>
          </p:nvSpPr>
          <p:spPr>
            <a:xfrm>
              <a:off x="0" y="1677832"/>
              <a:ext cx="3131840" cy="288032"/>
            </a:xfrm>
            <a:custGeom>
              <a:avLst/>
              <a:gdLst>
                <a:gd name="connsiteX0" fmla="*/ 0 w 3131840"/>
                <a:gd name="connsiteY0" fmla="*/ 0 h 288032"/>
                <a:gd name="connsiteX1" fmla="*/ 3131840 w 3131840"/>
                <a:gd name="connsiteY1" fmla="*/ 0 h 288032"/>
                <a:gd name="connsiteX2" fmla="*/ 3131840 w 3131840"/>
                <a:gd name="connsiteY2" fmla="*/ 288032 h 288032"/>
                <a:gd name="connsiteX3" fmla="*/ 0 w 3131840"/>
                <a:gd name="connsiteY3" fmla="*/ 288032 h 288032"/>
                <a:gd name="connsiteX4" fmla="*/ 0 w 3131840"/>
                <a:gd name="connsiteY4" fmla="*/ 0 h 288032"/>
                <a:gd name="connsiteX0-1" fmla="*/ 0 w 3131840"/>
                <a:gd name="connsiteY0-2" fmla="*/ 0 h 288032"/>
                <a:gd name="connsiteX1-3" fmla="*/ 3131840 w 3131840"/>
                <a:gd name="connsiteY1-4" fmla="*/ 0 h 288032"/>
                <a:gd name="connsiteX2-5" fmla="*/ 3131840 w 3131840"/>
                <a:gd name="connsiteY2-6" fmla="*/ 288032 h 288032"/>
                <a:gd name="connsiteX3-7" fmla="*/ 2857500 w 3131840"/>
                <a:gd name="connsiteY3-8" fmla="*/ 285730 h 288032"/>
                <a:gd name="connsiteX4-9" fmla="*/ 0 w 3131840"/>
                <a:gd name="connsiteY4-10" fmla="*/ 288032 h 288032"/>
                <a:gd name="connsiteX5" fmla="*/ 0 w 3131840"/>
                <a:gd name="connsiteY5" fmla="*/ 0 h 288032"/>
                <a:gd name="connsiteX0-11" fmla="*/ 0 w 3131840"/>
                <a:gd name="connsiteY0-12" fmla="*/ 0 h 288032"/>
                <a:gd name="connsiteX1-13" fmla="*/ 3131840 w 3131840"/>
                <a:gd name="connsiteY1-14" fmla="*/ 0 h 288032"/>
                <a:gd name="connsiteX2-15" fmla="*/ 2857500 w 3131840"/>
                <a:gd name="connsiteY2-16" fmla="*/ 285730 h 288032"/>
                <a:gd name="connsiteX3-17" fmla="*/ 0 w 3131840"/>
                <a:gd name="connsiteY3-18" fmla="*/ 288032 h 288032"/>
                <a:gd name="connsiteX4-19" fmla="*/ 0 w 3131840"/>
                <a:gd name="connsiteY4-20" fmla="*/ 0 h 2880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31840" h="288032">
                  <a:moveTo>
                    <a:pt x="0" y="0"/>
                  </a:moveTo>
                  <a:lnTo>
                    <a:pt x="3131840" y="0"/>
                  </a:lnTo>
                  <a:lnTo>
                    <a:pt x="2857500" y="285730"/>
                  </a:lnTo>
                  <a:lnTo>
                    <a:pt x="0" y="288032"/>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1" fontAlgn="auto" hangingPunct="1">
                <a:spcBef>
                  <a:spcPts val="0"/>
                </a:spcBef>
                <a:spcAft>
                  <a:spcPts val="0"/>
                </a:spcAft>
              </a:pPr>
              <a:endParaRPr lang="zh-CN" altLang="en-US" sz="2400">
                <a:solidFill>
                  <a:prstClr val="white"/>
                </a:solidFill>
                <a:latin typeface="Calibri"/>
                <a:ea typeface="宋体" panose="02010600030101010101" pitchFamily="2" charset="-122"/>
              </a:endParaRPr>
            </a:p>
          </p:txBody>
        </p:sp>
      </p:grpSp>
      <p:sp>
        <p:nvSpPr>
          <p:cNvPr id="13" name="矩形 12"/>
          <p:cNvSpPr/>
          <p:nvPr/>
        </p:nvSpPr>
        <p:spPr>
          <a:xfrm>
            <a:off x="0" y="2506539"/>
            <a:ext cx="12192000" cy="2592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1" fontAlgn="auto" hangingPunct="1">
              <a:spcBef>
                <a:spcPts val="0"/>
              </a:spcBef>
              <a:spcAft>
                <a:spcPts val="0"/>
              </a:spcAft>
            </a:pPr>
            <a:endParaRPr lang="zh-CN" altLang="en-US" sz="2400" dirty="0">
              <a:solidFill>
                <a:prstClr val="white"/>
              </a:solidFill>
              <a:latin typeface="Calibri"/>
              <a:ea typeface="宋体" panose="02010600030101010101" pitchFamily="2" charset="-122"/>
            </a:endParaRPr>
          </a:p>
        </p:txBody>
      </p:sp>
      <p:sp>
        <p:nvSpPr>
          <p:cNvPr id="24" name="TextBox 23"/>
          <p:cNvSpPr txBox="1"/>
          <p:nvPr/>
        </p:nvSpPr>
        <p:spPr>
          <a:xfrm>
            <a:off x="2926080" y="1621556"/>
            <a:ext cx="8931485" cy="584775"/>
          </a:xfrm>
          <a:prstGeom prst="rect">
            <a:avLst/>
          </a:prstGeom>
          <a:noFill/>
        </p:spPr>
        <p:txBody>
          <a:bodyPr wrap="square" rtlCol="0">
            <a:spAutoFit/>
          </a:bodyPr>
          <a:lstStyle/>
          <a:p>
            <a:pPr algn="dist" defTabSz="1219170" eaLnBrk="1" fontAlgn="auto" hangingPunct="1">
              <a:spcBef>
                <a:spcPts val="0"/>
              </a:spcBef>
              <a:spcAft>
                <a:spcPts val="0"/>
              </a:spcAft>
            </a:pPr>
            <a:r>
              <a:rPr lang="zh-CN" altLang="en-US" sz="3200" dirty="0">
                <a:solidFill>
                  <a:prstClr val="black">
                    <a:lumMod val="85000"/>
                    <a:lumOff val="15000"/>
                  </a:prstClr>
                </a:solidFill>
                <a:latin typeface="微软雅黑" panose="020B0503020204020204" pitchFamily="34" charset="-122"/>
                <a:ea typeface="微软雅黑" panose="020B0503020204020204" pitchFamily="34" charset="-122"/>
              </a:rPr>
              <a:t>电气工程与自动化学院自动化专业    </a:t>
            </a:r>
            <a:r>
              <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rPr>
              <a:t>21</a:t>
            </a:r>
            <a:r>
              <a:rPr lang="zh-CN" altLang="en-US" sz="3200" dirty="0">
                <a:solidFill>
                  <a:prstClr val="black">
                    <a:lumMod val="85000"/>
                    <a:lumOff val="15000"/>
                  </a:prstClr>
                </a:solidFill>
                <a:latin typeface="微软雅黑" panose="020B0503020204020204" pitchFamily="34" charset="-122"/>
                <a:ea typeface="微软雅黑" panose="020B0503020204020204" pitchFamily="34" charset="-122"/>
              </a:rPr>
              <a:t>级</a:t>
            </a:r>
            <a:r>
              <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rPr>
              <a:t>4</a:t>
            </a:r>
            <a:r>
              <a:rPr lang="zh-CN" altLang="en-US" sz="3200" dirty="0">
                <a:solidFill>
                  <a:prstClr val="black">
                    <a:lumMod val="85000"/>
                    <a:lumOff val="15000"/>
                  </a:prstClr>
                </a:solidFill>
                <a:latin typeface="微软雅黑" panose="020B0503020204020204" pitchFamily="34" charset="-122"/>
                <a:ea typeface="微软雅黑" panose="020B0503020204020204" pitchFamily="34" charset="-122"/>
              </a:rPr>
              <a:t>班</a:t>
            </a:r>
          </a:p>
        </p:txBody>
      </p:sp>
      <p:sp>
        <p:nvSpPr>
          <p:cNvPr id="25" name="文本框 6"/>
          <p:cNvSpPr>
            <a:spLocks noChangeArrowheads="1"/>
          </p:cNvSpPr>
          <p:nvPr/>
        </p:nvSpPr>
        <p:spPr bwMode="auto">
          <a:xfrm>
            <a:off x="2042160" y="2999452"/>
            <a:ext cx="1152224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defTabSz="1219170" eaLnBrk="1" fontAlgn="auto" hangingPunct="1">
              <a:spcBef>
                <a:spcPts val="0"/>
              </a:spcBef>
              <a:spcAft>
                <a:spcPts val="0"/>
              </a:spcAft>
            </a:pPr>
            <a:r>
              <a:rPr lang="zh-CN" altLang="en-US" sz="8000" b="1" spc="400" dirty="0">
                <a:solidFill>
                  <a:prstClr val="white"/>
                </a:solidFill>
                <a:latin typeface="微软雅黑" panose="020B0503020204020204" pitchFamily="34" charset="-122"/>
                <a:ea typeface="微软雅黑" panose="020B0503020204020204" pitchFamily="34" charset="-122"/>
                <a:sym typeface="Segoe UI" panose="020B0502040204020203" pitchFamily="34" charset="0"/>
              </a:rPr>
              <a:t>智能防丢报警系统</a:t>
            </a:r>
          </a:p>
        </p:txBody>
      </p:sp>
      <p:sp>
        <p:nvSpPr>
          <p:cNvPr id="22" name="文本框 7"/>
          <p:cNvSpPr>
            <a:spLocks noChangeArrowheads="1"/>
          </p:cNvSpPr>
          <p:nvPr/>
        </p:nvSpPr>
        <p:spPr bwMode="auto">
          <a:xfrm>
            <a:off x="6480043" y="5217391"/>
            <a:ext cx="5377523" cy="52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r" defTabSz="1219170" eaLnBrk="1" fontAlgn="auto" hangingPunct="1">
              <a:lnSpc>
                <a:spcPct val="150000"/>
              </a:lnSpc>
              <a:spcBef>
                <a:spcPts val="0"/>
              </a:spcBef>
              <a:spcAft>
                <a:spcPts val="0"/>
              </a:spcAft>
            </a:pPr>
            <a:r>
              <a:rPr lang="zh-CN" altLang="en-US" sz="2133" b="1" dirty="0">
                <a:solidFill>
                  <a:prstClr val="black">
                    <a:lumMod val="95000"/>
                    <a:lumOff val="5000"/>
                  </a:prstClr>
                </a:solidFill>
                <a:latin typeface="微软雅黑" panose="020B0503020204020204" pitchFamily="34" charset="-122"/>
                <a:ea typeface="微软雅黑" panose="020B0503020204020204" pitchFamily="34" charset="-122"/>
                <a:sym typeface="Agency FB" panose="020B0503020202020204" pitchFamily="34" charset="0"/>
              </a:rPr>
              <a:t>答辩人：黄艳     指导老师：李珊 </a:t>
            </a:r>
          </a:p>
        </p:txBody>
      </p:sp>
      <p:pic>
        <p:nvPicPr>
          <p:cNvPr id="4" name="图片 3" descr="C:\Users\Administrator\Desktop\桂林电子科技大学\图片\1.png1">
            <a:extLst>
              <a:ext uri="{FF2B5EF4-FFF2-40B4-BE49-F238E27FC236}">
                <a16:creationId xmlns:a16="http://schemas.microsoft.com/office/drawing/2014/main" id="{2A23BFD6-AA3B-A9B2-8261-D51CE4FE7789}"/>
              </a:ext>
            </a:extLst>
          </p:cNvPr>
          <p:cNvPicPr>
            <a:picLocks noChangeAspect="1"/>
          </p:cNvPicPr>
          <p:nvPr/>
        </p:nvPicPr>
        <p:blipFill>
          <a:blip r:embed="rId2"/>
          <a:srcRect/>
          <a:stretch>
            <a:fillRect/>
          </a:stretch>
        </p:blipFill>
        <p:spPr>
          <a:xfrm>
            <a:off x="475875" y="477936"/>
            <a:ext cx="1861972" cy="18619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603EE-9AE3-B5F8-4593-CF8D6B7950A5}"/>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14629841-7FC7-A0C6-D740-9521C504197F}"/>
              </a:ext>
            </a:extLst>
          </p:cNvPr>
          <p:cNvSpPr/>
          <p:nvPr/>
        </p:nvSpPr>
        <p:spPr bwMode="auto">
          <a:xfrm>
            <a:off x="6231731" y="978213"/>
            <a:ext cx="5334794" cy="71461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a:extLst>
              <a:ext uri="{FF2B5EF4-FFF2-40B4-BE49-F238E27FC236}">
                <a16:creationId xmlns:a16="http://schemas.microsoft.com/office/drawing/2014/main" id="{2E0C9050-98B6-78E0-FF91-293AFB663E98}"/>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2C35181D-90F4-1EBC-31C8-71E8E1292DFE}"/>
              </a:ext>
            </a:extLst>
          </p:cNvPr>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3569961E-090F-D300-A46E-B80BBB8EE703}"/>
              </a:ext>
            </a:extLst>
          </p:cNvPr>
          <p:cNvGrpSpPr/>
          <p:nvPr/>
        </p:nvGrpSpPr>
        <p:grpSpPr bwMode="auto">
          <a:xfrm>
            <a:off x="550863" y="82550"/>
            <a:ext cx="3381375" cy="585788"/>
            <a:chOff x="551544" y="82976"/>
            <a:chExt cx="3380742" cy="584775"/>
          </a:xfrm>
        </p:grpSpPr>
        <p:sp>
          <p:nvSpPr>
            <p:cNvPr id="11338" name="文本框 12">
              <a:extLst>
                <a:ext uri="{FF2B5EF4-FFF2-40B4-BE49-F238E27FC236}">
                  <a16:creationId xmlns:a16="http://schemas.microsoft.com/office/drawing/2014/main" id="{760C12A1-02FF-F0CB-2BC3-0F59396F3D5F}"/>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需求分析</a:t>
              </a:r>
            </a:p>
          </p:txBody>
        </p:sp>
        <p:sp>
          <p:nvSpPr>
            <p:cNvPr id="14" name="文本框 13">
              <a:extLst>
                <a:ext uri="{FF2B5EF4-FFF2-40B4-BE49-F238E27FC236}">
                  <a16:creationId xmlns:a16="http://schemas.microsoft.com/office/drawing/2014/main" id="{CA80E0A6-ABAC-42CD-7FDA-1821BC77E2D0}"/>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848256BD-AD0C-6E0F-B06F-EF8F6F5451D1}"/>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a:extLst>
              <a:ext uri="{FF2B5EF4-FFF2-40B4-BE49-F238E27FC236}">
                <a16:creationId xmlns:a16="http://schemas.microsoft.com/office/drawing/2014/main" id="{B6071832-261D-72B2-A3DF-AFFD283A94F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a:extLst>
              <a:ext uri="{FF2B5EF4-FFF2-40B4-BE49-F238E27FC236}">
                <a16:creationId xmlns:a16="http://schemas.microsoft.com/office/drawing/2014/main" id="{A2212607-B94B-FA52-F299-230F59C68417}"/>
              </a:ext>
            </a:extLst>
          </p:cNvPr>
          <p:cNvGrpSpPr/>
          <p:nvPr/>
        </p:nvGrpSpPr>
        <p:grpSpPr bwMode="auto">
          <a:xfrm>
            <a:off x="209005" y="978213"/>
            <a:ext cx="11531378" cy="4901572"/>
            <a:chOff x="146663" y="1198827"/>
            <a:chExt cx="2956560" cy="4834581"/>
          </a:xfrm>
        </p:grpSpPr>
        <p:grpSp>
          <p:nvGrpSpPr>
            <p:cNvPr id="11332" name="组合 8">
              <a:extLst>
                <a:ext uri="{FF2B5EF4-FFF2-40B4-BE49-F238E27FC236}">
                  <a16:creationId xmlns:a16="http://schemas.microsoft.com/office/drawing/2014/main" id="{5DC9FD1E-1FA5-D372-375F-E2862E568035}"/>
                </a:ext>
              </a:extLst>
            </p:cNvPr>
            <p:cNvGrpSpPr/>
            <p:nvPr/>
          </p:nvGrpSpPr>
          <p:grpSpPr bwMode="auto">
            <a:xfrm>
              <a:off x="146663" y="1198827"/>
              <a:ext cx="2956560" cy="4834581"/>
              <a:chOff x="146663" y="1198827"/>
              <a:chExt cx="2956560" cy="4834581"/>
            </a:xfrm>
          </p:grpSpPr>
          <p:grpSp>
            <p:nvGrpSpPr>
              <p:cNvPr id="11334" name="组合 3">
                <a:extLst>
                  <a:ext uri="{FF2B5EF4-FFF2-40B4-BE49-F238E27FC236}">
                    <a16:creationId xmlns:a16="http://schemas.microsoft.com/office/drawing/2014/main" id="{1160851D-EDED-58AA-0C9A-76CABB02D4D7}"/>
                  </a:ext>
                </a:extLst>
              </p:cNvPr>
              <p:cNvGrpSpPr/>
              <p:nvPr/>
            </p:nvGrpSpPr>
            <p:grpSpPr bwMode="auto">
              <a:xfrm>
                <a:off x="146663" y="1198827"/>
                <a:ext cx="2956560" cy="4807811"/>
                <a:chOff x="304800" y="1470969"/>
                <a:chExt cx="2705100" cy="4807811"/>
              </a:xfrm>
            </p:grpSpPr>
            <p:sp>
              <p:nvSpPr>
                <p:cNvPr id="2" name="矩形 1">
                  <a:extLst>
                    <a:ext uri="{FF2B5EF4-FFF2-40B4-BE49-F238E27FC236}">
                      <a16:creationId xmlns:a16="http://schemas.microsoft.com/office/drawing/2014/main" id="{F8A0E12B-71BF-F7A0-B796-2F773A979A5B}"/>
                    </a:ext>
                  </a:extLst>
                </p:cNvPr>
                <p:cNvSpPr/>
                <p:nvPr/>
              </p:nvSpPr>
              <p:spPr>
                <a:xfrm>
                  <a:off x="351043" y="1470969"/>
                  <a:ext cx="1251468" cy="67396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8FAA2FA1-75EC-5D45-E480-42E54CE3F642}"/>
                    </a:ext>
                  </a:extLst>
                </p:cNvPr>
                <p:cNvSpPr/>
                <p:nvPr/>
              </p:nvSpPr>
              <p:spPr>
                <a:xfrm>
                  <a:off x="304800" y="214493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矩形 18">
                <a:extLst>
                  <a:ext uri="{FF2B5EF4-FFF2-40B4-BE49-F238E27FC236}">
                    <a16:creationId xmlns:a16="http://schemas.microsoft.com/office/drawing/2014/main" id="{DAA8F695-7C15-1DD3-9432-1E1D2F025A84}"/>
                  </a:ext>
                </a:extLst>
              </p:cNvPr>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333" name="文本框 2">
              <a:extLst>
                <a:ext uri="{FF2B5EF4-FFF2-40B4-BE49-F238E27FC236}">
                  <a16:creationId xmlns:a16="http://schemas.microsoft.com/office/drawing/2014/main" id="{A6AD5998-DCBD-E0FE-2C35-9ADD286CCD78}"/>
                </a:ext>
              </a:extLst>
            </p:cNvPr>
            <p:cNvSpPr txBox="1">
              <a:spLocks noChangeArrowheads="1"/>
            </p:cNvSpPr>
            <p:nvPr/>
          </p:nvSpPr>
          <p:spPr bwMode="auto">
            <a:xfrm>
              <a:off x="1565006" y="1325919"/>
              <a:ext cx="8131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设计难点</a:t>
              </a:r>
            </a:p>
          </p:txBody>
        </p:sp>
      </p:grpSp>
      <p:sp>
        <p:nvSpPr>
          <p:cNvPr id="23" name="矩形 22">
            <a:extLst>
              <a:ext uri="{FF2B5EF4-FFF2-40B4-BE49-F238E27FC236}">
                <a16:creationId xmlns:a16="http://schemas.microsoft.com/office/drawing/2014/main" id="{04EC4A5B-F6B8-A00E-65FC-1F0081B35135}"/>
              </a:ext>
            </a:extLst>
          </p:cNvPr>
          <p:cNvSpPr/>
          <p:nvPr/>
        </p:nvSpPr>
        <p:spPr>
          <a:xfrm>
            <a:off x="377849" y="1947934"/>
            <a:ext cx="5334794" cy="2785378"/>
          </a:xfrm>
          <a:prstGeom prst="rect">
            <a:avLst/>
          </a:prstGeom>
        </p:spPr>
        <p:txBody>
          <a:bodyPr wrap="square">
            <a:spAutoFit/>
          </a:bodyPr>
          <a:lstStyle/>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lang="en-US" altLang="zh-CN" sz="2400" dirty="0">
                <a:solidFill>
                  <a:srgbClr val="E7E6E6">
                    <a:lumMod val="25000"/>
                  </a:srgbClr>
                </a:solidFill>
                <a:cs typeface="Arial" panose="020B0604020202020204" pitchFamily="34" charset="0"/>
              </a:rPr>
              <a:t>ESP32</a:t>
            </a:r>
            <a:r>
              <a:rPr lang="zh-CN" altLang="en-US" sz="2400" dirty="0">
                <a:solidFill>
                  <a:srgbClr val="E7E6E6">
                    <a:lumMod val="25000"/>
                  </a:srgbClr>
                </a:solidFill>
                <a:cs typeface="Arial" panose="020B0604020202020204" pitchFamily="34" charset="0"/>
              </a:rPr>
              <a:t>主控单元、锂电池充放点电路等硬件电路设计</a:t>
            </a:r>
            <a:r>
              <a:rPr kumimoji="0" lang="zh-CN" altLang="en-US" sz="2400" b="0" i="0" u="none" strike="noStrike" kern="1200" cap="none" spc="0" normalizeH="0" baseline="0" noProof="0" dirty="0">
                <a:ln>
                  <a:noFill/>
                </a:ln>
                <a:solidFill>
                  <a:srgbClr val="E7E6E6">
                    <a:lumMod val="25000"/>
                  </a:srgbClr>
                </a:solidFill>
                <a:effectLst/>
                <a:uLnTx/>
                <a:uFillTx/>
                <a:latin typeface="Calibri" panose="020F0502020204030204" pitchFamily="34" charset="0"/>
                <a:ea typeface="宋体" panose="02010600030101010101" pitchFamily="2" charset="-122"/>
                <a:cs typeface="Arial" panose="020B0604020202020204" pitchFamily="34" charset="0"/>
              </a:rPr>
              <a:t>；</a:t>
            </a:r>
            <a:endParaRPr kumimoji="0" lang="en-US" altLang="zh-CN" sz="2400" b="0" i="0" u="none" strike="noStrike" kern="1200" cap="none" spc="0" normalizeH="0" baseline="0" noProof="0" dirty="0">
              <a:ln>
                <a:noFill/>
              </a:ln>
              <a:solidFill>
                <a:srgbClr val="E7E6E6">
                  <a:lumMod val="25000"/>
                </a:srgbClr>
              </a:solidFill>
              <a:effectLst/>
              <a:uLnTx/>
              <a:uFillTx/>
              <a:latin typeface="Calibri" panose="020F0502020204030204" pitchFamily="34" charset="0"/>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智能防丢报警器与手机蓝牙互通；</a:t>
            </a: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lang="zh-CN" altLang="en-US" sz="2400" dirty="0">
                <a:solidFill>
                  <a:srgbClr val="E7E6E6">
                    <a:lumMod val="25000"/>
                  </a:srgbClr>
                </a:solidFill>
                <a:latin typeface="Calibri"/>
                <a:cs typeface="Arial" panose="020B0604020202020204" pitchFamily="34" charset="0"/>
              </a:rPr>
              <a:t>嵌入式操作系统</a:t>
            </a:r>
            <a:r>
              <a:rPr lang="en-US" altLang="zh-CN" sz="2400" dirty="0">
                <a:solidFill>
                  <a:srgbClr val="E7E6E6">
                    <a:lumMod val="25000"/>
                  </a:srgbClr>
                </a:solidFill>
                <a:latin typeface="Calibri"/>
                <a:cs typeface="Arial" panose="020B0604020202020204" pitchFamily="34" charset="0"/>
              </a:rPr>
              <a:t>Free RTOS</a:t>
            </a:r>
            <a:r>
              <a:rPr lang="zh-CN" altLang="en-US" sz="2400" dirty="0">
                <a:solidFill>
                  <a:srgbClr val="E7E6E6">
                    <a:lumMod val="25000"/>
                  </a:srgbClr>
                </a:solidFill>
                <a:latin typeface="Calibri"/>
                <a:cs typeface="Arial" panose="020B0604020202020204" pitchFamily="34" charset="0"/>
              </a:rPr>
              <a:t>在</a:t>
            </a:r>
            <a:r>
              <a:rPr lang="en-US" altLang="zh-CN" sz="2400" dirty="0">
                <a:solidFill>
                  <a:srgbClr val="E7E6E6">
                    <a:lumMod val="25000"/>
                  </a:srgbClr>
                </a:solidFill>
                <a:latin typeface="Calibri"/>
                <a:cs typeface="Arial" panose="020B0604020202020204" pitchFamily="34" charset="0"/>
              </a:rPr>
              <a:t>ESP32</a:t>
            </a:r>
            <a:r>
              <a:rPr lang="zh-CN" altLang="en-US" sz="2400" dirty="0">
                <a:solidFill>
                  <a:srgbClr val="E7E6E6">
                    <a:lumMod val="25000"/>
                  </a:srgbClr>
                </a:solidFill>
                <a:latin typeface="Calibri"/>
                <a:cs typeface="Arial" panose="020B0604020202020204" pitchFamily="34" charset="0"/>
              </a:rPr>
              <a:t>主控的应用；</a:t>
            </a: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lang="zh-CN" altLang="en-US" sz="2400" dirty="0">
                <a:solidFill>
                  <a:srgbClr val="E7E6E6">
                    <a:lumMod val="25000"/>
                  </a:srgbClr>
                </a:solidFill>
                <a:latin typeface="Calibri"/>
                <a:cs typeface="Arial" panose="020B0604020202020204" pitchFamily="34" charset="0"/>
              </a:rPr>
              <a:t>安卓手机上位机</a:t>
            </a:r>
            <a:r>
              <a:rPr lang="en-US" altLang="zh-CN" sz="2400" dirty="0">
                <a:solidFill>
                  <a:srgbClr val="E7E6E6">
                    <a:lumMod val="25000"/>
                  </a:srgbClr>
                </a:solidFill>
                <a:latin typeface="Calibri"/>
                <a:cs typeface="Arial" panose="020B0604020202020204" pitchFamily="34" charset="0"/>
              </a:rPr>
              <a:t>APP</a:t>
            </a:r>
            <a:r>
              <a:rPr lang="zh-CN" altLang="en-US" sz="2400" dirty="0">
                <a:solidFill>
                  <a:srgbClr val="E7E6E6">
                    <a:lumMod val="25000"/>
                  </a:srgbClr>
                </a:solidFill>
                <a:latin typeface="Calibri"/>
                <a:cs typeface="Arial" panose="020B0604020202020204" pitchFamily="34" charset="0"/>
              </a:rPr>
              <a:t>设计。</a:t>
            </a: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4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70384A85-EE6C-C895-5FB8-53A45D01F548}"/>
              </a:ext>
            </a:extLst>
          </p:cNvPr>
          <p:cNvPicPr>
            <a:picLocks noChangeAspect="1"/>
          </p:cNvPicPr>
          <p:nvPr/>
        </p:nvPicPr>
        <p:blipFill>
          <a:blip r:embed="rId3"/>
          <a:stretch>
            <a:fillRect/>
          </a:stretch>
        </p:blipFill>
        <p:spPr>
          <a:xfrm>
            <a:off x="10564843" y="5990800"/>
            <a:ext cx="882564" cy="882564"/>
          </a:xfrm>
          <a:prstGeom prst="rect">
            <a:avLst/>
          </a:prstGeom>
        </p:spPr>
      </p:pic>
      <p:sp>
        <p:nvSpPr>
          <p:cNvPr id="4" name="文本框 2">
            <a:extLst>
              <a:ext uri="{FF2B5EF4-FFF2-40B4-BE49-F238E27FC236}">
                <a16:creationId xmlns:a16="http://schemas.microsoft.com/office/drawing/2014/main" id="{EE42A2B6-B02F-31B3-2242-7CD2AE67C21F}"/>
              </a:ext>
            </a:extLst>
          </p:cNvPr>
          <p:cNvSpPr txBox="1">
            <a:spLocks noChangeArrowheads="1"/>
          </p:cNvSpPr>
          <p:nvPr/>
        </p:nvSpPr>
        <p:spPr bwMode="auto">
          <a:xfrm>
            <a:off x="-141402" y="1110148"/>
            <a:ext cx="3257347" cy="53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设计重点</a:t>
            </a:r>
          </a:p>
        </p:txBody>
      </p:sp>
      <p:sp>
        <p:nvSpPr>
          <p:cNvPr id="6" name="矩形 5">
            <a:extLst>
              <a:ext uri="{FF2B5EF4-FFF2-40B4-BE49-F238E27FC236}">
                <a16:creationId xmlns:a16="http://schemas.microsoft.com/office/drawing/2014/main" id="{2AE5FB7D-F96F-28C3-DEBB-616587B578EB}"/>
              </a:ext>
            </a:extLst>
          </p:cNvPr>
          <p:cNvSpPr/>
          <p:nvPr/>
        </p:nvSpPr>
        <p:spPr>
          <a:xfrm>
            <a:off x="6212405" y="1947934"/>
            <a:ext cx="5354120" cy="1708160"/>
          </a:xfrm>
          <a:prstGeom prst="rect">
            <a:avLst/>
          </a:prstGeom>
        </p:spPr>
        <p:txBody>
          <a:bodyPr wrap="square">
            <a:spAutoFit/>
          </a:bodyPr>
          <a:lstStyle/>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lang="zh-CN" altLang="en-US" sz="2400" dirty="0">
                <a:solidFill>
                  <a:srgbClr val="E7E6E6">
                    <a:lumMod val="25000"/>
                  </a:srgbClr>
                </a:solidFill>
                <a:cs typeface="Arial" panose="020B0604020202020204" pitchFamily="34" charset="0"/>
              </a:rPr>
              <a:t>小而集成的智能防丢报警器，外壳半径小于</a:t>
            </a:r>
            <a:r>
              <a:rPr lang="en-US" altLang="zh-CN" sz="2400" dirty="0">
                <a:solidFill>
                  <a:srgbClr val="E7E6E6">
                    <a:lumMod val="25000"/>
                  </a:srgbClr>
                </a:solidFill>
                <a:cs typeface="Arial" panose="020B0604020202020204" pitchFamily="34" charset="0"/>
              </a:rPr>
              <a:t>2CM</a:t>
            </a:r>
            <a:r>
              <a:rPr kumimoji="0" lang="zh-CN" altLang="en-US" sz="2400" b="0" i="0" u="none" strike="noStrike" kern="1200" cap="none" spc="0" normalizeH="0" baseline="0" noProof="0" dirty="0">
                <a:ln>
                  <a:noFill/>
                </a:ln>
                <a:solidFill>
                  <a:srgbClr val="E7E6E6">
                    <a:lumMod val="25000"/>
                  </a:srgbClr>
                </a:solidFill>
                <a:effectLst/>
                <a:uLnTx/>
                <a:uFillTx/>
                <a:latin typeface="Calibri" panose="020F0502020204030204" pitchFamily="34" charset="0"/>
                <a:ea typeface="宋体" panose="02010600030101010101" pitchFamily="2" charset="-122"/>
                <a:cs typeface="Arial" panose="020B0604020202020204" pitchFamily="34" charset="0"/>
              </a:rPr>
              <a:t>；</a:t>
            </a:r>
            <a:endParaRPr kumimoji="0" lang="en-US" altLang="zh-CN" sz="2400" b="0" i="0" u="none" strike="noStrike" kern="1200" cap="none" spc="0" normalizeH="0" baseline="0" noProof="0" dirty="0">
              <a:ln>
                <a:noFill/>
              </a:ln>
              <a:solidFill>
                <a:srgbClr val="E7E6E6">
                  <a:lumMod val="25000"/>
                </a:srgbClr>
              </a:solidFill>
              <a:effectLst/>
              <a:uLnTx/>
              <a:uFillTx/>
              <a:latin typeface="Calibri" panose="020F0502020204030204" pitchFamily="34" charset="0"/>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蓝牙</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RSSI</a:t>
            </a:r>
            <a:r>
              <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测距算法。</a:t>
            </a: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4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5807607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4</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方案设计</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anim calcmode="lin" valueType="num">
                                      <p:cBhvr>
                                        <p:cTn id="8" dur="700" fill="hold"/>
                                        <p:tgtEl>
                                          <p:spTgt spid="4"/>
                                        </p:tgtEl>
                                        <p:attrNameLst>
                                          <p:attrName>ppt_x</p:attrName>
                                        </p:attrNameLst>
                                      </p:cBhvr>
                                      <p:tavLst>
                                        <p:tav tm="0">
                                          <p:val>
                                            <p:strVal val="#ppt_x"/>
                                          </p:val>
                                        </p:tav>
                                        <p:tav tm="100000">
                                          <p:val>
                                            <p:strVal val="#ppt_x"/>
                                          </p:val>
                                        </p:tav>
                                      </p:tavLst>
                                    </p:anim>
                                    <p:anim calcmode="lin" valueType="num">
                                      <p:cBhvr>
                                        <p:cTn id="9" dur="7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200" fill="hold"/>
                                        <p:tgtEl>
                                          <p:spTgt spid="8"/>
                                        </p:tgtEl>
                                        <p:attrNameLst>
                                          <p:attrName>ppt_w</p:attrName>
                                        </p:attrNameLst>
                                      </p:cBhvr>
                                      <p:tavLst>
                                        <p:tav tm="0">
                                          <p:val>
                                            <p:fltVal val="0"/>
                                          </p:val>
                                        </p:tav>
                                        <p:tav tm="100000">
                                          <p:val>
                                            <p:strVal val="#ppt_w"/>
                                          </p:val>
                                        </p:tav>
                                      </p:tavLst>
                                    </p:anim>
                                    <p:anim calcmode="lin" valueType="num">
                                      <p:cBhvr>
                                        <p:cTn id="14" dur="200" fill="hold"/>
                                        <p:tgtEl>
                                          <p:spTgt spid="8"/>
                                        </p:tgtEl>
                                        <p:attrNameLst>
                                          <p:attrName>ppt_h</p:attrName>
                                        </p:attrNameLst>
                                      </p:cBhvr>
                                      <p:tavLst>
                                        <p:tav tm="0">
                                          <p:val>
                                            <p:fltVal val="0"/>
                                          </p:val>
                                        </p:tav>
                                        <p:tav tm="100000">
                                          <p:val>
                                            <p:strVal val="#ppt_h"/>
                                          </p:val>
                                        </p:tav>
                                      </p:tavLst>
                                    </p:anim>
                                    <p:animEffect transition="in" filter="fade">
                                      <p:cBhvr>
                                        <p:cTn id="15"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A9F77-326B-294C-D683-5AC6847CBF2B}"/>
            </a:ext>
          </a:extLst>
        </p:cNvPr>
        <p:cNvGrpSpPr/>
        <p:nvPr/>
      </p:nvGrpSpPr>
      <p:grpSpPr>
        <a:xfrm>
          <a:off x="0" y="0"/>
          <a:ext cx="0" cy="0"/>
          <a:chOff x="0" y="0"/>
          <a:chExt cx="0" cy="0"/>
        </a:xfrm>
      </p:grpSpPr>
      <p:sp>
        <p:nvSpPr>
          <p:cNvPr id="46" name="文本框 45">
            <a:extLst>
              <a:ext uri="{FF2B5EF4-FFF2-40B4-BE49-F238E27FC236}">
                <a16:creationId xmlns:a16="http://schemas.microsoft.com/office/drawing/2014/main" id="{1FB6B966-5A1B-9AC3-07A2-C335804122B4}"/>
              </a:ext>
            </a:extLst>
          </p:cNvPr>
          <p:cNvSpPr txBox="1"/>
          <p:nvPr/>
        </p:nvSpPr>
        <p:spPr>
          <a:xfrm>
            <a:off x="4575518" y="789608"/>
            <a:ext cx="26543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black"/>
                </a:solidFill>
                <a:latin typeface="思源黑体 CN Bold" panose="020B0800000000000000" pitchFamily="34" charset="-122"/>
                <a:ea typeface="思源黑体 CN Bold" panose="020B0800000000000000" pitchFamily="34" charset="-122"/>
              </a:rPr>
              <a:t>硬件设计内容</a:t>
            </a:r>
            <a:endParaRPr kumimoji="0" lang="zh-CN" altLang="en-US" sz="24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n-cs"/>
            </a:endParaRPr>
          </a:p>
        </p:txBody>
      </p:sp>
      <p:sp>
        <p:nvSpPr>
          <p:cNvPr id="3" name="矩形 2">
            <a:extLst>
              <a:ext uri="{FF2B5EF4-FFF2-40B4-BE49-F238E27FC236}">
                <a16:creationId xmlns:a16="http://schemas.microsoft.com/office/drawing/2014/main" id="{8C8EBF22-8249-3849-062A-E6D0AD8C446A}"/>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矩形 3">
            <a:extLst>
              <a:ext uri="{FF2B5EF4-FFF2-40B4-BE49-F238E27FC236}">
                <a16:creationId xmlns:a16="http://schemas.microsoft.com/office/drawing/2014/main" id="{5852D9E7-101C-06BC-4D5D-D46303AA452F}"/>
              </a:ext>
            </a:extLst>
          </p:cNvPr>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5" name="组合 4">
            <a:extLst>
              <a:ext uri="{FF2B5EF4-FFF2-40B4-BE49-F238E27FC236}">
                <a16:creationId xmlns:a16="http://schemas.microsoft.com/office/drawing/2014/main" id="{D6C2B33A-6555-0D10-00D4-4910251B32F9}"/>
              </a:ext>
            </a:extLst>
          </p:cNvPr>
          <p:cNvGrpSpPr/>
          <p:nvPr/>
        </p:nvGrpSpPr>
        <p:grpSpPr bwMode="auto">
          <a:xfrm>
            <a:off x="550863" y="82550"/>
            <a:ext cx="3381375" cy="585788"/>
            <a:chOff x="551544" y="82976"/>
            <a:chExt cx="3380742" cy="584775"/>
          </a:xfrm>
        </p:grpSpPr>
        <p:sp>
          <p:nvSpPr>
            <p:cNvPr id="8" name="文本框 12">
              <a:extLst>
                <a:ext uri="{FF2B5EF4-FFF2-40B4-BE49-F238E27FC236}">
                  <a16:creationId xmlns:a16="http://schemas.microsoft.com/office/drawing/2014/main" id="{CD789AFD-F933-B381-8B4C-762C227F72FC}"/>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方案设计</a:t>
              </a:r>
            </a:p>
          </p:txBody>
        </p:sp>
        <p:sp>
          <p:nvSpPr>
            <p:cNvPr id="11" name="文本框 10">
              <a:extLst>
                <a:ext uri="{FF2B5EF4-FFF2-40B4-BE49-F238E27FC236}">
                  <a16:creationId xmlns:a16="http://schemas.microsoft.com/office/drawing/2014/main" id="{B55C4104-12F5-E633-BAF0-C0A577D94FE8}"/>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等线"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等线" panose="02010600030101010101" pitchFamily="2" charset="-122"/>
                <a:cs typeface="+mn-cs"/>
              </a:endParaRPr>
            </a:p>
          </p:txBody>
        </p:sp>
      </p:grpSp>
      <p:sp>
        <p:nvSpPr>
          <p:cNvPr id="12" name="矩形 11">
            <a:extLst>
              <a:ext uri="{FF2B5EF4-FFF2-40B4-BE49-F238E27FC236}">
                <a16:creationId xmlns:a16="http://schemas.microsoft.com/office/drawing/2014/main" id="{9302BF9B-4688-05C2-0B93-AB8CA485FF4E}"/>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a:extLst>
              <a:ext uri="{FF2B5EF4-FFF2-40B4-BE49-F238E27FC236}">
                <a16:creationId xmlns:a16="http://schemas.microsoft.com/office/drawing/2014/main" id="{C471C2D4-30CC-49AD-8BD1-27C7B1A635F3}"/>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4" name="图片 13">
            <a:extLst>
              <a:ext uri="{FF2B5EF4-FFF2-40B4-BE49-F238E27FC236}">
                <a16:creationId xmlns:a16="http://schemas.microsoft.com/office/drawing/2014/main" id="{25FCF485-862A-1E66-4392-5D8D972C6A5B}"/>
              </a:ext>
            </a:extLst>
          </p:cNvPr>
          <p:cNvPicPr>
            <a:picLocks noChangeAspect="1"/>
          </p:cNvPicPr>
          <p:nvPr/>
        </p:nvPicPr>
        <p:blipFill>
          <a:blip r:embed="rId2"/>
          <a:stretch>
            <a:fillRect/>
          </a:stretch>
        </p:blipFill>
        <p:spPr>
          <a:xfrm>
            <a:off x="10564843" y="5990800"/>
            <a:ext cx="882564" cy="882564"/>
          </a:xfrm>
          <a:prstGeom prst="rect">
            <a:avLst/>
          </a:prstGeom>
        </p:spPr>
      </p:pic>
      <p:sp>
        <p:nvSpPr>
          <p:cNvPr id="26" name="矩形: 圆角 50">
            <a:extLst>
              <a:ext uri="{FF2B5EF4-FFF2-40B4-BE49-F238E27FC236}">
                <a16:creationId xmlns:a16="http://schemas.microsoft.com/office/drawing/2014/main" id="{BD80E323-E9C6-FCDD-D7C5-78D739B44AA7}"/>
              </a:ext>
            </a:extLst>
          </p:cNvPr>
          <p:cNvSpPr/>
          <p:nvPr/>
        </p:nvSpPr>
        <p:spPr>
          <a:xfrm>
            <a:off x="848411" y="1399401"/>
            <a:ext cx="10200589" cy="4767612"/>
          </a:xfrm>
          <a:prstGeom prst="roundRect">
            <a:avLst/>
          </a:prstGeom>
          <a:solidFill>
            <a:schemeClr val="accent1">
              <a:lumMod val="50000"/>
            </a:schemeClr>
          </a:solidFill>
          <a:ln w="6055" cap="flat">
            <a:noFill/>
            <a:prstDash val="solid"/>
            <a:miter/>
          </a:ln>
          <a:scene3d>
            <a:camera prst="perspectiveFront"/>
            <a:lightRig rig="threePt" dir="t"/>
          </a:scene3d>
        </p:spPr>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0" name="图片 9">
            <a:extLst>
              <a:ext uri="{FF2B5EF4-FFF2-40B4-BE49-F238E27FC236}">
                <a16:creationId xmlns:a16="http://schemas.microsoft.com/office/drawing/2014/main" id="{F8F2D599-F2C4-7526-ED56-0A9357D75801}"/>
              </a:ext>
            </a:extLst>
          </p:cNvPr>
          <p:cNvPicPr>
            <a:picLocks noChangeAspect="1"/>
          </p:cNvPicPr>
          <p:nvPr/>
        </p:nvPicPr>
        <p:blipFill>
          <a:blip r:embed="rId3"/>
          <a:stretch>
            <a:fillRect/>
          </a:stretch>
        </p:blipFill>
        <p:spPr>
          <a:xfrm>
            <a:off x="1476784" y="1665271"/>
            <a:ext cx="8845568" cy="4188773"/>
          </a:xfrm>
          <a:prstGeom prst="rect">
            <a:avLst/>
          </a:prstGeom>
        </p:spPr>
      </p:pic>
    </p:spTree>
    <p:extLst>
      <p:ext uri="{BB962C8B-B14F-4D97-AF65-F5344CB8AC3E}">
        <p14:creationId xmlns:p14="http://schemas.microsoft.com/office/powerpoint/2010/main" val="329050213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73AB7-FAF0-DCE0-3334-A02B8625C381}"/>
            </a:ext>
          </a:extLst>
        </p:cNvPr>
        <p:cNvGrpSpPr/>
        <p:nvPr/>
      </p:nvGrpSpPr>
      <p:grpSpPr>
        <a:xfrm>
          <a:off x="0" y="0"/>
          <a:ext cx="0" cy="0"/>
          <a:chOff x="0" y="0"/>
          <a:chExt cx="0" cy="0"/>
        </a:xfrm>
      </p:grpSpPr>
      <p:sp>
        <p:nvSpPr>
          <p:cNvPr id="46" name="文本框 45">
            <a:extLst>
              <a:ext uri="{FF2B5EF4-FFF2-40B4-BE49-F238E27FC236}">
                <a16:creationId xmlns:a16="http://schemas.microsoft.com/office/drawing/2014/main" id="{B03A2D28-C406-8888-4069-CB7FB3049C04}"/>
              </a:ext>
            </a:extLst>
          </p:cNvPr>
          <p:cNvSpPr txBox="1"/>
          <p:nvPr/>
        </p:nvSpPr>
        <p:spPr>
          <a:xfrm>
            <a:off x="4575518" y="789608"/>
            <a:ext cx="26543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black"/>
                </a:solidFill>
                <a:latin typeface="思源黑体 CN Bold" panose="020B0800000000000000" pitchFamily="34" charset="-122"/>
                <a:ea typeface="思源黑体 CN Bold" panose="020B0800000000000000" pitchFamily="34" charset="-122"/>
              </a:rPr>
              <a:t>软件</a:t>
            </a:r>
            <a:r>
              <a:rPr kumimoji="0" lang="zh-CN" altLang="en-US" sz="24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n-cs"/>
              </a:rPr>
              <a:t>设计内容</a:t>
            </a:r>
          </a:p>
        </p:txBody>
      </p:sp>
      <p:sp>
        <p:nvSpPr>
          <p:cNvPr id="3" name="矩形 2">
            <a:extLst>
              <a:ext uri="{FF2B5EF4-FFF2-40B4-BE49-F238E27FC236}">
                <a16:creationId xmlns:a16="http://schemas.microsoft.com/office/drawing/2014/main" id="{AB86BF13-83C0-7E48-15AA-09201EB4F8A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矩形 3">
            <a:extLst>
              <a:ext uri="{FF2B5EF4-FFF2-40B4-BE49-F238E27FC236}">
                <a16:creationId xmlns:a16="http://schemas.microsoft.com/office/drawing/2014/main" id="{133A79E8-1957-7218-71C8-3769BF6F4FAE}"/>
              </a:ext>
            </a:extLst>
          </p:cNvPr>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5" name="组合 4">
            <a:extLst>
              <a:ext uri="{FF2B5EF4-FFF2-40B4-BE49-F238E27FC236}">
                <a16:creationId xmlns:a16="http://schemas.microsoft.com/office/drawing/2014/main" id="{991CAC20-2C4B-7BFA-E87D-1246B913BF11}"/>
              </a:ext>
            </a:extLst>
          </p:cNvPr>
          <p:cNvGrpSpPr/>
          <p:nvPr/>
        </p:nvGrpSpPr>
        <p:grpSpPr bwMode="auto">
          <a:xfrm>
            <a:off x="550863" y="82550"/>
            <a:ext cx="3381375" cy="585788"/>
            <a:chOff x="551544" y="82976"/>
            <a:chExt cx="3380742" cy="584775"/>
          </a:xfrm>
        </p:grpSpPr>
        <p:sp>
          <p:nvSpPr>
            <p:cNvPr id="8" name="文本框 12">
              <a:extLst>
                <a:ext uri="{FF2B5EF4-FFF2-40B4-BE49-F238E27FC236}">
                  <a16:creationId xmlns:a16="http://schemas.microsoft.com/office/drawing/2014/main" id="{5803D441-F6FA-3853-8289-240E87B195E2}"/>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方案设计</a:t>
              </a:r>
            </a:p>
          </p:txBody>
        </p:sp>
        <p:sp>
          <p:nvSpPr>
            <p:cNvPr id="11" name="文本框 10">
              <a:extLst>
                <a:ext uri="{FF2B5EF4-FFF2-40B4-BE49-F238E27FC236}">
                  <a16:creationId xmlns:a16="http://schemas.microsoft.com/office/drawing/2014/main" id="{80418216-EB37-BC51-522B-4EA32DBB2C0A}"/>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等线"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等线" panose="02010600030101010101" pitchFamily="2" charset="-122"/>
                <a:cs typeface="+mn-cs"/>
              </a:endParaRPr>
            </a:p>
          </p:txBody>
        </p:sp>
      </p:grpSp>
      <p:sp>
        <p:nvSpPr>
          <p:cNvPr id="12" name="矩形 11">
            <a:extLst>
              <a:ext uri="{FF2B5EF4-FFF2-40B4-BE49-F238E27FC236}">
                <a16:creationId xmlns:a16="http://schemas.microsoft.com/office/drawing/2014/main" id="{DB3D5194-1043-B1DE-59CE-2EF2B192210F}"/>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a:extLst>
              <a:ext uri="{FF2B5EF4-FFF2-40B4-BE49-F238E27FC236}">
                <a16:creationId xmlns:a16="http://schemas.microsoft.com/office/drawing/2014/main" id="{B36E3214-3ED6-07E3-7BD6-EDCE36F404F9}"/>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4" name="图片 13">
            <a:extLst>
              <a:ext uri="{FF2B5EF4-FFF2-40B4-BE49-F238E27FC236}">
                <a16:creationId xmlns:a16="http://schemas.microsoft.com/office/drawing/2014/main" id="{CF255792-DFA9-BBD4-3848-0A514051CD9F}"/>
              </a:ext>
            </a:extLst>
          </p:cNvPr>
          <p:cNvPicPr>
            <a:picLocks noChangeAspect="1"/>
          </p:cNvPicPr>
          <p:nvPr/>
        </p:nvPicPr>
        <p:blipFill>
          <a:blip r:embed="rId2"/>
          <a:stretch>
            <a:fillRect/>
          </a:stretch>
        </p:blipFill>
        <p:spPr>
          <a:xfrm>
            <a:off x="10564843" y="5990800"/>
            <a:ext cx="882564" cy="882564"/>
          </a:xfrm>
          <a:prstGeom prst="rect">
            <a:avLst/>
          </a:prstGeom>
        </p:spPr>
      </p:pic>
      <p:sp>
        <p:nvSpPr>
          <p:cNvPr id="26" name="矩形: 圆角 50">
            <a:extLst>
              <a:ext uri="{FF2B5EF4-FFF2-40B4-BE49-F238E27FC236}">
                <a16:creationId xmlns:a16="http://schemas.microsoft.com/office/drawing/2014/main" id="{976B230E-6E57-F63C-E2C2-6D08C7B0C0C7}"/>
              </a:ext>
            </a:extLst>
          </p:cNvPr>
          <p:cNvSpPr/>
          <p:nvPr/>
        </p:nvSpPr>
        <p:spPr>
          <a:xfrm>
            <a:off x="2648932" y="1399401"/>
            <a:ext cx="6645898" cy="4767612"/>
          </a:xfrm>
          <a:prstGeom prst="roundRect">
            <a:avLst/>
          </a:prstGeom>
          <a:solidFill>
            <a:schemeClr val="accent1">
              <a:lumMod val="50000"/>
            </a:schemeClr>
          </a:solidFill>
          <a:ln w="6055" cap="flat">
            <a:noFill/>
            <a:prstDash val="solid"/>
            <a:miter/>
          </a:ln>
          <a:scene3d>
            <a:camera prst="perspectiveFront"/>
            <a:lightRig rig="threePt" dir="t"/>
          </a:scene3d>
        </p:spPr>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9" name="图片 8">
            <a:extLst>
              <a:ext uri="{FF2B5EF4-FFF2-40B4-BE49-F238E27FC236}">
                <a16:creationId xmlns:a16="http://schemas.microsoft.com/office/drawing/2014/main" id="{84280AF9-BBBC-C201-07C3-2787766EF933}"/>
              </a:ext>
            </a:extLst>
          </p:cNvPr>
          <p:cNvPicPr>
            <a:picLocks noChangeAspect="1"/>
          </p:cNvPicPr>
          <p:nvPr/>
        </p:nvPicPr>
        <p:blipFill>
          <a:blip r:embed="rId3"/>
          <a:stretch>
            <a:fillRect/>
          </a:stretch>
        </p:blipFill>
        <p:spPr>
          <a:xfrm>
            <a:off x="4506012" y="1419460"/>
            <a:ext cx="3459637" cy="4648932"/>
          </a:xfrm>
          <a:prstGeom prst="rect">
            <a:avLst/>
          </a:prstGeom>
        </p:spPr>
      </p:pic>
    </p:spTree>
    <p:extLst>
      <p:ext uri="{BB962C8B-B14F-4D97-AF65-F5344CB8AC3E}">
        <p14:creationId xmlns:p14="http://schemas.microsoft.com/office/powerpoint/2010/main" val="11227646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5</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a:extLst>
              <a:ext uri="{FF2B5EF4-FFF2-40B4-BE49-F238E27FC236}">
                <a16:creationId xmlns:a16="http://schemas.microsoft.com/office/drawing/2014/main" id="{F6FC668A-C6C5-56BF-3DC7-DE074B26E276}"/>
              </a:ext>
            </a:extLst>
          </p:cNvPr>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设计思路</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anim calcmode="lin" valueType="num">
                                      <p:cBhvr>
                                        <p:cTn id="8" dur="700" fill="hold"/>
                                        <p:tgtEl>
                                          <p:spTgt spid="4"/>
                                        </p:tgtEl>
                                        <p:attrNameLst>
                                          <p:attrName>ppt_x</p:attrName>
                                        </p:attrNameLst>
                                      </p:cBhvr>
                                      <p:tavLst>
                                        <p:tav tm="0">
                                          <p:val>
                                            <p:strVal val="#ppt_x"/>
                                          </p:val>
                                        </p:tav>
                                        <p:tav tm="100000">
                                          <p:val>
                                            <p:strVal val="#ppt_x"/>
                                          </p:val>
                                        </p:tav>
                                      </p:tavLst>
                                    </p:anim>
                                    <p:anim calcmode="lin" valueType="num">
                                      <p:cBhvr>
                                        <p:cTn id="9" dur="7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200" fill="hold"/>
                                        <p:tgtEl>
                                          <p:spTgt spid="8"/>
                                        </p:tgtEl>
                                        <p:attrNameLst>
                                          <p:attrName>ppt_w</p:attrName>
                                        </p:attrNameLst>
                                      </p:cBhvr>
                                      <p:tavLst>
                                        <p:tav tm="0">
                                          <p:val>
                                            <p:fltVal val="0"/>
                                          </p:val>
                                        </p:tav>
                                        <p:tav tm="100000">
                                          <p:val>
                                            <p:strVal val="#ppt_w"/>
                                          </p:val>
                                        </p:tav>
                                      </p:tavLst>
                                    </p:anim>
                                    <p:anim calcmode="lin" valueType="num">
                                      <p:cBhvr>
                                        <p:cTn id="14" dur="200" fill="hold"/>
                                        <p:tgtEl>
                                          <p:spTgt spid="8"/>
                                        </p:tgtEl>
                                        <p:attrNameLst>
                                          <p:attrName>ppt_h</p:attrName>
                                        </p:attrNameLst>
                                      </p:cBhvr>
                                      <p:tavLst>
                                        <p:tav tm="0">
                                          <p:val>
                                            <p:fltVal val="0"/>
                                          </p:val>
                                        </p:tav>
                                        <p:tav tm="100000">
                                          <p:val>
                                            <p:strVal val="#ppt_h"/>
                                          </p:val>
                                        </p:tav>
                                      </p:tavLst>
                                    </p:anim>
                                    <p:animEffect transition="in" filter="fade">
                                      <p:cBhvr>
                                        <p:cTn id="15"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56000" cy="585788"/>
            <a:chOff x="551544" y="82976"/>
            <a:chExt cx="3554910" cy="584775"/>
          </a:xfrm>
        </p:grpSpPr>
        <p:sp>
          <p:nvSpPr>
            <p:cNvPr id="16423"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设计思路</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7" name="组合 56"/>
          <p:cNvGrpSpPr/>
          <p:nvPr/>
        </p:nvGrpSpPr>
        <p:grpSpPr bwMode="auto">
          <a:xfrm>
            <a:off x="5824028" y="645200"/>
            <a:ext cx="3037730" cy="453202"/>
            <a:chOff x="6833347" y="972477"/>
            <a:chExt cx="2425721" cy="399801"/>
          </a:xfrm>
        </p:grpSpPr>
        <p:sp>
          <p:nvSpPr>
            <p:cNvPr id="58" name="文本框 57"/>
            <p:cNvSpPr txBox="1"/>
            <p:nvPr/>
          </p:nvSpPr>
          <p:spPr>
            <a:xfrm>
              <a:off x="6833347" y="972477"/>
              <a:ext cx="2425721" cy="101623"/>
            </a:xfrm>
            <a:prstGeom prst="rect">
              <a:avLst/>
            </a:prstGeom>
            <a:noFill/>
          </p:spPr>
          <p:txBody>
            <a:bodyPr>
              <a:spAutoFit/>
            </a:bodyPr>
            <a:lstStyle/>
            <a:p>
              <a:pP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设计思路</a:t>
              </a: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5436103" y="1014619"/>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422D029-5952-F734-F8EA-9C01015F7AA8}"/>
              </a:ext>
            </a:extLst>
          </p:cNvPr>
          <p:cNvSpPr/>
          <p:nvPr/>
        </p:nvSpPr>
        <p:spPr>
          <a:xfrm>
            <a:off x="5824028" y="1271757"/>
            <a:ext cx="6099202" cy="4508094"/>
          </a:xfrm>
          <a:prstGeom prst="rect">
            <a:avLst/>
          </a:prstGeom>
        </p:spPr>
        <p:txBody>
          <a:bodyPr wrap="square">
            <a:spAutoFit/>
          </a:bodyPr>
          <a:lstStyle/>
          <a:p>
            <a:pPr eaLnBrk="1" fontAlgn="auto" hangingPunct="1">
              <a:lnSpc>
                <a:spcPts val="4000"/>
              </a:lnSpc>
              <a:spcBef>
                <a:spcPts val="0"/>
              </a:spcBef>
              <a:spcAft>
                <a:spcPts val="0"/>
              </a:spcAft>
              <a:defRPr/>
            </a:pPr>
            <a:r>
              <a:rPr lang="en-US" altLang="zh-CN" sz="2800" dirty="0">
                <a:solidFill>
                  <a:srgbClr val="044875"/>
                </a:solidFill>
                <a:latin typeface="+mj-lt"/>
                <a:ea typeface="+mn-ea"/>
                <a:cs typeface="Arial" panose="020B0604020202020204" pitchFamily="34" charset="0"/>
              </a:rPr>
              <a:t>ESP32C3</a:t>
            </a:r>
            <a:r>
              <a:rPr lang="zh-CN" altLang="en-US" sz="2800" dirty="0">
                <a:solidFill>
                  <a:srgbClr val="044875"/>
                </a:solidFill>
                <a:latin typeface="+mj-lt"/>
                <a:ea typeface="+mn-ea"/>
                <a:cs typeface="Arial" panose="020B0604020202020204" pitchFamily="34" charset="0"/>
              </a:rPr>
              <a:t>为控制核心，通过</a:t>
            </a:r>
            <a:r>
              <a:rPr lang="en-US" altLang="zh-CN" sz="2800" dirty="0">
                <a:solidFill>
                  <a:srgbClr val="044875"/>
                </a:solidFill>
                <a:latin typeface="+mj-lt"/>
                <a:ea typeface="+mn-ea"/>
                <a:cs typeface="Arial" panose="020B0604020202020204" pitchFamily="34" charset="0"/>
              </a:rPr>
              <a:t>500mA</a:t>
            </a:r>
            <a:r>
              <a:rPr lang="zh-CN" altLang="en-US" sz="2800" dirty="0">
                <a:solidFill>
                  <a:srgbClr val="044875"/>
                </a:solidFill>
                <a:latin typeface="+mj-lt"/>
                <a:ea typeface="+mn-ea"/>
                <a:cs typeface="Arial" panose="020B0604020202020204" pitchFamily="34" charset="0"/>
              </a:rPr>
              <a:t>，</a:t>
            </a:r>
            <a:r>
              <a:rPr lang="en-US" altLang="zh-CN" sz="2800" dirty="0">
                <a:solidFill>
                  <a:srgbClr val="044875"/>
                </a:solidFill>
                <a:latin typeface="+mj-lt"/>
                <a:ea typeface="+mn-ea"/>
                <a:cs typeface="Arial" panose="020B0604020202020204" pitchFamily="34" charset="0"/>
              </a:rPr>
              <a:t>3.7V</a:t>
            </a:r>
            <a:r>
              <a:rPr lang="zh-CN" altLang="en-US" sz="2800" dirty="0">
                <a:solidFill>
                  <a:srgbClr val="044875"/>
                </a:solidFill>
                <a:latin typeface="+mj-lt"/>
                <a:ea typeface="+mn-ea"/>
                <a:cs typeface="Arial" panose="020B0604020202020204" pitchFamily="34" charset="0"/>
              </a:rPr>
              <a:t>锂电池向系统供电，经过一路</a:t>
            </a:r>
            <a:r>
              <a:rPr lang="en-US" altLang="zh-CN" sz="2800" dirty="0">
                <a:solidFill>
                  <a:srgbClr val="044875"/>
                </a:solidFill>
                <a:latin typeface="+mj-lt"/>
                <a:ea typeface="+mn-ea"/>
                <a:cs typeface="Arial" panose="020B0604020202020204" pitchFamily="34" charset="0"/>
              </a:rPr>
              <a:t>DC-DC</a:t>
            </a:r>
            <a:r>
              <a:rPr lang="zh-CN" altLang="en-US" sz="2800" dirty="0">
                <a:solidFill>
                  <a:srgbClr val="044875"/>
                </a:solidFill>
                <a:latin typeface="+mj-lt"/>
                <a:ea typeface="+mn-ea"/>
                <a:cs typeface="Arial" panose="020B0604020202020204" pitchFamily="34" charset="0"/>
              </a:rPr>
              <a:t>稳压电路向</a:t>
            </a:r>
            <a:r>
              <a:rPr lang="en-US" altLang="zh-CN" sz="2800" dirty="0">
                <a:solidFill>
                  <a:srgbClr val="044875"/>
                </a:solidFill>
                <a:latin typeface="+mj-lt"/>
                <a:ea typeface="+mn-ea"/>
                <a:cs typeface="Arial" panose="020B0604020202020204" pitchFamily="34" charset="0"/>
              </a:rPr>
              <a:t>ESP32</a:t>
            </a:r>
            <a:r>
              <a:rPr lang="zh-CN" altLang="en-US" sz="2800" dirty="0">
                <a:solidFill>
                  <a:srgbClr val="044875"/>
                </a:solidFill>
                <a:latin typeface="+mj-lt"/>
                <a:ea typeface="+mn-ea"/>
                <a:cs typeface="Arial" panose="020B0604020202020204" pitchFamily="34" charset="0"/>
              </a:rPr>
              <a:t>单片机供电。同时可以通过</a:t>
            </a:r>
            <a:r>
              <a:rPr lang="en-US" altLang="zh-CN" sz="2800" dirty="0">
                <a:solidFill>
                  <a:srgbClr val="044875"/>
                </a:solidFill>
                <a:latin typeface="+mj-lt"/>
                <a:ea typeface="+mn-ea"/>
                <a:cs typeface="Arial" panose="020B0604020202020204" pitchFamily="34" charset="0"/>
              </a:rPr>
              <a:t>TYPE-C</a:t>
            </a:r>
            <a:r>
              <a:rPr lang="zh-CN" altLang="en-US" sz="2800" dirty="0">
                <a:solidFill>
                  <a:srgbClr val="044875"/>
                </a:solidFill>
                <a:latin typeface="+mj-lt"/>
                <a:ea typeface="+mn-ea"/>
                <a:cs typeface="Arial" panose="020B0604020202020204" pitchFamily="34" charset="0"/>
              </a:rPr>
              <a:t>接口向锂电池充电。通过蓝牙信号的</a:t>
            </a:r>
            <a:r>
              <a:rPr lang="en-US" altLang="zh-CN" sz="2800" dirty="0">
                <a:solidFill>
                  <a:srgbClr val="044875"/>
                </a:solidFill>
                <a:latin typeface="+mj-lt"/>
                <a:ea typeface="+mn-ea"/>
                <a:cs typeface="Arial" panose="020B0604020202020204" pitchFamily="34" charset="0"/>
              </a:rPr>
              <a:t>RSSI</a:t>
            </a:r>
            <a:r>
              <a:rPr lang="zh-CN" altLang="en-US" sz="2800" dirty="0">
                <a:solidFill>
                  <a:srgbClr val="044875"/>
                </a:solidFill>
                <a:latin typeface="+mj-lt"/>
                <a:ea typeface="+mn-ea"/>
                <a:cs typeface="Arial" panose="020B0604020202020204" pitchFamily="34" charset="0"/>
              </a:rPr>
              <a:t>值计算得到防丢警报器与手机的距离，当距离大于</a:t>
            </a:r>
            <a:r>
              <a:rPr lang="en-US" altLang="zh-CN" sz="2800" dirty="0">
                <a:solidFill>
                  <a:srgbClr val="044875"/>
                </a:solidFill>
                <a:latin typeface="+mj-lt"/>
                <a:ea typeface="+mn-ea"/>
                <a:cs typeface="Arial" panose="020B0604020202020204" pitchFamily="34" charset="0"/>
              </a:rPr>
              <a:t>&gt;5m</a:t>
            </a:r>
            <a:r>
              <a:rPr lang="zh-CN" altLang="en-US" sz="2800" dirty="0">
                <a:solidFill>
                  <a:srgbClr val="044875"/>
                </a:solidFill>
                <a:latin typeface="+mj-lt"/>
                <a:ea typeface="+mn-ea"/>
                <a:cs typeface="Arial" panose="020B0604020202020204" pitchFamily="34" charset="0"/>
              </a:rPr>
              <a:t>时防丢警报器发出蜂鸣警告，同时手机</a:t>
            </a:r>
            <a:r>
              <a:rPr lang="en-US" altLang="zh-CN" sz="2800" dirty="0">
                <a:solidFill>
                  <a:srgbClr val="044875"/>
                </a:solidFill>
                <a:latin typeface="+mj-lt"/>
                <a:ea typeface="+mn-ea"/>
                <a:cs typeface="Arial" panose="020B0604020202020204" pitchFamily="34" charset="0"/>
              </a:rPr>
              <a:t>APP</a:t>
            </a:r>
            <a:r>
              <a:rPr lang="zh-CN" altLang="en-US" sz="2800" dirty="0">
                <a:solidFill>
                  <a:srgbClr val="044875"/>
                </a:solidFill>
                <a:latin typeface="+mj-lt"/>
                <a:ea typeface="+mn-ea"/>
                <a:cs typeface="Arial" panose="020B0604020202020204" pitchFamily="34" charset="0"/>
              </a:rPr>
              <a:t>收到相关提示。</a:t>
            </a:r>
          </a:p>
          <a:p>
            <a:pPr eaLnBrk="1" fontAlgn="auto" hangingPunct="1">
              <a:lnSpc>
                <a:spcPts val="2400"/>
              </a:lnSpc>
              <a:spcBef>
                <a:spcPts val="0"/>
              </a:spcBef>
              <a:spcAft>
                <a:spcPts val="0"/>
              </a:spcAft>
              <a:defRPr/>
            </a:pPr>
            <a:endParaRPr lang="en-US" altLang="zh-CN" sz="2400" dirty="0">
              <a:solidFill>
                <a:srgbClr val="044875"/>
              </a:solidFill>
              <a:latin typeface="+mj-lt"/>
              <a:ea typeface="+mn-ea"/>
              <a:cs typeface="Arial" panose="020B0604020202020204" pitchFamily="34" charset="0"/>
            </a:endParaRPr>
          </a:p>
        </p:txBody>
      </p:sp>
      <p:grpSp>
        <p:nvGrpSpPr>
          <p:cNvPr id="8" name="组合 7">
            <a:extLst>
              <a:ext uri="{FF2B5EF4-FFF2-40B4-BE49-F238E27FC236}">
                <a16:creationId xmlns:a16="http://schemas.microsoft.com/office/drawing/2014/main" id="{C4768183-2575-8FAA-5D4E-73D70BB6991D}"/>
              </a:ext>
            </a:extLst>
          </p:cNvPr>
          <p:cNvGrpSpPr/>
          <p:nvPr/>
        </p:nvGrpSpPr>
        <p:grpSpPr bwMode="auto">
          <a:xfrm>
            <a:off x="550863" y="672455"/>
            <a:ext cx="3037730" cy="461665"/>
            <a:chOff x="6856385" y="984686"/>
            <a:chExt cx="2425721" cy="407267"/>
          </a:xfrm>
        </p:grpSpPr>
        <p:sp>
          <p:nvSpPr>
            <p:cNvPr id="9" name="文本框 8">
              <a:extLst>
                <a:ext uri="{FF2B5EF4-FFF2-40B4-BE49-F238E27FC236}">
                  <a16:creationId xmlns:a16="http://schemas.microsoft.com/office/drawing/2014/main" id="{C70FBE43-64BA-FB72-90A7-208C37B9288E}"/>
                </a:ext>
              </a:extLst>
            </p:cNvPr>
            <p:cNvSpPr txBox="1"/>
            <p:nvPr/>
          </p:nvSpPr>
          <p:spPr>
            <a:xfrm>
              <a:off x="6856385" y="984686"/>
              <a:ext cx="2425721" cy="407267"/>
            </a:xfrm>
            <a:prstGeom prst="rect">
              <a:avLst/>
            </a:prstGeom>
            <a:noFill/>
          </p:spPr>
          <p:txBody>
            <a:bodyPr>
              <a:spAutoFit/>
            </a:bodyPr>
            <a:lstStyle/>
            <a:p>
              <a:pP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预期效果</a:t>
              </a:r>
            </a:p>
          </p:txBody>
        </p:sp>
        <p:cxnSp>
          <p:nvCxnSpPr>
            <p:cNvPr id="13" name="直接连接符 12">
              <a:extLst>
                <a:ext uri="{FF2B5EF4-FFF2-40B4-BE49-F238E27FC236}">
                  <a16:creationId xmlns:a16="http://schemas.microsoft.com/office/drawing/2014/main" id="{78D092B0-BD01-CD6D-77EE-36478A233C56}"/>
                </a:ext>
              </a:extLst>
            </p:cNvPr>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21" name="图片 20">
            <a:extLst>
              <a:ext uri="{FF2B5EF4-FFF2-40B4-BE49-F238E27FC236}">
                <a16:creationId xmlns:a16="http://schemas.microsoft.com/office/drawing/2014/main" id="{0664C65A-C89F-E137-4B9D-11A92B41C771}"/>
              </a:ext>
            </a:extLst>
          </p:cNvPr>
          <p:cNvPicPr>
            <a:picLocks noChangeAspect="1"/>
          </p:cNvPicPr>
          <p:nvPr/>
        </p:nvPicPr>
        <p:blipFill>
          <a:blip r:embed="rId2"/>
          <a:stretch>
            <a:fillRect/>
          </a:stretch>
        </p:blipFill>
        <p:spPr>
          <a:xfrm>
            <a:off x="10561680" y="5975436"/>
            <a:ext cx="882564" cy="882564"/>
          </a:xfrm>
          <a:prstGeom prst="rect">
            <a:avLst/>
          </a:prstGeom>
        </p:spPr>
      </p:pic>
      <p:pic>
        <p:nvPicPr>
          <p:cNvPr id="22" name="图片 21">
            <a:extLst>
              <a:ext uri="{FF2B5EF4-FFF2-40B4-BE49-F238E27FC236}">
                <a16:creationId xmlns:a16="http://schemas.microsoft.com/office/drawing/2014/main" id="{4718EF74-3F3E-56B5-5307-B9D427035AF7}"/>
              </a:ext>
            </a:extLst>
          </p:cNvPr>
          <p:cNvPicPr>
            <a:picLocks noChangeAspect="1"/>
          </p:cNvPicPr>
          <p:nvPr/>
        </p:nvPicPr>
        <p:blipFill>
          <a:blip r:embed="rId3"/>
          <a:stretch>
            <a:fillRect/>
          </a:stretch>
        </p:blipFill>
        <p:spPr>
          <a:xfrm>
            <a:off x="1609078" y="1371537"/>
            <a:ext cx="2497785" cy="3098258"/>
          </a:xfrm>
          <a:prstGeom prst="rect">
            <a:avLst/>
          </a:prstGeom>
        </p:spPr>
      </p:pic>
      <p:sp>
        <p:nvSpPr>
          <p:cNvPr id="24" name="矩形: 圆角 497">
            <a:extLst>
              <a:ext uri="{FF2B5EF4-FFF2-40B4-BE49-F238E27FC236}">
                <a16:creationId xmlns:a16="http://schemas.microsoft.com/office/drawing/2014/main" id="{97BD9510-ECAF-C250-DBE6-7FA7E030F893}"/>
              </a:ext>
            </a:extLst>
          </p:cNvPr>
          <p:cNvSpPr>
            <a:spLocks noChangeAspect="1"/>
          </p:cNvSpPr>
          <p:nvPr/>
        </p:nvSpPr>
        <p:spPr>
          <a:xfrm>
            <a:off x="2158969" y="4507304"/>
            <a:ext cx="1398001" cy="1398001"/>
          </a:xfrm>
          <a:prstGeom prst="roundRect">
            <a:avLst>
              <a:gd name="adj" fmla="val 50000"/>
            </a:avLst>
          </a:prstGeom>
          <a:solidFill>
            <a:schemeClr val="tx1">
              <a:lumMod val="95000"/>
              <a:lumOff val="5000"/>
              <a:alpha val="50000"/>
            </a:schemeClr>
          </a:solidFill>
          <a:ln w="6055" cap="flat">
            <a:noFill/>
            <a:prstDash val="solid"/>
            <a:miter/>
          </a:ln>
          <a:effectLst>
            <a:innerShdw blurRad="114300">
              <a:schemeClr val="tx1">
                <a:lumMod val="95000"/>
                <a:lumOff val="5000"/>
              </a:schemeClr>
            </a:innerShdw>
          </a:effectLst>
          <a:scene3d>
            <a:camera prst="orthographicFront">
              <a:rot lat="2399999" lon="10799999" rev="10799999"/>
            </a:camera>
            <a:lightRig rig="soft" dir="t"/>
          </a:scene3d>
          <a:sp3d extrusionH="76200" prstMaterial="metal">
            <a:bevelT w="63500" h="190500"/>
            <a:bevelB w="63500" h="127000"/>
          </a:sp3d>
        </p:spPr>
        <p:txBody>
          <a:bodyPr lIns="108000" tIns="108000" rIns="108000" bIns="108000"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6</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进度安排</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anim calcmode="lin" valueType="num">
                                      <p:cBhvr>
                                        <p:cTn id="8" dur="700" fill="hold"/>
                                        <p:tgtEl>
                                          <p:spTgt spid="4"/>
                                        </p:tgtEl>
                                        <p:attrNameLst>
                                          <p:attrName>ppt_x</p:attrName>
                                        </p:attrNameLst>
                                      </p:cBhvr>
                                      <p:tavLst>
                                        <p:tav tm="0">
                                          <p:val>
                                            <p:strVal val="#ppt_x"/>
                                          </p:val>
                                        </p:tav>
                                        <p:tav tm="100000">
                                          <p:val>
                                            <p:strVal val="#ppt_x"/>
                                          </p:val>
                                        </p:tav>
                                      </p:tavLst>
                                    </p:anim>
                                    <p:anim calcmode="lin" valueType="num">
                                      <p:cBhvr>
                                        <p:cTn id="9" dur="7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200" fill="hold"/>
                                        <p:tgtEl>
                                          <p:spTgt spid="8"/>
                                        </p:tgtEl>
                                        <p:attrNameLst>
                                          <p:attrName>ppt_w</p:attrName>
                                        </p:attrNameLst>
                                      </p:cBhvr>
                                      <p:tavLst>
                                        <p:tav tm="0">
                                          <p:val>
                                            <p:fltVal val="0"/>
                                          </p:val>
                                        </p:tav>
                                        <p:tav tm="100000">
                                          <p:val>
                                            <p:strVal val="#ppt_w"/>
                                          </p:val>
                                        </p:tav>
                                      </p:tavLst>
                                    </p:anim>
                                    <p:anim calcmode="lin" valueType="num">
                                      <p:cBhvr>
                                        <p:cTn id="14" dur="200" fill="hold"/>
                                        <p:tgtEl>
                                          <p:spTgt spid="8"/>
                                        </p:tgtEl>
                                        <p:attrNameLst>
                                          <p:attrName>ppt_h</p:attrName>
                                        </p:attrNameLst>
                                      </p:cBhvr>
                                      <p:tavLst>
                                        <p:tav tm="0">
                                          <p:val>
                                            <p:fltVal val="0"/>
                                          </p:val>
                                        </p:tav>
                                        <p:tav tm="100000">
                                          <p:val>
                                            <p:strVal val="#ppt_h"/>
                                          </p:val>
                                        </p:tav>
                                      </p:tavLst>
                                    </p:anim>
                                    <p:animEffect transition="in" filter="fade">
                                      <p:cBhvr>
                                        <p:cTn id="15"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56797" y="312627"/>
            <a:ext cx="615821" cy="487307"/>
            <a:chOff x="356797" y="312627"/>
            <a:chExt cx="615821" cy="487307"/>
          </a:xfrm>
        </p:grpSpPr>
        <p:sp>
          <p:nvSpPr>
            <p:cNvPr id="6" name="菱形 5"/>
            <p:cNvSpPr/>
            <p:nvPr/>
          </p:nvSpPr>
          <p:spPr>
            <a:xfrm>
              <a:off x="600451" y="370197"/>
              <a:ext cx="372167" cy="372166"/>
            </a:xfrm>
            <a:prstGeom prst="diamond">
              <a:avLst/>
            </a:prstGeom>
            <a:solidFill>
              <a:schemeClr val="bg1">
                <a:lumMod val="85000"/>
              </a:schemeClr>
            </a:solidFill>
            <a:ln w="19050">
              <a:solidFill>
                <a:srgbClr val="0042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阿里巴巴普惠体 R" panose="00020600040101010101" pitchFamily="18" charset="-122"/>
                <a:cs typeface="+mn-cs"/>
              </a:endParaRPr>
            </a:p>
          </p:txBody>
        </p:sp>
        <p:sp>
          <p:nvSpPr>
            <p:cNvPr id="7" name="菱形 6"/>
            <p:cNvSpPr/>
            <p:nvPr/>
          </p:nvSpPr>
          <p:spPr>
            <a:xfrm>
              <a:off x="356797" y="312627"/>
              <a:ext cx="487308" cy="487307"/>
            </a:xfrm>
            <a:prstGeom prst="diamond">
              <a:avLst/>
            </a:prstGeom>
            <a:solidFill>
              <a:srgbClr val="00427E"/>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阿里巴巴普惠体 R" panose="00020600040101010101" pitchFamily="18" charset="-122"/>
                <a:cs typeface="+mn-cs"/>
              </a:endParaRPr>
            </a:p>
          </p:txBody>
        </p:sp>
      </p:grpSp>
      <p:sp>
        <p:nvSpPr>
          <p:cNvPr id="9" name="内容占位符 5"/>
          <p:cNvSpPr txBox="1"/>
          <p:nvPr/>
        </p:nvSpPr>
        <p:spPr>
          <a:xfrm>
            <a:off x="1077913" y="357733"/>
            <a:ext cx="5685026" cy="4422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olidFill>
                  <a:srgbClr val="00427E"/>
                </a:solidFill>
                <a:latin typeface="思源黑体 CN Regular" panose="020B0500000000000000" pitchFamily="34" charset="-122"/>
                <a:ea typeface="思源黑体 CN Regular" panose="020B0500000000000000" pitchFamily="34" charset="-122"/>
              </a:rPr>
              <a:t>进度安排</a:t>
            </a:r>
            <a:endParaRPr kumimoji="0" lang="zh-CN" altLang="en-US" sz="2800" b="1" i="0" u="none" strike="noStrike" kern="1200" cap="none" spc="0" normalizeH="0" baseline="0" noProof="0" dirty="0">
              <a:ln>
                <a:noFill/>
              </a:ln>
              <a:solidFill>
                <a:srgbClr val="00427E"/>
              </a:solidFill>
              <a:effectLst/>
              <a:uLnTx/>
              <a:uFillTx/>
              <a:latin typeface="思源黑体 CN Regular" panose="020B0500000000000000" pitchFamily="34" charset="-122"/>
              <a:ea typeface="思源黑体 CN Regular" panose="020B0500000000000000" pitchFamily="34" charset="-122"/>
              <a:cs typeface="+mn-cs"/>
            </a:endParaRPr>
          </a:p>
        </p:txBody>
      </p:sp>
      <p:sp>
        <p:nvSpPr>
          <p:cNvPr id="41" name="矩形 40"/>
          <p:cNvSpPr/>
          <p:nvPr/>
        </p:nvSpPr>
        <p:spPr>
          <a:xfrm>
            <a:off x="844105" y="1019769"/>
            <a:ext cx="10722420" cy="4982176"/>
          </a:xfrm>
          <a:prstGeom prst="rect">
            <a:avLst/>
          </a:prstGeom>
          <a:solidFill>
            <a:schemeClr val="bg1">
              <a:lumMod val="95000"/>
            </a:schemeClr>
          </a:solidFill>
          <a:ln>
            <a:noFill/>
          </a:ln>
          <a:effectLst>
            <a:outerShdw blurRad="152400" dist="63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egoe UI" panose="020B0502040204020203"/>
              <a:ea typeface="阿里巴巴普惠体 R" panose="00020600040101010101" pitchFamily="18" charset="-122"/>
              <a:cs typeface="+mn-cs"/>
            </a:endParaRPr>
          </a:p>
        </p:txBody>
      </p:sp>
      <p:sp>
        <p:nvSpPr>
          <p:cNvPr id="42" name="矩形 41"/>
          <p:cNvSpPr/>
          <p:nvPr/>
        </p:nvSpPr>
        <p:spPr>
          <a:xfrm>
            <a:off x="3279026" y="1010665"/>
            <a:ext cx="7160373" cy="5400068"/>
          </a:xfrm>
          <a:prstGeom prst="rect">
            <a:avLst/>
          </a:prstGeom>
        </p:spPr>
        <p:txBody>
          <a:bodyPr wrap="square">
            <a:spAutoFit/>
          </a:bodyPr>
          <a:lstStyle/>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2024.12.14</a:t>
            </a:r>
            <a:r>
              <a:rPr kumimoji="0" lang="zh-CN" altLang="en-US"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a:t>
            </a:r>
            <a:r>
              <a:rPr kumimoji="0" lang="en-US"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2024.12.28         </a:t>
            </a:r>
            <a:r>
              <a:rPr kumimoji="0" lang="zh-CN" altLang="en-US"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查阅资料文献，撰写开题报告；</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2024.12.29</a:t>
            </a:r>
            <a:r>
              <a:rPr kumimoji="0" lang="zh-CN" altLang="en-US"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a:t>
            </a:r>
            <a:r>
              <a:rPr kumimoji="0" lang="en-US"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2025.01.12         </a:t>
            </a:r>
            <a:r>
              <a:rPr kumimoji="0" lang="zh-CN" altLang="en-US"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确定方案的可行性，确认具体方案；</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2025.01.13</a:t>
            </a:r>
            <a:r>
              <a:rPr kumimoji="0" lang="zh-CN" altLang="en-US"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a:t>
            </a:r>
            <a:r>
              <a:rPr kumimoji="0" lang="en-US"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2025.03.01       </a:t>
            </a:r>
            <a:r>
              <a:rPr kumimoji="0" lang="zh-CN" altLang="en-US"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rPr>
              <a:t>查阅相关英文，并翻译，写文献综述；</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2025.03.02</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a:t>
            </a: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2025.03.26        </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完成电路制作，编写程序；</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2025.03.27</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a:t>
            </a: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2025.04.23        </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实现软硬件联调；</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2025.04.24</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a:t>
            </a: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2025.05.07        </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完善设计，撰写论文；</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2025.05.08</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a:t>
            </a: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2025.05.14        </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修改论文，准备答辩；</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200000"/>
              </a:lnSpc>
              <a:spcBef>
                <a:spcPts val="0"/>
              </a:spcBef>
              <a:spcAft>
                <a:spcPts val="500"/>
              </a:spcAft>
              <a:buClr>
                <a:srgbClr val="014924"/>
              </a:buClr>
              <a:buSzTx/>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2025.05.15</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a:t>
            </a:r>
            <a:r>
              <a:rPr kumimoji="0" lang="en-US" altLang="zh-CN"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2025.05.29        </a:t>
            </a:r>
            <a:r>
              <a:rPr kumimoji="0" lang="zh-CN" altLang="en-US" b="0" i="0" u="none" strike="noStrike" kern="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宋体" panose="02010600030101010101" pitchFamily="2" charset="-122"/>
              </a:rPr>
              <a:t>完善论文，提交答辩资料。</a:t>
            </a:r>
            <a:endParaRPr kumimoji="0" lang="zh-CN" altLang="zh-CN"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a:p>
            <a:pPr marR="0" lvl="0" algn="just" defTabSz="914400" rtl="0" eaLnBrk="1" fontAlgn="auto" latinLnBrk="0" hangingPunct="1">
              <a:lnSpc>
                <a:spcPct val="170000"/>
              </a:lnSpc>
              <a:spcBef>
                <a:spcPts val="0"/>
              </a:spcBef>
              <a:spcAft>
                <a:spcPts val="600"/>
              </a:spcAft>
              <a:buClr>
                <a:srgbClr val="014924"/>
              </a:buClr>
              <a:buSzTx/>
              <a:tabLst/>
              <a:defRPr/>
            </a:pPr>
            <a:endParaRPr kumimoji="0" lang="zh-CN" altLang="zh-CN" sz="1600" b="0" i="0" u="none" strike="noStrike" kern="100" cap="none" spc="0" normalizeH="0" baseline="0" noProof="0" dirty="0">
              <a:ln>
                <a:noFill/>
              </a:ln>
              <a:solidFill>
                <a:prstClr val="black">
                  <a:lumMod val="65000"/>
                  <a:lumOff val="35000"/>
                </a:prstClr>
              </a:solidFill>
              <a:effectLst/>
              <a:uLnTx/>
              <a:uFillTx/>
              <a:latin typeface="思源黑体 CN Regular" panose="020B0500000000000000" pitchFamily="34" charset="-122"/>
              <a:ea typeface="思源黑体 CN Regular" panose="020B0500000000000000" pitchFamily="34" charset="-122"/>
              <a:cs typeface="+mn-cs"/>
            </a:endParaRPr>
          </a:p>
        </p:txBody>
      </p:sp>
      <p:sp>
        <p:nvSpPr>
          <p:cNvPr id="43" name="矩形 42"/>
          <p:cNvSpPr/>
          <p:nvPr/>
        </p:nvSpPr>
        <p:spPr>
          <a:xfrm>
            <a:off x="844105" y="996909"/>
            <a:ext cx="10804880" cy="45719"/>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egoe UI" panose="020B0502040204020203"/>
              <a:ea typeface="阿里巴巴普惠体 R" panose="00020600040101010101" pitchFamily="18" charset="-122"/>
              <a:cs typeface="+mn-cs"/>
            </a:endParaRPr>
          </a:p>
        </p:txBody>
      </p:sp>
      <p:sp>
        <p:nvSpPr>
          <p:cNvPr id="44" name="文本框 43"/>
          <p:cNvSpPr txBox="1"/>
          <p:nvPr/>
        </p:nvSpPr>
        <p:spPr>
          <a:xfrm>
            <a:off x="10865922" y="1044528"/>
            <a:ext cx="533451" cy="493365"/>
          </a:xfrm>
          <a:custGeom>
            <a:avLst/>
            <a:gdLst/>
            <a:ahLst/>
            <a:cxnLst/>
            <a:rect l="l" t="t" r="r" b="b"/>
            <a:pathLst>
              <a:path w="533451" h="493365">
                <a:moveTo>
                  <a:pt x="335077" y="0"/>
                </a:moveTo>
                <a:lnTo>
                  <a:pt x="533451" y="0"/>
                </a:lnTo>
                <a:lnTo>
                  <a:pt x="533451" y="169594"/>
                </a:lnTo>
                <a:cubicBezTo>
                  <a:pt x="533451" y="261415"/>
                  <a:pt x="522830" y="327539"/>
                  <a:pt x="501588" y="367968"/>
                </a:cubicBezTo>
                <a:cubicBezTo>
                  <a:pt x="472123" y="423472"/>
                  <a:pt x="426213" y="465271"/>
                  <a:pt x="363857" y="493365"/>
                </a:cubicBezTo>
                <a:lnTo>
                  <a:pt x="318632" y="420388"/>
                </a:lnTo>
                <a:cubicBezTo>
                  <a:pt x="355634" y="405313"/>
                  <a:pt x="383215" y="381501"/>
                  <a:pt x="401373" y="348953"/>
                </a:cubicBezTo>
                <a:cubicBezTo>
                  <a:pt x="419532" y="316405"/>
                  <a:pt x="429639" y="271693"/>
                  <a:pt x="431695" y="214819"/>
                </a:cubicBezTo>
                <a:lnTo>
                  <a:pt x="335077" y="214819"/>
                </a:lnTo>
                <a:close/>
                <a:moveTo>
                  <a:pt x="16445" y="0"/>
                </a:moveTo>
                <a:lnTo>
                  <a:pt x="214819" y="0"/>
                </a:lnTo>
                <a:lnTo>
                  <a:pt x="214819" y="169594"/>
                </a:lnTo>
                <a:cubicBezTo>
                  <a:pt x="214819" y="261415"/>
                  <a:pt x="204198" y="327539"/>
                  <a:pt x="182956" y="367968"/>
                </a:cubicBezTo>
                <a:cubicBezTo>
                  <a:pt x="153491" y="423472"/>
                  <a:pt x="107581" y="465271"/>
                  <a:pt x="45225" y="493365"/>
                </a:cubicBezTo>
                <a:lnTo>
                  <a:pt x="0" y="420388"/>
                </a:lnTo>
                <a:cubicBezTo>
                  <a:pt x="37002" y="405313"/>
                  <a:pt x="64583" y="381501"/>
                  <a:pt x="82741" y="348953"/>
                </a:cubicBezTo>
                <a:cubicBezTo>
                  <a:pt x="100900" y="316405"/>
                  <a:pt x="111007" y="271693"/>
                  <a:pt x="113063" y="214819"/>
                </a:cubicBezTo>
                <a:lnTo>
                  <a:pt x="16445" y="214819"/>
                </a:lnTo>
                <a:close/>
              </a:path>
            </a:pathLst>
          </a:custGeom>
          <a:solidFill>
            <a:schemeClr val="accent1">
              <a:lumMod val="5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6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阿里巴巴普惠体 R" panose="00020600040101010101" pitchFamily="18" charset="-122"/>
              <a:cs typeface="Arial" panose="020B0604020202020204" pitchFamily="34" charset="0"/>
            </a:endParaRPr>
          </a:p>
        </p:txBody>
      </p:sp>
      <p:sp>
        <p:nvSpPr>
          <p:cNvPr id="2" name="矩形 1">
            <a:extLst>
              <a:ext uri="{FF2B5EF4-FFF2-40B4-BE49-F238E27FC236}">
                <a16:creationId xmlns:a16="http://schemas.microsoft.com/office/drawing/2014/main" id="{6236D978-71D0-7930-DDEC-2B0ADB2D1B25}"/>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71DB0F7A-0ABE-4F81-8D8B-78A7086DF83A}"/>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a:extLst>
              <a:ext uri="{FF2B5EF4-FFF2-40B4-BE49-F238E27FC236}">
                <a16:creationId xmlns:a16="http://schemas.microsoft.com/office/drawing/2014/main" id="{2B595B6E-B18E-DF65-34DB-074A01301216}"/>
              </a:ext>
            </a:extLst>
          </p:cNvPr>
          <p:cNvPicPr>
            <a:picLocks noChangeAspect="1"/>
          </p:cNvPicPr>
          <p:nvPr/>
        </p:nvPicPr>
        <p:blipFill>
          <a:blip r:embed="rId3"/>
          <a:stretch>
            <a:fillRect/>
          </a:stretch>
        </p:blipFill>
        <p:spPr>
          <a:xfrm>
            <a:off x="10561680" y="5975436"/>
            <a:ext cx="882564" cy="8825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286000"/>
            <a:ext cx="12192000" cy="2803282"/>
          </a:xfrm>
          <a:prstGeom prst="rect">
            <a:avLst/>
          </a:prstGeom>
          <a:solidFill>
            <a:schemeClr val="accent1"/>
          </a:solidFill>
          <a:ln>
            <a:noFill/>
          </a:ln>
          <a:effectLst>
            <a:outerShdw blurRad="165100" sx="107000" sy="107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altLang="zh-CN" sz="4125" b="1" i="0" u="none" strike="noStrike" kern="1200" cap="none" spc="0" normalizeH="0" baseline="0" noProof="0" dirty="0">
                <a:ln>
                  <a:noFill/>
                </a:ln>
                <a:solidFill>
                  <a:prstClr val="white"/>
                </a:solidFill>
                <a:effectLst/>
                <a:uLnTx/>
                <a:uFillTx/>
                <a:latin typeface="Arial"/>
                <a:ea typeface="微软雅黑"/>
                <a:cs typeface="+mn-cs"/>
              </a:rPr>
              <a:t>THANK YOU </a:t>
            </a:r>
          </a:p>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4125" b="1" i="0" u="none" strike="noStrike" kern="1200" cap="none" spc="0" normalizeH="0" baseline="0" noProof="0" dirty="0">
                <a:ln>
                  <a:noFill/>
                </a:ln>
                <a:solidFill>
                  <a:prstClr val="white"/>
                </a:solidFill>
                <a:effectLst/>
                <a:uLnTx/>
                <a:uFillTx/>
                <a:latin typeface="Arial"/>
                <a:ea typeface="微软雅黑"/>
                <a:cs typeface="+mn-cs"/>
              </a:rPr>
              <a:t>请老师批评指正</a:t>
            </a:r>
            <a:endParaRPr kumimoji="0" lang="en-US" altLang="zh-CN" sz="4125" b="1" i="0" u="none" strike="noStrike" kern="1200" cap="none" spc="0" normalizeH="0" baseline="0" noProof="0" dirty="0">
              <a:ln>
                <a:noFill/>
              </a:ln>
              <a:solidFill>
                <a:prstClr val="white"/>
              </a:solidFill>
              <a:effectLst/>
              <a:uLnTx/>
              <a:uFillTx/>
              <a:latin typeface="Arial"/>
              <a:ea typeface="微软雅黑"/>
              <a:cs typeface="+mn-cs"/>
            </a:endParaRPr>
          </a:p>
        </p:txBody>
      </p:sp>
      <p:pic>
        <p:nvPicPr>
          <p:cNvPr id="10" name="图片 9">
            <a:extLst>
              <a:ext uri="{FF2B5EF4-FFF2-40B4-BE49-F238E27FC236}">
                <a16:creationId xmlns:a16="http://schemas.microsoft.com/office/drawing/2014/main" id="{1824A786-5450-4EAF-6546-264A73A8FDD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6300"/>
                    </a14:imgEffect>
                    <a14:imgEffect>
                      <a14:saturation sat="69000"/>
                    </a14:imgEffect>
                  </a14:imgLayer>
                </a14:imgProps>
              </a:ext>
              <a:ext uri="{28A0092B-C50C-407E-A947-70E740481C1C}">
                <a14:useLocalDpi xmlns:a14="http://schemas.microsoft.com/office/drawing/2010/main" val="0"/>
              </a:ext>
            </a:extLst>
          </a:blip>
          <a:stretch>
            <a:fillRect/>
          </a:stretch>
        </p:blipFill>
        <p:spPr>
          <a:xfrm>
            <a:off x="0" y="0"/>
            <a:ext cx="12192000" cy="2286000"/>
          </a:xfrm>
          <a:prstGeom prst="rect">
            <a:avLst/>
          </a:prstGeom>
        </p:spPr>
      </p:pic>
      <p:pic>
        <p:nvPicPr>
          <p:cNvPr id="11" name="图片 10">
            <a:extLst>
              <a:ext uri="{FF2B5EF4-FFF2-40B4-BE49-F238E27FC236}">
                <a16:creationId xmlns:a16="http://schemas.microsoft.com/office/drawing/2014/main" id="{58983513-F90B-16EA-5A9B-7440B8EE05E8}"/>
              </a:ext>
            </a:extLst>
          </p:cNvPr>
          <p:cNvPicPr>
            <a:picLocks noChangeAspect="1"/>
          </p:cNvPicPr>
          <p:nvPr/>
        </p:nvPicPr>
        <p:blipFill>
          <a:blip r:embed="rId5"/>
          <a:stretch>
            <a:fillRect/>
          </a:stretch>
        </p:blipFill>
        <p:spPr>
          <a:xfrm>
            <a:off x="9001694" y="5571241"/>
            <a:ext cx="3190306" cy="1926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p:cTn id="8" dur="250" fill="hold">
                                          <p:stCondLst>
                                            <p:cond delay="0"/>
                                          </p:stCondLst>
                                        </p:cTn>
                                        <p:tgtEl>
                                          <p:spTgt spid="7"/>
                                        </p:tgtEl>
                                      </p:cBhvr>
                                      <p:from x="500000" y="500000"/>
                                      <p:to x="120000" y="120000"/>
                                    </p:animScale>
                                    <p:animScale>
                                      <p:cBhvr additive="base">
                                        <p:cTn id="9" dur="250" fill="hold">
                                          <p:stCondLst>
                                            <p:cond delay="250"/>
                                          </p:stCondLst>
                                        </p:cTn>
                                        <p:tgtEl>
                                          <p:spTgt spid="7"/>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7" name="组合 16"/>
          <p:cNvGrpSpPr/>
          <p:nvPr/>
        </p:nvGrpSpPr>
        <p:grpSpPr bwMode="auto">
          <a:xfrm>
            <a:off x="312738" y="3724275"/>
            <a:ext cx="4843462" cy="712788"/>
            <a:chOff x="309691" y="3938645"/>
            <a:chExt cx="4842391" cy="712882"/>
          </a:xfrm>
        </p:grpSpPr>
        <p:grpSp>
          <p:nvGrpSpPr>
            <p:cNvPr id="4147" name="组合 79"/>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需求分析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p:nvPr/>
        </p:nvGrpSpPr>
        <p:grpSpPr bwMode="auto">
          <a:xfrm>
            <a:off x="312738" y="4854575"/>
            <a:ext cx="4843462" cy="712788"/>
            <a:chOff x="6535248" y="4281002"/>
            <a:chExt cx="4842391" cy="712882"/>
          </a:xfrm>
        </p:grpSpPr>
        <p:grpSp>
          <p:nvGrpSpPr>
            <p:cNvPr id="4139" name="组合 116"/>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7843932" y="1506484"/>
                <a:ext cx="31967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设计思路</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05</a:t>
                  </a:r>
                  <a:endParaRPr lang="zh-CN" altLang="en-US" sz="3600">
                    <a:solidFill>
                      <a:srgbClr val="044875"/>
                    </a:solidFill>
                    <a:latin typeface="Impact" panose="020B0806030902050204"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p:nvPr/>
        </p:nvGrpSpPr>
        <p:grpSpPr bwMode="auto">
          <a:xfrm>
            <a:off x="6916738" y="2593975"/>
            <a:ext cx="4843462" cy="712788"/>
            <a:chOff x="309691" y="2998271"/>
            <a:chExt cx="4842391" cy="712882"/>
          </a:xfrm>
        </p:grpSpPr>
        <p:grpSp>
          <p:nvGrpSpPr>
            <p:cNvPr id="4131" name="组合 71"/>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基本内容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p:nvPr/>
        </p:nvGrpSpPr>
        <p:grpSpPr bwMode="auto">
          <a:xfrm>
            <a:off x="6916738" y="3724275"/>
            <a:ext cx="4843462" cy="712788"/>
            <a:chOff x="6535248" y="3340628"/>
            <a:chExt cx="4842391" cy="712882"/>
          </a:xfrm>
        </p:grpSpPr>
        <p:grpSp>
          <p:nvGrpSpPr>
            <p:cNvPr id="4123" name="组合 115"/>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p:nvPr/>
        </p:nvGrpSpPr>
        <p:grpSpPr bwMode="auto">
          <a:xfrm>
            <a:off x="6916738" y="4854575"/>
            <a:ext cx="4843462" cy="712788"/>
            <a:chOff x="6535248" y="5221376"/>
            <a:chExt cx="4842391" cy="712882"/>
          </a:xfrm>
        </p:grpSpPr>
        <p:grpSp>
          <p:nvGrpSpPr>
            <p:cNvPr id="4115" name="组合 117"/>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       进度安排</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06</a:t>
                  </a:r>
                  <a:endParaRPr lang="zh-CN" altLang="en-US" sz="3600">
                    <a:solidFill>
                      <a:srgbClr val="044875"/>
                    </a:solidFill>
                    <a:latin typeface="Impact" panose="020B0806030902050204"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163" name="组合 162"/>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zh-CN" altLang="en-US" dirty="0">
                  <a:solidFill>
                    <a:srgbClr val="044875"/>
                  </a:solidFill>
                  <a:latin typeface="+mj-lt"/>
                  <a:ea typeface="+mn-ea"/>
                </a:rPr>
                <a:t>智能防丢报警系统</a:t>
              </a: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790B0F73-0F5D-723F-A82C-2804F6C8D332}"/>
              </a:ext>
            </a:extLst>
          </p:cNvPr>
          <p:cNvPicPr>
            <a:picLocks noChangeAspect="1"/>
          </p:cNvPicPr>
          <p:nvPr/>
        </p:nvPicPr>
        <p:blipFill>
          <a:blip r:embed="rId2"/>
          <a:stretch>
            <a:fillRect/>
          </a:stretch>
        </p:blipFill>
        <p:spPr>
          <a:xfrm>
            <a:off x="10587296" y="5984875"/>
            <a:ext cx="882564" cy="882564"/>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1</a:t>
            </a:r>
            <a:endParaRPr lang="zh-CN" altLang="en-US" sz="11500" dirty="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选题意义及目的</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anim calcmode="lin" valueType="num">
                                      <p:cBhvr>
                                        <p:cTn id="8" dur="700" fill="hold"/>
                                        <p:tgtEl>
                                          <p:spTgt spid="8"/>
                                        </p:tgtEl>
                                        <p:attrNameLst>
                                          <p:attrName>ppt_x</p:attrName>
                                        </p:attrNameLst>
                                      </p:cBhvr>
                                      <p:tavLst>
                                        <p:tav tm="0">
                                          <p:val>
                                            <p:strVal val="#ppt_x"/>
                                          </p:val>
                                        </p:tav>
                                        <p:tav tm="100000">
                                          <p:val>
                                            <p:strVal val="#ppt_x"/>
                                          </p:val>
                                        </p:tav>
                                      </p:tavLst>
                                    </p:anim>
                                    <p:anim calcmode="lin" valueType="num">
                                      <p:cBhvr>
                                        <p:cTn id="9" dur="7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200" fill="hold"/>
                                        <p:tgtEl>
                                          <p:spTgt spid="12"/>
                                        </p:tgtEl>
                                        <p:attrNameLst>
                                          <p:attrName>ppt_w</p:attrName>
                                        </p:attrNameLst>
                                      </p:cBhvr>
                                      <p:tavLst>
                                        <p:tav tm="0">
                                          <p:val>
                                            <p:fltVal val="0"/>
                                          </p:val>
                                        </p:tav>
                                        <p:tav tm="100000">
                                          <p:val>
                                            <p:strVal val="#ppt_w"/>
                                          </p:val>
                                        </p:tav>
                                      </p:tavLst>
                                    </p:anim>
                                    <p:anim calcmode="lin" valueType="num">
                                      <p:cBhvr>
                                        <p:cTn id="14" dur="200" fill="hold"/>
                                        <p:tgtEl>
                                          <p:spTgt spid="12"/>
                                        </p:tgtEl>
                                        <p:attrNameLst>
                                          <p:attrName>ppt_h</p:attrName>
                                        </p:attrNameLst>
                                      </p:cBhvr>
                                      <p:tavLst>
                                        <p:tav tm="0">
                                          <p:val>
                                            <p:fltVal val="0"/>
                                          </p:val>
                                        </p:tav>
                                        <p:tav tm="100000">
                                          <p:val>
                                            <p:strVal val="#ppt_h"/>
                                          </p:val>
                                        </p:tav>
                                      </p:tavLst>
                                    </p:anim>
                                    <p:animEffect transition="in" filter="fade">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36465" y="2288356"/>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06512" y="2196502"/>
            <a:ext cx="5903912" cy="4283673"/>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400"/>
              </a:lnSpc>
              <a:spcBef>
                <a:spcPts val="0"/>
              </a:spcBef>
              <a:spcAft>
                <a:spcPts val="0"/>
              </a:spcAft>
              <a:buClr>
                <a:srgbClr val="044875"/>
              </a:buClr>
              <a:buFont typeface="Wingdings" panose="05000000000000000000" pitchFamily="2" charset="2"/>
              <a:buChar char="Ø"/>
              <a:defRPr/>
            </a:pPr>
            <a:r>
              <a:rPr lang="zh-CN" altLang="en-US" sz="2000" dirty="0">
                <a:solidFill>
                  <a:schemeClr val="bg2">
                    <a:lumMod val="25000"/>
                  </a:schemeClr>
                </a:solidFill>
                <a:latin typeface="+mn-lt"/>
                <a:ea typeface="+mn-ea"/>
                <a:cs typeface="Arial" panose="020B0604020202020204" pitchFamily="34" charset="0"/>
              </a:rPr>
              <a:t>智能防丢报警系统通过蓝牙技术，不仅有效提高了物品管理的效率，还为公共安全管理和城市管理带来了革命性的变革</a:t>
            </a:r>
          </a:p>
          <a:p>
            <a:pPr eaLnBrk="1" fontAlgn="auto" hangingPunct="1">
              <a:lnSpc>
                <a:spcPts val="2400"/>
              </a:lnSpc>
              <a:spcBef>
                <a:spcPts val="0"/>
              </a:spcBef>
              <a:spcAft>
                <a:spcPts val="0"/>
              </a:spcAft>
              <a:buClr>
                <a:srgbClr val="044875"/>
              </a:buClr>
              <a:defRPr/>
            </a:pPr>
            <a:endParaRPr lang="en-US" altLang="zh-CN" sz="20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400"/>
              </a:lnSpc>
              <a:spcBef>
                <a:spcPts val="0"/>
              </a:spcBef>
              <a:spcAft>
                <a:spcPts val="0"/>
              </a:spcAft>
              <a:buClr>
                <a:srgbClr val="044875"/>
              </a:buClr>
              <a:buFont typeface="Wingdings" panose="05000000000000000000" pitchFamily="2" charset="2"/>
              <a:buChar char="Ø"/>
              <a:defRPr/>
            </a:pPr>
            <a:r>
              <a:rPr lang="zh-CN" altLang="en-US" sz="2000" dirty="0">
                <a:solidFill>
                  <a:schemeClr val="bg2">
                    <a:lumMod val="25000"/>
                  </a:schemeClr>
                </a:solidFill>
                <a:latin typeface="+mn-lt"/>
                <a:ea typeface="+mn-ea"/>
                <a:cs typeface="Arial" panose="020B0604020202020204" pitchFamily="34" charset="0"/>
              </a:rPr>
              <a:t>智能防丢报警系统的研究意义在于它能够显著提升个人物品的安全性和减少丢失事件。随着社会的发展和科技的进步，人们对于物品管理的效率和安全性要求越来越高。智能防丢报警系统通过集成实时定位和追踪技术，不仅有效提高了物品管理的效率，还为公共安全管理和城市管理带来了革命性的变革</a:t>
            </a:r>
            <a:endParaRPr lang="en-US" altLang="zh-CN" sz="2000" dirty="0">
              <a:solidFill>
                <a:schemeClr val="bg2">
                  <a:lumMod val="25000"/>
                </a:schemeClr>
              </a:solidFill>
              <a:latin typeface="+mn-lt"/>
              <a:ea typeface="+mn-ea"/>
              <a:cs typeface="Arial" panose="020B0604020202020204" pitchFamily="34" charset="0"/>
            </a:endParaRPr>
          </a:p>
          <a:p>
            <a:pPr eaLnBrk="1" fontAlgn="auto" hangingPunct="1">
              <a:lnSpc>
                <a:spcPts val="2000"/>
              </a:lnSpc>
              <a:spcBef>
                <a:spcPts val="0"/>
              </a:spcBef>
              <a:spcAft>
                <a:spcPts val="0"/>
              </a:spcAft>
              <a:buClr>
                <a:srgbClr val="044875"/>
              </a:buClr>
              <a:defRPr/>
            </a:pPr>
            <a:endParaRPr lang="en-US" altLang="zh-CN" sz="20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选题意义及目的</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p:nvPr/>
        </p:nvGrpSpPr>
        <p:grpSpPr bwMode="auto">
          <a:xfrm>
            <a:off x="5983288" y="1658636"/>
            <a:ext cx="6120728" cy="761733"/>
            <a:chOff x="5982652" y="1967295"/>
            <a:chExt cx="6121565" cy="523220"/>
          </a:xfrm>
        </p:grpSpPr>
        <p:sp>
          <p:nvSpPr>
            <p:cNvPr id="53" name="矩形 52"/>
            <p:cNvSpPr/>
            <p:nvPr/>
          </p:nvSpPr>
          <p:spPr>
            <a:xfrm>
              <a:off x="5982652" y="1967295"/>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9" name="文本框 53"/>
            <p:cNvSpPr txBox="1">
              <a:spLocks noChangeArrowheads="1"/>
            </p:cNvSpPr>
            <p:nvPr/>
          </p:nvSpPr>
          <p:spPr bwMode="auto">
            <a:xfrm>
              <a:off x="5982652" y="1997953"/>
              <a:ext cx="6121565" cy="44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pPr>
              <a:r>
                <a:rPr lang="zh-CN" altLang="en-US" sz="1800" dirty="0">
                  <a:solidFill>
                    <a:schemeClr val="bg1"/>
                  </a:solidFill>
                  <a:cs typeface="Arial" panose="020B0604020202020204" pitchFamily="34" charset="0"/>
                </a:rPr>
                <a:t>随着社会进步与发展，人们对于物品管理的效率和安全性要求越来越高。</a:t>
              </a:r>
              <a:endParaRPr lang="en-US" altLang="zh-CN" sz="1800" dirty="0">
                <a:solidFill>
                  <a:schemeClr val="bg1"/>
                </a:solidFill>
                <a:cs typeface="Arial" panose="020B0604020202020204" pitchFamily="34" charset="0"/>
              </a:endParaRPr>
            </a:p>
          </p:txBody>
        </p:sp>
      </p:grpSp>
      <p:grpSp>
        <p:nvGrpSpPr>
          <p:cNvPr id="55" name="组合 54"/>
          <p:cNvGrpSpPr/>
          <p:nvPr/>
        </p:nvGrpSpPr>
        <p:grpSpPr bwMode="auto">
          <a:xfrm>
            <a:off x="5983288" y="1049586"/>
            <a:ext cx="3235325" cy="553382"/>
            <a:chOff x="5982652" y="1305878"/>
            <a:chExt cx="3235645" cy="554371"/>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524155"/>
            </a:xfrm>
            <a:prstGeom prst="rect">
              <a:avLst/>
            </a:prstGeom>
            <a:noFill/>
          </p:spPr>
          <p:txBody>
            <a:bodyPr>
              <a:spAutoFit/>
            </a:bodyPr>
            <a:lstStyle/>
            <a:p>
              <a:pPr eaLnBrk="1" fontAlgn="auto" hangingPunct="1">
                <a:spcBef>
                  <a:spcPts val="0"/>
                </a:spcBef>
                <a:spcAft>
                  <a:spcPts val="0"/>
                </a:spcAft>
                <a:defRPr/>
              </a:pPr>
              <a:r>
                <a:rPr lang="zh-CN" altLang="en-US" sz="2800" b="1" dirty="0">
                  <a:solidFill>
                    <a:schemeClr val="bg1"/>
                  </a:solidFill>
                  <a:latin typeface="+mj-lt"/>
                  <a:ea typeface="+mn-ea"/>
                  <a:cs typeface="Arial" panose="020B0604020202020204" pitchFamily="34" charset="0"/>
                </a:rPr>
                <a:t>研究背景</a:t>
              </a:r>
            </a:p>
          </p:txBody>
        </p:sp>
      </p:grpSp>
      <p:sp>
        <p:nvSpPr>
          <p:cNvPr id="68" name="矩形 67"/>
          <p:cNvSpPr/>
          <p:nvPr/>
        </p:nvSpPr>
        <p:spPr bwMode="auto">
          <a:xfrm>
            <a:off x="478008" y="4700588"/>
            <a:ext cx="5432425"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4DDB9208-0DE0-FD9F-5394-CEDEDE696273}"/>
              </a:ext>
            </a:extLst>
          </p:cNvPr>
          <p:cNvPicPr>
            <a:picLocks noChangeAspect="1"/>
          </p:cNvPicPr>
          <p:nvPr/>
        </p:nvPicPr>
        <p:blipFill>
          <a:blip r:embed="rId2"/>
          <a:stretch>
            <a:fillRect/>
          </a:stretch>
        </p:blipFill>
        <p:spPr>
          <a:xfrm>
            <a:off x="585585" y="774700"/>
            <a:ext cx="5213350" cy="5187283"/>
          </a:xfrm>
          <a:prstGeom prst="rect">
            <a:avLst/>
          </a:prstGeom>
        </p:spPr>
      </p:pic>
      <p:pic>
        <p:nvPicPr>
          <p:cNvPr id="12" name="图片 11">
            <a:extLst>
              <a:ext uri="{FF2B5EF4-FFF2-40B4-BE49-F238E27FC236}">
                <a16:creationId xmlns:a16="http://schemas.microsoft.com/office/drawing/2014/main" id="{B95FD832-64A0-2471-4E91-34F202643CF4}"/>
              </a:ext>
            </a:extLst>
          </p:cNvPr>
          <p:cNvPicPr>
            <a:picLocks noChangeAspect="1"/>
          </p:cNvPicPr>
          <p:nvPr/>
        </p:nvPicPr>
        <p:blipFill>
          <a:blip r:embed="rId3"/>
          <a:stretch>
            <a:fillRect/>
          </a:stretch>
        </p:blipFill>
        <p:spPr>
          <a:xfrm>
            <a:off x="10587296" y="5984875"/>
            <a:ext cx="882564" cy="882564"/>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3541712" cy="585788"/>
            <a:chOff x="551544" y="82976"/>
            <a:chExt cx="3540396" cy="584775"/>
          </a:xfrm>
        </p:grpSpPr>
        <p:sp>
          <p:nvSpPr>
            <p:cNvPr id="7251"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选题意义及目的</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任意多边形 9"/>
          <p:cNvSpPr/>
          <p:nvPr/>
        </p:nvSpPr>
        <p:spPr bwMode="auto">
          <a:xfrm>
            <a:off x="6907213" y="2155825"/>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22" name="任意多边形 21"/>
          <p:cNvSpPr/>
          <p:nvPr/>
        </p:nvSpPr>
        <p:spPr bwMode="auto">
          <a:xfrm>
            <a:off x="4198938" y="2155825"/>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2" name="任意多边形 11"/>
          <p:cNvSpPr/>
          <p:nvPr/>
        </p:nvSpPr>
        <p:spPr bwMode="auto">
          <a:xfrm>
            <a:off x="6907212" y="3719513"/>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8" name="任意多边形 17"/>
          <p:cNvSpPr/>
          <p:nvPr/>
        </p:nvSpPr>
        <p:spPr bwMode="auto">
          <a:xfrm>
            <a:off x="4198939" y="3719514"/>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4" name="任意多边形 13"/>
          <p:cNvSpPr/>
          <p:nvPr/>
        </p:nvSpPr>
        <p:spPr bwMode="auto">
          <a:xfrm>
            <a:off x="5553075" y="4500563"/>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3" name="组合 22"/>
          <p:cNvGrpSpPr/>
          <p:nvPr/>
        </p:nvGrpSpPr>
        <p:grpSpPr bwMode="auto">
          <a:xfrm>
            <a:off x="4610100"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8" name="任意多边形 7"/>
          <p:cNvSpPr/>
          <p:nvPr/>
        </p:nvSpPr>
        <p:spPr bwMode="auto">
          <a:xfrm>
            <a:off x="5553075" y="1373188"/>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4" name="组合 23"/>
          <p:cNvGrpSpPr/>
          <p:nvPr/>
        </p:nvGrpSpPr>
        <p:grpSpPr bwMode="auto">
          <a:xfrm>
            <a:off x="5224463" y="2457450"/>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文本框 92"/>
          <p:cNvSpPr txBox="1">
            <a:spLocks noChangeArrowheads="1"/>
          </p:cNvSpPr>
          <p:nvPr/>
        </p:nvSpPr>
        <p:spPr bwMode="auto">
          <a:xfrm>
            <a:off x="5459413" y="3046413"/>
            <a:ext cx="1169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a:solidFill>
                  <a:srgbClr val="044875"/>
                </a:solidFill>
              </a:rPr>
              <a:t>应用</a:t>
            </a:r>
          </a:p>
        </p:txBody>
      </p:sp>
      <p:grpSp>
        <p:nvGrpSpPr>
          <p:cNvPr id="94" name="组合 93"/>
          <p:cNvGrpSpPr/>
          <p:nvPr/>
        </p:nvGrpSpPr>
        <p:grpSpPr bwMode="auto">
          <a:xfrm>
            <a:off x="7800976" y="1430338"/>
            <a:ext cx="3605214" cy="941387"/>
            <a:chOff x="7713778" y="1200595"/>
            <a:chExt cx="3604928" cy="941265"/>
          </a:xfrm>
        </p:grpSpPr>
        <p:grpSp>
          <p:nvGrpSpPr>
            <p:cNvPr id="7224" name="组合 56"/>
            <p:cNvGrpSpPr/>
            <p:nvPr/>
          </p:nvGrpSpPr>
          <p:grpSpPr bwMode="auto">
            <a:xfrm>
              <a:off x="8893198" y="1200595"/>
              <a:ext cx="2425508" cy="461605"/>
              <a:chOff x="6833481" y="934388"/>
              <a:chExt cx="2425508" cy="461605"/>
            </a:xfrm>
          </p:grpSpPr>
          <p:sp>
            <p:nvSpPr>
              <p:cNvPr id="59" name="文本框 58"/>
              <p:cNvSpPr txBox="1"/>
              <p:nvPr/>
            </p:nvSpPr>
            <p:spPr>
              <a:xfrm>
                <a:off x="6833481" y="934388"/>
                <a:ext cx="2425508" cy="461605"/>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家庭</a:t>
                </a:r>
                <a:r>
                  <a:rPr lang="en-US" altLang="zh-CN" sz="2400" b="1" dirty="0">
                    <a:solidFill>
                      <a:schemeClr val="bg2">
                        <a:lumMod val="25000"/>
                      </a:schemeClr>
                    </a:solidFill>
                    <a:latin typeface="+mj-lt"/>
                    <a:ea typeface="+mn-ea"/>
                    <a:cs typeface="Arial" panose="020B0604020202020204" pitchFamily="34" charset="0"/>
                  </a:rPr>
                  <a:t>/</a:t>
                </a:r>
                <a:r>
                  <a:rPr lang="zh-CN" altLang="en-US" sz="2400" b="1" dirty="0">
                    <a:solidFill>
                      <a:schemeClr val="bg2">
                        <a:lumMod val="25000"/>
                      </a:schemeClr>
                    </a:solidFill>
                    <a:latin typeface="+mj-lt"/>
                    <a:ea typeface="+mn-ea"/>
                    <a:cs typeface="Arial" panose="020B0604020202020204" pitchFamily="34" charset="0"/>
                  </a:rPr>
                  <a:t>店铺防盗</a:t>
                </a: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p:nvPr/>
        </p:nvGrpSpPr>
        <p:grpSpPr bwMode="auto">
          <a:xfrm>
            <a:off x="7800975" y="2959101"/>
            <a:ext cx="4202957" cy="941389"/>
            <a:chOff x="7713778" y="1200595"/>
            <a:chExt cx="4202624" cy="941266"/>
          </a:xfrm>
        </p:grpSpPr>
        <p:grpSp>
          <p:nvGrpSpPr>
            <p:cNvPr id="7218" name="组合 95"/>
            <p:cNvGrpSpPr/>
            <p:nvPr/>
          </p:nvGrpSpPr>
          <p:grpSpPr bwMode="auto">
            <a:xfrm>
              <a:off x="8893197" y="1200595"/>
              <a:ext cx="3023205" cy="461605"/>
              <a:chOff x="6833480" y="934388"/>
              <a:chExt cx="3023205" cy="461605"/>
            </a:xfrm>
          </p:grpSpPr>
          <p:sp>
            <p:nvSpPr>
              <p:cNvPr id="99" name="文本框 98"/>
              <p:cNvSpPr txBox="1"/>
              <p:nvPr/>
            </p:nvSpPr>
            <p:spPr>
              <a:xfrm>
                <a:off x="6833480" y="934388"/>
                <a:ext cx="3023205" cy="461605"/>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工业园区</a:t>
                </a:r>
                <a:r>
                  <a:rPr lang="en-US" altLang="zh-CN" sz="2400" b="1" dirty="0">
                    <a:solidFill>
                      <a:srgbClr val="044875"/>
                    </a:solidFill>
                    <a:latin typeface="+mj-lt"/>
                    <a:ea typeface="+mn-ea"/>
                    <a:cs typeface="Arial" panose="020B0604020202020204" pitchFamily="34" charset="0"/>
                  </a:rPr>
                  <a:t>/</a:t>
                </a:r>
                <a:r>
                  <a:rPr lang="zh-CN" altLang="en-US" sz="2400" b="1" dirty="0">
                    <a:solidFill>
                      <a:srgbClr val="044875"/>
                    </a:solidFill>
                    <a:latin typeface="+mj-lt"/>
                    <a:ea typeface="+mn-ea"/>
                    <a:cs typeface="Arial" panose="020B0604020202020204" pitchFamily="34" charset="0"/>
                  </a:rPr>
                  <a:t>仓库管理</a:t>
                </a: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7219"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05</a:t>
              </a:r>
              <a:endParaRPr lang="zh-CN" altLang="en-US" sz="3600">
                <a:solidFill>
                  <a:srgbClr val="044875"/>
                </a:solidFill>
                <a:latin typeface="Impact" panose="020B0806030902050204"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 name="组合 101"/>
          <p:cNvGrpSpPr/>
          <p:nvPr/>
        </p:nvGrpSpPr>
        <p:grpSpPr bwMode="auto">
          <a:xfrm>
            <a:off x="7800976" y="4486276"/>
            <a:ext cx="3605214" cy="941389"/>
            <a:chOff x="7713778" y="1200595"/>
            <a:chExt cx="3604928" cy="941266"/>
          </a:xfrm>
        </p:grpSpPr>
        <p:grpSp>
          <p:nvGrpSpPr>
            <p:cNvPr id="7212" name="组合 102"/>
            <p:cNvGrpSpPr/>
            <p:nvPr/>
          </p:nvGrpSpPr>
          <p:grpSpPr bwMode="auto">
            <a:xfrm>
              <a:off x="8893198" y="1200595"/>
              <a:ext cx="2425508" cy="461903"/>
              <a:chOff x="6833481" y="934388"/>
              <a:chExt cx="2425508" cy="461903"/>
            </a:xfrm>
          </p:grpSpPr>
          <p:sp>
            <p:nvSpPr>
              <p:cNvPr id="106" name="文本框 105"/>
              <p:cNvSpPr txBox="1"/>
              <p:nvPr/>
            </p:nvSpPr>
            <p:spPr>
              <a:xfrm>
                <a:off x="6833481" y="934388"/>
                <a:ext cx="2425508" cy="461903"/>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公共机构</a:t>
                </a:r>
              </a:p>
            </p:txBody>
          </p:sp>
          <p:cxnSp>
            <p:nvCxnSpPr>
              <p:cNvPr id="108" name="直接连接符 107"/>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7713778" y="1427579"/>
              <a:ext cx="1500069" cy="646028"/>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06</a:t>
              </a:r>
              <a:endParaRPr lang="zh-CN" altLang="en-US" sz="3600" dirty="0">
                <a:solidFill>
                  <a:schemeClr val="bg2">
                    <a:lumMod val="25000"/>
                  </a:schemeClr>
                </a:solidFill>
                <a:latin typeface="Impact" panose="020B0806030902050204" pitchFamily="34" charset="0"/>
                <a:ea typeface="+mn-ea"/>
              </a:endParaRPr>
            </a:p>
          </p:txBody>
        </p:sp>
        <p:sp>
          <p:nvSpPr>
            <p:cNvPr id="105" name="椭圆 104"/>
            <p:cNvSpPr/>
            <p:nvPr/>
          </p:nvSpPr>
          <p:spPr>
            <a:xfrm>
              <a:off x="8050301" y="1316468"/>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p:nvPr/>
        </p:nvGrpSpPr>
        <p:grpSpPr bwMode="auto">
          <a:xfrm>
            <a:off x="774699" y="1430338"/>
            <a:ext cx="3571875" cy="964061"/>
            <a:chOff x="997045" y="1417223"/>
            <a:chExt cx="3572370" cy="964026"/>
          </a:xfrm>
        </p:grpSpPr>
        <p:grpSp>
          <p:nvGrpSpPr>
            <p:cNvPr id="7205" name="组合 86"/>
            <p:cNvGrpSpPr/>
            <p:nvPr/>
          </p:nvGrpSpPr>
          <p:grpSpPr bwMode="auto">
            <a:xfrm>
              <a:off x="997045" y="1417223"/>
              <a:ext cx="2426036" cy="461945"/>
              <a:chOff x="1089017" y="2108125"/>
              <a:chExt cx="2426036" cy="461945"/>
            </a:xfrm>
          </p:grpSpPr>
          <p:sp>
            <p:nvSpPr>
              <p:cNvPr id="89" name="文本框 88"/>
              <p:cNvSpPr txBox="1"/>
              <p:nvPr/>
            </p:nvSpPr>
            <p:spPr>
              <a:xfrm>
                <a:off x="1089017" y="2108125"/>
                <a:ext cx="2426036" cy="461945"/>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个人物品管理</a:t>
                </a: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206" name="组合 110"/>
            <p:cNvGrpSpPr/>
            <p:nvPr/>
          </p:nvGrpSpPr>
          <p:grpSpPr bwMode="auto">
            <a:xfrm>
              <a:off x="3069992" y="1556048"/>
              <a:ext cx="1499423" cy="825201"/>
              <a:chOff x="3011936" y="1294791"/>
              <a:chExt cx="1499423" cy="825201"/>
            </a:xfrm>
          </p:grpSpPr>
          <p:sp>
            <p:nvSpPr>
              <p:cNvPr id="7207"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3" name="组合 112"/>
          <p:cNvGrpSpPr/>
          <p:nvPr/>
        </p:nvGrpSpPr>
        <p:grpSpPr bwMode="auto">
          <a:xfrm>
            <a:off x="774699" y="4481513"/>
            <a:ext cx="3571875" cy="964061"/>
            <a:chOff x="997045" y="1417223"/>
            <a:chExt cx="3572370" cy="964026"/>
          </a:xfrm>
        </p:grpSpPr>
        <p:grpSp>
          <p:nvGrpSpPr>
            <p:cNvPr id="7198" name="组合 113"/>
            <p:cNvGrpSpPr/>
            <p:nvPr/>
          </p:nvGrpSpPr>
          <p:grpSpPr bwMode="auto">
            <a:xfrm>
              <a:off x="997045" y="1417223"/>
              <a:ext cx="2426036" cy="461945"/>
              <a:chOff x="1089017" y="2108125"/>
              <a:chExt cx="2426036" cy="461945"/>
            </a:xfrm>
          </p:grpSpPr>
          <p:sp>
            <p:nvSpPr>
              <p:cNvPr id="118" name="文本框 117"/>
              <p:cNvSpPr txBox="1"/>
              <p:nvPr/>
            </p:nvSpPr>
            <p:spPr>
              <a:xfrm>
                <a:off x="1089017" y="2108125"/>
                <a:ext cx="2426036" cy="461945"/>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老人</a:t>
                </a:r>
                <a:r>
                  <a:rPr lang="en-US" altLang="zh-CN" sz="2400" b="1" dirty="0">
                    <a:solidFill>
                      <a:srgbClr val="044875"/>
                    </a:solidFill>
                    <a:latin typeface="+mj-lt"/>
                    <a:ea typeface="+mn-ea"/>
                    <a:cs typeface="Arial" panose="020B0604020202020204" pitchFamily="34" charset="0"/>
                  </a:rPr>
                  <a:t>/</a:t>
                </a:r>
                <a:r>
                  <a:rPr lang="zh-CN" altLang="en-US" sz="2400" b="1" dirty="0">
                    <a:solidFill>
                      <a:srgbClr val="044875"/>
                    </a:solidFill>
                    <a:latin typeface="+mj-lt"/>
                    <a:ea typeface="+mn-ea"/>
                    <a:cs typeface="Arial" panose="020B0604020202020204" pitchFamily="34" charset="0"/>
                  </a:rPr>
                  <a:t>小孩看护</a:t>
                </a: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199" name="组合 114"/>
            <p:cNvGrpSpPr/>
            <p:nvPr/>
          </p:nvGrpSpPr>
          <p:grpSpPr bwMode="auto">
            <a:xfrm>
              <a:off x="3069992" y="1556048"/>
              <a:ext cx="1499423" cy="825201"/>
              <a:chOff x="3011936" y="1294791"/>
              <a:chExt cx="1499423" cy="825201"/>
            </a:xfrm>
          </p:grpSpPr>
          <p:sp>
            <p:nvSpPr>
              <p:cNvPr id="7200"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p:nvPr/>
        </p:nvGrpSpPr>
        <p:grpSpPr bwMode="auto">
          <a:xfrm>
            <a:off x="774699" y="2955925"/>
            <a:ext cx="3571875" cy="964062"/>
            <a:chOff x="997045" y="1417223"/>
            <a:chExt cx="3572370" cy="964026"/>
          </a:xfrm>
        </p:grpSpPr>
        <p:grpSp>
          <p:nvGrpSpPr>
            <p:cNvPr id="7191" name="组合 121"/>
            <p:cNvGrpSpPr/>
            <p:nvPr/>
          </p:nvGrpSpPr>
          <p:grpSpPr bwMode="auto">
            <a:xfrm>
              <a:off x="997045" y="1417223"/>
              <a:ext cx="2426036" cy="461946"/>
              <a:chOff x="1089017" y="2108125"/>
              <a:chExt cx="2426036" cy="461946"/>
            </a:xfrm>
          </p:grpSpPr>
          <p:sp>
            <p:nvSpPr>
              <p:cNvPr id="126" name="文本框 125"/>
              <p:cNvSpPr txBox="1"/>
              <p:nvPr/>
            </p:nvSpPr>
            <p:spPr>
              <a:xfrm>
                <a:off x="1089017" y="2108125"/>
                <a:ext cx="2426036" cy="461946"/>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宠物防丢</a:t>
                </a: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192" name="组合 122"/>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4" name="图片 3">
            <a:extLst>
              <a:ext uri="{FF2B5EF4-FFF2-40B4-BE49-F238E27FC236}">
                <a16:creationId xmlns:a16="http://schemas.microsoft.com/office/drawing/2014/main" id="{CF4F806C-7ABB-09A8-11D5-5A7368E508E7}"/>
              </a:ext>
            </a:extLst>
          </p:cNvPr>
          <p:cNvPicPr>
            <a:picLocks noChangeAspect="1"/>
          </p:cNvPicPr>
          <p:nvPr/>
        </p:nvPicPr>
        <p:blipFill>
          <a:blip r:embed="rId2"/>
          <a:stretch>
            <a:fillRect/>
          </a:stretch>
        </p:blipFill>
        <p:spPr>
          <a:xfrm>
            <a:off x="10523624" y="6008731"/>
            <a:ext cx="882564" cy="882564"/>
          </a:xfrm>
          <a:prstGeom prst="rect">
            <a:avLst/>
          </a:prstGeom>
        </p:spPr>
      </p:pic>
      <p:sp>
        <p:nvSpPr>
          <p:cNvPr id="7" name="任意多边形: 形状 6">
            <a:extLst>
              <a:ext uri="{FF2B5EF4-FFF2-40B4-BE49-F238E27FC236}">
                <a16:creationId xmlns:a16="http://schemas.microsoft.com/office/drawing/2014/main" id="{AC28EE6E-F380-72CB-73A2-D619514C1804}"/>
              </a:ext>
            </a:extLst>
          </p:cNvPr>
          <p:cNvSpPr/>
          <p:nvPr/>
        </p:nvSpPr>
        <p:spPr>
          <a:xfrm>
            <a:off x="4414795" y="2402826"/>
            <a:ext cx="609685" cy="508649"/>
          </a:xfrm>
          <a:custGeom>
            <a:avLst/>
            <a:gdLst>
              <a:gd name="T0" fmla="*/ 121763 h 600884"/>
              <a:gd name="T1" fmla="*/ 121763 h 600884"/>
              <a:gd name="T2" fmla="*/ 121763 h 600884"/>
              <a:gd name="T3" fmla="*/ 121763 h 600884"/>
              <a:gd name="T4" fmla="*/ 121763 h 600884"/>
              <a:gd name="T5" fmla="*/ 121763 h 600884"/>
              <a:gd name="T6" fmla="*/ 121763 h 600884"/>
              <a:gd name="T7" fmla="*/ 121763 h 600884"/>
              <a:gd name="T8" fmla="*/ 121763 h 600884"/>
              <a:gd name="T9" fmla="*/ 121763 h 600884"/>
              <a:gd name="T10" fmla="*/ 121763 h 600884"/>
              <a:gd name="T11" fmla="*/ 121763 h 600884"/>
              <a:gd name="T12" fmla="*/ 121763 h 600884"/>
              <a:gd name="T13" fmla="*/ 121763 h 600884"/>
              <a:gd name="T14" fmla="*/ 121763 h 600884"/>
              <a:gd name="T15" fmla="*/ 121763 h 600884"/>
              <a:gd name="T16" fmla="*/ 121763 h 600884"/>
              <a:gd name="T17" fmla="*/ 121763 h 600884"/>
              <a:gd name="T18" fmla="*/ 121763 h 600884"/>
              <a:gd name="T19" fmla="*/ 121763 h 600884"/>
              <a:gd name="T20" fmla="*/ 121763 h 600884"/>
              <a:gd name="T21" fmla="*/ 121763 h 600884"/>
              <a:gd name="T22" fmla="*/ 121763 h 600884"/>
              <a:gd name="T23" fmla="*/ 121763 h 600884"/>
              <a:gd name="T24" fmla="*/ 121763 h 600884"/>
              <a:gd name="T25" fmla="*/ 121763 h 600884"/>
              <a:gd name="T26" fmla="*/ 121763 h 600884"/>
              <a:gd name="T27" fmla="*/ 121763 h 600884"/>
              <a:gd name="T28" fmla="*/ 121763 h 600884"/>
              <a:gd name="T29" fmla="*/ 121763 h 600884"/>
              <a:gd name="T30" fmla="*/ 121763 h 600884"/>
              <a:gd name="T31" fmla="*/ 121763 h 600884"/>
              <a:gd name="T32" fmla="*/ 121763 h 600884"/>
              <a:gd name="T33" fmla="*/ 121763 h 600884"/>
              <a:gd name="T34" fmla="*/ 121763 h 600884"/>
              <a:gd name="T35" fmla="*/ 121763 h 600884"/>
              <a:gd name="T36" fmla="*/ 121763 h 600884"/>
              <a:gd name="T37" fmla="*/ 121763 h 600884"/>
              <a:gd name="T38" fmla="*/ 121763 h 600884"/>
              <a:gd name="T39" fmla="*/ 121763 h 600884"/>
              <a:gd name="T40" fmla="*/ 121763 h 600884"/>
              <a:gd name="T41" fmla="*/ 121763 h 600884"/>
              <a:gd name="T42" fmla="*/ 121763 h 600884"/>
              <a:gd name="T43" fmla="*/ 121763 h 600884"/>
              <a:gd name="T44" fmla="*/ 121763 h 600884"/>
              <a:gd name="T45" fmla="*/ 121763 h 600884"/>
              <a:gd name="T46" fmla="*/ 121763 h 600884"/>
              <a:gd name="T47" fmla="*/ 121763 h 600884"/>
              <a:gd name="T48" fmla="*/ 121763 h 600884"/>
              <a:gd name="T49" fmla="*/ 121763 h 600884"/>
              <a:gd name="T50" fmla="*/ 121763 h 600884"/>
              <a:gd name="T51" fmla="*/ 121763 h 600884"/>
              <a:gd name="T52" fmla="*/ 121763 h 600884"/>
              <a:gd name="T53" fmla="*/ 121763 h 600884"/>
              <a:gd name="T54" fmla="*/ 121763 h 600884"/>
              <a:gd name="T55" fmla="*/ 121763 h 600884"/>
              <a:gd name="T56" fmla="*/ 121763 h 600884"/>
              <a:gd name="T57" fmla="*/ 121763 h 600884"/>
              <a:gd name="T58" fmla="*/ 121763 h 600884"/>
              <a:gd name="T59" fmla="*/ 121763 h 600884"/>
              <a:gd name="T60" fmla="*/ 121763 h 600884"/>
              <a:gd name="T61" fmla="*/ 121763 h 600884"/>
              <a:gd name="T62" fmla="*/ 121763 h 600884"/>
              <a:gd name="T63" fmla="*/ 121763 h 600884"/>
              <a:gd name="T64" fmla="*/ 121763 h 600884"/>
              <a:gd name="T65" fmla="*/ 121763 h 600884"/>
              <a:gd name="T66" fmla="*/ 121763 h 600884"/>
              <a:gd name="T67" fmla="*/ 121763 h 600884"/>
              <a:gd name="T68" fmla="*/ 121763 h 600884"/>
              <a:gd name="T69" fmla="*/ 121763 h 600884"/>
              <a:gd name="T70" fmla="*/ 121763 h 600884"/>
              <a:gd name="T71" fmla="*/ 121763 h 600884"/>
              <a:gd name="T72" fmla="*/ 121763 h 600884"/>
              <a:gd name="T73" fmla="*/ 121763 h 600884"/>
              <a:gd name="T74" fmla="*/ 121763 h 600884"/>
              <a:gd name="T75" fmla="*/ 121763 h 600884"/>
              <a:gd name="T76" fmla="*/ 121763 h 600884"/>
              <a:gd name="T77" fmla="*/ 121763 h 600884"/>
              <a:gd name="T78" fmla="*/ 121763 h 600884"/>
              <a:gd name="T79" fmla="*/ 121763 h 600884"/>
              <a:gd name="T80" fmla="*/ 121763 h 600884"/>
              <a:gd name="T81" fmla="*/ 121763 h 600884"/>
              <a:gd name="T82" fmla="*/ 121763 h 600884"/>
              <a:gd name="T83" fmla="*/ 121763 h 600884"/>
              <a:gd name="T84" fmla="*/ 121763 h 600884"/>
              <a:gd name="T85" fmla="*/ 121763 h 600884"/>
              <a:gd name="T86" fmla="*/ 121763 h 600884"/>
              <a:gd name="T87" fmla="*/ 121763 h 600884"/>
              <a:gd name="T88" fmla="*/ 121763 h 600884"/>
              <a:gd name="T89" fmla="*/ 121763 h 600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71" h="5239">
                <a:moveTo>
                  <a:pt x="6220" y="574"/>
                </a:moveTo>
                <a:cubicBezTo>
                  <a:pt x="6184" y="524"/>
                  <a:pt x="6127" y="492"/>
                  <a:pt x="6065" y="486"/>
                </a:cubicBezTo>
                <a:lnTo>
                  <a:pt x="5589" y="442"/>
                </a:lnTo>
                <a:lnTo>
                  <a:pt x="5535" y="299"/>
                </a:lnTo>
                <a:cubicBezTo>
                  <a:pt x="5512" y="238"/>
                  <a:pt x="5462" y="193"/>
                  <a:pt x="5400" y="176"/>
                </a:cubicBezTo>
                <a:lnTo>
                  <a:pt x="4780" y="11"/>
                </a:lnTo>
                <a:cubicBezTo>
                  <a:pt x="4738" y="0"/>
                  <a:pt x="4694" y="2"/>
                  <a:pt x="4654" y="19"/>
                </a:cubicBezTo>
                <a:cubicBezTo>
                  <a:pt x="4652" y="19"/>
                  <a:pt x="4651" y="20"/>
                  <a:pt x="4649" y="21"/>
                </a:cubicBezTo>
                <a:lnTo>
                  <a:pt x="4026" y="288"/>
                </a:lnTo>
                <a:cubicBezTo>
                  <a:pt x="3994" y="301"/>
                  <a:pt x="3972" y="331"/>
                  <a:pt x="3967" y="365"/>
                </a:cubicBezTo>
                <a:cubicBezTo>
                  <a:pt x="3962" y="399"/>
                  <a:pt x="3975" y="434"/>
                  <a:pt x="4001" y="456"/>
                </a:cubicBezTo>
                <a:lnTo>
                  <a:pt x="4147" y="578"/>
                </a:lnTo>
                <a:lnTo>
                  <a:pt x="4018" y="891"/>
                </a:lnTo>
                <a:cubicBezTo>
                  <a:pt x="3849" y="1298"/>
                  <a:pt x="3456" y="1570"/>
                  <a:pt x="3015" y="1585"/>
                </a:cubicBezTo>
                <a:lnTo>
                  <a:pt x="1417" y="1636"/>
                </a:lnTo>
                <a:lnTo>
                  <a:pt x="1261" y="1502"/>
                </a:lnTo>
                <a:cubicBezTo>
                  <a:pt x="1142" y="1400"/>
                  <a:pt x="1099" y="1234"/>
                  <a:pt x="1153" y="1088"/>
                </a:cubicBezTo>
                <a:lnTo>
                  <a:pt x="1197" y="969"/>
                </a:lnTo>
                <a:cubicBezTo>
                  <a:pt x="1240" y="855"/>
                  <a:pt x="1193" y="728"/>
                  <a:pt x="1086" y="667"/>
                </a:cubicBezTo>
                <a:cubicBezTo>
                  <a:pt x="1026" y="634"/>
                  <a:pt x="954" y="626"/>
                  <a:pt x="889" y="648"/>
                </a:cubicBezTo>
                <a:cubicBezTo>
                  <a:pt x="823" y="669"/>
                  <a:pt x="769" y="717"/>
                  <a:pt x="740" y="780"/>
                </a:cubicBezTo>
                <a:lnTo>
                  <a:pt x="714" y="838"/>
                </a:lnTo>
                <a:cubicBezTo>
                  <a:pt x="555" y="1184"/>
                  <a:pt x="586" y="1584"/>
                  <a:pt x="793" y="1899"/>
                </a:cubicBezTo>
                <a:cubicBezTo>
                  <a:pt x="668" y="2002"/>
                  <a:pt x="564" y="2142"/>
                  <a:pt x="534" y="2330"/>
                </a:cubicBezTo>
                <a:cubicBezTo>
                  <a:pt x="476" y="2690"/>
                  <a:pt x="452" y="3375"/>
                  <a:pt x="442" y="3751"/>
                </a:cubicBezTo>
                <a:cubicBezTo>
                  <a:pt x="441" y="3825"/>
                  <a:pt x="396" y="3892"/>
                  <a:pt x="329" y="3923"/>
                </a:cubicBezTo>
                <a:cubicBezTo>
                  <a:pt x="208" y="3977"/>
                  <a:pt x="124" y="4086"/>
                  <a:pt x="102" y="4216"/>
                </a:cubicBezTo>
                <a:lnTo>
                  <a:pt x="15" y="4737"/>
                </a:lnTo>
                <a:cubicBezTo>
                  <a:pt x="0" y="4831"/>
                  <a:pt x="26" y="4927"/>
                  <a:pt x="88" y="5000"/>
                </a:cubicBezTo>
                <a:cubicBezTo>
                  <a:pt x="150" y="5073"/>
                  <a:pt x="240" y="5114"/>
                  <a:pt x="335" y="5114"/>
                </a:cubicBezTo>
                <a:lnTo>
                  <a:pt x="644" y="5114"/>
                </a:lnTo>
                <a:cubicBezTo>
                  <a:pt x="697" y="5114"/>
                  <a:pt x="748" y="5092"/>
                  <a:pt x="783" y="5052"/>
                </a:cubicBezTo>
                <a:cubicBezTo>
                  <a:pt x="819" y="5012"/>
                  <a:pt x="836" y="4959"/>
                  <a:pt x="830" y="4906"/>
                </a:cubicBezTo>
                <a:cubicBezTo>
                  <a:pt x="815" y="4768"/>
                  <a:pt x="726" y="4650"/>
                  <a:pt x="600" y="4596"/>
                </a:cubicBezTo>
                <a:cubicBezTo>
                  <a:pt x="675" y="4462"/>
                  <a:pt x="794" y="4359"/>
                  <a:pt x="939" y="4301"/>
                </a:cubicBezTo>
                <a:cubicBezTo>
                  <a:pt x="1171" y="4208"/>
                  <a:pt x="1358" y="4032"/>
                  <a:pt x="1466" y="3806"/>
                </a:cubicBezTo>
                <a:lnTo>
                  <a:pt x="1730" y="3250"/>
                </a:lnTo>
                <a:cubicBezTo>
                  <a:pt x="1815" y="3211"/>
                  <a:pt x="2104" y="3102"/>
                  <a:pt x="2524" y="3222"/>
                </a:cubicBezTo>
                <a:cubicBezTo>
                  <a:pt x="2695" y="3271"/>
                  <a:pt x="2856" y="3325"/>
                  <a:pt x="3012" y="3378"/>
                </a:cubicBezTo>
                <a:cubicBezTo>
                  <a:pt x="3303" y="3476"/>
                  <a:pt x="3544" y="3557"/>
                  <a:pt x="3728" y="3562"/>
                </a:cubicBezTo>
                <a:cubicBezTo>
                  <a:pt x="3756" y="4029"/>
                  <a:pt x="3774" y="4566"/>
                  <a:pt x="3735" y="4725"/>
                </a:cubicBezTo>
                <a:cubicBezTo>
                  <a:pt x="3705" y="4841"/>
                  <a:pt x="3718" y="4946"/>
                  <a:pt x="3773" y="5036"/>
                </a:cubicBezTo>
                <a:cubicBezTo>
                  <a:pt x="3865" y="5187"/>
                  <a:pt x="4039" y="5232"/>
                  <a:pt x="4058" y="5237"/>
                </a:cubicBezTo>
                <a:cubicBezTo>
                  <a:pt x="4066" y="5238"/>
                  <a:pt x="4074" y="5239"/>
                  <a:pt x="4081" y="5239"/>
                </a:cubicBezTo>
                <a:lnTo>
                  <a:pt x="4312" y="5239"/>
                </a:lnTo>
                <a:cubicBezTo>
                  <a:pt x="4371" y="5239"/>
                  <a:pt x="4424" y="5212"/>
                  <a:pt x="4459" y="5165"/>
                </a:cubicBezTo>
                <a:cubicBezTo>
                  <a:pt x="4494" y="5118"/>
                  <a:pt x="4505" y="5059"/>
                  <a:pt x="4488" y="5003"/>
                </a:cubicBezTo>
                <a:cubicBezTo>
                  <a:pt x="4448" y="4870"/>
                  <a:pt x="4356" y="4762"/>
                  <a:pt x="4234" y="4703"/>
                </a:cubicBezTo>
                <a:lnTo>
                  <a:pt x="4561" y="3552"/>
                </a:lnTo>
                <a:cubicBezTo>
                  <a:pt x="4728" y="3379"/>
                  <a:pt x="4843" y="3163"/>
                  <a:pt x="4894" y="2927"/>
                </a:cubicBezTo>
                <a:lnTo>
                  <a:pt x="5206" y="1483"/>
                </a:lnTo>
                <a:cubicBezTo>
                  <a:pt x="5335" y="1451"/>
                  <a:pt x="5518" y="1417"/>
                  <a:pt x="5738" y="1383"/>
                </a:cubicBezTo>
                <a:cubicBezTo>
                  <a:pt x="5974" y="1346"/>
                  <a:pt x="6166" y="1165"/>
                  <a:pt x="6217" y="933"/>
                </a:cubicBezTo>
                <a:lnTo>
                  <a:pt x="6257" y="749"/>
                </a:lnTo>
                <a:cubicBezTo>
                  <a:pt x="6271" y="689"/>
                  <a:pt x="6257" y="625"/>
                  <a:pt x="6220" y="574"/>
                </a:cubicBezTo>
                <a:close/>
                <a:moveTo>
                  <a:pt x="4580" y="268"/>
                </a:moveTo>
                <a:lnTo>
                  <a:pt x="4559" y="611"/>
                </a:lnTo>
                <a:cubicBezTo>
                  <a:pt x="4558" y="623"/>
                  <a:pt x="4550" y="629"/>
                  <a:pt x="4544" y="632"/>
                </a:cubicBezTo>
                <a:cubicBezTo>
                  <a:pt x="4537" y="635"/>
                  <a:pt x="4528" y="636"/>
                  <a:pt x="4518" y="628"/>
                </a:cubicBezTo>
                <a:lnTo>
                  <a:pt x="4255" y="407"/>
                </a:lnTo>
                <a:lnTo>
                  <a:pt x="4580" y="268"/>
                </a:lnTo>
                <a:close/>
                <a:moveTo>
                  <a:pt x="895" y="921"/>
                </a:moveTo>
                <a:lnTo>
                  <a:pt x="922" y="863"/>
                </a:lnTo>
                <a:cubicBezTo>
                  <a:pt x="929" y="847"/>
                  <a:pt x="943" y="840"/>
                  <a:pt x="950" y="838"/>
                </a:cubicBezTo>
                <a:cubicBezTo>
                  <a:pt x="958" y="836"/>
                  <a:pt x="973" y="833"/>
                  <a:pt x="988" y="842"/>
                </a:cubicBezTo>
                <a:cubicBezTo>
                  <a:pt x="1009" y="853"/>
                  <a:pt x="1018" y="878"/>
                  <a:pt x="1010" y="900"/>
                </a:cubicBezTo>
                <a:lnTo>
                  <a:pt x="966" y="1018"/>
                </a:lnTo>
                <a:cubicBezTo>
                  <a:pt x="882" y="1242"/>
                  <a:pt x="949" y="1498"/>
                  <a:pt x="1130" y="1654"/>
                </a:cubicBezTo>
                <a:lnTo>
                  <a:pt x="1175" y="1692"/>
                </a:lnTo>
                <a:cubicBezTo>
                  <a:pt x="1110" y="1714"/>
                  <a:pt x="1035" y="1746"/>
                  <a:pt x="959" y="1787"/>
                </a:cubicBezTo>
                <a:cubicBezTo>
                  <a:pt x="791" y="1530"/>
                  <a:pt x="766" y="1204"/>
                  <a:pt x="895" y="921"/>
                </a:cubicBezTo>
                <a:close/>
                <a:moveTo>
                  <a:pt x="6062" y="707"/>
                </a:moveTo>
                <a:lnTo>
                  <a:pt x="6022" y="890"/>
                </a:lnTo>
                <a:cubicBezTo>
                  <a:pt x="5988" y="1042"/>
                  <a:pt x="5862" y="1161"/>
                  <a:pt x="5708" y="1185"/>
                </a:cubicBezTo>
                <a:cubicBezTo>
                  <a:pt x="5441" y="1226"/>
                  <a:pt x="5234" y="1267"/>
                  <a:pt x="5094" y="1306"/>
                </a:cubicBezTo>
                <a:cubicBezTo>
                  <a:pt x="5013" y="1328"/>
                  <a:pt x="4923" y="1317"/>
                  <a:pt x="4848" y="1275"/>
                </a:cubicBezTo>
                <a:cubicBezTo>
                  <a:pt x="4715" y="1202"/>
                  <a:pt x="4633" y="1153"/>
                  <a:pt x="4632" y="1152"/>
                </a:cubicBezTo>
                <a:cubicBezTo>
                  <a:pt x="4585" y="1124"/>
                  <a:pt x="4523" y="1139"/>
                  <a:pt x="4495" y="1186"/>
                </a:cubicBezTo>
                <a:cubicBezTo>
                  <a:pt x="4467" y="1234"/>
                  <a:pt x="4482" y="1295"/>
                  <a:pt x="4529" y="1324"/>
                </a:cubicBezTo>
                <a:cubicBezTo>
                  <a:pt x="4533" y="1326"/>
                  <a:pt x="4615" y="1375"/>
                  <a:pt x="4751" y="1450"/>
                </a:cubicBezTo>
                <a:cubicBezTo>
                  <a:pt x="4827" y="1493"/>
                  <a:pt x="4910" y="1515"/>
                  <a:pt x="4994" y="1517"/>
                </a:cubicBezTo>
                <a:lnTo>
                  <a:pt x="4698" y="2885"/>
                </a:lnTo>
                <a:cubicBezTo>
                  <a:pt x="4653" y="3092"/>
                  <a:pt x="4551" y="3280"/>
                  <a:pt x="4401" y="3430"/>
                </a:cubicBezTo>
                <a:cubicBezTo>
                  <a:pt x="4389" y="3442"/>
                  <a:pt x="4380" y="3457"/>
                  <a:pt x="4375" y="3473"/>
                </a:cubicBezTo>
                <a:lnTo>
                  <a:pt x="4016" y="4737"/>
                </a:lnTo>
                <a:cubicBezTo>
                  <a:pt x="4001" y="4791"/>
                  <a:pt x="4032" y="4846"/>
                  <a:pt x="4085" y="4861"/>
                </a:cubicBezTo>
                <a:lnTo>
                  <a:pt x="4099" y="4865"/>
                </a:lnTo>
                <a:cubicBezTo>
                  <a:pt x="4187" y="4890"/>
                  <a:pt x="4257" y="4955"/>
                  <a:pt x="4289" y="5039"/>
                </a:cubicBezTo>
                <a:lnTo>
                  <a:pt x="4095" y="5039"/>
                </a:lnTo>
                <a:cubicBezTo>
                  <a:pt x="4075" y="5033"/>
                  <a:pt x="4027" y="5015"/>
                  <a:pt x="3986" y="4980"/>
                </a:cubicBezTo>
                <a:cubicBezTo>
                  <a:pt x="3925" y="4928"/>
                  <a:pt x="3906" y="4863"/>
                  <a:pt x="3929" y="4773"/>
                </a:cubicBezTo>
                <a:cubicBezTo>
                  <a:pt x="4008" y="4454"/>
                  <a:pt x="3897" y="3086"/>
                  <a:pt x="3884" y="2931"/>
                </a:cubicBezTo>
                <a:cubicBezTo>
                  <a:pt x="3880" y="2874"/>
                  <a:pt x="3830" y="2833"/>
                  <a:pt x="3773" y="2840"/>
                </a:cubicBezTo>
                <a:cubicBezTo>
                  <a:pt x="3719" y="2846"/>
                  <a:pt x="3681" y="2897"/>
                  <a:pt x="3686" y="2951"/>
                </a:cubicBezTo>
                <a:cubicBezTo>
                  <a:pt x="3694" y="3053"/>
                  <a:pt x="3705" y="3198"/>
                  <a:pt x="3716" y="3361"/>
                </a:cubicBezTo>
                <a:cubicBezTo>
                  <a:pt x="3561" y="3352"/>
                  <a:pt x="3324" y="3272"/>
                  <a:pt x="3076" y="3188"/>
                </a:cubicBezTo>
                <a:cubicBezTo>
                  <a:pt x="2925" y="3137"/>
                  <a:pt x="2754" y="3080"/>
                  <a:pt x="2579" y="3030"/>
                </a:cubicBezTo>
                <a:cubicBezTo>
                  <a:pt x="2271" y="2942"/>
                  <a:pt x="2019" y="2962"/>
                  <a:pt x="1848" y="3001"/>
                </a:cubicBezTo>
                <a:lnTo>
                  <a:pt x="1923" y="2845"/>
                </a:lnTo>
                <a:cubicBezTo>
                  <a:pt x="1946" y="2796"/>
                  <a:pt x="1928" y="2734"/>
                  <a:pt x="1880" y="2709"/>
                </a:cubicBezTo>
                <a:cubicBezTo>
                  <a:pt x="1829" y="2684"/>
                  <a:pt x="1768" y="2705"/>
                  <a:pt x="1744" y="2755"/>
                </a:cubicBezTo>
                <a:lnTo>
                  <a:pt x="1285" y="3720"/>
                </a:lnTo>
                <a:cubicBezTo>
                  <a:pt x="1199" y="3900"/>
                  <a:pt x="1050" y="4041"/>
                  <a:pt x="864" y="4115"/>
                </a:cubicBezTo>
                <a:cubicBezTo>
                  <a:pt x="646" y="4202"/>
                  <a:pt x="475" y="4369"/>
                  <a:pt x="382" y="4586"/>
                </a:cubicBezTo>
                <a:lnTo>
                  <a:pt x="370" y="4614"/>
                </a:lnTo>
                <a:cubicBezTo>
                  <a:pt x="363" y="4630"/>
                  <a:pt x="359" y="4647"/>
                  <a:pt x="361" y="4664"/>
                </a:cubicBezTo>
                <a:cubicBezTo>
                  <a:pt x="365" y="4706"/>
                  <a:pt x="393" y="4739"/>
                  <a:pt x="431" y="4751"/>
                </a:cubicBezTo>
                <a:lnTo>
                  <a:pt x="504" y="4774"/>
                </a:lnTo>
                <a:cubicBezTo>
                  <a:pt x="569" y="4794"/>
                  <a:pt x="617" y="4849"/>
                  <a:pt x="629" y="4914"/>
                </a:cubicBezTo>
                <a:lnTo>
                  <a:pt x="339" y="4914"/>
                </a:lnTo>
                <a:cubicBezTo>
                  <a:pt x="310" y="4914"/>
                  <a:pt x="282" y="4906"/>
                  <a:pt x="259" y="4888"/>
                </a:cubicBezTo>
                <a:cubicBezTo>
                  <a:pt x="222" y="4859"/>
                  <a:pt x="205" y="4814"/>
                  <a:pt x="213" y="4770"/>
                </a:cubicBezTo>
                <a:lnTo>
                  <a:pt x="299" y="4249"/>
                </a:lnTo>
                <a:cubicBezTo>
                  <a:pt x="310" y="4185"/>
                  <a:pt x="352" y="4132"/>
                  <a:pt x="411" y="4105"/>
                </a:cubicBezTo>
                <a:cubicBezTo>
                  <a:pt x="548" y="4043"/>
                  <a:pt x="639" y="3906"/>
                  <a:pt x="642" y="3756"/>
                </a:cubicBezTo>
                <a:cubicBezTo>
                  <a:pt x="650" y="3457"/>
                  <a:pt x="673" y="2723"/>
                  <a:pt x="731" y="2362"/>
                </a:cubicBezTo>
                <a:cubicBezTo>
                  <a:pt x="793" y="1977"/>
                  <a:pt x="1327" y="1851"/>
                  <a:pt x="1393" y="1837"/>
                </a:cubicBezTo>
                <a:lnTo>
                  <a:pt x="3022" y="1785"/>
                </a:lnTo>
                <a:cubicBezTo>
                  <a:pt x="3541" y="1768"/>
                  <a:pt x="4004" y="1447"/>
                  <a:pt x="4203" y="967"/>
                </a:cubicBezTo>
                <a:lnTo>
                  <a:pt x="4308" y="713"/>
                </a:lnTo>
                <a:lnTo>
                  <a:pt x="4390" y="782"/>
                </a:lnTo>
                <a:cubicBezTo>
                  <a:pt x="4455" y="836"/>
                  <a:pt x="4544" y="849"/>
                  <a:pt x="4623" y="816"/>
                </a:cubicBezTo>
                <a:cubicBezTo>
                  <a:pt x="4701" y="782"/>
                  <a:pt x="4753" y="708"/>
                  <a:pt x="4758" y="623"/>
                </a:cubicBezTo>
                <a:lnTo>
                  <a:pt x="4784" y="219"/>
                </a:lnTo>
                <a:lnTo>
                  <a:pt x="5348" y="369"/>
                </a:lnTo>
                <a:lnTo>
                  <a:pt x="5376" y="445"/>
                </a:lnTo>
                <a:lnTo>
                  <a:pt x="5280" y="451"/>
                </a:lnTo>
                <a:cubicBezTo>
                  <a:pt x="5227" y="455"/>
                  <a:pt x="5182" y="498"/>
                  <a:pt x="5183" y="552"/>
                </a:cubicBezTo>
                <a:cubicBezTo>
                  <a:pt x="5184" y="608"/>
                  <a:pt x="5229" y="651"/>
                  <a:pt x="5283" y="651"/>
                </a:cubicBezTo>
                <a:cubicBezTo>
                  <a:pt x="5285" y="651"/>
                  <a:pt x="5287" y="651"/>
                  <a:pt x="5290" y="651"/>
                </a:cubicBezTo>
                <a:lnTo>
                  <a:pt x="5290" y="651"/>
                </a:lnTo>
                <a:cubicBezTo>
                  <a:pt x="5440" y="641"/>
                  <a:pt x="5591" y="643"/>
                  <a:pt x="5741" y="657"/>
                </a:cubicBezTo>
                <a:lnTo>
                  <a:pt x="6046" y="685"/>
                </a:lnTo>
                <a:cubicBezTo>
                  <a:pt x="6053" y="686"/>
                  <a:pt x="6057" y="689"/>
                  <a:pt x="6059" y="692"/>
                </a:cubicBezTo>
                <a:cubicBezTo>
                  <a:pt x="6061" y="695"/>
                  <a:pt x="6063" y="700"/>
                  <a:pt x="6062" y="707"/>
                </a:cubicBezTo>
                <a:close/>
              </a:path>
            </a:pathLst>
          </a:cu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任意多边形: 形状 30">
            <a:extLst>
              <a:ext uri="{FF2B5EF4-FFF2-40B4-BE49-F238E27FC236}">
                <a16:creationId xmlns:a16="http://schemas.microsoft.com/office/drawing/2014/main" id="{F45006F9-9722-8BCE-1488-FBCD489E25C1}"/>
              </a:ext>
            </a:extLst>
          </p:cNvPr>
          <p:cNvSpPr/>
          <p:nvPr/>
        </p:nvSpPr>
        <p:spPr>
          <a:xfrm>
            <a:off x="5772816" y="4705336"/>
            <a:ext cx="609685" cy="56019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608556" h="559160">
                <a:moveTo>
                  <a:pt x="456394" y="458123"/>
                </a:moveTo>
                <a:lnTo>
                  <a:pt x="456394" y="534321"/>
                </a:lnTo>
                <a:lnTo>
                  <a:pt x="519896" y="534321"/>
                </a:lnTo>
                <a:lnTo>
                  <a:pt x="519896" y="458123"/>
                </a:lnTo>
                <a:close/>
                <a:moveTo>
                  <a:pt x="88660" y="458123"/>
                </a:moveTo>
                <a:lnTo>
                  <a:pt x="88660" y="534321"/>
                </a:lnTo>
                <a:lnTo>
                  <a:pt x="152162" y="534321"/>
                </a:lnTo>
                <a:lnTo>
                  <a:pt x="152162" y="458123"/>
                </a:lnTo>
                <a:close/>
                <a:moveTo>
                  <a:pt x="24971" y="406577"/>
                </a:moveTo>
                <a:lnTo>
                  <a:pt x="24971" y="433190"/>
                </a:lnTo>
                <a:lnTo>
                  <a:pt x="76222" y="433190"/>
                </a:lnTo>
                <a:lnTo>
                  <a:pt x="164601" y="433190"/>
                </a:lnTo>
                <a:lnTo>
                  <a:pt x="443955" y="433190"/>
                </a:lnTo>
                <a:lnTo>
                  <a:pt x="532335" y="433190"/>
                </a:lnTo>
                <a:lnTo>
                  <a:pt x="583585" y="433190"/>
                </a:lnTo>
                <a:lnTo>
                  <a:pt x="583585" y="406577"/>
                </a:lnTo>
                <a:lnTo>
                  <a:pt x="570399" y="406577"/>
                </a:lnTo>
                <a:lnTo>
                  <a:pt x="38158" y="406577"/>
                </a:lnTo>
                <a:close/>
                <a:moveTo>
                  <a:pt x="487704" y="292372"/>
                </a:moveTo>
                <a:cubicBezTo>
                  <a:pt x="477321" y="292372"/>
                  <a:pt x="468809" y="301242"/>
                  <a:pt x="468809" y="312166"/>
                </a:cubicBezTo>
                <a:cubicBezTo>
                  <a:pt x="468809" y="322342"/>
                  <a:pt x="477414" y="330932"/>
                  <a:pt x="487704" y="330932"/>
                </a:cubicBezTo>
                <a:cubicBezTo>
                  <a:pt x="498648" y="330932"/>
                  <a:pt x="507534" y="322529"/>
                  <a:pt x="507534" y="312166"/>
                </a:cubicBezTo>
                <a:cubicBezTo>
                  <a:pt x="507534" y="300962"/>
                  <a:pt x="498742" y="292372"/>
                  <a:pt x="487704" y="292372"/>
                </a:cubicBezTo>
                <a:close/>
                <a:moveTo>
                  <a:pt x="120793" y="292372"/>
                </a:moveTo>
                <a:cubicBezTo>
                  <a:pt x="109665" y="292372"/>
                  <a:pt x="100968" y="301055"/>
                  <a:pt x="100968" y="312166"/>
                </a:cubicBezTo>
                <a:cubicBezTo>
                  <a:pt x="100968" y="322529"/>
                  <a:pt x="109852" y="330932"/>
                  <a:pt x="120793" y="330932"/>
                </a:cubicBezTo>
                <a:cubicBezTo>
                  <a:pt x="130987" y="330932"/>
                  <a:pt x="139590" y="322342"/>
                  <a:pt x="139590" y="312166"/>
                </a:cubicBezTo>
                <a:cubicBezTo>
                  <a:pt x="139590" y="301242"/>
                  <a:pt x="131174" y="292372"/>
                  <a:pt x="120793" y="292372"/>
                </a:cubicBezTo>
                <a:close/>
                <a:moveTo>
                  <a:pt x="487704" y="267443"/>
                </a:moveTo>
                <a:cubicBezTo>
                  <a:pt x="512773" y="267443"/>
                  <a:pt x="532416" y="287143"/>
                  <a:pt x="532416" y="312166"/>
                </a:cubicBezTo>
                <a:cubicBezTo>
                  <a:pt x="532416" y="336161"/>
                  <a:pt x="512398" y="355861"/>
                  <a:pt x="487704" y="355861"/>
                </a:cubicBezTo>
                <a:cubicBezTo>
                  <a:pt x="463477" y="355861"/>
                  <a:pt x="443927" y="336161"/>
                  <a:pt x="443927" y="312166"/>
                </a:cubicBezTo>
                <a:cubicBezTo>
                  <a:pt x="443927" y="287517"/>
                  <a:pt x="463570" y="267443"/>
                  <a:pt x="487704" y="267443"/>
                </a:cubicBezTo>
                <a:close/>
                <a:moveTo>
                  <a:pt x="120793" y="267443"/>
                </a:moveTo>
                <a:cubicBezTo>
                  <a:pt x="145014" y="267443"/>
                  <a:pt x="164559" y="287517"/>
                  <a:pt x="164559" y="312166"/>
                </a:cubicBezTo>
                <a:cubicBezTo>
                  <a:pt x="164559" y="336161"/>
                  <a:pt x="145014" y="355861"/>
                  <a:pt x="120793" y="355861"/>
                </a:cubicBezTo>
                <a:cubicBezTo>
                  <a:pt x="96105" y="355861"/>
                  <a:pt x="75999" y="336161"/>
                  <a:pt x="75999" y="312166"/>
                </a:cubicBezTo>
                <a:cubicBezTo>
                  <a:pt x="75999" y="287143"/>
                  <a:pt x="95731" y="267443"/>
                  <a:pt x="120793" y="267443"/>
                </a:cubicBezTo>
                <a:close/>
                <a:moveTo>
                  <a:pt x="405986" y="254741"/>
                </a:moveTo>
                <a:cubicBezTo>
                  <a:pt x="412910" y="254741"/>
                  <a:pt x="418523" y="260342"/>
                  <a:pt x="418523" y="267250"/>
                </a:cubicBezTo>
                <a:lnTo>
                  <a:pt x="418523" y="343516"/>
                </a:lnTo>
                <a:cubicBezTo>
                  <a:pt x="418523" y="350331"/>
                  <a:pt x="412910" y="355932"/>
                  <a:pt x="405986" y="355932"/>
                </a:cubicBezTo>
                <a:cubicBezTo>
                  <a:pt x="399157" y="355932"/>
                  <a:pt x="393543" y="350331"/>
                  <a:pt x="393543" y="343516"/>
                </a:cubicBezTo>
                <a:lnTo>
                  <a:pt x="393543" y="267250"/>
                </a:lnTo>
                <a:cubicBezTo>
                  <a:pt x="393543" y="260342"/>
                  <a:pt x="399157" y="254741"/>
                  <a:pt x="405986" y="254741"/>
                </a:cubicBezTo>
                <a:close/>
                <a:moveTo>
                  <a:pt x="354627" y="254741"/>
                </a:moveTo>
                <a:cubicBezTo>
                  <a:pt x="361463" y="254741"/>
                  <a:pt x="367082" y="260342"/>
                  <a:pt x="367082" y="267250"/>
                </a:cubicBezTo>
                <a:lnTo>
                  <a:pt x="367082" y="343516"/>
                </a:lnTo>
                <a:cubicBezTo>
                  <a:pt x="367082" y="350331"/>
                  <a:pt x="361463" y="355932"/>
                  <a:pt x="354627" y="355932"/>
                </a:cubicBezTo>
                <a:cubicBezTo>
                  <a:pt x="347791" y="355932"/>
                  <a:pt x="342172" y="350331"/>
                  <a:pt x="342172" y="343516"/>
                </a:cubicBezTo>
                <a:lnTo>
                  <a:pt x="342172" y="267250"/>
                </a:lnTo>
                <a:cubicBezTo>
                  <a:pt x="342172" y="260342"/>
                  <a:pt x="347791" y="254741"/>
                  <a:pt x="354627" y="254741"/>
                </a:cubicBezTo>
                <a:close/>
                <a:moveTo>
                  <a:pt x="304231" y="254741"/>
                </a:moveTo>
                <a:cubicBezTo>
                  <a:pt x="311155" y="254741"/>
                  <a:pt x="316768" y="260342"/>
                  <a:pt x="316768" y="267250"/>
                </a:cubicBezTo>
                <a:lnTo>
                  <a:pt x="316768" y="343516"/>
                </a:lnTo>
                <a:cubicBezTo>
                  <a:pt x="316768" y="350331"/>
                  <a:pt x="311155" y="355932"/>
                  <a:pt x="304231" y="355932"/>
                </a:cubicBezTo>
                <a:cubicBezTo>
                  <a:pt x="297402" y="355932"/>
                  <a:pt x="291788" y="350331"/>
                  <a:pt x="291788" y="343516"/>
                </a:cubicBezTo>
                <a:lnTo>
                  <a:pt x="291788" y="267250"/>
                </a:lnTo>
                <a:cubicBezTo>
                  <a:pt x="291788" y="260342"/>
                  <a:pt x="297402" y="254741"/>
                  <a:pt x="304231" y="254741"/>
                </a:cubicBezTo>
                <a:close/>
                <a:moveTo>
                  <a:pt x="253906" y="254741"/>
                </a:moveTo>
                <a:cubicBezTo>
                  <a:pt x="260716" y="254741"/>
                  <a:pt x="266314" y="260342"/>
                  <a:pt x="266314" y="267250"/>
                </a:cubicBezTo>
                <a:lnTo>
                  <a:pt x="266314" y="343516"/>
                </a:lnTo>
                <a:cubicBezTo>
                  <a:pt x="266314" y="350331"/>
                  <a:pt x="260716" y="355932"/>
                  <a:pt x="253906" y="355932"/>
                </a:cubicBezTo>
                <a:cubicBezTo>
                  <a:pt x="247002" y="355932"/>
                  <a:pt x="241404" y="350331"/>
                  <a:pt x="241404" y="343516"/>
                </a:cubicBezTo>
                <a:lnTo>
                  <a:pt x="241404" y="267250"/>
                </a:lnTo>
                <a:cubicBezTo>
                  <a:pt x="241404" y="260342"/>
                  <a:pt x="247002" y="254741"/>
                  <a:pt x="253906" y="254741"/>
                </a:cubicBezTo>
                <a:close/>
                <a:moveTo>
                  <a:pt x="202476" y="254741"/>
                </a:moveTo>
                <a:cubicBezTo>
                  <a:pt x="209400" y="254741"/>
                  <a:pt x="215013" y="260342"/>
                  <a:pt x="215013" y="267250"/>
                </a:cubicBezTo>
                <a:lnTo>
                  <a:pt x="215013" y="343516"/>
                </a:lnTo>
                <a:cubicBezTo>
                  <a:pt x="215013" y="350331"/>
                  <a:pt x="209493" y="355932"/>
                  <a:pt x="202476" y="355932"/>
                </a:cubicBezTo>
                <a:cubicBezTo>
                  <a:pt x="195647" y="355932"/>
                  <a:pt x="190033" y="350331"/>
                  <a:pt x="190033" y="343516"/>
                </a:cubicBezTo>
                <a:lnTo>
                  <a:pt x="190033" y="267250"/>
                </a:lnTo>
                <a:cubicBezTo>
                  <a:pt x="190033" y="260342"/>
                  <a:pt x="195647" y="254741"/>
                  <a:pt x="202476" y="254741"/>
                </a:cubicBezTo>
                <a:close/>
                <a:moveTo>
                  <a:pt x="91372" y="229248"/>
                </a:moveTo>
                <a:lnTo>
                  <a:pt x="50596" y="249325"/>
                </a:lnTo>
                <a:lnTo>
                  <a:pt x="50596" y="381738"/>
                </a:lnTo>
                <a:lnTo>
                  <a:pt x="557866" y="381738"/>
                </a:lnTo>
                <a:lnTo>
                  <a:pt x="557866" y="249325"/>
                </a:lnTo>
                <a:lnTo>
                  <a:pt x="517090" y="229248"/>
                </a:lnTo>
                <a:close/>
                <a:moveTo>
                  <a:pt x="405938" y="152793"/>
                </a:moveTo>
                <a:cubicBezTo>
                  <a:pt x="397053" y="152653"/>
                  <a:pt x="387981" y="154684"/>
                  <a:pt x="379798" y="158933"/>
                </a:cubicBezTo>
                <a:cubicBezTo>
                  <a:pt x="364367" y="168364"/>
                  <a:pt x="354734" y="185266"/>
                  <a:pt x="354734" y="203382"/>
                </a:cubicBezTo>
                <a:lnTo>
                  <a:pt x="354734" y="204222"/>
                </a:lnTo>
                <a:lnTo>
                  <a:pt x="456300" y="204222"/>
                </a:lnTo>
                <a:lnTo>
                  <a:pt x="456300" y="203382"/>
                </a:lnTo>
                <a:cubicBezTo>
                  <a:pt x="456300" y="184799"/>
                  <a:pt x="447135" y="168831"/>
                  <a:pt x="431236" y="159773"/>
                </a:cubicBezTo>
                <a:cubicBezTo>
                  <a:pt x="431049" y="159773"/>
                  <a:pt x="431049" y="159680"/>
                  <a:pt x="430955" y="159680"/>
                </a:cubicBezTo>
                <a:cubicBezTo>
                  <a:pt x="423520" y="155245"/>
                  <a:pt x="414823" y="152933"/>
                  <a:pt x="405938" y="152793"/>
                </a:cubicBezTo>
                <a:close/>
                <a:moveTo>
                  <a:pt x="142810" y="25026"/>
                </a:moveTo>
                <a:lnTo>
                  <a:pt x="101005" y="45943"/>
                </a:lnTo>
                <a:lnTo>
                  <a:pt x="101005" y="204222"/>
                </a:lnTo>
                <a:lnTo>
                  <a:pt x="329670" y="204222"/>
                </a:lnTo>
                <a:lnTo>
                  <a:pt x="329670" y="203382"/>
                </a:lnTo>
                <a:cubicBezTo>
                  <a:pt x="329670" y="176582"/>
                  <a:pt x="344072" y="151276"/>
                  <a:pt x="367079" y="137362"/>
                </a:cubicBezTo>
                <a:cubicBezTo>
                  <a:pt x="367360" y="137269"/>
                  <a:pt x="367453" y="137082"/>
                  <a:pt x="367734" y="136989"/>
                </a:cubicBezTo>
                <a:cubicBezTo>
                  <a:pt x="391956" y="124289"/>
                  <a:pt x="420948" y="124756"/>
                  <a:pt x="443581" y="138203"/>
                </a:cubicBezTo>
                <a:cubicBezTo>
                  <a:pt x="467149" y="151836"/>
                  <a:pt x="481084" y="176115"/>
                  <a:pt x="481084" y="203382"/>
                </a:cubicBezTo>
                <a:lnTo>
                  <a:pt x="481084" y="204222"/>
                </a:lnTo>
                <a:lnTo>
                  <a:pt x="507551" y="204222"/>
                </a:lnTo>
                <a:lnTo>
                  <a:pt x="507551" y="45943"/>
                </a:lnTo>
                <a:lnTo>
                  <a:pt x="465746" y="25026"/>
                </a:lnTo>
                <a:close/>
                <a:moveTo>
                  <a:pt x="139817" y="0"/>
                </a:moveTo>
                <a:lnTo>
                  <a:pt x="468645" y="0"/>
                </a:lnTo>
                <a:cubicBezTo>
                  <a:pt x="470609" y="0"/>
                  <a:pt x="472480" y="560"/>
                  <a:pt x="474257" y="1401"/>
                </a:cubicBezTo>
                <a:lnTo>
                  <a:pt x="525601" y="27174"/>
                </a:lnTo>
                <a:cubicBezTo>
                  <a:pt x="529809" y="29321"/>
                  <a:pt x="532428" y="33523"/>
                  <a:pt x="532428" y="38286"/>
                </a:cubicBezTo>
                <a:lnTo>
                  <a:pt x="532428" y="208798"/>
                </a:lnTo>
                <a:lnTo>
                  <a:pt x="575823" y="230275"/>
                </a:lnTo>
                <a:cubicBezTo>
                  <a:pt x="580125" y="232330"/>
                  <a:pt x="582837" y="236719"/>
                  <a:pt x="582837" y="241481"/>
                </a:cubicBezTo>
                <a:lnTo>
                  <a:pt x="582837" y="381644"/>
                </a:lnTo>
                <a:lnTo>
                  <a:pt x="596024" y="381644"/>
                </a:lnTo>
                <a:cubicBezTo>
                  <a:pt x="602945" y="381644"/>
                  <a:pt x="608556" y="387247"/>
                  <a:pt x="608556" y="394064"/>
                </a:cubicBezTo>
                <a:lnTo>
                  <a:pt x="608556" y="445610"/>
                </a:lnTo>
                <a:cubicBezTo>
                  <a:pt x="608556" y="452520"/>
                  <a:pt x="602945" y="458123"/>
                  <a:pt x="596024" y="458123"/>
                </a:cubicBezTo>
                <a:lnTo>
                  <a:pt x="544773" y="458123"/>
                </a:lnTo>
                <a:lnTo>
                  <a:pt x="544773" y="546740"/>
                </a:lnTo>
                <a:cubicBezTo>
                  <a:pt x="544773" y="553557"/>
                  <a:pt x="539162" y="559160"/>
                  <a:pt x="532335" y="559160"/>
                </a:cubicBezTo>
                <a:lnTo>
                  <a:pt x="443955" y="559160"/>
                </a:lnTo>
                <a:cubicBezTo>
                  <a:pt x="437034" y="559160"/>
                  <a:pt x="431423" y="553557"/>
                  <a:pt x="431423" y="546740"/>
                </a:cubicBezTo>
                <a:lnTo>
                  <a:pt x="431423" y="458123"/>
                </a:lnTo>
                <a:lnTo>
                  <a:pt x="177040" y="458123"/>
                </a:lnTo>
                <a:lnTo>
                  <a:pt x="177040" y="546740"/>
                </a:lnTo>
                <a:cubicBezTo>
                  <a:pt x="177040" y="553557"/>
                  <a:pt x="171428" y="559160"/>
                  <a:pt x="164601" y="559160"/>
                </a:cubicBezTo>
                <a:lnTo>
                  <a:pt x="76222" y="559160"/>
                </a:lnTo>
                <a:cubicBezTo>
                  <a:pt x="69301" y="559160"/>
                  <a:pt x="63689" y="553557"/>
                  <a:pt x="63689" y="546740"/>
                </a:cubicBezTo>
                <a:lnTo>
                  <a:pt x="63689" y="458123"/>
                </a:lnTo>
                <a:lnTo>
                  <a:pt x="12439" y="458123"/>
                </a:lnTo>
                <a:cubicBezTo>
                  <a:pt x="5611" y="458123"/>
                  <a:pt x="0" y="452520"/>
                  <a:pt x="0" y="445610"/>
                </a:cubicBezTo>
                <a:lnTo>
                  <a:pt x="0" y="394064"/>
                </a:lnTo>
                <a:cubicBezTo>
                  <a:pt x="0" y="387247"/>
                  <a:pt x="5611" y="381644"/>
                  <a:pt x="12439" y="381644"/>
                </a:cubicBezTo>
                <a:lnTo>
                  <a:pt x="25532" y="381644"/>
                </a:lnTo>
                <a:lnTo>
                  <a:pt x="25532" y="241481"/>
                </a:lnTo>
                <a:cubicBezTo>
                  <a:pt x="25532" y="236719"/>
                  <a:pt x="28338" y="232330"/>
                  <a:pt x="32546" y="230275"/>
                </a:cubicBezTo>
                <a:lnTo>
                  <a:pt x="75941" y="208798"/>
                </a:lnTo>
                <a:lnTo>
                  <a:pt x="75941" y="38286"/>
                </a:lnTo>
                <a:cubicBezTo>
                  <a:pt x="75941" y="33617"/>
                  <a:pt x="78560" y="29321"/>
                  <a:pt x="82768" y="27174"/>
                </a:cubicBezTo>
                <a:lnTo>
                  <a:pt x="134206" y="1401"/>
                </a:lnTo>
                <a:cubicBezTo>
                  <a:pt x="135889" y="560"/>
                  <a:pt x="137760" y="0"/>
                  <a:pt x="139817" y="0"/>
                </a:cubicBezTo>
                <a:close/>
              </a:path>
            </a:pathLst>
          </a:cu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任意多边形: 形状 31">
            <a:extLst>
              <a:ext uri="{FF2B5EF4-FFF2-40B4-BE49-F238E27FC236}">
                <a16:creationId xmlns:a16="http://schemas.microsoft.com/office/drawing/2014/main" id="{681ABCE4-435F-ABA2-15B3-D5B496595886}"/>
              </a:ext>
            </a:extLst>
          </p:cNvPr>
          <p:cNvSpPr/>
          <p:nvPr/>
        </p:nvSpPr>
        <p:spPr>
          <a:xfrm>
            <a:off x="5767546" y="1592467"/>
            <a:ext cx="609685" cy="543219"/>
          </a:xfrm>
          <a:custGeom>
            <a:avLst/>
            <a:gdLst>
              <a:gd name="connsiteX0" fmla="*/ 486896 w 607539"/>
              <a:gd name="connsiteY0" fmla="*/ 336291 h 541307"/>
              <a:gd name="connsiteX1" fmla="*/ 427949 w 607539"/>
              <a:gd name="connsiteY1" fmla="*/ 361966 h 541307"/>
              <a:gd name="connsiteX2" fmla="*/ 402435 w 607539"/>
              <a:gd name="connsiteY2" fmla="*/ 415755 h 541307"/>
              <a:gd name="connsiteX3" fmla="*/ 419542 w 607539"/>
              <a:gd name="connsiteY3" fmla="*/ 464565 h 541307"/>
              <a:gd name="connsiteX4" fmla="*/ 463239 w 607539"/>
              <a:gd name="connsiteY4" fmla="*/ 481844 h 541307"/>
              <a:gd name="connsiteX5" fmla="*/ 522283 w 607539"/>
              <a:gd name="connsiteY5" fmla="*/ 456170 h 541307"/>
              <a:gd name="connsiteX6" fmla="*/ 547700 w 607539"/>
              <a:gd name="connsiteY6" fmla="*/ 402381 h 541307"/>
              <a:gd name="connsiteX7" fmla="*/ 530593 w 607539"/>
              <a:gd name="connsiteY7" fmla="*/ 353570 h 541307"/>
              <a:gd name="connsiteX8" fmla="*/ 486896 w 607539"/>
              <a:gd name="connsiteY8" fmla="*/ 336291 h 541307"/>
              <a:gd name="connsiteX9" fmla="*/ 120534 w 607539"/>
              <a:gd name="connsiteY9" fmla="*/ 336242 h 541307"/>
              <a:gd name="connsiteX10" fmla="*/ 76821 w 607539"/>
              <a:gd name="connsiteY10" fmla="*/ 353526 h 541307"/>
              <a:gd name="connsiteX11" fmla="*/ 85231 w 607539"/>
              <a:gd name="connsiteY11" fmla="*/ 456156 h 541307"/>
              <a:gd name="connsiteX12" fmla="*/ 188010 w 607539"/>
              <a:gd name="connsiteY12" fmla="*/ 464554 h 541307"/>
              <a:gd name="connsiteX13" fmla="*/ 205124 w 607539"/>
              <a:gd name="connsiteY13" fmla="*/ 415729 h 541307"/>
              <a:gd name="connsiteX14" fmla="*/ 179600 w 607539"/>
              <a:gd name="connsiteY14" fmla="*/ 361924 h 541307"/>
              <a:gd name="connsiteX15" fmla="*/ 120534 w 607539"/>
              <a:gd name="connsiteY15" fmla="*/ 336242 h 541307"/>
              <a:gd name="connsiteX16" fmla="*/ 126450 w 607539"/>
              <a:gd name="connsiteY16" fmla="*/ 315699 h 541307"/>
              <a:gd name="connsiteX17" fmla="*/ 194367 w 607539"/>
              <a:gd name="connsiteY17" fmla="*/ 347179 h 541307"/>
              <a:gd name="connsiteX18" fmla="*/ 225856 w 607539"/>
              <a:gd name="connsiteY18" fmla="*/ 414264 h 541307"/>
              <a:gd name="connsiteX19" fmla="*/ 202679 w 607539"/>
              <a:gd name="connsiteY19" fmla="*/ 479299 h 541307"/>
              <a:gd name="connsiteX20" fmla="*/ 144395 w 607539"/>
              <a:gd name="connsiteY20" fmla="*/ 502637 h 541307"/>
              <a:gd name="connsiteX21" fmla="*/ 137549 w 607539"/>
              <a:gd name="connsiteY21" fmla="*/ 502442 h 541307"/>
              <a:gd name="connsiteX22" fmla="*/ 70464 w 607539"/>
              <a:gd name="connsiteY22" fmla="*/ 470901 h 541307"/>
              <a:gd name="connsiteX23" fmla="*/ 38877 w 607539"/>
              <a:gd name="connsiteY23" fmla="*/ 403913 h 541307"/>
              <a:gd name="connsiteX24" fmla="*/ 62054 w 607539"/>
              <a:gd name="connsiteY24" fmla="*/ 338781 h 541307"/>
              <a:gd name="connsiteX25" fmla="*/ 126450 w 607539"/>
              <a:gd name="connsiteY25" fmla="*/ 315699 h 541307"/>
              <a:gd name="connsiteX26" fmla="*/ 486896 w 607539"/>
              <a:gd name="connsiteY26" fmla="*/ 315498 h 541307"/>
              <a:gd name="connsiteX27" fmla="*/ 545354 w 607539"/>
              <a:gd name="connsiteY27" fmla="*/ 338829 h 541307"/>
              <a:gd name="connsiteX28" fmla="*/ 568522 w 607539"/>
              <a:gd name="connsiteY28" fmla="*/ 403942 h 541307"/>
              <a:gd name="connsiteX29" fmla="*/ 536947 w 607539"/>
              <a:gd name="connsiteY29" fmla="*/ 470910 h 541307"/>
              <a:gd name="connsiteX30" fmla="*/ 463239 w 607539"/>
              <a:gd name="connsiteY30" fmla="*/ 502637 h 541307"/>
              <a:gd name="connsiteX31" fmla="*/ 404781 w 607539"/>
              <a:gd name="connsiteY31" fmla="*/ 479306 h 541307"/>
              <a:gd name="connsiteX32" fmla="*/ 381613 w 607539"/>
              <a:gd name="connsiteY32" fmla="*/ 414290 h 541307"/>
              <a:gd name="connsiteX33" fmla="*/ 413188 w 607539"/>
              <a:gd name="connsiteY33" fmla="*/ 347225 h 541307"/>
              <a:gd name="connsiteX34" fmla="*/ 486896 w 607539"/>
              <a:gd name="connsiteY34" fmla="*/ 315498 h 541307"/>
              <a:gd name="connsiteX35" fmla="*/ 245041 w 607539"/>
              <a:gd name="connsiteY35" fmla="*/ 254538 h 541307"/>
              <a:gd name="connsiteX36" fmla="*/ 259807 w 607539"/>
              <a:gd name="connsiteY36" fmla="*/ 254538 h 541307"/>
              <a:gd name="connsiteX37" fmla="*/ 259807 w 607539"/>
              <a:gd name="connsiteY37" fmla="*/ 269281 h 541307"/>
              <a:gd name="connsiteX38" fmla="*/ 207101 w 607539"/>
              <a:gd name="connsiteY38" fmla="*/ 321910 h 541307"/>
              <a:gd name="connsiteX39" fmla="*/ 193411 w 607539"/>
              <a:gd name="connsiteY39" fmla="*/ 322886 h 541307"/>
              <a:gd name="connsiteX40" fmla="*/ 128481 w 607539"/>
              <a:gd name="connsiteY40" fmla="*/ 297988 h 541307"/>
              <a:gd name="connsiteX41" fmla="*/ 49470 w 607539"/>
              <a:gd name="connsiteY41" fmla="*/ 326303 h 541307"/>
              <a:gd name="connsiteX42" fmla="*/ 21113 w 607539"/>
              <a:gd name="connsiteY42" fmla="*/ 405197 h 541307"/>
              <a:gd name="connsiteX43" fmla="*/ 57880 w 607539"/>
              <a:gd name="connsiteY43" fmla="*/ 483504 h 541307"/>
              <a:gd name="connsiteX44" fmla="*/ 136304 w 607539"/>
              <a:gd name="connsiteY44" fmla="*/ 520217 h 541307"/>
              <a:gd name="connsiteX45" fmla="*/ 215315 w 607539"/>
              <a:gd name="connsiteY45" fmla="*/ 491901 h 541307"/>
              <a:gd name="connsiteX46" fmla="*/ 243672 w 607539"/>
              <a:gd name="connsiteY46" fmla="*/ 413008 h 541307"/>
              <a:gd name="connsiteX47" fmla="*/ 218737 w 607539"/>
              <a:gd name="connsiteY47" fmla="*/ 348175 h 541307"/>
              <a:gd name="connsiteX48" fmla="*/ 219715 w 607539"/>
              <a:gd name="connsiteY48" fmla="*/ 334505 h 541307"/>
              <a:gd name="connsiteX49" fmla="*/ 272421 w 607539"/>
              <a:gd name="connsiteY49" fmla="*/ 281877 h 541307"/>
              <a:gd name="connsiteX50" fmla="*/ 287187 w 607539"/>
              <a:gd name="connsiteY50" fmla="*/ 281877 h 541307"/>
              <a:gd name="connsiteX51" fmla="*/ 287187 w 607539"/>
              <a:gd name="connsiteY51" fmla="*/ 296621 h 541307"/>
              <a:gd name="connsiteX52" fmla="*/ 240641 w 607539"/>
              <a:gd name="connsiteY52" fmla="*/ 343000 h 541307"/>
              <a:gd name="connsiteX53" fmla="*/ 264501 w 607539"/>
              <a:gd name="connsiteY53" fmla="*/ 411446 h 541307"/>
              <a:gd name="connsiteX54" fmla="*/ 230080 w 607539"/>
              <a:gd name="connsiteY54" fmla="*/ 506547 h 541307"/>
              <a:gd name="connsiteX55" fmla="*/ 144518 w 607539"/>
              <a:gd name="connsiteY55" fmla="*/ 541307 h 541307"/>
              <a:gd name="connsiteX56" fmla="*/ 134837 w 607539"/>
              <a:gd name="connsiteY56" fmla="*/ 540917 h 541307"/>
              <a:gd name="connsiteX57" fmla="*/ 43114 w 607539"/>
              <a:gd name="connsiteY57" fmla="*/ 498248 h 541307"/>
              <a:gd name="connsiteX58" fmla="*/ 382 w 607539"/>
              <a:gd name="connsiteY58" fmla="*/ 406661 h 541307"/>
              <a:gd name="connsiteX59" fmla="*/ 34705 w 607539"/>
              <a:gd name="connsiteY59" fmla="*/ 311560 h 541307"/>
              <a:gd name="connsiteX60" fmla="*/ 129948 w 607539"/>
              <a:gd name="connsiteY60" fmla="*/ 277190 h 541307"/>
              <a:gd name="connsiteX61" fmla="*/ 198593 w 607539"/>
              <a:gd name="connsiteY61" fmla="*/ 300917 h 541307"/>
              <a:gd name="connsiteX62" fmla="*/ 510291 w 607539"/>
              <a:gd name="connsiteY62" fmla="*/ 20797 h 541307"/>
              <a:gd name="connsiteX63" fmla="*/ 507455 w 607539"/>
              <a:gd name="connsiteY63" fmla="*/ 21969 h 541307"/>
              <a:gd name="connsiteX64" fmla="*/ 318553 w 607539"/>
              <a:gd name="connsiteY64" fmla="*/ 210606 h 541307"/>
              <a:gd name="connsiteX65" fmla="*/ 331068 w 607539"/>
              <a:gd name="connsiteY65" fmla="*/ 223201 h 541307"/>
              <a:gd name="connsiteX66" fmla="*/ 421804 w 607539"/>
              <a:gd name="connsiteY66" fmla="*/ 132690 h 541307"/>
              <a:gd name="connsiteX67" fmla="*/ 434808 w 607539"/>
              <a:gd name="connsiteY67" fmla="*/ 119607 h 541307"/>
              <a:gd name="connsiteX68" fmla="*/ 449572 w 607539"/>
              <a:gd name="connsiteY68" fmla="*/ 119607 h 541307"/>
              <a:gd name="connsiteX69" fmla="*/ 449572 w 607539"/>
              <a:gd name="connsiteY69" fmla="*/ 134350 h 541307"/>
              <a:gd name="connsiteX70" fmla="*/ 443901 w 607539"/>
              <a:gd name="connsiteY70" fmla="*/ 140111 h 541307"/>
              <a:gd name="connsiteX71" fmla="*/ 517624 w 607539"/>
              <a:gd name="connsiteY71" fmla="*/ 213730 h 541307"/>
              <a:gd name="connsiteX72" fmla="*/ 542654 w 607539"/>
              <a:gd name="connsiteY72" fmla="*/ 188832 h 541307"/>
              <a:gd name="connsiteX73" fmla="*/ 515668 w 607539"/>
              <a:gd name="connsiteY73" fmla="*/ 161884 h 541307"/>
              <a:gd name="connsiteX74" fmla="*/ 510486 w 607539"/>
              <a:gd name="connsiteY74" fmla="*/ 166962 h 541307"/>
              <a:gd name="connsiteX75" fmla="*/ 503153 w 607539"/>
              <a:gd name="connsiteY75" fmla="*/ 169988 h 541307"/>
              <a:gd name="connsiteX76" fmla="*/ 495722 w 607539"/>
              <a:gd name="connsiteY76" fmla="*/ 166962 h 541307"/>
              <a:gd name="connsiteX77" fmla="*/ 495722 w 607539"/>
              <a:gd name="connsiteY77" fmla="*/ 152218 h 541307"/>
              <a:gd name="connsiteX78" fmla="*/ 500904 w 607539"/>
              <a:gd name="connsiteY78" fmla="*/ 147141 h 541307"/>
              <a:gd name="connsiteX79" fmla="*/ 493571 w 607539"/>
              <a:gd name="connsiteY79" fmla="*/ 139818 h 541307"/>
              <a:gd name="connsiteX80" fmla="*/ 493571 w 607539"/>
              <a:gd name="connsiteY80" fmla="*/ 125075 h 541307"/>
              <a:gd name="connsiteX81" fmla="*/ 508335 w 607539"/>
              <a:gd name="connsiteY81" fmla="*/ 125075 h 541307"/>
              <a:gd name="connsiteX82" fmla="*/ 515668 w 607539"/>
              <a:gd name="connsiteY82" fmla="*/ 132398 h 541307"/>
              <a:gd name="connsiteX83" fmla="*/ 520753 w 607539"/>
              <a:gd name="connsiteY83" fmla="*/ 127320 h 541307"/>
              <a:gd name="connsiteX84" fmla="*/ 535517 w 607539"/>
              <a:gd name="connsiteY84" fmla="*/ 127320 h 541307"/>
              <a:gd name="connsiteX85" fmla="*/ 535517 w 607539"/>
              <a:gd name="connsiteY85" fmla="*/ 141966 h 541307"/>
              <a:gd name="connsiteX86" fmla="*/ 530432 w 607539"/>
              <a:gd name="connsiteY86" fmla="*/ 147141 h 541307"/>
              <a:gd name="connsiteX87" fmla="*/ 557321 w 607539"/>
              <a:gd name="connsiteY87" fmla="*/ 174089 h 541307"/>
              <a:gd name="connsiteX88" fmla="*/ 582351 w 607539"/>
              <a:gd name="connsiteY88" fmla="*/ 149094 h 541307"/>
              <a:gd name="connsiteX89" fmla="*/ 508531 w 607539"/>
              <a:gd name="connsiteY89" fmla="*/ 75474 h 541307"/>
              <a:gd name="connsiteX90" fmla="*/ 476851 w 607539"/>
              <a:gd name="connsiteY90" fmla="*/ 107207 h 541307"/>
              <a:gd name="connsiteX91" fmla="*/ 469420 w 607539"/>
              <a:gd name="connsiteY91" fmla="*/ 110234 h 541307"/>
              <a:gd name="connsiteX92" fmla="*/ 462087 w 607539"/>
              <a:gd name="connsiteY92" fmla="*/ 107207 h 541307"/>
              <a:gd name="connsiteX93" fmla="*/ 462087 w 607539"/>
              <a:gd name="connsiteY93" fmla="*/ 92463 h 541307"/>
              <a:gd name="connsiteX94" fmla="*/ 501198 w 607539"/>
              <a:gd name="connsiteY94" fmla="*/ 53408 h 541307"/>
              <a:gd name="connsiteX95" fmla="*/ 520068 w 607539"/>
              <a:gd name="connsiteY95" fmla="*/ 34466 h 541307"/>
              <a:gd name="connsiteX96" fmla="*/ 520068 w 607539"/>
              <a:gd name="connsiteY96" fmla="*/ 28999 h 541307"/>
              <a:gd name="connsiteX97" fmla="*/ 513028 w 607539"/>
              <a:gd name="connsiteY97" fmla="*/ 21969 h 541307"/>
              <a:gd name="connsiteX98" fmla="*/ 510291 w 607539"/>
              <a:gd name="connsiteY98" fmla="*/ 20797 h 541307"/>
              <a:gd name="connsiteX99" fmla="*/ 97287 w 607539"/>
              <a:gd name="connsiteY99" fmla="*/ 20797 h 541307"/>
              <a:gd name="connsiteX100" fmla="*/ 94451 w 607539"/>
              <a:gd name="connsiteY100" fmla="*/ 21969 h 541307"/>
              <a:gd name="connsiteX101" fmla="*/ 87411 w 607539"/>
              <a:gd name="connsiteY101" fmla="*/ 28999 h 541307"/>
              <a:gd name="connsiteX102" fmla="*/ 86238 w 607539"/>
              <a:gd name="connsiteY102" fmla="*/ 31732 h 541307"/>
              <a:gd name="connsiteX103" fmla="*/ 87411 w 607539"/>
              <a:gd name="connsiteY103" fmla="*/ 34466 h 541307"/>
              <a:gd name="connsiteX104" fmla="*/ 106282 w 607539"/>
              <a:gd name="connsiteY104" fmla="*/ 53408 h 541307"/>
              <a:gd name="connsiteX105" fmla="*/ 145392 w 607539"/>
              <a:gd name="connsiteY105" fmla="*/ 92463 h 541307"/>
              <a:gd name="connsiteX106" fmla="*/ 145392 w 607539"/>
              <a:gd name="connsiteY106" fmla="*/ 107207 h 541307"/>
              <a:gd name="connsiteX107" fmla="*/ 138059 w 607539"/>
              <a:gd name="connsiteY107" fmla="*/ 110234 h 541307"/>
              <a:gd name="connsiteX108" fmla="*/ 130726 w 607539"/>
              <a:gd name="connsiteY108" fmla="*/ 107207 h 541307"/>
              <a:gd name="connsiteX109" fmla="*/ 98949 w 607539"/>
              <a:gd name="connsiteY109" fmla="*/ 75474 h 541307"/>
              <a:gd name="connsiteX110" fmla="*/ 25226 w 607539"/>
              <a:gd name="connsiteY110" fmla="*/ 149094 h 541307"/>
              <a:gd name="connsiteX111" fmla="*/ 50159 w 607539"/>
              <a:gd name="connsiteY111" fmla="*/ 174089 h 541307"/>
              <a:gd name="connsiteX112" fmla="*/ 77145 w 607539"/>
              <a:gd name="connsiteY112" fmla="*/ 147141 h 541307"/>
              <a:gd name="connsiteX113" fmla="*/ 71963 w 607539"/>
              <a:gd name="connsiteY113" fmla="*/ 141966 h 541307"/>
              <a:gd name="connsiteX114" fmla="*/ 71963 w 607539"/>
              <a:gd name="connsiteY114" fmla="*/ 127320 h 541307"/>
              <a:gd name="connsiteX115" fmla="*/ 86727 w 607539"/>
              <a:gd name="connsiteY115" fmla="*/ 127320 h 541307"/>
              <a:gd name="connsiteX116" fmla="*/ 91909 w 607539"/>
              <a:gd name="connsiteY116" fmla="*/ 132398 h 541307"/>
              <a:gd name="connsiteX117" fmla="*/ 99242 w 607539"/>
              <a:gd name="connsiteY117" fmla="*/ 125075 h 541307"/>
              <a:gd name="connsiteX118" fmla="*/ 114006 w 607539"/>
              <a:gd name="connsiteY118" fmla="*/ 125075 h 541307"/>
              <a:gd name="connsiteX119" fmla="*/ 114006 w 607539"/>
              <a:gd name="connsiteY119" fmla="*/ 139818 h 541307"/>
              <a:gd name="connsiteX120" fmla="*/ 106575 w 607539"/>
              <a:gd name="connsiteY120" fmla="*/ 147141 h 541307"/>
              <a:gd name="connsiteX121" fmla="*/ 111757 w 607539"/>
              <a:gd name="connsiteY121" fmla="*/ 152218 h 541307"/>
              <a:gd name="connsiteX122" fmla="*/ 111757 w 607539"/>
              <a:gd name="connsiteY122" fmla="*/ 166962 h 541307"/>
              <a:gd name="connsiteX123" fmla="*/ 104326 w 607539"/>
              <a:gd name="connsiteY123" fmla="*/ 169988 h 541307"/>
              <a:gd name="connsiteX124" fmla="*/ 96993 w 607539"/>
              <a:gd name="connsiteY124" fmla="*/ 166962 h 541307"/>
              <a:gd name="connsiteX125" fmla="*/ 91909 w 607539"/>
              <a:gd name="connsiteY125" fmla="*/ 161884 h 541307"/>
              <a:gd name="connsiteX126" fmla="*/ 64923 w 607539"/>
              <a:gd name="connsiteY126" fmla="*/ 188832 h 541307"/>
              <a:gd name="connsiteX127" fmla="*/ 89856 w 607539"/>
              <a:gd name="connsiteY127" fmla="*/ 213730 h 541307"/>
              <a:gd name="connsiteX128" fmla="*/ 163578 w 607539"/>
              <a:gd name="connsiteY128" fmla="*/ 140111 h 541307"/>
              <a:gd name="connsiteX129" fmla="*/ 157907 w 607539"/>
              <a:gd name="connsiteY129" fmla="*/ 134350 h 541307"/>
              <a:gd name="connsiteX130" fmla="*/ 157907 w 607539"/>
              <a:gd name="connsiteY130" fmla="*/ 119607 h 541307"/>
              <a:gd name="connsiteX131" fmla="*/ 172671 w 607539"/>
              <a:gd name="connsiteY131" fmla="*/ 119607 h 541307"/>
              <a:gd name="connsiteX132" fmla="*/ 185773 w 607539"/>
              <a:gd name="connsiteY132" fmla="*/ 132690 h 541307"/>
              <a:gd name="connsiteX133" fmla="*/ 387876 w 607539"/>
              <a:gd name="connsiteY133" fmla="*/ 334509 h 541307"/>
              <a:gd name="connsiteX134" fmla="*/ 388756 w 607539"/>
              <a:gd name="connsiteY134" fmla="*/ 348178 h 541307"/>
              <a:gd name="connsiteX135" fmla="*/ 363823 w 607539"/>
              <a:gd name="connsiteY135" fmla="*/ 413010 h 541307"/>
              <a:gd name="connsiteX136" fmla="*/ 392178 w 607539"/>
              <a:gd name="connsiteY136" fmla="*/ 491902 h 541307"/>
              <a:gd name="connsiteX137" fmla="*/ 463065 w 607539"/>
              <a:gd name="connsiteY137" fmla="*/ 520510 h 541307"/>
              <a:gd name="connsiteX138" fmla="*/ 471180 w 607539"/>
              <a:gd name="connsiteY138" fmla="*/ 520217 h 541307"/>
              <a:gd name="connsiteX139" fmla="*/ 549596 w 607539"/>
              <a:gd name="connsiteY139" fmla="*/ 483505 h 541307"/>
              <a:gd name="connsiteX140" fmla="*/ 586360 w 607539"/>
              <a:gd name="connsiteY140" fmla="*/ 405199 h 541307"/>
              <a:gd name="connsiteX141" fmla="*/ 558005 w 607539"/>
              <a:gd name="connsiteY141" fmla="*/ 326307 h 541307"/>
              <a:gd name="connsiteX142" fmla="*/ 487216 w 607539"/>
              <a:gd name="connsiteY142" fmla="*/ 297699 h 541307"/>
              <a:gd name="connsiteX143" fmla="*/ 479002 w 607539"/>
              <a:gd name="connsiteY143" fmla="*/ 297992 h 541307"/>
              <a:gd name="connsiteX144" fmla="*/ 414080 w 607539"/>
              <a:gd name="connsiteY144" fmla="*/ 322890 h 541307"/>
              <a:gd name="connsiteX145" fmla="*/ 400391 w 607539"/>
              <a:gd name="connsiteY145" fmla="*/ 321914 h 541307"/>
              <a:gd name="connsiteX146" fmla="*/ 100024 w 607539"/>
              <a:gd name="connsiteY146" fmla="*/ 21969 h 541307"/>
              <a:gd name="connsiteX147" fmla="*/ 97287 w 607539"/>
              <a:gd name="connsiteY147" fmla="*/ 20797 h 541307"/>
              <a:gd name="connsiteX148" fmla="*/ 97287 w 607539"/>
              <a:gd name="connsiteY148" fmla="*/ 0 h 541307"/>
              <a:gd name="connsiteX149" fmla="*/ 114788 w 607539"/>
              <a:gd name="connsiteY149" fmla="*/ 7225 h 541307"/>
              <a:gd name="connsiteX150" fmla="*/ 303788 w 607539"/>
              <a:gd name="connsiteY150" fmla="*/ 195960 h 541307"/>
              <a:gd name="connsiteX151" fmla="*/ 492691 w 607539"/>
              <a:gd name="connsiteY151" fmla="*/ 7225 h 541307"/>
              <a:gd name="connsiteX152" fmla="*/ 510291 w 607539"/>
              <a:gd name="connsiteY152" fmla="*/ 0 h 541307"/>
              <a:gd name="connsiteX153" fmla="*/ 527792 w 607539"/>
              <a:gd name="connsiteY153" fmla="*/ 7225 h 541307"/>
              <a:gd name="connsiteX154" fmla="*/ 534832 w 607539"/>
              <a:gd name="connsiteY154" fmla="*/ 14255 h 541307"/>
              <a:gd name="connsiteX155" fmla="*/ 534832 w 607539"/>
              <a:gd name="connsiteY155" fmla="*/ 49210 h 541307"/>
              <a:gd name="connsiteX156" fmla="*/ 523295 w 607539"/>
              <a:gd name="connsiteY156" fmla="*/ 60731 h 541307"/>
              <a:gd name="connsiteX157" fmla="*/ 604449 w 607539"/>
              <a:gd name="connsiteY157" fmla="*/ 141771 h 541307"/>
              <a:gd name="connsiteX158" fmla="*/ 604449 w 607539"/>
              <a:gd name="connsiteY158" fmla="*/ 156514 h 541307"/>
              <a:gd name="connsiteX159" fmla="*/ 525055 w 607539"/>
              <a:gd name="connsiteY159" fmla="*/ 235797 h 541307"/>
              <a:gd name="connsiteX160" fmla="*/ 510291 w 607539"/>
              <a:gd name="connsiteY160" fmla="*/ 235797 h 541307"/>
              <a:gd name="connsiteX161" fmla="*/ 429137 w 607539"/>
              <a:gd name="connsiteY161" fmla="*/ 154757 h 541307"/>
              <a:gd name="connsiteX162" fmla="*/ 345832 w 607539"/>
              <a:gd name="connsiteY162" fmla="*/ 237945 h 541307"/>
              <a:gd name="connsiteX163" fmla="*/ 408995 w 607539"/>
              <a:gd name="connsiteY163" fmla="*/ 300921 h 541307"/>
              <a:gd name="connsiteX164" fmla="*/ 477536 w 607539"/>
              <a:gd name="connsiteY164" fmla="*/ 277195 h 541307"/>
              <a:gd name="connsiteX165" fmla="*/ 487216 w 607539"/>
              <a:gd name="connsiteY165" fmla="*/ 276805 h 541307"/>
              <a:gd name="connsiteX166" fmla="*/ 572769 w 607539"/>
              <a:gd name="connsiteY166" fmla="*/ 311564 h 541307"/>
              <a:gd name="connsiteX167" fmla="*/ 607186 w 607539"/>
              <a:gd name="connsiteY167" fmla="*/ 406664 h 541307"/>
              <a:gd name="connsiteX168" fmla="*/ 564361 w 607539"/>
              <a:gd name="connsiteY168" fmla="*/ 498249 h 541307"/>
              <a:gd name="connsiteX169" fmla="*/ 472647 w 607539"/>
              <a:gd name="connsiteY169" fmla="*/ 540917 h 541307"/>
              <a:gd name="connsiteX170" fmla="*/ 463065 w 607539"/>
              <a:gd name="connsiteY170" fmla="*/ 541307 h 541307"/>
              <a:gd name="connsiteX171" fmla="*/ 377413 w 607539"/>
              <a:gd name="connsiteY171" fmla="*/ 506548 h 541307"/>
              <a:gd name="connsiteX172" fmla="*/ 342996 w 607539"/>
              <a:gd name="connsiteY172" fmla="*/ 411448 h 541307"/>
              <a:gd name="connsiteX173" fmla="*/ 366854 w 607539"/>
              <a:gd name="connsiteY173" fmla="*/ 343004 h 541307"/>
              <a:gd name="connsiteX174" fmla="*/ 178342 w 607539"/>
              <a:gd name="connsiteY174" fmla="*/ 154757 h 541307"/>
              <a:gd name="connsiteX175" fmla="*/ 97189 w 607539"/>
              <a:gd name="connsiteY175" fmla="*/ 235797 h 541307"/>
              <a:gd name="connsiteX176" fmla="*/ 82522 w 607539"/>
              <a:gd name="connsiteY176" fmla="*/ 235797 h 541307"/>
              <a:gd name="connsiteX177" fmla="*/ 42826 w 607539"/>
              <a:gd name="connsiteY177" fmla="*/ 196155 h 541307"/>
              <a:gd name="connsiteX178" fmla="*/ 42728 w 607539"/>
              <a:gd name="connsiteY178" fmla="*/ 196155 h 541307"/>
              <a:gd name="connsiteX179" fmla="*/ 3031 w 607539"/>
              <a:gd name="connsiteY179" fmla="*/ 156514 h 541307"/>
              <a:gd name="connsiteX180" fmla="*/ 0 w 607539"/>
              <a:gd name="connsiteY180" fmla="*/ 149094 h 541307"/>
              <a:gd name="connsiteX181" fmla="*/ 3031 w 607539"/>
              <a:gd name="connsiteY181" fmla="*/ 141771 h 541307"/>
              <a:gd name="connsiteX182" fmla="*/ 84185 w 607539"/>
              <a:gd name="connsiteY182" fmla="*/ 60731 h 541307"/>
              <a:gd name="connsiteX183" fmla="*/ 72647 w 607539"/>
              <a:gd name="connsiteY183" fmla="*/ 49210 h 541307"/>
              <a:gd name="connsiteX184" fmla="*/ 65412 w 607539"/>
              <a:gd name="connsiteY184" fmla="*/ 31732 h 541307"/>
              <a:gd name="connsiteX185" fmla="*/ 72647 w 607539"/>
              <a:gd name="connsiteY185" fmla="*/ 14255 h 541307"/>
              <a:gd name="connsiteX186" fmla="*/ 79785 w 607539"/>
              <a:gd name="connsiteY186" fmla="*/ 7225 h 541307"/>
              <a:gd name="connsiteX187" fmla="*/ 97287 w 607539"/>
              <a:gd name="connsiteY187" fmla="*/ 0 h 54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7539" h="541307">
                <a:moveTo>
                  <a:pt x="486896" y="336291"/>
                </a:moveTo>
                <a:cubicBezTo>
                  <a:pt x="465780" y="336291"/>
                  <a:pt x="444274" y="345663"/>
                  <a:pt x="427949" y="361966"/>
                </a:cubicBezTo>
                <a:cubicBezTo>
                  <a:pt x="412895" y="376999"/>
                  <a:pt x="403803" y="396035"/>
                  <a:pt x="402435" y="415755"/>
                </a:cubicBezTo>
                <a:cubicBezTo>
                  <a:pt x="401066" y="434791"/>
                  <a:pt x="407127" y="452167"/>
                  <a:pt x="419542" y="464565"/>
                </a:cubicBezTo>
                <a:cubicBezTo>
                  <a:pt x="430686" y="475694"/>
                  <a:pt x="446229" y="481844"/>
                  <a:pt x="463239" y="481844"/>
                </a:cubicBezTo>
                <a:cubicBezTo>
                  <a:pt x="484452" y="481844"/>
                  <a:pt x="505958" y="472472"/>
                  <a:pt x="522283" y="456170"/>
                </a:cubicBezTo>
                <a:cubicBezTo>
                  <a:pt x="537240" y="441136"/>
                  <a:pt x="546331" y="422100"/>
                  <a:pt x="547700" y="402381"/>
                </a:cubicBezTo>
                <a:cubicBezTo>
                  <a:pt x="549068" y="383344"/>
                  <a:pt x="543008" y="365968"/>
                  <a:pt x="530593" y="353570"/>
                </a:cubicBezTo>
                <a:cubicBezTo>
                  <a:pt x="519448" y="342441"/>
                  <a:pt x="504003" y="336291"/>
                  <a:pt x="486896" y="336291"/>
                </a:cubicBezTo>
                <a:close/>
                <a:moveTo>
                  <a:pt x="120534" y="336242"/>
                </a:moveTo>
                <a:cubicBezTo>
                  <a:pt x="104007" y="336242"/>
                  <a:pt x="88458" y="342003"/>
                  <a:pt x="76821" y="353526"/>
                </a:cubicBezTo>
                <a:cubicBezTo>
                  <a:pt x="50808" y="379501"/>
                  <a:pt x="54524" y="425591"/>
                  <a:pt x="85231" y="456156"/>
                </a:cubicBezTo>
                <a:cubicBezTo>
                  <a:pt x="115840" y="486720"/>
                  <a:pt x="161900" y="490529"/>
                  <a:pt x="188010" y="464554"/>
                </a:cubicBezTo>
                <a:cubicBezTo>
                  <a:pt x="200332" y="452152"/>
                  <a:pt x="206395" y="434771"/>
                  <a:pt x="205124" y="415729"/>
                </a:cubicBezTo>
                <a:cubicBezTo>
                  <a:pt x="203657" y="396004"/>
                  <a:pt x="194660" y="376962"/>
                  <a:pt x="179600" y="361924"/>
                </a:cubicBezTo>
                <a:cubicBezTo>
                  <a:pt x="162584" y="345030"/>
                  <a:pt x="140874" y="336242"/>
                  <a:pt x="120534" y="336242"/>
                </a:cubicBezTo>
                <a:close/>
                <a:moveTo>
                  <a:pt x="126450" y="315699"/>
                </a:moveTo>
                <a:cubicBezTo>
                  <a:pt x="150409" y="317225"/>
                  <a:pt x="174955" y="327844"/>
                  <a:pt x="194367" y="347179"/>
                </a:cubicBezTo>
                <a:cubicBezTo>
                  <a:pt x="212947" y="365732"/>
                  <a:pt x="224096" y="389559"/>
                  <a:pt x="225856" y="414264"/>
                </a:cubicBezTo>
                <a:cubicBezTo>
                  <a:pt x="227714" y="439458"/>
                  <a:pt x="219499" y="462503"/>
                  <a:pt x="202679" y="479299"/>
                </a:cubicBezTo>
                <a:cubicBezTo>
                  <a:pt x="187521" y="494434"/>
                  <a:pt x="166985" y="502637"/>
                  <a:pt x="144395" y="502637"/>
                </a:cubicBezTo>
                <a:cubicBezTo>
                  <a:pt x="142146" y="502637"/>
                  <a:pt x="139896" y="502539"/>
                  <a:pt x="137549" y="502442"/>
                </a:cubicBezTo>
                <a:cubicBezTo>
                  <a:pt x="112906" y="500684"/>
                  <a:pt x="89045" y="489454"/>
                  <a:pt x="70464" y="470901"/>
                </a:cubicBezTo>
                <a:cubicBezTo>
                  <a:pt x="51883" y="452347"/>
                  <a:pt x="40637" y="428521"/>
                  <a:pt x="38877" y="403913"/>
                </a:cubicBezTo>
                <a:cubicBezTo>
                  <a:pt x="37117" y="378622"/>
                  <a:pt x="45331" y="355577"/>
                  <a:pt x="62054" y="338781"/>
                </a:cubicBezTo>
                <a:cubicBezTo>
                  <a:pt x="79119" y="321741"/>
                  <a:pt x="102491" y="314173"/>
                  <a:pt x="126450" y="315699"/>
                </a:cubicBezTo>
                <a:close/>
                <a:moveTo>
                  <a:pt x="486896" y="315498"/>
                </a:moveTo>
                <a:cubicBezTo>
                  <a:pt x="509575" y="315498"/>
                  <a:pt x="530299" y="323796"/>
                  <a:pt x="545354" y="338829"/>
                </a:cubicBezTo>
                <a:cubicBezTo>
                  <a:pt x="562070" y="355620"/>
                  <a:pt x="570379" y="378659"/>
                  <a:pt x="568522" y="403942"/>
                </a:cubicBezTo>
                <a:cubicBezTo>
                  <a:pt x="566762" y="428543"/>
                  <a:pt x="555618" y="452362"/>
                  <a:pt x="536947" y="470910"/>
                </a:cubicBezTo>
                <a:cubicBezTo>
                  <a:pt x="516809" y="491118"/>
                  <a:pt x="489926" y="502637"/>
                  <a:pt x="463239" y="502637"/>
                </a:cubicBezTo>
                <a:cubicBezTo>
                  <a:pt x="440657" y="502637"/>
                  <a:pt x="419835" y="494339"/>
                  <a:pt x="404781" y="479306"/>
                </a:cubicBezTo>
                <a:cubicBezTo>
                  <a:pt x="388065" y="462515"/>
                  <a:pt x="379853" y="439476"/>
                  <a:pt x="381613" y="414290"/>
                </a:cubicBezTo>
                <a:cubicBezTo>
                  <a:pt x="383372" y="389592"/>
                  <a:pt x="394614" y="365773"/>
                  <a:pt x="413188" y="347225"/>
                </a:cubicBezTo>
                <a:cubicBezTo>
                  <a:pt x="433326" y="327115"/>
                  <a:pt x="460208" y="315498"/>
                  <a:pt x="486896" y="315498"/>
                </a:cubicBezTo>
                <a:close/>
                <a:moveTo>
                  <a:pt x="245041" y="254538"/>
                </a:moveTo>
                <a:cubicBezTo>
                  <a:pt x="249148" y="250437"/>
                  <a:pt x="255798" y="250437"/>
                  <a:pt x="259807" y="254538"/>
                </a:cubicBezTo>
                <a:cubicBezTo>
                  <a:pt x="263914" y="258639"/>
                  <a:pt x="263914" y="265181"/>
                  <a:pt x="259807" y="269281"/>
                </a:cubicBezTo>
                <a:lnTo>
                  <a:pt x="207101" y="321910"/>
                </a:lnTo>
                <a:cubicBezTo>
                  <a:pt x="203385" y="325620"/>
                  <a:pt x="197615" y="326011"/>
                  <a:pt x="193411" y="322886"/>
                </a:cubicBezTo>
                <a:cubicBezTo>
                  <a:pt x="174147" y="308240"/>
                  <a:pt x="151656" y="299648"/>
                  <a:pt x="128481" y="297988"/>
                </a:cubicBezTo>
                <a:cubicBezTo>
                  <a:pt x="97972" y="295742"/>
                  <a:pt x="69908" y="305799"/>
                  <a:pt x="49470" y="326303"/>
                </a:cubicBezTo>
                <a:cubicBezTo>
                  <a:pt x="29033" y="346710"/>
                  <a:pt x="18961" y="374733"/>
                  <a:pt x="21113" y="405197"/>
                </a:cubicBezTo>
                <a:cubicBezTo>
                  <a:pt x="23166" y="434098"/>
                  <a:pt x="36269" y="461926"/>
                  <a:pt x="57880" y="483504"/>
                </a:cubicBezTo>
                <a:cubicBezTo>
                  <a:pt x="79491" y="505083"/>
                  <a:pt x="107359" y="518069"/>
                  <a:pt x="136304" y="520217"/>
                </a:cubicBezTo>
                <a:cubicBezTo>
                  <a:pt x="166813" y="522365"/>
                  <a:pt x="194877" y="512308"/>
                  <a:pt x="215315" y="491901"/>
                </a:cubicBezTo>
                <a:cubicBezTo>
                  <a:pt x="235752" y="471397"/>
                  <a:pt x="245824" y="443374"/>
                  <a:pt x="243672" y="413008"/>
                </a:cubicBezTo>
                <a:cubicBezTo>
                  <a:pt x="242010" y="389867"/>
                  <a:pt x="233405" y="367410"/>
                  <a:pt x="218737" y="348175"/>
                </a:cubicBezTo>
                <a:cubicBezTo>
                  <a:pt x="215608" y="343976"/>
                  <a:pt x="215999" y="338216"/>
                  <a:pt x="219715" y="334505"/>
                </a:cubicBezTo>
                <a:lnTo>
                  <a:pt x="272421" y="281877"/>
                </a:lnTo>
                <a:cubicBezTo>
                  <a:pt x="276528" y="277776"/>
                  <a:pt x="283080" y="277776"/>
                  <a:pt x="287187" y="281877"/>
                </a:cubicBezTo>
                <a:cubicBezTo>
                  <a:pt x="291294" y="285880"/>
                  <a:pt x="291294" y="292520"/>
                  <a:pt x="287187" y="296621"/>
                </a:cubicBezTo>
                <a:lnTo>
                  <a:pt x="240641" y="343000"/>
                </a:lnTo>
                <a:cubicBezTo>
                  <a:pt x="254527" y="363797"/>
                  <a:pt x="262741" y="387231"/>
                  <a:pt x="264501" y="411446"/>
                </a:cubicBezTo>
                <a:cubicBezTo>
                  <a:pt x="267141" y="448061"/>
                  <a:pt x="254918" y="481844"/>
                  <a:pt x="230080" y="506547"/>
                </a:cubicBezTo>
                <a:cubicBezTo>
                  <a:pt x="207492" y="529200"/>
                  <a:pt x="177374" y="541307"/>
                  <a:pt x="144518" y="541307"/>
                </a:cubicBezTo>
                <a:cubicBezTo>
                  <a:pt x="141291" y="541307"/>
                  <a:pt x="138064" y="541209"/>
                  <a:pt x="134837" y="540917"/>
                </a:cubicBezTo>
                <a:cubicBezTo>
                  <a:pt x="100906" y="538476"/>
                  <a:pt x="68343" y="523341"/>
                  <a:pt x="43114" y="498248"/>
                </a:cubicBezTo>
                <a:cubicBezTo>
                  <a:pt x="17983" y="473057"/>
                  <a:pt x="2729" y="440542"/>
                  <a:pt x="382" y="406661"/>
                </a:cubicBezTo>
                <a:cubicBezTo>
                  <a:pt x="-2258" y="370046"/>
                  <a:pt x="9965" y="336263"/>
                  <a:pt x="34705" y="311560"/>
                </a:cubicBezTo>
                <a:cubicBezTo>
                  <a:pt x="59542" y="286759"/>
                  <a:pt x="93376" y="274554"/>
                  <a:pt x="129948" y="277190"/>
                </a:cubicBezTo>
                <a:cubicBezTo>
                  <a:pt x="154199" y="278948"/>
                  <a:pt x="177765" y="287052"/>
                  <a:pt x="198593" y="300917"/>
                </a:cubicBezTo>
                <a:close/>
                <a:moveTo>
                  <a:pt x="510291" y="20797"/>
                </a:moveTo>
                <a:cubicBezTo>
                  <a:pt x="509606" y="20797"/>
                  <a:pt x="508531" y="20895"/>
                  <a:pt x="507455" y="21969"/>
                </a:cubicBezTo>
                <a:lnTo>
                  <a:pt x="318553" y="210606"/>
                </a:lnTo>
                <a:lnTo>
                  <a:pt x="331068" y="223201"/>
                </a:lnTo>
                <a:lnTo>
                  <a:pt x="421804" y="132690"/>
                </a:lnTo>
                <a:lnTo>
                  <a:pt x="434808" y="119607"/>
                </a:lnTo>
                <a:cubicBezTo>
                  <a:pt x="438915" y="115604"/>
                  <a:pt x="445563" y="115604"/>
                  <a:pt x="449572" y="119607"/>
                </a:cubicBezTo>
                <a:cubicBezTo>
                  <a:pt x="453679" y="123708"/>
                  <a:pt x="453679" y="130347"/>
                  <a:pt x="449572" y="134350"/>
                </a:cubicBezTo>
                <a:lnTo>
                  <a:pt x="443901" y="140111"/>
                </a:lnTo>
                <a:lnTo>
                  <a:pt x="517624" y="213730"/>
                </a:lnTo>
                <a:lnTo>
                  <a:pt x="542654" y="188832"/>
                </a:lnTo>
                <a:lnTo>
                  <a:pt x="515668" y="161884"/>
                </a:lnTo>
                <a:lnTo>
                  <a:pt x="510486" y="166962"/>
                </a:lnTo>
                <a:cubicBezTo>
                  <a:pt x="508531" y="169012"/>
                  <a:pt x="505793" y="169988"/>
                  <a:pt x="503153" y="169988"/>
                </a:cubicBezTo>
                <a:cubicBezTo>
                  <a:pt x="500513" y="169988"/>
                  <a:pt x="497775" y="169012"/>
                  <a:pt x="495722" y="166962"/>
                </a:cubicBezTo>
                <a:cubicBezTo>
                  <a:pt x="491713" y="162958"/>
                  <a:pt x="491713" y="156319"/>
                  <a:pt x="495722" y="152218"/>
                </a:cubicBezTo>
                <a:lnTo>
                  <a:pt x="500904" y="147141"/>
                </a:lnTo>
                <a:lnTo>
                  <a:pt x="493571" y="139818"/>
                </a:lnTo>
                <a:cubicBezTo>
                  <a:pt x="489464" y="135717"/>
                  <a:pt x="489464" y="129078"/>
                  <a:pt x="493571" y="125075"/>
                </a:cubicBezTo>
                <a:cubicBezTo>
                  <a:pt x="497580" y="120974"/>
                  <a:pt x="504229" y="120974"/>
                  <a:pt x="508335" y="125075"/>
                </a:cubicBezTo>
                <a:lnTo>
                  <a:pt x="515668" y="132398"/>
                </a:lnTo>
                <a:lnTo>
                  <a:pt x="520753" y="127320"/>
                </a:lnTo>
                <a:cubicBezTo>
                  <a:pt x="524859" y="123220"/>
                  <a:pt x="531508" y="123220"/>
                  <a:pt x="535517" y="127320"/>
                </a:cubicBezTo>
                <a:cubicBezTo>
                  <a:pt x="539623" y="131324"/>
                  <a:pt x="539623" y="137963"/>
                  <a:pt x="535517" y="141966"/>
                </a:cubicBezTo>
                <a:lnTo>
                  <a:pt x="530432" y="147141"/>
                </a:lnTo>
                <a:lnTo>
                  <a:pt x="557321" y="174089"/>
                </a:lnTo>
                <a:lnTo>
                  <a:pt x="582351" y="149094"/>
                </a:lnTo>
                <a:lnTo>
                  <a:pt x="508531" y="75474"/>
                </a:lnTo>
                <a:lnTo>
                  <a:pt x="476851" y="107207"/>
                </a:lnTo>
                <a:cubicBezTo>
                  <a:pt x="474798" y="109257"/>
                  <a:pt x="472158" y="110234"/>
                  <a:pt x="469420" y="110234"/>
                </a:cubicBezTo>
                <a:cubicBezTo>
                  <a:pt x="466781" y="110234"/>
                  <a:pt x="464141" y="109257"/>
                  <a:pt x="462087" y="107207"/>
                </a:cubicBezTo>
                <a:cubicBezTo>
                  <a:pt x="457981" y="103106"/>
                  <a:pt x="457981" y="96564"/>
                  <a:pt x="462087" y="92463"/>
                </a:cubicBezTo>
                <a:lnTo>
                  <a:pt x="501198" y="53408"/>
                </a:lnTo>
                <a:lnTo>
                  <a:pt x="520068" y="34466"/>
                </a:lnTo>
                <a:cubicBezTo>
                  <a:pt x="521633" y="33002"/>
                  <a:pt x="521633" y="30463"/>
                  <a:pt x="520068" y="28999"/>
                </a:cubicBezTo>
                <a:lnTo>
                  <a:pt x="513028" y="21969"/>
                </a:lnTo>
                <a:cubicBezTo>
                  <a:pt x="512051" y="20895"/>
                  <a:pt x="510877" y="20797"/>
                  <a:pt x="510291" y="20797"/>
                </a:cubicBezTo>
                <a:close/>
                <a:moveTo>
                  <a:pt x="97287" y="20797"/>
                </a:moveTo>
                <a:cubicBezTo>
                  <a:pt x="96700" y="20797"/>
                  <a:pt x="95527" y="20895"/>
                  <a:pt x="94451" y="21969"/>
                </a:cubicBezTo>
                <a:lnTo>
                  <a:pt x="87411" y="28999"/>
                </a:lnTo>
                <a:cubicBezTo>
                  <a:pt x="86433" y="29975"/>
                  <a:pt x="86238" y="31147"/>
                  <a:pt x="86238" y="31732"/>
                </a:cubicBezTo>
                <a:cubicBezTo>
                  <a:pt x="86238" y="32318"/>
                  <a:pt x="86433" y="33490"/>
                  <a:pt x="87411" y="34466"/>
                </a:cubicBezTo>
                <a:lnTo>
                  <a:pt x="106282" y="53408"/>
                </a:lnTo>
                <a:lnTo>
                  <a:pt x="145392" y="92463"/>
                </a:lnTo>
                <a:cubicBezTo>
                  <a:pt x="149499" y="96564"/>
                  <a:pt x="149499" y="103106"/>
                  <a:pt x="145392" y="107207"/>
                </a:cubicBezTo>
                <a:cubicBezTo>
                  <a:pt x="143437" y="109257"/>
                  <a:pt x="140699" y="110234"/>
                  <a:pt x="138059" y="110234"/>
                </a:cubicBezTo>
                <a:cubicBezTo>
                  <a:pt x="135419" y="110234"/>
                  <a:pt x="132681" y="109257"/>
                  <a:pt x="130726" y="107207"/>
                </a:cubicBezTo>
                <a:lnTo>
                  <a:pt x="98949" y="75474"/>
                </a:lnTo>
                <a:lnTo>
                  <a:pt x="25226" y="149094"/>
                </a:lnTo>
                <a:lnTo>
                  <a:pt x="50159" y="174089"/>
                </a:lnTo>
                <a:lnTo>
                  <a:pt x="77145" y="147141"/>
                </a:lnTo>
                <a:lnTo>
                  <a:pt x="71963" y="141966"/>
                </a:lnTo>
                <a:cubicBezTo>
                  <a:pt x="67954" y="137963"/>
                  <a:pt x="67954" y="131324"/>
                  <a:pt x="71963" y="127320"/>
                </a:cubicBezTo>
                <a:cubicBezTo>
                  <a:pt x="76069" y="123220"/>
                  <a:pt x="82620" y="123220"/>
                  <a:pt x="86727" y="127320"/>
                </a:cubicBezTo>
                <a:lnTo>
                  <a:pt x="91909" y="132398"/>
                </a:lnTo>
                <a:lnTo>
                  <a:pt x="99242" y="125075"/>
                </a:lnTo>
                <a:cubicBezTo>
                  <a:pt x="103251" y="120974"/>
                  <a:pt x="109900" y="120974"/>
                  <a:pt x="114006" y="125075"/>
                </a:cubicBezTo>
                <a:cubicBezTo>
                  <a:pt x="118015" y="129078"/>
                  <a:pt x="118015" y="135717"/>
                  <a:pt x="114006" y="139818"/>
                </a:cubicBezTo>
                <a:lnTo>
                  <a:pt x="106575" y="147141"/>
                </a:lnTo>
                <a:lnTo>
                  <a:pt x="111757" y="152218"/>
                </a:lnTo>
                <a:cubicBezTo>
                  <a:pt x="115864" y="156319"/>
                  <a:pt x="115864" y="162958"/>
                  <a:pt x="111757" y="166962"/>
                </a:cubicBezTo>
                <a:cubicBezTo>
                  <a:pt x="109704" y="169012"/>
                  <a:pt x="107064" y="169988"/>
                  <a:pt x="104326" y="169988"/>
                </a:cubicBezTo>
                <a:cubicBezTo>
                  <a:pt x="101686" y="169988"/>
                  <a:pt x="99046" y="169012"/>
                  <a:pt x="96993" y="166962"/>
                </a:cubicBezTo>
                <a:lnTo>
                  <a:pt x="91909" y="161884"/>
                </a:lnTo>
                <a:lnTo>
                  <a:pt x="64923" y="188832"/>
                </a:lnTo>
                <a:lnTo>
                  <a:pt x="89856" y="213730"/>
                </a:lnTo>
                <a:lnTo>
                  <a:pt x="163578" y="140111"/>
                </a:lnTo>
                <a:lnTo>
                  <a:pt x="157907" y="134350"/>
                </a:lnTo>
                <a:cubicBezTo>
                  <a:pt x="153801" y="130347"/>
                  <a:pt x="153801" y="123708"/>
                  <a:pt x="157907" y="119607"/>
                </a:cubicBezTo>
                <a:cubicBezTo>
                  <a:pt x="162014" y="115604"/>
                  <a:pt x="168565" y="115604"/>
                  <a:pt x="172671" y="119607"/>
                </a:cubicBezTo>
                <a:lnTo>
                  <a:pt x="185773" y="132690"/>
                </a:lnTo>
                <a:lnTo>
                  <a:pt x="387876" y="334509"/>
                </a:lnTo>
                <a:cubicBezTo>
                  <a:pt x="391493" y="338219"/>
                  <a:pt x="391884" y="343980"/>
                  <a:pt x="388756" y="348178"/>
                </a:cubicBezTo>
                <a:cubicBezTo>
                  <a:pt x="374089" y="367413"/>
                  <a:pt x="365485" y="389870"/>
                  <a:pt x="363823" y="413010"/>
                </a:cubicBezTo>
                <a:cubicBezTo>
                  <a:pt x="361672" y="443376"/>
                  <a:pt x="371742" y="471398"/>
                  <a:pt x="392178" y="491902"/>
                </a:cubicBezTo>
                <a:cubicBezTo>
                  <a:pt x="410657" y="510258"/>
                  <a:pt x="435786" y="520510"/>
                  <a:pt x="463065" y="520510"/>
                </a:cubicBezTo>
                <a:cubicBezTo>
                  <a:pt x="465705" y="520510"/>
                  <a:pt x="468443" y="520315"/>
                  <a:pt x="471180" y="520217"/>
                </a:cubicBezTo>
                <a:cubicBezTo>
                  <a:pt x="500122" y="518069"/>
                  <a:pt x="527988" y="505083"/>
                  <a:pt x="549596" y="483505"/>
                </a:cubicBezTo>
                <a:cubicBezTo>
                  <a:pt x="571205" y="461927"/>
                  <a:pt x="584307" y="434100"/>
                  <a:pt x="586360" y="405199"/>
                </a:cubicBezTo>
                <a:cubicBezTo>
                  <a:pt x="588511" y="374736"/>
                  <a:pt x="578440" y="346714"/>
                  <a:pt x="558005" y="326307"/>
                </a:cubicBezTo>
                <a:cubicBezTo>
                  <a:pt x="539526" y="307854"/>
                  <a:pt x="514397" y="297699"/>
                  <a:pt x="487216" y="297699"/>
                </a:cubicBezTo>
                <a:cubicBezTo>
                  <a:pt x="484478" y="297699"/>
                  <a:pt x="481740" y="297797"/>
                  <a:pt x="479002" y="297992"/>
                </a:cubicBezTo>
                <a:cubicBezTo>
                  <a:pt x="455830" y="299652"/>
                  <a:pt x="433439" y="308244"/>
                  <a:pt x="414080" y="322890"/>
                </a:cubicBezTo>
                <a:cubicBezTo>
                  <a:pt x="409973" y="326015"/>
                  <a:pt x="404106" y="325624"/>
                  <a:pt x="400391" y="321914"/>
                </a:cubicBezTo>
                <a:lnTo>
                  <a:pt x="100024" y="21969"/>
                </a:lnTo>
                <a:cubicBezTo>
                  <a:pt x="99046" y="20895"/>
                  <a:pt x="97873" y="20797"/>
                  <a:pt x="97287" y="20797"/>
                </a:cubicBezTo>
                <a:close/>
                <a:moveTo>
                  <a:pt x="97287" y="0"/>
                </a:moveTo>
                <a:cubicBezTo>
                  <a:pt x="103837" y="0"/>
                  <a:pt x="110095" y="2539"/>
                  <a:pt x="114788" y="7225"/>
                </a:cubicBezTo>
                <a:lnTo>
                  <a:pt x="303788" y="195960"/>
                </a:lnTo>
                <a:lnTo>
                  <a:pt x="492691" y="7225"/>
                </a:lnTo>
                <a:cubicBezTo>
                  <a:pt x="497384" y="2539"/>
                  <a:pt x="503642" y="0"/>
                  <a:pt x="510291" y="0"/>
                </a:cubicBezTo>
                <a:cubicBezTo>
                  <a:pt x="516842" y="0"/>
                  <a:pt x="523099" y="2539"/>
                  <a:pt x="527792" y="7225"/>
                </a:cubicBezTo>
                <a:lnTo>
                  <a:pt x="534832" y="14255"/>
                </a:lnTo>
                <a:cubicBezTo>
                  <a:pt x="544512" y="23921"/>
                  <a:pt x="544512" y="39641"/>
                  <a:pt x="534832" y="49210"/>
                </a:cubicBezTo>
                <a:lnTo>
                  <a:pt x="523295" y="60731"/>
                </a:lnTo>
                <a:lnTo>
                  <a:pt x="604449" y="141771"/>
                </a:lnTo>
                <a:cubicBezTo>
                  <a:pt x="608555" y="145872"/>
                  <a:pt x="608555" y="152413"/>
                  <a:pt x="604449" y="156514"/>
                </a:cubicBezTo>
                <a:lnTo>
                  <a:pt x="525055" y="235797"/>
                </a:lnTo>
                <a:cubicBezTo>
                  <a:pt x="520948" y="239897"/>
                  <a:pt x="514397" y="239897"/>
                  <a:pt x="510291" y="235797"/>
                </a:cubicBezTo>
                <a:lnTo>
                  <a:pt x="429137" y="154757"/>
                </a:lnTo>
                <a:lnTo>
                  <a:pt x="345832" y="237945"/>
                </a:lnTo>
                <a:lnTo>
                  <a:pt x="408995" y="300921"/>
                </a:lnTo>
                <a:cubicBezTo>
                  <a:pt x="429724" y="287057"/>
                  <a:pt x="453288" y="278953"/>
                  <a:pt x="477536" y="277195"/>
                </a:cubicBezTo>
                <a:cubicBezTo>
                  <a:pt x="480762" y="277000"/>
                  <a:pt x="483989" y="276805"/>
                  <a:pt x="487216" y="276805"/>
                </a:cubicBezTo>
                <a:cubicBezTo>
                  <a:pt x="519970" y="276805"/>
                  <a:pt x="550379" y="289205"/>
                  <a:pt x="572769" y="311564"/>
                </a:cubicBezTo>
                <a:cubicBezTo>
                  <a:pt x="597604" y="336267"/>
                  <a:pt x="609826" y="370049"/>
                  <a:pt x="607186" y="406664"/>
                </a:cubicBezTo>
                <a:cubicBezTo>
                  <a:pt x="604742" y="440544"/>
                  <a:pt x="589587" y="473058"/>
                  <a:pt x="564361" y="498249"/>
                </a:cubicBezTo>
                <a:cubicBezTo>
                  <a:pt x="539232" y="523342"/>
                  <a:pt x="506673" y="538476"/>
                  <a:pt x="472647" y="540917"/>
                </a:cubicBezTo>
                <a:cubicBezTo>
                  <a:pt x="469420" y="541209"/>
                  <a:pt x="466194" y="541307"/>
                  <a:pt x="463065" y="541307"/>
                </a:cubicBezTo>
                <a:cubicBezTo>
                  <a:pt x="430212" y="541307"/>
                  <a:pt x="399804" y="529005"/>
                  <a:pt x="377413" y="506548"/>
                </a:cubicBezTo>
                <a:cubicBezTo>
                  <a:pt x="352676" y="481845"/>
                  <a:pt x="340454" y="448062"/>
                  <a:pt x="342996" y="411448"/>
                </a:cubicBezTo>
                <a:cubicBezTo>
                  <a:pt x="344756" y="387234"/>
                  <a:pt x="352970" y="363801"/>
                  <a:pt x="366854" y="343004"/>
                </a:cubicBezTo>
                <a:lnTo>
                  <a:pt x="178342" y="154757"/>
                </a:lnTo>
                <a:lnTo>
                  <a:pt x="97189" y="235797"/>
                </a:lnTo>
                <a:cubicBezTo>
                  <a:pt x="93180" y="239897"/>
                  <a:pt x="86531" y="239897"/>
                  <a:pt x="82522" y="235797"/>
                </a:cubicBezTo>
                <a:lnTo>
                  <a:pt x="42826" y="196155"/>
                </a:lnTo>
                <a:cubicBezTo>
                  <a:pt x="42826" y="196155"/>
                  <a:pt x="42728" y="196155"/>
                  <a:pt x="42728" y="196155"/>
                </a:cubicBezTo>
                <a:lnTo>
                  <a:pt x="3031" y="156514"/>
                </a:lnTo>
                <a:cubicBezTo>
                  <a:pt x="1075" y="154561"/>
                  <a:pt x="0" y="151925"/>
                  <a:pt x="0" y="149094"/>
                </a:cubicBezTo>
                <a:cubicBezTo>
                  <a:pt x="0" y="146360"/>
                  <a:pt x="1075" y="143724"/>
                  <a:pt x="3031" y="141771"/>
                </a:cubicBezTo>
                <a:lnTo>
                  <a:pt x="84185" y="60731"/>
                </a:lnTo>
                <a:lnTo>
                  <a:pt x="72647" y="49210"/>
                </a:lnTo>
                <a:cubicBezTo>
                  <a:pt x="67954" y="44523"/>
                  <a:pt x="65412" y="38372"/>
                  <a:pt x="65412" y="31732"/>
                </a:cubicBezTo>
                <a:cubicBezTo>
                  <a:pt x="65412" y="25191"/>
                  <a:pt x="67954" y="18942"/>
                  <a:pt x="72647" y="14255"/>
                </a:cubicBezTo>
                <a:lnTo>
                  <a:pt x="79785" y="7225"/>
                </a:lnTo>
                <a:cubicBezTo>
                  <a:pt x="84380" y="2539"/>
                  <a:pt x="90638" y="0"/>
                  <a:pt x="97287"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任意多边形: 形状 32">
            <a:extLst>
              <a:ext uri="{FF2B5EF4-FFF2-40B4-BE49-F238E27FC236}">
                <a16:creationId xmlns:a16="http://schemas.microsoft.com/office/drawing/2014/main" id="{50EDEB88-244D-1B9F-E981-C0F30F6A6BBF}"/>
              </a:ext>
            </a:extLst>
          </p:cNvPr>
          <p:cNvSpPr/>
          <p:nvPr/>
        </p:nvSpPr>
        <p:spPr>
          <a:xfrm>
            <a:off x="4467796" y="3888574"/>
            <a:ext cx="443930" cy="609685"/>
          </a:xfrm>
          <a:custGeom>
            <a:avLst/>
            <a:gdLst>
              <a:gd name="connsiteX0" fmla="*/ 129254 w 441773"/>
              <a:gd name="connsiteY0" fmla="*/ 251848 h 606722"/>
              <a:gd name="connsiteX1" fmla="*/ 135215 w 441773"/>
              <a:gd name="connsiteY1" fmla="*/ 251848 h 606722"/>
              <a:gd name="connsiteX2" fmla="*/ 171870 w 441773"/>
              <a:gd name="connsiteY2" fmla="*/ 274244 h 606722"/>
              <a:gd name="connsiteX3" fmla="*/ 176407 w 441773"/>
              <a:gd name="connsiteY3" fmla="*/ 292730 h 606722"/>
              <a:gd name="connsiteX4" fmla="*/ 177030 w 441773"/>
              <a:gd name="connsiteY4" fmla="*/ 420440 h 606722"/>
              <a:gd name="connsiteX5" fmla="*/ 159681 w 441773"/>
              <a:gd name="connsiteY5" fmla="*/ 437859 h 606722"/>
              <a:gd name="connsiteX6" fmla="*/ 159592 w 441773"/>
              <a:gd name="connsiteY6" fmla="*/ 437859 h 606722"/>
              <a:gd name="connsiteX7" fmla="*/ 142243 w 441773"/>
              <a:gd name="connsiteY7" fmla="*/ 420618 h 606722"/>
              <a:gd name="connsiteX8" fmla="*/ 141621 w 441773"/>
              <a:gd name="connsiteY8" fmla="*/ 292908 h 606722"/>
              <a:gd name="connsiteX9" fmla="*/ 137973 w 441773"/>
              <a:gd name="connsiteY9" fmla="*/ 289264 h 606722"/>
              <a:gd name="connsiteX10" fmla="*/ 134325 w 441773"/>
              <a:gd name="connsiteY10" fmla="*/ 292908 h 606722"/>
              <a:gd name="connsiteX11" fmla="*/ 134325 w 441773"/>
              <a:gd name="connsiteY11" fmla="*/ 315659 h 606722"/>
              <a:gd name="connsiteX12" fmla="*/ 124361 w 441773"/>
              <a:gd name="connsiteY12" fmla="*/ 286598 h 606722"/>
              <a:gd name="connsiteX13" fmla="*/ 129254 w 441773"/>
              <a:gd name="connsiteY13" fmla="*/ 251848 h 606722"/>
              <a:gd name="connsiteX14" fmla="*/ 61961 w 441773"/>
              <a:gd name="connsiteY14" fmla="*/ 251848 h 606722"/>
              <a:gd name="connsiteX15" fmla="*/ 114661 w 441773"/>
              <a:gd name="connsiteY15" fmla="*/ 251848 h 606722"/>
              <a:gd name="connsiteX16" fmla="*/ 110655 w 441773"/>
              <a:gd name="connsiteY16" fmla="*/ 286602 h 606722"/>
              <a:gd name="connsiteX17" fmla="*/ 134335 w 441773"/>
              <a:gd name="connsiteY17" fmla="*/ 334066 h 606722"/>
              <a:gd name="connsiteX18" fmla="*/ 134691 w 441773"/>
              <a:gd name="connsiteY18" fmla="*/ 585076 h 606722"/>
              <a:gd name="connsiteX19" fmla="*/ 113771 w 441773"/>
              <a:gd name="connsiteY19" fmla="*/ 605875 h 606722"/>
              <a:gd name="connsiteX20" fmla="*/ 92940 w 441773"/>
              <a:gd name="connsiteY20" fmla="*/ 585076 h 606722"/>
              <a:gd name="connsiteX21" fmla="*/ 92940 w 441773"/>
              <a:gd name="connsiteY21" fmla="*/ 418418 h 606722"/>
              <a:gd name="connsiteX22" fmla="*/ 83949 w 441773"/>
              <a:gd name="connsiteY22" fmla="*/ 418418 h 606722"/>
              <a:gd name="connsiteX23" fmla="*/ 83949 w 441773"/>
              <a:gd name="connsiteY23" fmla="*/ 585076 h 606722"/>
              <a:gd name="connsiteX24" fmla="*/ 63029 w 441773"/>
              <a:gd name="connsiteY24" fmla="*/ 605875 h 606722"/>
              <a:gd name="connsiteX25" fmla="*/ 42109 w 441773"/>
              <a:gd name="connsiteY25" fmla="*/ 585076 h 606722"/>
              <a:gd name="connsiteX26" fmla="*/ 42109 w 441773"/>
              <a:gd name="connsiteY26" fmla="*/ 334155 h 606722"/>
              <a:gd name="connsiteX27" fmla="*/ 65967 w 441773"/>
              <a:gd name="connsiteY27" fmla="*/ 286602 h 606722"/>
              <a:gd name="connsiteX28" fmla="*/ 61961 w 441773"/>
              <a:gd name="connsiteY28" fmla="*/ 251848 h 606722"/>
              <a:gd name="connsiteX29" fmla="*/ 47397 w 441773"/>
              <a:gd name="connsiteY29" fmla="*/ 251840 h 606722"/>
              <a:gd name="connsiteX30" fmla="*/ 52297 w 441773"/>
              <a:gd name="connsiteY30" fmla="*/ 286591 h 606722"/>
              <a:gd name="connsiteX31" fmla="*/ 42141 w 441773"/>
              <a:gd name="connsiteY31" fmla="*/ 315831 h 606722"/>
              <a:gd name="connsiteX32" fmla="*/ 42141 w 441773"/>
              <a:gd name="connsiteY32" fmla="*/ 292901 h 606722"/>
              <a:gd name="connsiteX33" fmla="*/ 38844 w 441773"/>
              <a:gd name="connsiteY33" fmla="*/ 289613 h 606722"/>
              <a:gd name="connsiteX34" fmla="*/ 35459 w 441773"/>
              <a:gd name="connsiteY34" fmla="*/ 292901 h 606722"/>
              <a:gd name="connsiteX35" fmla="*/ 34835 w 441773"/>
              <a:gd name="connsiteY35" fmla="*/ 420616 h 606722"/>
              <a:gd name="connsiteX36" fmla="*/ 17373 w 441773"/>
              <a:gd name="connsiteY36" fmla="*/ 437858 h 606722"/>
              <a:gd name="connsiteX37" fmla="*/ 17284 w 441773"/>
              <a:gd name="connsiteY37" fmla="*/ 437858 h 606722"/>
              <a:gd name="connsiteX38" fmla="*/ 0 w 441773"/>
              <a:gd name="connsiteY38" fmla="*/ 420439 h 606722"/>
              <a:gd name="connsiteX39" fmla="*/ 624 w 441773"/>
              <a:gd name="connsiteY39" fmla="*/ 292723 h 606722"/>
              <a:gd name="connsiteX40" fmla="*/ 11137 w 441773"/>
              <a:gd name="connsiteY40" fmla="*/ 265527 h 606722"/>
              <a:gd name="connsiteX41" fmla="*/ 47397 w 441773"/>
              <a:gd name="connsiteY41" fmla="*/ 251840 h 606722"/>
              <a:gd name="connsiteX42" fmla="*/ 88683 w 441773"/>
              <a:gd name="connsiteY42" fmla="*/ 145647 h 606722"/>
              <a:gd name="connsiteX43" fmla="*/ 134057 w 441773"/>
              <a:gd name="connsiteY43" fmla="*/ 190950 h 606722"/>
              <a:gd name="connsiteX44" fmla="*/ 88683 w 441773"/>
              <a:gd name="connsiteY44" fmla="*/ 236253 h 606722"/>
              <a:gd name="connsiteX45" fmla="*/ 43309 w 441773"/>
              <a:gd name="connsiteY45" fmla="*/ 190950 h 606722"/>
              <a:gd name="connsiteX46" fmla="*/ 88683 w 441773"/>
              <a:gd name="connsiteY46" fmla="*/ 145647 h 606722"/>
              <a:gd name="connsiteX47" fmla="*/ 263146 w 441773"/>
              <a:gd name="connsiteY47" fmla="*/ 116151 h 606722"/>
              <a:gd name="connsiteX48" fmla="*/ 383833 w 441773"/>
              <a:gd name="connsiteY48" fmla="*/ 116151 h 606722"/>
              <a:gd name="connsiteX49" fmla="*/ 440883 w 441773"/>
              <a:gd name="connsiteY49" fmla="*/ 172851 h 606722"/>
              <a:gd name="connsiteX50" fmla="*/ 441773 w 441773"/>
              <a:gd name="connsiteY50" fmla="*/ 349706 h 606722"/>
              <a:gd name="connsiteX51" fmla="*/ 417831 w 441773"/>
              <a:gd name="connsiteY51" fmla="*/ 373879 h 606722"/>
              <a:gd name="connsiteX52" fmla="*/ 417653 w 441773"/>
              <a:gd name="connsiteY52" fmla="*/ 373879 h 606722"/>
              <a:gd name="connsiteX53" fmla="*/ 393534 w 441773"/>
              <a:gd name="connsiteY53" fmla="*/ 349972 h 606722"/>
              <a:gd name="connsiteX54" fmla="*/ 392644 w 441773"/>
              <a:gd name="connsiteY54" fmla="*/ 173118 h 606722"/>
              <a:gd name="connsiteX55" fmla="*/ 392644 w 441773"/>
              <a:gd name="connsiteY55" fmla="*/ 173029 h 606722"/>
              <a:gd name="connsiteX56" fmla="*/ 387660 w 441773"/>
              <a:gd name="connsiteY56" fmla="*/ 168052 h 606722"/>
              <a:gd name="connsiteX57" fmla="*/ 382587 w 441773"/>
              <a:gd name="connsiteY57" fmla="*/ 173029 h 606722"/>
              <a:gd name="connsiteX58" fmla="*/ 383121 w 441773"/>
              <a:gd name="connsiteY58" fmla="*/ 577839 h 606722"/>
              <a:gd name="connsiteX59" fmla="*/ 354195 w 441773"/>
              <a:gd name="connsiteY59" fmla="*/ 606722 h 606722"/>
              <a:gd name="connsiteX60" fmla="*/ 325269 w 441773"/>
              <a:gd name="connsiteY60" fmla="*/ 577839 h 606722"/>
              <a:gd name="connsiteX61" fmla="*/ 325269 w 441773"/>
              <a:gd name="connsiteY61" fmla="*/ 346862 h 606722"/>
              <a:gd name="connsiteX62" fmla="*/ 312720 w 441773"/>
              <a:gd name="connsiteY62" fmla="*/ 346862 h 606722"/>
              <a:gd name="connsiteX63" fmla="*/ 312720 w 441773"/>
              <a:gd name="connsiteY63" fmla="*/ 577839 h 606722"/>
              <a:gd name="connsiteX64" fmla="*/ 283795 w 441773"/>
              <a:gd name="connsiteY64" fmla="*/ 606722 h 606722"/>
              <a:gd name="connsiteX65" fmla="*/ 254869 w 441773"/>
              <a:gd name="connsiteY65" fmla="*/ 577839 h 606722"/>
              <a:gd name="connsiteX66" fmla="*/ 254869 w 441773"/>
              <a:gd name="connsiteY66" fmla="*/ 173385 h 606722"/>
              <a:gd name="connsiteX67" fmla="*/ 253445 w 441773"/>
              <a:gd name="connsiteY67" fmla="*/ 171518 h 606722"/>
              <a:gd name="connsiteX68" fmla="*/ 251220 w 441773"/>
              <a:gd name="connsiteY68" fmla="*/ 172318 h 606722"/>
              <a:gd name="connsiteX69" fmla="*/ 211970 w 441773"/>
              <a:gd name="connsiteY69" fmla="*/ 239238 h 606722"/>
              <a:gd name="connsiteX70" fmla="*/ 197463 w 441773"/>
              <a:gd name="connsiteY70" fmla="*/ 250881 h 606722"/>
              <a:gd name="connsiteX71" fmla="*/ 177081 w 441773"/>
              <a:gd name="connsiteY71" fmla="*/ 256746 h 606722"/>
              <a:gd name="connsiteX72" fmla="*/ 135250 w 441773"/>
              <a:gd name="connsiteY72" fmla="*/ 237639 h 606722"/>
              <a:gd name="connsiteX73" fmla="*/ 121989 w 441773"/>
              <a:gd name="connsiteY73" fmla="*/ 237639 h 606722"/>
              <a:gd name="connsiteX74" fmla="*/ 139611 w 441773"/>
              <a:gd name="connsiteY74" fmla="*/ 217554 h 606722"/>
              <a:gd name="connsiteX75" fmla="*/ 174322 w 441773"/>
              <a:gd name="connsiteY75" fmla="*/ 207422 h 606722"/>
              <a:gd name="connsiteX76" fmla="*/ 186782 w 441773"/>
              <a:gd name="connsiteY76" fmla="*/ 184493 h 606722"/>
              <a:gd name="connsiteX77" fmla="*/ 205117 w 441773"/>
              <a:gd name="connsiteY77" fmla="*/ 150633 h 606722"/>
              <a:gd name="connsiteX78" fmla="*/ 263146 w 441773"/>
              <a:gd name="connsiteY78" fmla="*/ 116151 h 606722"/>
              <a:gd name="connsiteX79" fmla="*/ 319326 w 441773"/>
              <a:gd name="connsiteY79" fmla="*/ 0 h 606722"/>
              <a:gd name="connsiteX80" fmla="*/ 369322 w 441773"/>
              <a:gd name="connsiteY80" fmla="*/ 49890 h 606722"/>
              <a:gd name="connsiteX81" fmla="*/ 319326 w 441773"/>
              <a:gd name="connsiteY81" fmla="*/ 99780 h 606722"/>
              <a:gd name="connsiteX82" fmla="*/ 269330 w 441773"/>
              <a:gd name="connsiteY82" fmla="*/ 49890 h 606722"/>
              <a:gd name="connsiteX83" fmla="*/ 319326 w 441773"/>
              <a:gd name="connsiteY8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41773" h="606722">
                <a:moveTo>
                  <a:pt x="129254" y="251848"/>
                </a:moveTo>
                <a:lnTo>
                  <a:pt x="135215" y="251848"/>
                </a:lnTo>
                <a:cubicBezTo>
                  <a:pt x="151140" y="251848"/>
                  <a:pt x="165019" y="261002"/>
                  <a:pt x="171870" y="274244"/>
                </a:cubicBezTo>
                <a:cubicBezTo>
                  <a:pt x="174717" y="279843"/>
                  <a:pt x="176318" y="286064"/>
                  <a:pt x="176407" y="292730"/>
                </a:cubicBezTo>
                <a:cubicBezTo>
                  <a:pt x="176496" y="307838"/>
                  <a:pt x="176941" y="406309"/>
                  <a:pt x="177030" y="420440"/>
                </a:cubicBezTo>
                <a:cubicBezTo>
                  <a:pt x="177030" y="430038"/>
                  <a:pt x="169290" y="437770"/>
                  <a:pt x="159681" y="437859"/>
                </a:cubicBezTo>
                <a:lnTo>
                  <a:pt x="159592" y="437859"/>
                </a:lnTo>
                <a:cubicBezTo>
                  <a:pt x="150073" y="437859"/>
                  <a:pt x="142243" y="430127"/>
                  <a:pt x="142243" y="420618"/>
                </a:cubicBezTo>
                <a:cubicBezTo>
                  <a:pt x="142154" y="407909"/>
                  <a:pt x="141621" y="292908"/>
                  <a:pt x="141621" y="292908"/>
                </a:cubicBezTo>
                <a:cubicBezTo>
                  <a:pt x="141621" y="290952"/>
                  <a:pt x="139930" y="289264"/>
                  <a:pt x="137973" y="289264"/>
                </a:cubicBezTo>
                <a:cubicBezTo>
                  <a:pt x="135927" y="289264"/>
                  <a:pt x="134325" y="290952"/>
                  <a:pt x="134325" y="292908"/>
                </a:cubicBezTo>
                <a:lnTo>
                  <a:pt x="134325" y="315659"/>
                </a:lnTo>
                <a:cubicBezTo>
                  <a:pt x="127653" y="306772"/>
                  <a:pt x="124983" y="296462"/>
                  <a:pt x="124361" y="286598"/>
                </a:cubicBezTo>
                <a:cubicBezTo>
                  <a:pt x="123471" y="271311"/>
                  <a:pt x="127475" y="257269"/>
                  <a:pt x="129254" y="251848"/>
                </a:cubicBezTo>
                <a:close/>
                <a:moveTo>
                  <a:pt x="61961" y="251848"/>
                </a:moveTo>
                <a:lnTo>
                  <a:pt x="114661" y="251848"/>
                </a:lnTo>
                <a:cubicBezTo>
                  <a:pt x="111456" y="262692"/>
                  <a:pt x="109854" y="274603"/>
                  <a:pt x="110655" y="286602"/>
                </a:cubicBezTo>
                <a:cubicBezTo>
                  <a:pt x="111902" y="306068"/>
                  <a:pt x="119468" y="322245"/>
                  <a:pt x="134335" y="334066"/>
                </a:cubicBezTo>
                <a:cubicBezTo>
                  <a:pt x="134335" y="334066"/>
                  <a:pt x="134691" y="427751"/>
                  <a:pt x="134691" y="585076"/>
                </a:cubicBezTo>
                <a:cubicBezTo>
                  <a:pt x="134691" y="596542"/>
                  <a:pt x="125344" y="605875"/>
                  <a:pt x="113771" y="605875"/>
                </a:cubicBezTo>
                <a:cubicBezTo>
                  <a:pt x="102287" y="605875"/>
                  <a:pt x="92940" y="596542"/>
                  <a:pt x="92940" y="585076"/>
                </a:cubicBezTo>
                <a:lnTo>
                  <a:pt x="92940" y="418418"/>
                </a:lnTo>
                <a:lnTo>
                  <a:pt x="83949" y="418418"/>
                </a:lnTo>
                <a:lnTo>
                  <a:pt x="83949" y="585076"/>
                </a:lnTo>
                <a:cubicBezTo>
                  <a:pt x="83949" y="596542"/>
                  <a:pt x="74602" y="605875"/>
                  <a:pt x="63029" y="605875"/>
                </a:cubicBezTo>
                <a:cubicBezTo>
                  <a:pt x="51456" y="605875"/>
                  <a:pt x="42109" y="596542"/>
                  <a:pt x="42109" y="585076"/>
                </a:cubicBezTo>
                <a:lnTo>
                  <a:pt x="42109" y="334155"/>
                </a:lnTo>
                <a:cubicBezTo>
                  <a:pt x="57154" y="322423"/>
                  <a:pt x="64631" y="306157"/>
                  <a:pt x="65967" y="286602"/>
                </a:cubicBezTo>
                <a:cubicBezTo>
                  <a:pt x="66768" y="274603"/>
                  <a:pt x="65165" y="262692"/>
                  <a:pt x="61961" y="251848"/>
                </a:cubicBezTo>
                <a:close/>
                <a:moveTo>
                  <a:pt x="47397" y="251840"/>
                </a:moveTo>
                <a:cubicBezTo>
                  <a:pt x="49179" y="257262"/>
                  <a:pt x="53188" y="271304"/>
                  <a:pt x="52297" y="286591"/>
                </a:cubicBezTo>
                <a:cubicBezTo>
                  <a:pt x="51673" y="296545"/>
                  <a:pt x="49001" y="306944"/>
                  <a:pt x="42141" y="315831"/>
                </a:cubicBezTo>
                <a:lnTo>
                  <a:pt x="42141" y="292901"/>
                </a:lnTo>
                <a:cubicBezTo>
                  <a:pt x="42141" y="291124"/>
                  <a:pt x="40626" y="289613"/>
                  <a:pt x="38844" y="289613"/>
                </a:cubicBezTo>
                <a:cubicBezTo>
                  <a:pt x="36973" y="289613"/>
                  <a:pt x="35459" y="291035"/>
                  <a:pt x="35459" y="292901"/>
                </a:cubicBezTo>
                <a:cubicBezTo>
                  <a:pt x="35370" y="307832"/>
                  <a:pt x="34835" y="406396"/>
                  <a:pt x="34835" y="420616"/>
                </a:cubicBezTo>
                <a:cubicBezTo>
                  <a:pt x="34746" y="430126"/>
                  <a:pt x="26995" y="437858"/>
                  <a:pt x="17373" y="437858"/>
                </a:cubicBezTo>
                <a:lnTo>
                  <a:pt x="17284" y="437858"/>
                </a:lnTo>
                <a:cubicBezTo>
                  <a:pt x="7662" y="437858"/>
                  <a:pt x="-89" y="430037"/>
                  <a:pt x="0" y="420439"/>
                </a:cubicBezTo>
                <a:cubicBezTo>
                  <a:pt x="0" y="408174"/>
                  <a:pt x="624" y="292723"/>
                  <a:pt x="624" y="292723"/>
                </a:cubicBezTo>
                <a:cubicBezTo>
                  <a:pt x="624" y="282325"/>
                  <a:pt x="4633" y="272815"/>
                  <a:pt x="11137" y="265527"/>
                </a:cubicBezTo>
                <a:cubicBezTo>
                  <a:pt x="24679" y="250507"/>
                  <a:pt x="41071" y="251840"/>
                  <a:pt x="47397" y="251840"/>
                </a:cubicBezTo>
                <a:close/>
                <a:moveTo>
                  <a:pt x="88683" y="145647"/>
                </a:moveTo>
                <a:cubicBezTo>
                  <a:pt x="113742" y="145647"/>
                  <a:pt x="134057" y="165930"/>
                  <a:pt x="134057" y="190950"/>
                </a:cubicBezTo>
                <a:cubicBezTo>
                  <a:pt x="134057" y="215970"/>
                  <a:pt x="113742" y="236253"/>
                  <a:pt x="88683" y="236253"/>
                </a:cubicBezTo>
                <a:cubicBezTo>
                  <a:pt x="63624" y="236253"/>
                  <a:pt x="43309" y="215970"/>
                  <a:pt x="43309" y="190950"/>
                </a:cubicBezTo>
                <a:cubicBezTo>
                  <a:pt x="43309" y="165930"/>
                  <a:pt x="63624" y="145647"/>
                  <a:pt x="88683" y="145647"/>
                </a:cubicBezTo>
                <a:close/>
                <a:moveTo>
                  <a:pt x="263146" y="116151"/>
                </a:moveTo>
                <a:lnTo>
                  <a:pt x="383833" y="116151"/>
                </a:lnTo>
                <a:cubicBezTo>
                  <a:pt x="415161" y="116151"/>
                  <a:pt x="440705" y="141569"/>
                  <a:pt x="440883" y="172851"/>
                </a:cubicBezTo>
                <a:lnTo>
                  <a:pt x="441773" y="349706"/>
                </a:lnTo>
                <a:cubicBezTo>
                  <a:pt x="441862" y="363036"/>
                  <a:pt x="431093" y="373879"/>
                  <a:pt x="417831" y="373879"/>
                </a:cubicBezTo>
                <a:lnTo>
                  <a:pt x="417653" y="373879"/>
                </a:lnTo>
                <a:cubicBezTo>
                  <a:pt x="404392" y="373879"/>
                  <a:pt x="393623" y="363214"/>
                  <a:pt x="393534" y="349972"/>
                </a:cubicBezTo>
                <a:lnTo>
                  <a:pt x="392644" y="173118"/>
                </a:lnTo>
                <a:lnTo>
                  <a:pt x="392644" y="173029"/>
                </a:lnTo>
                <a:cubicBezTo>
                  <a:pt x="392644" y="170274"/>
                  <a:pt x="390419" y="168052"/>
                  <a:pt x="387660" y="168052"/>
                </a:cubicBezTo>
                <a:cubicBezTo>
                  <a:pt x="384812" y="168052"/>
                  <a:pt x="382587" y="170274"/>
                  <a:pt x="382587" y="173029"/>
                </a:cubicBezTo>
                <a:cubicBezTo>
                  <a:pt x="382587" y="414493"/>
                  <a:pt x="383121" y="195691"/>
                  <a:pt x="383121" y="577839"/>
                </a:cubicBezTo>
                <a:cubicBezTo>
                  <a:pt x="383121" y="593747"/>
                  <a:pt x="370126" y="606722"/>
                  <a:pt x="354195" y="606722"/>
                </a:cubicBezTo>
                <a:cubicBezTo>
                  <a:pt x="338175" y="606722"/>
                  <a:pt x="325269" y="593747"/>
                  <a:pt x="325269" y="577839"/>
                </a:cubicBezTo>
                <a:lnTo>
                  <a:pt x="325269" y="346862"/>
                </a:lnTo>
                <a:lnTo>
                  <a:pt x="312720" y="346862"/>
                </a:lnTo>
                <a:lnTo>
                  <a:pt x="312720" y="577839"/>
                </a:lnTo>
                <a:cubicBezTo>
                  <a:pt x="312720" y="593747"/>
                  <a:pt x="299815" y="606722"/>
                  <a:pt x="283795" y="606722"/>
                </a:cubicBezTo>
                <a:cubicBezTo>
                  <a:pt x="267863" y="606722"/>
                  <a:pt x="254869" y="593747"/>
                  <a:pt x="254869" y="577839"/>
                </a:cubicBezTo>
                <a:lnTo>
                  <a:pt x="254869" y="173385"/>
                </a:lnTo>
                <a:cubicBezTo>
                  <a:pt x="254869" y="172496"/>
                  <a:pt x="254335" y="171696"/>
                  <a:pt x="253445" y="171518"/>
                </a:cubicBezTo>
                <a:cubicBezTo>
                  <a:pt x="252644" y="171252"/>
                  <a:pt x="251665" y="171607"/>
                  <a:pt x="251220" y="172318"/>
                </a:cubicBezTo>
                <a:cubicBezTo>
                  <a:pt x="242676" y="186538"/>
                  <a:pt x="221137" y="222442"/>
                  <a:pt x="211970" y="239238"/>
                </a:cubicBezTo>
                <a:cubicBezTo>
                  <a:pt x="208855" y="244837"/>
                  <a:pt x="203515" y="249103"/>
                  <a:pt x="197463" y="250881"/>
                </a:cubicBezTo>
                <a:lnTo>
                  <a:pt x="177081" y="256746"/>
                </a:lnTo>
                <a:cubicBezTo>
                  <a:pt x="166935" y="245104"/>
                  <a:pt x="151894" y="237639"/>
                  <a:pt x="135250" y="237639"/>
                </a:cubicBezTo>
                <a:lnTo>
                  <a:pt x="121989" y="237639"/>
                </a:lnTo>
                <a:cubicBezTo>
                  <a:pt x="129376" y="232395"/>
                  <a:pt x="135428" y="225552"/>
                  <a:pt x="139611" y="217554"/>
                </a:cubicBezTo>
                <a:lnTo>
                  <a:pt x="174322" y="207422"/>
                </a:lnTo>
                <a:lnTo>
                  <a:pt x="186782" y="184493"/>
                </a:lnTo>
                <a:lnTo>
                  <a:pt x="205117" y="150633"/>
                </a:lnTo>
                <a:cubicBezTo>
                  <a:pt x="216687" y="129393"/>
                  <a:pt x="238938" y="116151"/>
                  <a:pt x="263146" y="116151"/>
                </a:cubicBezTo>
                <a:close/>
                <a:moveTo>
                  <a:pt x="319326" y="0"/>
                </a:moveTo>
                <a:cubicBezTo>
                  <a:pt x="346938" y="0"/>
                  <a:pt x="369322" y="22337"/>
                  <a:pt x="369322" y="49890"/>
                </a:cubicBezTo>
                <a:cubicBezTo>
                  <a:pt x="369322" y="77443"/>
                  <a:pt x="346938" y="99780"/>
                  <a:pt x="319326" y="99780"/>
                </a:cubicBezTo>
                <a:cubicBezTo>
                  <a:pt x="291714" y="99780"/>
                  <a:pt x="269330" y="77443"/>
                  <a:pt x="269330" y="49890"/>
                </a:cubicBezTo>
                <a:cubicBezTo>
                  <a:pt x="269330" y="22337"/>
                  <a:pt x="291714" y="0"/>
                  <a:pt x="319326" y="0"/>
                </a:cubicBezTo>
                <a:close/>
              </a:path>
            </a:pathLst>
          </a:cu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任意多边形: 形状 36">
            <a:extLst>
              <a:ext uri="{FF2B5EF4-FFF2-40B4-BE49-F238E27FC236}">
                <a16:creationId xmlns:a16="http://schemas.microsoft.com/office/drawing/2014/main" id="{8076A5D1-E8EF-2219-C64B-6982F4A37BE6}"/>
              </a:ext>
            </a:extLst>
          </p:cNvPr>
          <p:cNvSpPr/>
          <p:nvPr/>
        </p:nvSpPr>
        <p:spPr>
          <a:xfrm>
            <a:off x="7128542" y="2490971"/>
            <a:ext cx="609685" cy="41688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616" h="412737">
                <a:moveTo>
                  <a:pt x="465531" y="152562"/>
                </a:moveTo>
                <a:lnTo>
                  <a:pt x="595995" y="152562"/>
                </a:lnTo>
                <a:lnTo>
                  <a:pt x="349369" y="380559"/>
                </a:lnTo>
                <a:close/>
                <a:moveTo>
                  <a:pt x="170415" y="152562"/>
                </a:moveTo>
                <a:lnTo>
                  <a:pt x="434471" y="152562"/>
                </a:lnTo>
                <a:lnTo>
                  <a:pt x="301920" y="412737"/>
                </a:lnTo>
                <a:close/>
                <a:moveTo>
                  <a:pt x="7692" y="152562"/>
                </a:moveTo>
                <a:lnTo>
                  <a:pt x="139361" y="152562"/>
                </a:lnTo>
                <a:lnTo>
                  <a:pt x="254812" y="381053"/>
                </a:lnTo>
                <a:close/>
                <a:moveTo>
                  <a:pt x="520593" y="14466"/>
                </a:moveTo>
                <a:lnTo>
                  <a:pt x="603616" y="124901"/>
                </a:lnTo>
                <a:lnTo>
                  <a:pt x="477163" y="124901"/>
                </a:lnTo>
                <a:close/>
                <a:moveTo>
                  <a:pt x="89121" y="6069"/>
                </a:moveTo>
                <a:lnTo>
                  <a:pt x="128711" y="124901"/>
                </a:lnTo>
                <a:lnTo>
                  <a:pt x="0" y="124901"/>
                </a:lnTo>
                <a:close/>
                <a:moveTo>
                  <a:pt x="301738" y="5716"/>
                </a:moveTo>
                <a:lnTo>
                  <a:pt x="420852" y="124901"/>
                </a:lnTo>
                <a:lnTo>
                  <a:pt x="182623" y="124901"/>
                </a:lnTo>
                <a:close/>
                <a:moveTo>
                  <a:pt x="335185" y="0"/>
                </a:moveTo>
                <a:lnTo>
                  <a:pt x="496568" y="0"/>
                </a:lnTo>
                <a:lnTo>
                  <a:pt x="451032" y="115657"/>
                </a:lnTo>
                <a:close/>
                <a:moveTo>
                  <a:pt x="116362" y="0"/>
                </a:moveTo>
                <a:lnTo>
                  <a:pt x="268219" y="0"/>
                </a:lnTo>
                <a:lnTo>
                  <a:pt x="154370" y="113893"/>
                </a:lnTo>
                <a:close/>
              </a:path>
            </a:pathLst>
          </a:cu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任意多边形: 形状 37">
            <a:extLst>
              <a:ext uri="{FF2B5EF4-FFF2-40B4-BE49-F238E27FC236}">
                <a16:creationId xmlns:a16="http://schemas.microsoft.com/office/drawing/2014/main" id="{518B6711-BFC4-5799-EC8A-EE3CF504D3F1}"/>
              </a:ext>
            </a:extLst>
          </p:cNvPr>
          <p:cNvSpPr/>
          <p:nvPr/>
        </p:nvSpPr>
        <p:spPr>
          <a:xfrm>
            <a:off x="7108425" y="3898096"/>
            <a:ext cx="609685" cy="608819"/>
          </a:xfrm>
          <a:custGeom>
            <a:avLst/>
            <a:gdLst>
              <a:gd name="T0" fmla="*/ 504639 w 517976"/>
              <a:gd name="T1" fmla="*/ 504639 w 517976"/>
              <a:gd name="T2" fmla="*/ 504639 w 517976"/>
              <a:gd name="T3" fmla="*/ 504639 w 517976"/>
              <a:gd name="T4" fmla="*/ 504639 w 517976"/>
              <a:gd name="T5" fmla="*/ 504639 w 517976"/>
              <a:gd name="T6" fmla="*/ 504639 w 517976"/>
              <a:gd name="T7" fmla="*/ 504639 w 517976"/>
              <a:gd name="T8" fmla="*/ 504639 w 517976"/>
              <a:gd name="T9" fmla="*/ 504639 w 517976"/>
              <a:gd name="T10" fmla="*/ 504639 w 517976"/>
              <a:gd name="T11" fmla="*/ 504639 w 517976"/>
              <a:gd name="T12" fmla="*/ 504639 w 517976"/>
              <a:gd name="T13" fmla="*/ 504639 w 517976"/>
              <a:gd name="T14" fmla="*/ 504639 w 517976"/>
              <a:gd name="T15" fmla="*/ 504639 w 517976"/>
              <a:gd name="T16" fmla="*/ 504639 w 517976"/>
              <a:gd name="T17" fmla="*/ 504639 w 517976"/>
              <a:gd name="T18" fmla="*/ 504639 w 517976"/>
              <a:gd name="T19" fmla="*/ 504639 w 517976"/>
              <a:gd name="T20" fmla="*/ 504639 w 517976"/>
              <a:gd name="T21" fmla="*/ 504639 w 517976"/>
              <a:gd name="T22" fmla="*/ 504639 w 517976"/>
              <a:gd name="T23" fmla="*/ 504639 w 517976"/>
              <a:gd name="T24" fmla="*/ 504639 w 517976"/>
              <a:gd name="T25" fmla="*/ 504639 w 517976"/>
              <a:gd name="T26" fmla="*/ 504639 w 517976"/>
              <a:gd name="T27" fmla="*/ 504639 w 517976"/>
              <a:gd name="T28" fmla="*/ 504639 w 517976"/>
              <a:gd name="T29" fmla="*/ 504639 w 517976"/>
              <a:gd name="T30" fmla="*/ 504639 w 517976"/>
              <a:gd name="T31" fmla="*/ 504639 w 517976"/>
              <a:gd name="T32" fmla="*/ 504639 w 517976"/>
              <a:gd name="T33" fmla="*/ 504639 w 517976"/>
              <a:gd name="T34" fmla="*/ 504639 w 517976"/>
              <a:gd name="T35" fmla="*/ 504639 w 517976"/>
              <a:gd name="T36" fmla="*/ 504639 w 517976"/>
              <a:gd name="T37" fmla="*/ 504639 w 517976"/>
              <a:gd name="T38" fmla="*/ 504639 w 517976"/>
              <a:gd name="T39" fmla="*/ 504639 w 517976"/>
              <a:gd name="T40" fmla="*/ 504639 w 517976"/>
              <a:gd name="T41" fmla="*/ 504639 w 517976"/>
              <a:gd name="T42" fmla="*/ 504639 w 517976"/>
              <a:gd name="T43" fmla="*/ 504639 w 517976"/>
              <a:gd name="T44" fmla="*/ 504639 w 517976"/>
              <a:gd name="T45" fmla="*/ 504639 w 517976"/>
              <a:gd name="T46" fmla="*/ 504639 w 517976"/>
              <a:gd name="T47" fmla="*/ 504639 w 517976"/>
              <a:gd name="T48" fmla="*/ 504639 w 517976"/>
              <a:gd name="T49" fmla="*/ 504639 w 517976"/>
              <a:gd name="T50" fmla="*/ 504639 w 517976"/>
              <a:gd name="T51" fmla="*/ 504639 w 517976"/>
              <a:gd name="T52" fmla="*/ 504639 w 517976"/>
              <a:gd name="T53" fmla="*/ 504639 w 517976"/>
              <a:gd name="T54" fmla="*/ 504639 w 517976"/>
              <a:gd name="T55" fmla="*/ 504639 w 517976"/>
              <a:gd name="T56" fmla="*/ 504639 w 517976"/>
              <a:gd name="T57" fmla="*/ 504639 w 517976"/>
              <a:gd name="T58" fmla="*/ 504639 w 517976"/>
              <a:gd name="T59" fmla="*/ 504639 w 517976"/>
              <a:gd name="T60" fmla="*/ 504639 w 517976"/>
              <a:gd name="T61" fmla="*/ 504639 w 517976"/>
              <a:gd name="T62" fmla="*/ 504639 w 517976"/>
              <a:gd name="T63" fmla="*/ 504639 w 517976"/>
              <a:gd name="T64" fmla="*/ 504639 w 517976"/>
              <a:gd name="T65" fmla="*/ 504639 w 517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39">
                <a:moveTo>
                  <a:pt x="230" y="266"/>
                </a:moveTo>
                <a:lnTo>
                  <a:pt x="230" y="121"/>
                </a:lnTo>
                <a:lnTo>
                  <a:pt x="182" y="121"/>
                </a:lnTo>
                <a:lnTo>
                  <a:pt x="182" y="266"/>
                </a:lnTo>
                <a:lnTo>
                  <a:pt x="230" y="266"/>
                </a:lnTo>
                <a:close/>
                <a:moveTo>
                  <a:pt x="303" y="266"/>
                </a:moveTo>
                <a:lnTo>
                  <a:pt x="303" y="121"/>
                </a:lnTo>
                <a:lnTo>
                  <a:pt x="254" y="121"/>
                </a:lnTo>
                <a:lnTo>
                  <a:pt x="254" y="266"/>
                </a:lnTo>
                <a:lnTo>
                  <a:pt x="303" y="266"/>
                </a:lnTo>
                <a:close/>
                <a:moveTo>
                  <a:pt x="327" y="93"/>
                </a:moveTo>
                <a:lnTo>
                  <a:pt x="169" y="0"/>
                </a:lnTo>
                <a:lnTo>
                  <a:pt x="12" y="93"/>
                </a:lnTo>
                <a:cubicBezTo>
                  <a:pt x="12" y="93"/>
                  <a:pt x="1" y="102"/>
                  <a:pt x="12" y="109"/>
                </a:cubicBezTo>
                <a:lnTo>
                  <a:pt x="327" y="109"/>
                </a:lnTo>
                <a:cubicBezTo>
                  <a:pt x="327" y="109"/>
                  <a:pt x="336" y="102"/>
                  <a:pt x="327" y="93"/>
                </a:cubicBezTo>
                <a:close/>
                <a:moveTo>
                  <a:pt x="157" y="266"/>
                </a:moveTo>
                <a:lnTo>
                  <a:pt x="157" y="121"/>
                </a:lnTo>
                <a:lnTo>
                  <a:pt x="109" y="121"/>
                </a:lnTo>
                <a:lnTo>
                  <a:pt x="109" y="266"/>
                </a:lnTo>
                <a:lnTo>
                  <a:pt x="157" y="266"/>
                </a:lnTo>
                <a:close/>
                <a:moveTo>
                  <a:pt x="85" y="266"/>
                </a:moveTo>
                <a:lnTo>
                  <a:pt x="85" y="121"/>
                </a:lnTo>
                <a:lnTo>
                  <a:pt x="36" y="121"/>
                </a:lnTo>
                <a:lnTo>
                  <a:pt x="36" y="266"/>
                </a:lnTo>
                <a:lnTo>
                  <a:pt x="85" y="266"/>
                </a:lnTo>
                <a:close/>
                <a:moveTo>
                  <a:pt x="316" y="283"/>
                </a:moveTo>
                <a:lnTo>
                  <a:pt x="27" y="284"/>
                </a:lnTo>
                <a:lnTo>
                  <a:pt x="0" y="319"/>
                </a:lnTo>
                <a:lnTo>
                  <a:pt x="0" y="339"/>
                </a:lnTo>
                <a:lnTo>
                  <a:pt x="339" y="339"/>
                </a:lnTo>
                <a:lnTo>
                  <a:pt x="339" y="319"/>
                </a:lnTo>
                <a:lnTo>
                  <a:pt x="316" y="283"/>
                </a:lnTo>
                <a:close/>
              </a:path>
            </a:pathLst>
          </a:cu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2</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基本内容</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anim calcmode="lin" valueType="num">
                                      <p:cBhvr>
                                        <p:cTn id="8" dur="700" fill="hold"/>
                                        <p:tgtEl>
                                          <p:spTgt spid="4"/>
                                        </p:tgtEl>
                                        <p:attrNameLst>
                                          <p:attrName>ppt_x</p:attrName>
                                        </p:attrNameLst>
                                      </p:cBhvr>
                                      <p:tavLst>
                                        <p:tav tm="0">
                                          <p:val>
                                            <p:strVal val="#ppt_x"/>
                                          </p:val>
                                        </p:tav>
                                        <p:tav tm="100000">
                                          <p:val>
                                            <p:strVal val="#ppt_x"/>
                                          </p:val>
                                        </p:tav>
                                      </p:tavLst>
                                    </p:anim>
                                    <p:anim calcmode="lin" valueType="num">
                                      <p:cBhvr>
                                        <p:cTn id="9" dur="7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200" fill="hold"/>
                                        <p:tgtEl>
                                          <p:spTgt spid="8"/>
                                        </p:tgtEl>
                                        <p:attrNameLst>
                                          <p:attrName>ppt_w</p:attrName>
                                        </p:attrNameLst>
                                      </p:cBhvr>
                                      <p:tavLst>
                                        <p:tav tm="0">
                                          <p:val>
                                            <p:fltVal val="0"/>
                                          </p:val>
                                        </p:tav>
                                        <p:tav tm="100000">
                                          <p:val>
                                            <p:strVal val="#ppt_w"/>
                                          </p:val>
                                        </p:tav>
                                      </p:tavLst>
                                    </p:anim>
                                    <p:anim calcmode="lin" valueType="num">
                                      <p:cBhvr>
                                        <p:cTn id="14" dur="200" fill="hold"/>
                                        <p:tgtEl>
                                          <p:spTgt spid="8"/>
                                        </p:tgtEl>
                                        <p:attrNameLst>
                                          <p:attrName>ppt_h</p:attrName>
                                        </p:attrNameLst>
                                      </p:cBhvr>
                                      <p:tavLst>
                                        <p:tav tm="0">
                                          <p:val>
                                            <p:fltVal val="0"/>
                                          </p:val>
                                        </p:tav>
                                        <p:tav tm="100000">
                                          <p:val>
                                            <p:strVal val="#ppt_h"/>
                                          </p:val>
                                        </p:tav>
                                      </p:tavLst>
                                    </p:anim>
                                    <p:animEffect transition="in" filter="fade">
                                      <p:cBhvr>
                                        <p:cTn id="15"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基本内容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文本框 62"/>
          <p:cNvSpPr txBox="1"/>
          <p:nvPr/>
        </p:nvSpPr>
        <p:spPr bwMode="auto">
          <a:xfrm>
            <a:off x="1361462" y="2219773"/>
            <a:ext cx="9846035" cy="2075183"/>
          </a:xfrm>
          <a:prstGeom prst="rect">
            <a:avLst/>
          </a:prstGeom>
          <a:noFill/>
        </p:spPr>
        <p:txBody>
          <a:bodyPr wrap="square">
            <a:spAutoFit/>
          </a:bodyPr>
          <a:lstStyle/>
          <a:p>
            <a:pPr eaLnBrk="1" fontAlgn="auto" hangingPunct="1">
              <a:lnSpc>
                <a:spcPts val="4000"/>
              </a:lnSpc>
              <a:spcBef>
                <a:spcPts val="0"/>
              </a:spcBef>
              <a:spcAft>
                <a:spcPts val="0"/>
              </a:spcAft>
              <a:defRPr/>
            </a:pPr>
            <a:r>
              <a:rPr lang="zh-CN" altLang="en-US" sz="2000" dirty="0">
                <a:solidFill>
                  <a:schemeClr val="bg2">
                    <a:lumMod val="25000"/>
                  </a:schemeClr>
                </a:solidFill>
                <a:latin typeface="微软雅黑 Light" panose="020B0502040204020203" pitchFamily="34" charset="-122"/>
                <a:ea typeface="+mn-ea"/>
                <a:cs typeface="Arial" panose="020B0604020202020204" pitchFamily="34" charset="0"/>
              </a:rPr>
              <a:t>本课题提出设计一个在研究数据采集与处理的基础上，结合电路、信号、蓝牙、</a:t>
            </a:r>
            <a:r>
              <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rPr>
              <a:t>APP</a:t>
            </a:r>
            <a:r>
              <a:rPr lang="zh-CN" altLang="en-US" sz="2000" dirty="0">
                <a:solidFill>
                  <a:schemeClr val="bg2">
                    <a:lumMod val="25000"/>
                  </a:schemeClr>
                </a:solidFill>
                <a:latin typeface="微软雅黑 Light" panose="020B0502040204020203" pitchFamily="34" charset="-122"/>
                <a:ea typeface="+mn-ea"/>
                <a:cs typeface="Arial" panose="020B0604020202020204" pitchFamily="34" charset="0"/>
              </a:rPr>
              <a:t>设计等知识，利用仿真、开发工具，以单片机作为控制器，选用数据通信与传感器，设计一款智能防丢报警器，可实时监测用户手机与防丢报警器的距离，一旦超出安全距离，及时报警通知用户。</a:t>
            </a:r>
            <a:endPar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2" name="组合 1"/>
          <p:cNvGrpSpPr/>
          <p:nvPr/>
        </p:nvGrpSpPr>
        <p:grpSpPr bwMode="auto">
          <a:xfrm>
            <a:off x="609600" y="877606"/>
            <a:ext cx="11381295" cy="5103067"/>
            <a:chOff x="238407" y="808207"/>
            <a:chExt cx="5728511" cy="1899449"/>
          </a:xfrm>
        </p:grpSpPr>
        <p:grpSp>
          <p:nvGrpSpPr>
            <p:cNvPr id="9283" name="组合 3"/>
            <p:cNvGrpSpPr/>
            <p:nvPr/>
          </p:nvGrpSpPr>
          <p:grpSpPr bwMode="auto">
            <a:xfrm>
              <a:off x="238407" y="808207"/>
              <a:ext cx="5724700" cy="1899449"/>
              <a:chOff x="238407" y="808207"/>
              <a:chExt cx="5724700" cy="1899449"/>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619061" y="897320"/>
                <a:ext cx="942525" cy="194751"/>
              </a:xfrm>
              <a:prstGeom prst="rect">
                <a:avLst/>
              </a:prstGeom>
              <a:blipFill>
                <a:blip r:embed="rId2" cstate="print"/>
                <a:stretch>
                  <a:fillRect t="-45000"/>
                </a:stretch>
              </a:blipFill>
            </p:spPr>
            <p:txBody>
              <a:bodyPr wrap="square">
                <a:spAutoFit/>
              </a:bodyPr>
              <a:lstStyle/>
              <a:p>
                <a:pPr algn="ctr" eaLnBrk="1" fontAlgn="auto" hangingPunct="1">
                  <a:spcBef>
                    <a:spcPts val="0"/>
                  </a:spcBef>
                  <a:spcAft>
                    <a:spcPts val="0"/>
                  </a:spcAft>
                  <a:defRPr/>
                </a:pPr>
                <a:r>
                  <a:rPr lang="zh-CN" altLang="en-US" sz="2800" dirty="0">
                    <a:solidFill>
                      <a:schemeClr val="bg2">
                        <a:lumMod val="25000"/>
                      </a:schemeClr>
                    </a:solidFill>
                    <a:latin typeface="+mn-lt"/>
                    <a:ea typeface="+mn-ea"/>
                  </a:rPr>
                  <a:t>研究内容</a:t>
                </a:r>
              </a:p>
            </p:txBody>
          </p:sp>
          <p:sp>
            <p:nvSpPr>
              <p:cNvPr id="64" name="矩形 63"/>
              <p:cNvSpPr/>
              <p:nvPr/>
            </p:nvSpPr>
            <p:spPr>
              <a:xfrm>
                <a:off x="468557" y="808207"/>
                <a:ext cx="150504" cy="34439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14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solidFill>
                  <a:schemeClr val="bg1"/>
                </a:solidFill>
                <a:latin typeface="Impact" panose="020B0806030902050204" pitchFamily="34" charset="0"/>
              </a:endParaRPr>
            </a:p>
          </p:txBody>
        </p:sp>
      </p:grpSp>
      <p:pic>
        <p:nvPicPr>
          <p:cNvPr id="4" name="图片 3">
            <a:extLst>
              <a:ext uri="{FF2B5EF4-FFF2-40B4-BE49-F238E27FC236}">
                <a16:creationId xmlns:a16="http://schemas.microsoft.com/office/drawing/2014/main" id="{73E785BA-796C-CC0B-01EF-1F1582DD86B0}"/>
              </a:ext>
            </a:extLst>
          </p:cNvPr>
          <p:cNvPicPr>
            <a:picLocks noChangeAspect="1"/>
          </p:cNvPicPr>
          <p:nvPr/>
        </p:nvPicPr>
        <p:blipFill>
          <a:blip r:embed="rId3"/>
          <a:stretch>
            <a:fillRect/>
          </a:stretch>
        </p:blipFill>
        <p:spPr>
          <a:xfrm>
            <a:off x="10533149" y="5980673"/>
            <a:ext cx="882564" cy="882564"/>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3</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需求分析</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anim calcmode="lin" valueType="num">
                                      <p:cBhvr>
                                        <p:cTn id="8" dur="700" fill="hold"/>
                                        <p:tgtEl>
                                          <p:spTgt spid="4"/>
                                        </p:tgtEl>
                                        <p:attrNameLst>
                                          <p:attrName>ppt_x</p:attrName>
                                        </p:attrNameLst>
                                      </p:cBhvr>
                                      <p:tavLst>
                                        <p:tav tm="0">
                                          <p:val>
                                            <p:strVal val="#ppt_x"/>
                                          </p:val>
                                        </p:tav>
                                        <p:tav tm="100000">
                                          <p:val>
                                            <p:strVal val="#ppt_x"/>
                                          </p:val>
                                        </p:tav>
                                      </p:tavLst>
                                    </p:anim>
                                    <p:anim calcmode="lin" valueType="num">
                                      <p:cBhvr>
                                        <p:cTn id="9" dur="7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200" fill="hold"/>
                                        <p:tgtEl>
                                          <p:spTgt spid="8"/>
                                        </p:tgtEl>
                                        <p:attrNameLst>
                                          <p:attrName>ppt_w</p:attrName>
                                        </p:attrNameLst>
                                      </p:cBhvr>
                                      <p:tavLst>
                                        <p:tav tm="0">
                                          <p:val>
                                            <p:fltVal val="0"/>
                                          </p:val>
                                        </p:tav>
                                        <p:tav tm="100000">
                                          <p:val>
                                            <p:strVal val="#ppt_w"/>
                                          </p:val>
                                        </p:tav>
                                      </p:tavLst>
                                    </p:anim>
                                    <p:anim calcmode="lin" valueType="num">
                                      <p:cBhvr>
                                        <p:cTn id="14" dur="200" fill="hold"/>
                                        <p:tgtEl>
                                          <p:spTgt spid="8"/>
                                        </p:tgtEl>
                                        <p:attrNameLst>
                                          <p:attrName>ppt_h</p:attrName>
                                        </p:attrNameLst>
                                      </p:cBhvr>
                                      <p:tavLst>
                                        <p:tav tm="0">
                                          <p:val>
                                            <p:fltVal val="0"/>
                                          </p:val>
                                        </p:tav>
                                        <p:tav tm="100000">
                                          <p:val>
                                            <p:strVal val="#ppt_h"/>
                                          </p:val>
                                        </p:tav>
                                      </p:tavLst>
                                    </p:anim>
                                    <p:animEffect transition="in" filter="fade">
                                      <p:cBhvr>
                                        <p:cTn id="15"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需求分析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p:nvPr/>
        </p:nvGrpSpPr>
        <p:grpSpPr bwMode="auto">
          <a:xfrm>
            <a:off x="180724" y="1008668"/>
            <a:ext cx="11531378" cy="4905750"/>
            <a:chOff x="146663" y="1194708"/>
            <a:chExt cx="2956560" cy="4838700"/>
          </a:xfrm>
        </p:grpSpPr>
        <p:grpSp>
          <p:nvGrpSpPr>
            <p:cNvPr id="11332" name="组合 8"/>
            <p:cNvGrpSpPr/>
            <p:nvPr/>
          </p:nvGrpSpPr>
          <p:grpSpPr bwMode="auto">
            <a:xfrm>
              <a:off x="146663" y="1194708"/>
              <a:ext cx="2956560" cy="4838700"/>
              <a:chOff x="146663" y="1194708"/>
              <a:chExt cx="2956560" cy="4838700"/>
            </a:xfrm>
          </p:grpSpPr>
          <p:grpSp>
            <p:nvGrpSpPr>
              <p:cNvPr id="11334"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316300"/>
              <a:ext cx="2705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bg1"/>
                  </a:solidFill>
                </a:rPr>
                <a:t>项目内容要求</a:t>
              </a:r>
            </a:p>
          </p:txBody>
        </p:sp>
      </p:grpSp>
      <p:sp>
        <p:nvSpPr>
          <p:cNvPr id="23" name="矩形 22"/>
          <p:cNvSpPr/>
          <p:nvPr/>
        </p:nvSpPr>
        <p:spPr>
          <a:xfrm>
            <a:off x="524864" y="2307007"/>
            <a:ext cx="10843098" cy="2785378"/>
          </a:xfrm>
          <a:prstGeom prst="rect">
            <a:avLst/>
          </a:prstGeom>
        </p:spPr>
        <p:txBody>
          <a:bodyPr wrap="square">
            <a:spAutoFit/>
          </a:bodyPr>
          <a:lstStyle/>
          <a:p>
            <a:pPr marL="285750" indent="-285750" eaLnBrk="1" fontAlgn="auto" hangingPunct="1">
              <a:lnSpc>
                <a:spcPts val="2800"/>
              </a:lnSpc>
              <a:spcBef>
                <a:spcPts val="0"/>
              </a:spcBef>
              <a:spcAft>
                <a:spcPts val="0"/>
              </a:spcAft>
              <a:buFont typeface="Wingdings" panose="05000000000000000000" pitchFamily="2" charset="2"/>
              <a:buChar char="Ø"/>
              <a:defRPr/>
            </a:pPr>
            <a:r>
              <a:rPr lang="zh-CN" altLang="en-US" sz="2400" dirty="0">
                <a:solidFill>
                  <a:schemeClr val="bg2">
                    <a:lumMod val="25000"/>
                  </a:schemeClr>
                </a:solidFill>
                <a:cs typeface="Arial" panose="020B0604020202020204" pitchFamily="34" charset="0"/>
              </a:rPr>
              <a:t>智能防丢报警器与手机端相连接匹配；</a:t>
            </a:r>
            <a:endParaRPr lang="en-US" altLang="zh-CN" sz="2400" dirty="0">
              <a:solidFill>
                <a:schemeClr val="bg2">
                  <a:lumMod val="25000"/>
                </a:schemeClr>
              </a:solidFill>
              <a:cs typeface="Arial" panose="020B0604020202020204" pitchFamily="34" charset="0"/>
            </a:endParaRPr>
          </a:p>
          <a:p>
            <a:pPr marL="285750" indent="-285750" eaLnBrk="1" fontAlgn="auto" hangingPunct="1">
              <a:lnSpc>
                <a:spcPts val="2800"/>
              </a:lnSpc>
              <a:spcBef>
                <a:spcPts val="0"/>
              </a:spcBef>
              <a:spcAft>
                <a:spcPts val="0"/>
              </a:spcAft>
              <a:buFont typeface="Wingdings" panose="05000000000000000000" pitchFamily="2" charset="2"/>
              <a:buChar char="Ø"/>
              <a:defRPr/>
            </a:pPr>
            <a:r>
              <a:rPr lang="zh-CN" altLang="en-US" sz="2400" dirty="0">
                <a:solidFill>
                  <a:schemeClr val="bg2">
                    <a:lumMod val="25000"/>
                  </a:schemeClr>
                </a:solidFill>
                <a:latin typeface="+mn-lt"/>
                <a:ea typeface="+mn-ea"/>
                <a:cs typeface="Arial" panose="020B0604020202020204" pitchFamily="34" charset="0"/>
              </a:rPr>
              <a:t>智能防丢报警器与手机通信，实时监测手机与报警器距离，当报警器与手机距离大于</a:t>
            </a:r>
            <a:r>
              <a:rPr lang="en-US" altLang="zh-CN" sz="2400" dirty="0">
                <a:solidFill>
                  <a:schemeClr val="bg2">
                    <a:lumMod val="25000"/>
                  </a:schemeClr>
                </a:solidFill>
                <a:latin typeface="+mn-lt"/>
                <a:ea typeface="+mn-ea"/>
                <a:cs typeface="Arial" panose="020B0604020202020204" pitchFamily="34" charset="0"/>
              </a:rPr>
              <a:t>5m</a:t>
            </a:r>
            <a:r>
              <a:rPr lang="zh-CN" altLang="en-US" sz="2400" dirty="0">
                <a:solidFill>
                  <a:schemeClr val="bg2">
                    <a:lumMod val="25000"/>
                  </a:schemeClr>
                </a:solidFill>
                <a:latin typeface="+mn-lt"/>
                <a:ea typeface="+mn-ea"/>
                <a:cs typeface="Arial" panose="020B0604020202020204" pitchFamily="34" charset="0"/>
              </a:rPr>
              <a:t>，发出报警；</a:t>
            </a: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800"/>
              </a:lnSpc>
              <a:spcBef>
                <a:spcPts val="0"/>
              </a:spcBef>
              <a:spcAft>
                <a:spcPts val="0"/>
              </a:spcAft>
              <a:buFont typeface="Wingdings" panose="05000000000000000000" pitchFamily="2" charset="2"/>
              <a:buChar char="Ø"/>
              <a:defRPr/>
            </a:pPr>
            <a:r>
              <a:rPr lang="en-US" altLang="zh-CN" sz="2400" dirty="0">
                <a:solidFill>
                  <a:schemeClr val="bg2">
                    <a:lumMod val="25000"/>
                  </a:schemeClr>
                </a:solidFill>
                <a:latin typeface="+mn-lt"/>
                <a:ea typeface="+mn-ea"/>
                <a:cs typeface="Arial" panose="020B0604020202020204" pitchFamily="34" charset="0"/>
              </a:rPr>
              <a:t> </a:t>
            </a:r>
            <a:r>
              <a:rPr lang="zh-CN" altLang="en-US" sz="2400" dirty="0">
                <a:solidFill>
                  <a:schemeClr val="bg2">
                    <a:lumMod val="25000"/>
                  </a:schemeClr>
                </a:solidFill>
                <a:latin typeface="+mn-lt"/>
                <a:ea typeface="+mn-ea"/>
                <a:cs typeface="Arial" panose="020B0604020202020204" pitchFamily="34" charset="0"/>
              </a:rPr>
              <a:t>手机端</a:t>
            </a:r>
            <a:r>
              <a:rPr lang="en-US" altLang="zh-CN" sz="2400" dirty="0">
                <a:solidFill>
                  <a:schemeClr val="bg2">
                    <a:lumMod val="25000"/>
                  </a:schemeClr>
                </a:solidFill>
                <a:latin typeface="+mn-lt"/>
                <a:ea typeface="+mn-ea"/>
                <a:cs typeface="Arial" panose="020B0604020202020204" pitchFamily="34" charset="0"/>
              </a:rPr>
              <a:t>APP</a:t>
            </a:r>
            <a:r>
              <a:rPr lang="zh-CN" altLang="en-US" sz="2400" dirty="0">
                <a:solidFill>
                  <a:schemeClr val="bg2">
                    <a:lumMod val="25000"/>
                  </a:schemeClr>
                </a:solidFill>
                <a:latin typeface="+mn-lt"/>
                <a:ea typeface="+mn-ea"/>
                <a:cs typeface="Arial" panose="020B0604020202020204" pitchFamily="34" charset="0"/>
              </a:rPr>
              <a:t>设计，按键操控发出报警，提示位置，并且可实现控制</a:t>
            </a:r>
            <a:r>
              <a:rPr lang="en-US" altLang="zh-CN" sz="2400" dirty="0">
                <a:solidFill>
                  <a:schemeClr val="bg2">
                    <a:lumMod val="25000"/>
                  </a:schemeClr>
                </a:solidFill>
                <a:latin typeface="+mn-lt"/>
                <a:ea typeface="+mn-ea"/>
                <a:cs typeface="Arial" panose="020B0604020202020204" pitchFamily="34" charset="0"/>
              </a:rPr>
              <a:t>3</a:t>
            </a:r>
            <a:r>
              <a:rPr lang="zh-CN" altLang="en-US" sz="2400" dirty="0">
                <a:solidFill>
                  <a:schemeClr val="bg2">
                    <a:lumMod val="25000"/>
                  </a:schemeClr>
                </a:solidFill>
                <a:latin typeface="+mn-lt"/>
                <a:ea typeface="+mn-ea"/>
                <a:cs typeface="Arial" panose="020B0604020202020204" pitchFamily="34" charset="0"/>
              </a:rPr>
              <a:t>个报警器；</a:t>
            </a: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800"/>
              </a:lnSpc>
              <a:spcBef>
                <a:spcPts val="0"/>
              </a:spcBef>
              <a:spcAft>
                <a:spcPts val="0"/>
              </a:spcAft>
              <a:buFont typeface="Wingdings" panose="05000000000000000000" pitchFamily="2" charset="2"/>
              <a:buChar char="Ø"/>
              <a:defRPr/>
            </a:pPr>
            <a:r>
              <a:rPr lang="zh-CN" altLang="en-US" sz="2400" dirty="0">
                <a:solidFill>
                  <a:schemeClr val="bg2">
                    <a:lumMod val="25000"/>
                  </a:schemeClr>
                </a:solidFill>
                <a:latin typeface="+mn-lt"/>
                <a:ea typeface="+mn-ea"/>
                <a:cs typeface="Arial" panose="020B0604020202020204" pitchFamily="34" charset="0"/>
              </a:rPr>
              <a:t>防丢器外壳安全、显眼，半径小于</a:t>
            </a:r>
            <a:r>
              <a:rPr lang="en-US" altLang="zh-CN" sz="2400" dirty="0">
                <a:solidFill>
                  <a:schemeClr val="bg2">
                    <a:lumMod val="25000"/>
                  </a:schemeClr>
                </a:solidFill>
                <a:latin typeface="+mn-lt"/>
                <a:ea typeface="+mn-ea"/>
                <a:cs typeface="Arial" panose="020B0604020202020204" pitchFamily="34" charset="0"/>
              </a:rPr>
              <a:t>2cm</a:t>
            </a:r>
            <a:r>
              <a:rPr lang="zh-CN" altLang="en-US" sz="2400" dirty="0">
                <a:solidFill>
                  <a:schemeClr val="bg2">
                    <a:lumMod val="25000"/>
                  </a:schemeClr>
                </a:solidFill>
                <a:latin typeface="+mn-lt"/>
                <a:ea typeface="+mn-ea"/>
                <a:cs typeface="Arial" panose="020B0604020202020204" pitchFamily="34" charset="0"/>
              </a:rPr>
              <a:t>；</a:t>
            </a: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800"/>
              </a:lnSpc>
              <a:spcBef>
                <a:spcPts val="0"/>
              </a:spcBef>
              <a:spcAft>
                <a:spcPts val="0"/>
              </a:spcAft>
              <a:buFont typeface="Wingdings" panose="05000000000000000000" pitchFamily="2" charset="2"/>
              <a:buChar char="Ø"/>
              <a:defRPr/>
            </a:pPr>
            <a:r>
              <a:rPr lang="zh-CN" altLang="en-US" sz="2400" dirty="0">
                <a:solidFill>
                  <a:schemeClr val="bg2">
                    <a:lumMod val="25000"/>
                  </a:schemeClr>
                </a:solidFill>
                <a:latin typeface="+mn-lt"/>
                <a:ea typeface="+mn-ea"/>
                <a:cs typeface="Arial" panose="020B0604020202020204" pitchFamily="34" charset="0"/>
              </a:rPr>
              <a:t>防丢器可移动便携低功耗，报警成功率达</a:t>
            </a:r>
            <a:r>
              <a:rPr lang="en-US" altLang="zh-CN" sz="2400" dirty="0">
                <a:solidFill>
                  <a:schemeClr val="bg2">
                    <a:lumMod val="25000"/>
                  </a:schemeClr>
                </a:solidFill>
                <a:latin typeface="+mn-lt"/>
                <a:ea typeface="+mn-ea"/>
                <a:cs typeface="Arial" panose="020B0604020202020204" pitchFamily="34" charset="0"/>
              </a:rPr>
              <a:t>90%</a:t>
            </a:r>
            <a:r>
              <a:rPr lang="zh-CN" altLang="en-US" sz="2400" dirty="0">
                <a:solidFill>
                  <a:schemeClr val="bg2">
                    <a:lumMod val="25000"/>
                  </a:schemeClr>
                </a:solidFill>
                <a:latin typeface="+mn-lt"/>
                <a:ea typeface="+mn-ea"/>
                <a:cs typeface="Arial" panose="020B0604020202020204" pitchFamily="34" charset="0"/>
              </a:rPr>
              <a:t>。</a:t>
            </a: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400"/>
              </a:lnSpc>
              <a:spcBef>
                <a:spcPts val="0"/>
              </a:spcBef>
              <a:spcAft>
                <a:spcPts val="0"/>
              </a:spcAft>
              <a:buFont typeface="Wingdings" panose="05000000000000000000" pitchFamily="2" charset="2"/>
              <a:buChar char="Ø"/>
              <a:defRPr/>
            </a:pP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pic>
        <p:nvPicPr>
          <p:cNvPr id="3" name="图片 2">
            <a:extLst>
              <a:ext uri="{FF2B5EF4-FFF2-40B4-BE49-F238E27FC236}">
                <a16:creationId xmlns:a16="http://schemas.microsoft.com/office/drawing/2014/main" id="{42E85F5E-4ADC-B7F3-1964-406D3C992CE3}"/>
              </a:ext>
            </a:extLst>
          </p:cNvPr>
          <p:cNvPicPr>
            <a:picLocks noChangeAspect="1"/>
          </p:cNvPicPr>
          <p:nvPr/>
        </p:nvPicPr>
        <p:blipFill>
          <a:blip r:embed="rId3"/>
          <a:stretch>
            <a:fillRect/>
          </a:stretch>
        </p:blipFill>
        <p:spPr>
          <a:xfrm>
            <a:off x="10564843" y="5990800"/>
            <a:ext cx="882564" cy="882564"/>
          </a:xfrm>
          <a:prstGeom prst="rect">
            <a:avLst/>
          </a:prstGeom>
        </p:spPr>
      </p:pic>
    </p:spTree>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kNDYxMmIwNmM5NTY2OTdkODYxNGM2OGY2YmI2O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11565</TotalTime>
  <Words>714</Words>
  <Application>Microsoft Office PowerPoint</Application>
  <PresentationFormat>宽屏</PresentationFormat>
  <Paragraphs>114</Paragraphs>
  <Slides>18</Slides>
  <Notes>4</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18</vt:i4>
      </vt:variant>
    </vt:vector>
  </HeadingPairs>
  <TitlesOfParts>
    <vt:vector size="34" baseType="lpstr">
      <vt:lpstr>等线</vt:lpstr>
      <vt:lpstr>等线 Light</vt:lpstr>
      <vt:lpstr>思源黑体 CN Bold</vt:lpstr>
      <vt:lpstr>思源黑体 CN Regular</vt:lpstr>
      <vt:lpstr>微软雅黑</vt:lpstr>
      <vt:lpstr>微软雅黑 Light</vt:lpstr>
      <vt:lpstr>Arial</vt:lpstr>
      <vt:lpstr>Calibri</vt:lpstr>
      <vt:lpstr>Calibri Light</vt:lpstr>
      <vt:lpstr>Impact</vt:lpstr>
      <vt:lpstr>Segoe UI</vt:lpstr>
      <vt:lpstr>Wingdings</vt:lpstr>
      <vt:lpstr>Office 主题</vt:lpstr>
      <vt:lpstr>1_Office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艳 黄</cp:lastModifiedBy>
  <cp:revision>42</cp:revision>
  <dcterms:created xsi:type="dcterms:W3CDTF">2024-04-07T10:23:45Z</dcterms:created>
  <dcterms:modified xsi:type="dcterms:W3CDTF">2024-12-25T12:03:31Z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47789DFB0028466985062F3B2DC61303_12</vt:lpwstr>
  </property>
</Properties>
</file>