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9" r:id="rId14"/>
    <p:sldId id="268" r:id="rId15"/>
    <p:sldId id="270" r:id="rId16"/>
    <p:sldId id="271" r:id="rId17"/>
    <p:sldId id="272" r:id="rId18"/>
    <p:sldId id="273" r:id="rId19"/>
    <p:sldId id="274" r:id="rId20"/>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1DC5A-C776-42AE-97D2-F96E1D458BC5}" v="267" dt="2023-12-02T20:59:37.538"/>
    <p1510:client id="{14015AB0-256E-48DB-875F-E0F9F4A44E8D}" v="1" dt="2023-12-02T19:59:00.705"/>
    <p1510:client id="{9F1BD210-B1D1-4BA3-A078-135A53E413CC}" v="1503" dt="2023-12-03T01:22:20.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2C4E19-8368-4673-9F53-87E2D008C3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D8AED4F-3DE1-4EB2-A85E-A2707C2135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3DECA-6D21-450E-8EA5-92F91A3608CC}" type="datetime1">
              <a:rPr lang="en-GB" smtClean="0"/>
              <a:t>02/12/2023</a:t>
            </a:fld>
            <a:endParaRPr lang="en-GB" dirty="0"/>
          </a:p>
        </p:txBody>
      </p:sp>
      <p:sp>
        <p:nvSpPr>
          <p:cNvPr id="4" name="Footer Placeholder 3">
            <a:extLst>
              <a:ext uri="{FF2B5EF4-FFF2-40B4-BE49-F238E27FC236}">
                <a16:creationId xmlns:a16="http://schemas.microsoft.com/office/drawing/2014/main" id="{A63ECD23-30F9-4DD5-BE0E-26794FA29A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4F65FB9-9ACE-4651-A201-B2797BFC87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AABB9F-CEB5-4107-8FAD-F86D72707578}" type="slidenum">
              <a:rPr lang="en-GB" smtClean="0"/>
              <a:t>‹#›</a:t>
            </a:fld>
            <a:endParaRPr lang="en-GB"/>
          </a:p>
        </p:txBody>
      </p:sp>
    </p:spTree>
    <p:extLst>
      <p:ext uri="{BB962C8B-B14F-4D97-AF65-F5344CB8AC3E}">
        <p14:creationId xmlns:p14="http://schemas.microsoft.com/office/powerpoint/2010/main" val="3905744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21DD5-60B2-4AA8-A1F6-D8D246208762}" type="datetime1">
              <a:rPr lang="en-GB" smtClean="0"/>
              <a:pPr/>
              <a:t>02/12/2023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1BEDC-50E9-45C7-9E89-0A952ADB1772}" type="slidenum">
              <a:rPr lang="en-GB" noProof="0" smtClean="0"/>
              <a:t>‹#›</a:t>
            </a:fld>
            <a:endParaRPr lang="en-GB" noProof="0"/>
          </a:p>
        </p:txBody>
      </p:sp>
    </p:spTree>
    <p:extLst>
      <p:ext uri="{BB962C8B-B14F-4D97-AF65-F5344CB8AC3E}">
        <p14:creationId xmlns:p14="http://schemas.microsoft.com/office/powerpoint/2010/main" val="965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D1BEDC-50E9-45C7-9E89-0A952ADB1772}" type="slidenum">
              <a:rPr lang="en-GB" smtClean="0"/>
              <a:t>1</a:t>
            </a:fld>
            <a:endParaRPr lang="en-GB"/>
          </a:p>
        </p:txBody>
      </p:sp>
    </p:spTree>
    <p:extLst>
      <p:ext uri="{BB962C8B-B14F-4D97-AF65-F5344CB8AC3E}">
        <p14:creationId xmlns:p14="http://schemas.microsoft.com/office/powerpoint/2010/main" val="2280456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en-GB" noProof="0"/>
              <a:t>Click to edit Master title style</a:t>
            </a:r>
          </a:p>
        </p:txBody>
      </p:sp>
      <p:sp>
        <p:nvSpPr>
          <p:cNvPr id="3" name="Subtitle 2"/>
          <p:cNvSpPr>
            <a:spLocks noGrp="1"/>
          </p:cNvSpPr>
          <p:nvPr>
            <p:ph type="subTitle" idx="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7909561" y="4314328"/>
            <a:ext cx="2910840" cy="374642"/>
          </a:xfrm>
        </p:spPr>
        <p:txBody>
          <a:bodyPr rtlCol="0"/>
          <a:lstStyle/>
          <a:p>
            <a:pPr rtl="0"/>
            <a:fld id="{C9F85E8B-BB25-43E0-A312-C4C9351E09EB}" type="datetime1">
              <a:rPr lang="en-GB" noProof="0" smtClean="0"/>
              <a:t>02/12/2023</a:t>
            </a:fld>
            <a:endParaRPr lang="en-GB" noProof="0"/>
          </a:p>
        </p:txBody>
      </p:sp>
      <p:sp>
        <p:nvSpPr>
          <p:cNvPr id="5" name="Footer Placeholder 4"/>
          <p:cNvSpPr>
            <a:spLocks noGrp="1"/>
          </p:cNvSpPr>
          <p:nvPr>
            <p:ph type="ftr" sz="quarter" idx="11"/>
          </p:nvPr>
        </p:nvSpPr>
        <p:spPr>
          <a:xfrm>
            <a:off x="1371600" y="4323845"/>
            <a:ext cx="6400800" cy="365125"/>
          </a:xfrm>
        </p:spPr>
        <p:txBody>
          <a:bodyPr rtlCol="0"/>
          <a:lstStyle/>
          <a:p>
            <a:pPr rtl="0"/>
            <a:endParaRPr lang="en-GB" noProof="0"/>
          </a:p>
        </p:txBody>
      </p:sp>
      <p:sp>
        <p:nvSpPr>
          <p:cNvPr id="6" name="Slide Number Placeholder 5"/>
          <p:cNvSpPr>
            <a:spLocks noGrp="1"/>
          </p:cNvSpPr>
          <p:nvPr>
            <p:ph type="sldNum" sz="quarter" idx="12"/>
          </p:nvPr>
        </p:nvSpPr>
        <p:spPr>
          <a:xfrm>
            <a:off x="8077200" y="1430866"/>
            <a:ext cx="2743200"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rtlCol="0" anchor="b"/>
          <a:lstStyle>
            <a:lvl1pPr algn="l">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93C28D9E-E09C-4CEE-BAC3-E66B0A5E5690}" type="datetime1">
              <a:rPr lang="en-GB" noProof="0" smtClean="0"/>
              <a:t>02/12/2023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rtlCol="0" anchor="ctr"/>
          <a:lstStyle>
            <a:lvl1pPr algn="l">
              <a:defRPr sz="3200"/>
            </a:lvl1pPr>
          </a:lstStyle>
          <a:p>
            <a:pPr rtl="0"/>
            <a:r>
              <a:rPr lang="en-GB" noProof="0"/>
              <a:t>Click to edit Master title style</a:t>
            </a:r>
          </a:p>
        </p:txBody>
      </p:sp>
      <p:sp>
        <p:nvSpPr>
          <p:cNvPr id="4" name="Text Placeholder 3"/>
          <p:cNvSpPr>
            <a:spLocks noGrp="1"/>
          </p:cNvSpPr>
          <p:nvPr>
            <p:ph type="body" sz="half" idx="2"/>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7814452" y="381000"/>
            <a:ext cx="2910840" cy="365125"/>
          </a:xfrm>
        </p:spPr>
        <p:txBody>
          <a:bodyPr rtlCol="0"/>
          <a:lstStyle>
            <a:lvl1pPr algn="r">
              <a:defRPr/>
            </a:lvl1pPr>
          </a:lstStyle>
          <a:p>
            <a:pPr rtl="0"/>
            <a:fld id="{3519C4BC-7890-4861-B648-5F6B5E9BB158}" type="datetime1">
              <a:rPr lang="en-GB" noProof="0" smtClean="0"/>
              <a:t>02/12/2023</a:t>
            </a:fld>
            <a:endParaRPr lang="en-GB" noProof="0"/>
          </a:p>
        </p:txBody>
      </p:sp>
      <p:sp>
        <p:nvSpPr>
          <p:cNvPr id="6" name="Footer Placeholder 5"/>
          <p:cNvSpPr>
            <a:spLocks noGrp="1"/>
          </p:cNvSpPr>
          <p:nvPr>
            <p:ph type="ftr" sz="quarter" idx="11"/>
          </p:nvPr>
        </p:nvSpPr>
        <p:spPr>
          <a:xfrm>
            <a:off x="685800" y="379941"/>
            <a:ext cx="6991492" cy="365125"/>
          </a:xfrm>
        </p:spPr>
        <p:txBody>
          <a:bodyPr rtlCol="0"/>
          <a:lstStyle/>
          <a:p>
            <a:pPr rtl="0"/>
            <a:endParaRPr lang="en-GB" noProof="0"/>
          </a:p>
        </p:txBody>
      </p:sp>
      <p:sp>
        <p:nvSpPr>
          <p:cNvPr id="7" name="Slide Number Placeholder 6"/>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rtlCol="0" anchor="ctr"/>
          <a:lstStyle>
            <a:lvl1pPr algn="l">
              <a:defRPr sz="3200"/>
            </a:lvl1pPr>
          </a:lstStyle>
          <a:p>
            <a:pPr rtl="0"/>
            <a:r>
              <a:rPr lang="en-GB" noProof="0"/>
              <a:t>Click to edit Master title style</a:t>
            </a:r>
          </a:p>
        </p:txBody>
      </p:sp>
      <p:sp>
        <p:nvSpPr>
          <p:cNvPr id="12" name="Text Placeholder 3"/>
          <p:cNvSpPr>
            <a:spLocks noGrp="1"/>
          </p:cNvSpPr>
          <p:nvPr>
            <p:ph type="body" sz="half" idx="13"/>
          </p:nvPr>
        </p:nvSpPr>
        <p:spPr>
          <a:xfrm>
            <a:off x="1303865" y="3365556"/>
            <a:ext cx="9592736" cy="444443"/>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4" name="Text Placeholder 3"/>
          <p:cNvSpPr>
            <a:spLocks noGrp="1"/>
          </p:cNvSpPr>
          <p:nvPr>
            <p:ph type="body" sz="half" idx="2"/>
          </p:nvPr>
        </p:nvSpPr>
        <p:spPr>
          <a:xfrm>
            <a:off x="1024467" y="3959862"/>
            <a:ext cx="10151533" cy="679871"/>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7814452" y="381000"/>
            <a:ext cx="2910840" cy="365125"/>
          </a:xfrm>
        </p:spPr>
        <p:txBody>
          <a:bodyPr rtlCol="0"/>
          <a:lstStyle>
            <a:lvl1pPr algn="r">
              <a:defRPr/>
            </a:lvl1pPr>
          </a:lstStyle>
          <a:p>
            <a:pPr rtl="0"/>
            <a:fld id="{F4AE1A87-3705-425A-96CD-FC35B44BCF00}" type="datetime1">
              <a:rPr lang="en-GB" noProof="0" smtClean="0"/>
              <a:t>02/12/2023</a:t>
            </a:fld>
            <a:endParaRPr lang="en-GB" noProof="0"/>
          </a:p>
        </p:txBody>
      </p:sp>
      <p:sp>
        <p:nvSpPr>
          <p:cNvPr id="6" name="Footer Placeholder 5"/>
          <p:cNvSpPr>
            <a:spLocks noGrp="1"/>
          </p:cNvSpPr>
          <p:nvPr>
            <p:ph type="ftr" sz="quarter" idx="11"/>
          </p:nvPr>
        </p:nvSpPr>
        <p:spPr>
          <a:xfrm>
            <a:off x="685800" y="379941"/>
            <a:ext cx="6991492" cy="365125"/>
          </a:xfrm>
        </p:spPr>
        <p:txBody>
          <a:bodyPr rtlCol="0"/>
          <a:lstStyle/>
          <a:p>
            <a:pPr rtl="0"/>
            <a:endParaRPr lang="en-GB" noProof="0"/>
          </a:p>
        </p:txBody>
      </p:sp>
      <p:sp>
        <p:nvSpPr>
          <p:cNvPr id="7" name="Slide Number Placeholder 6"/>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8000" noProof="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rtlCol="0" anchor="b"/>
          <a:lstStyle>
            <a:lvl1pPr algn="l">
              <a:defRPr sz="3200"/>
            </a:lvl1pPr>
          </a:lstStyle>
          <a:p>
            <a:pPr rtl="0"/>
            <a:r>
              <a:rPr lang="en-GB" noProof="0"/>
              <a:t>Click to edit Master title style</a:t>
            </a:r>
          </a:p>
        </p:txBody>
      </p:sp>
      <p:sp>
        <p:nvSpPr>
          <p:cNvPr id="4" name="Text Placeholder 3"/>
          <p:cNvSpPr>
            <a:spLocks noGrp="1"/>
          </p:cNvSpPr>
          <p:nvPr>
            <p:ph type="body" sz="half" idx="2"/>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7814452" y="378883"/>
            <a:ext cx="2910840" cy="365125"/>
          </a:xfrm>
        </p:spPr>
        <p:txBody>
          <a:bodyPr rtlCol="0"/>
          <a:lstStyle>
            <a:lvl1pPr algn="r">
              <a:defRPr/>
            </a:lvl1pPr>
          </a:lstStyle>
          <a:p>
            <a:pPr rtl="0"/>
            <a:fld id="{789538C6-4E79-4BCC-ABA7-DF938E6E64CD}" type="datetime1">
              <a:rPr lang="en-GB" noProof="0" smtClean="0"/>
              <a:t>02/12/2023</a:t>
            </a:fld>
            <a:endParaRPr lang="en-GB" noProof="0"/>
          </a:p>
        </p:txBody>
      </p:sp>
      <p:sp>
        <p:nvSpPr>
          <p:cNvPr id="6" name="Footer Placeholder 5"/>
          <p:cNvSpPr>
            <a:spLocks noGrp="1"/>
          </p:cNvSpPr>
          <p:nvPr>
            <p:ph type="ftr" sz="quarter" idx="11"/>
          </p:nvPr>
        </p:nvSpPr>
        <p:spPr>
          <a:xfrm>
            <a:off x="685800" y="378883"/>
            <a:ext cx="6991492" cy="365125"/>
          </a:xfrm>
        </p:spPr>
        <p:txBody>
          <a:bodyPr rtlCol="0"/>
          <a:lstStyle/>
          <a:p>
            <a:pPr rtl="0"/>
            <a:endParaRPr lang="en-GB" noProof="0"/>
          </a:p>
        </p:txBody>
      </p:sp>
      <p:sp>
        <p:nvSpPr>
          <p:cNvPr id="7" name="Slide Number Placeholder 6"/>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rtlCol="0"/>
          <a:lstStyle/>
          <a:p>
            <a:pPr rtl="0"/>
            <a:r>
              <a:rPr lang="en-GB" noProof="0"/>
              <a:t>Click to edit Master title style</a:t>
            </a:r>
          </a:p>
        </p:txBody>
      </p:sp>
      <p:sp>
        <p:nvSpPr>
          <p:cNvPr id="7" name="Text Placeholder 2"/>
          <p:cNvSpPr>
            <a:spLocks noGrp="1"/>
          </p:cNvSpPr>
          <p:nvPr>
            <p:ph type="body" idx="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8" name="Text Placeholder 3"/>
          <p:cNvSpPr>
            <a:spLocks noGrp="1"/>
          </p:cNvSpPr>
          <p:nvPr>
            <p:ph type="body" sz="half" idx="15"/>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9" name="Text Placeholder 4"/>
          <p:cNvSpPr>
            <a:spLocks noGrp="1"/>
          </p:cNvSpPr>
          <p:nvPr>
            <p:ph type="body" sz="quarter" idx="3"/>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0" name="Text Placeholder 3"/>
          <p:cNvSpPr>
            <a:spLocks noGrp="1"/>
          </p:cNvSpPr>
          <p:nvPr>
            <p:ph type="body" sz="half" idx="16"/>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1" name="Text Placeholder 4"/>
          <p:cNvSpPr>
            <a:spLocks noGrp="1"/>
          </p:cNvSpPr>
          <p:nvPr>
            <p:ph type="body" sz="quarter" idx="13"/>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2" name="Text Placeholder 3"/>
          <p:cNvSpPr>
            <a:spLocks noGrp="1"/>
          </p:cNvSpPr>
          <p:nvPr>
            <p:ph type="body" sz="half" idx="17"/>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D1CBA8C9-3B51-4F27-A7D7-1A83A00D14AE}" type="datetime1">
              <a:rPr lang="en-GB" noProof="0" smtClean="0"/>
              <a:t>02/12/2023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rtlCol="0"/>
          <a:lstStyle/>
          <a:p>
            <a:pPr rtl="0"/>
            <a:r>
              <a:rPr lang="en-GB" noProof="0"/>
              <a:t>Click to edit Master title style</a:t>
            </a:r>
          </a:p>
        </p:txBody>
      </p:sp>
      <p:sp>
        <p:nvSpPr>
          <p:cNvPr id="19" name="Text Placeholder 2"/>
          <p:cNvSpPr>
            <a:spLocks noGrp="1"/>
          </p:cNvSpPr>
          <p:nvPr>
            <p:ph type="body" idx="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1" name="Text Placeholder 3"/>
          <p:cNvSpPr>
            <a:spLocks noGrp="1"/>
          </p:cNvSpPr>
          <p:nvPr>
            <p:ph type="body" sz="half" idx="18"/>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2" name="Text Placeholder 4"/>
          <p:cNvSpPr>
            <a:spLocks noGrp="1"/>
          </p:cNvSpPr>
          <p:nvPr>
            <p:ph type="body" sz="quarter" idx="3"/>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19"/>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5" name="Text Placeholder 4"/>
          <p:cNvSpPr>
            <a:spLocks noGrp="1"/>
          </p:cNvSpPr>
          <p:nvPr>
            <p:ph type="body" sz="quarter" idx="13"/>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7" name="Text Placeholder 3"/>
          <p:cNvSpPr>
            <a:spLocks noGrp="1"/>
          </p:cNvSpPr>
          <p:nvPr>
            <p:ph type="body" sz="half" idx="20"/>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72ED0BB0-039B-4E8F-BC0C-B290707A142F}" type="datetime1">
              <a:rPr lang="en-GB" noProof="0" smtClean="0"/>
              <a:t>02/12/2023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26CDB25D-9786-4BA4-AF8E-8F4824B80D21}" type="datetime1">
              <a:rPr lang="en-GB" noProof="0" smtClean="0"/>
              <a:t>02/12/2023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rtlCol="0"/>
          <a:lstStyle>
            <a:lvl1pPr algn="l">
              <a:defRPr/>
            </a:lvl1pPr>
          </a:lstStyle>
          <a:p>
            <a:pPr rtl="0"/>
            <a:r>
              <a:rPr lang="en-GB" noProof="0"/>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7814452" y="379941"/>
            <a:ext cx="2910840" cy="365125"/>
          </a:xfrm>
        </p:spPr>
        <p:txBody>
          <a:bodyPr rtlCol="0"/>
          <a:lstStyle>
            <a:lvl1pPr algn="r">
              <a:defRPr/>
            </a:lvl1pPr>
          </a:lstStyle>
          <a:p>
            <a:pPr rtl="0"/>
            <a:fld id="{4EB419EC-2B9A-443A-ACB2-49F4621D245F}" type="datetime1">
              <a:rPr lang="en-GB" noProof="0" smtClean="0"/>
              <a:t>02/12/2023</a:t>
            </a:fld>
            <a:endParaRPr lang="en-GB" noProof="0"/>
          </a:p>
        </p:txBody>
      </p:sp>
      <p:sp>
        <p:nvSpPr>
          <p:cNvPr id="5" name="Footer Placeholder 4"/>
          <p:cNvSpPr>
            <a:spLocks noGrp="1"/>
          </p:cNvSpPr>
          <p:nvPr>
            <p:ph type="ftr" sz="quarter" idx="11"/>
          </p:nvPr>
        </p:nvSpPr>
        <p:spPr>
          <a:xfrm>
            <a:off x="685800" y="381000"/>
            <a:ext cx="6991492" cy="365125"/>
          </a:xfrm>
        </p:spPr>
        <p:txBody>
          <a:bodyPr rtlCol="0"/>
          <a:lstStyle/>
          <a:p>
            <a:pPr rtl="0"/>
            <a:endParaRPr lang="en-GB" noProof="0"/>
          </a:p>
        </p:txBody>
      </p:sp>
      <p:sp>
        <p:nvSpPr>
          <p:cNvPr id="6" name="Slide Number Placeholder 5"/>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1DD02F7-7096-4480-AFF5-1D2388297B2B}" type="datetime1">
              <a:rPr lang="en-GB" noProof="0" smtClean="0"/>
              <a:t>02/12/2023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rtlCol="0" anchor="b">
            <a:normAutofit/>
          </a:bodyPr>
          <a:lstStyle>
            <a:lvl1pPr algn="r">
              <a:defRPr sz="4000"/>
            </a:lvl1pPr>
          </a:lstStyle>
          <a:p>
            <a:pPr rtl="0"/>
            <a:r>
              <a:rPr lang="en-GB" noProof="0"/>
              <a:t>Click to edit Master title style</a:t>
            </a:r>
          </a:p>
        </p:txBody>
      </p:sp>
      <p:sp>
        <p:nvSpPr>
          <p:cNvPr id="3" name="Text Placeholder 2"/>
          <p:cNvSpPr>
            <a:spLocks noGrp="1"/>
          </p:cNvSpPr>
          <p:nvPr>
            <p:ph type="body" idx="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a:xfrm>
            <a:off x="7814452" y="381000"/>
            <a:ext cx="2910840" cy="365125"/>
          </a:xfrm>
        </p:spPr>
        <p:txBody>
          <a:bodyPr rtlCol="0"/>
          <a:lstStyle>
            <a:lvl1pPr algn="r">
              <a:defRPr/>
            </a:lvl1pPr>
          </a:lstStyle>
          <a:p>
            <a:pPr rtl="0"/>
            <a:fld id="{E93FA21A-0498-4D7C-9321-98539BE39566}" type="datetime1">
              <a:rPr lang="en-GB" noProof="0" smtClean="0"/>
              <a:t>02/12/2023</a:t>
            </a:fld>
            <a:endParaRPr lang="en-GB" noProof="0"/>
          </a:p>
        </p:txBody>
      </p:sp>
      <p:sp>
        <p:nvSpPr>
          <p:cNvPr id="5" name="Footer Placeholder 4"/>
          <p:cNvSpPr>
            <a:spLocks noGrp="1"/>
          </p:cNvSpPr>
          <p:nvPr>
            <p:ph type="ftr" sz="quarter" idx="11"/>
          </p:nvPr>
        </p:nvSpPr>
        <p:spPr>
          <a:xfrm>
            <a:off x="685800" y="381001"/>
            <a:ext cx="6991492" cy="364065"/>
          </a:xfrm>
        </p:spPr>
        <p:txBody>
          <a:bodyPr rtlCol="0"/>
          <a:lstStyle/>
          <a:p>
            <a:pPr rtl="0"/>
            <a:endParaRPr lang="en-GB" noProof="0"/>
          </a:p>
        </p:txBody>
      </p:sp>
      <p:sp>
        <p:nvSpPr>
          <p:cNvPr id="6" name="Slide Number Placeholder 5"/>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685800" y="2194559"/>
            <a:ext cx="5334000" cy="402412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72200" y="2194559"/>
            <a:ext cx="5334000" cy="402412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F9FA4F2B-E66D-49DE-B086-A99E7C5D0929}" type="datetime1">
              <a:rPr lang="en-GB" noProof="0" smtClean="0"/>
              <a:t>02/12/2023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rtlCol="0"/>
          <a:lstStyle/>
          <a:p>
            <a:pPr rtl="0"/>
            <a:r>
              <a:rPr lang="en-GB" noProof="0"/>
              <a:t>Click to edit Master title style</a:t>
            </a:r>
          </a:p>
        </p:txBody>
      </p:sp>
      <p:sp>
        <p:nvSpPr>
          <p:cNvPr id="3" name="Text Placeholder 2"/>
          <p:cNvSpPr>
            <a:spLocks noGrp="1"/>
          </p:cNvSpPr>
          <p:nvPr>
            <p:ph type="body" idx="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685800" y="3132666"/>
            <a:ext cx="5311775" cy="308601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172200" y="3132666"/>
            <a:ext cx="5334000" cy="308601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5129BD0-7B58-4DE1-BF4A-60853CEDB945}" type="datetime1">
              <a:rPr lang="en-GB" noProof="0" smtClean="0"/>
              <a:t>02/12/2023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AE12CC0D-7277-4229-BC3D-AA8FFED97577}" type="datetime1">
              <a:rPr lang="en-GB" noProof="0" smtClean="0"/>
              <a:t>02/12/2023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01FCA57E-94A6-4D08-8F9F-B86C2A08161A}" type="datetime1">
              <a:rPr lang="en-GB" noProof="0" smtClean="0"/>
              <a:t>02/12/2023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rtlCol="0" anchor="b"/>
          <a:lstStyle>
            <a:lvl1pPr algn="l">
              <a:defRPr sz="3200"/>
            </a:lvl1pPr>
          </a:lstStyle>
          <a:p>
            <a:pPr rtl="0"/>
            <a:r>
              <a:rPr lang="en-GB" noProof="0"/>
              <a:t>Click to edit Master title style</a:t>
            </a:r>
          </a:p>
        </p:txBody>
      </p:sp>
      <p:sp>
        <p:nvSpPr>
          <p:cNvPr id="3" name="Content Placeholder 2"/>
          <p:cNvSpPr>
            <a:spLocks noGrp="1"/>
          </p:cNvSpPr>
          <p:nvPr>
            <p:ph idx="1"/>
          </p:nvPr>
        </p:nvSpPr>
        <p:spPr>
          <a:xfrm>
            <a:off x="4995582" y="746759"/>
            <a:ext cx="6510618" cy="5471925"/>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345DD0D-6EE3-4EBE-AC7B-0FAEE5F43E3A}" type="datetime1">
              <a:rPr lang="en-GB" noProof="0" smtClean="0"/>
              <a:t>02/12/2023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rtlCol="0" anchor="b"/>
          <a:lstStyle>
            <a:lvl1pPr algn="l">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B8D81ED-5986-4BF3-B7E3-FCEA1EB91F7E}" type="datetime1">
              <a:rPr lang="en-GB" noProof="0" smtClean="0"/>
              <a:t>02/12/2023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1B87A8A7-D7EF-4D1D-8463-60736E203CCB}" type="datetime1">
              <a:rPr lang="en-GB" noProof="0" smtClean="0"/>
              <a:t>02/12/2023</a:t>
            </a:fld>
            <a:endParaRPr lang="en-GB" noProof="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pPr/>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u-de.dataplatform.cloud.ibm.com/dashboards/d54db0f4-7676-4213-b409-547d3f30e3f5/view/0f67ff031b922ce269dcc4e4079f29537836265bb1bb8606d6d37b490c317897f33a42c7c87c4d0bdc440761f3be400ac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786" y="679778"/>
            <a:ext cx="9448800" cy="1825096"/>
          </a:xfrm>
        </p:spPr>
        <p:txBody>
          <a:bodyPr rtlCol="0"/>
          <a:lstStyle/>
          <a:p>
            <a:r>
              <a:rPr lang="en-GB" dirty="0"/>
              <a:t>Ibm data analyst Capstone project:</a:t>
            </a:r>
          </a:p>
        </p:txBody>
      </p:sp>
      <p:sp>
        <p:nvSpPr>
          <p:cNvPr id="3" name="Subtitle 2"/>
          <p:cNvSpPr>
            <a:spLocks noGrp="1"/>
          </p:cNvSpPr>
          <p:nvPr>
            <p:ph type="subTitle" idx="1"/>
          </p:nvPr>
        </p:nvSpPr>
        <p:spPr>
          <a:xfrm>
            <a:off x="1190786" y="2663557"/>
            <a:ext cx="9448800" cy="685800"/>
          </a:xfrm>
        </p:spPr>
        <p:txBody>
          <a:bodyPr vert="horz" lIns="91440" tIns="45720" rIns="91440" bIns="45720" rtlCol="0" anchor="t">
            <a:normAutofit/>
          </a:bodyPr>
          <a:lstStyle/>
          <a:p>
            <a:r>
              <a:rPr lang="en-GB" sz="2400" dirty="0"/>
              <a:t>Analysis on Emerging Technology Skills &amp; Trends</a:t>
            </a:r>
          </a:p>
        </p:txBody>
      </p:sp>
      <p:sp>
        <p:nvSpPr>
          <p:cNvPr id="4" name="TextBox 3">
            <a:extLst>
              <a:ext uri="{FF2B5EF4-FFF2-40B4-BE49-F238E27FC236}">
                <a16:creationId xmlns:a16="http://schemas.microsoft.com/office/drawing/2014/main" id="{62D91CED-B833-594A-EBC5-4FAF9618173E}"/>
              </a:ext>
            </a:extLst>
          </p:cNvPr>
          <p:cNvSpPr txBox="1"/>
          <p:nvPr/>
        </p:nvSpPr>
        <p:spPr>
          <a:xfrm>
            <a:off x="1278610" y="4081220"/>
            <a:ext cx="78524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Wael Mohammed</a:t>
            </a:r>
          </a:p>
          <a:p>
            <a:r>
              <a:rPr lang="en-GB" dirty="0"/>
              <a:t>2th December 2023</a:t>
            </a:r>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CDC05-A090-3638-CD29-2F2153F1E751}"/>
              </a:ext>
            </a:extLst>
          </p:cNvPr>
          <p:cNvSpPr>
            <a:spLocks noGrp="1"/>
          </p:cNvSpPr>
          <p:nvPr>
            <p:ph type="title"/>
          </p:nvPr>
        </p:nvSpPr>
        <p:spPr>
          <a:xfrm>
            <a:off x="4090507" y="764372"/>
            <a:ext cx="7434070" cy="1432289"/>
          </a:xfrm>
        </p:spPr>
        <p:txBody>
          <a:bodyPr>
            <a:normAutofit/>
          </a:bodyPr>
          <a:lstStyle/>
          <a:p>
            <a:r>
              <a:rPr lang="en-GB" sz="3600" dirty="0">
                <a:ea typeface="+mj-lt"/>
                <a:cs typeface="+mj-lt"/>
              </a:rPr>
              <a:t>DATABASE TRENDS - FINDINGS &amp; IMPLICATIONS </a:t>
            </a:r>
            <a:endParaRPr lang="en-US" sz="3600"/>
          </a:p>
          <a:p>
            <a:endParaRPr lang="en-GB" dirty="0"/>
          </a:p>
        </p:txBody>
      </p:sp>
      <p:sp>
        <p:nvSpPr>
          <p:cNvPr id="19" name="Rectangle 18">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A549B873-37C7-2ABD-6552-80329023F673}"/>
              </a:ext>
            </a:extLst>
          </p:cNvPr>
          <p:cNvSpPr>
            <a:spLocks noGrp="1"/>
          </p:cNvSpPr>
          <p:nvPr>
            <p:ph idx="1"/>
          </p:nvPr>
        </p:nvSpPr>
        <p:spPr>
          <a:xfrm>
            <a:off x="4090507" y="2628900"/>
            <a:ext cx="7454077" cy="3589785"/>
          </a:xfrm>
        </p:spPr>
        <p:txBody>
          <a:bodyPr vert="horz" lIns="91440" tIns="45720" rIns="91440" bIns="45720" rtlCol="0" anchor="t">
            <a:normAutofit/>
          </a:bodyPr>
          <a:lstStyle/>
          <a:p>
            <a:pPr marL="0" indent="0">
              <a:buNone/>
            </a:pPr>
            <a:r>
              <a:rPr lang="en-GB" sz="1700" dirty="0"/>
              <a:t>Finding</a:t>
            </a:r>
            <a:endParaRPr lang="en-US" dirty="0"/>
          </a:p>
          <a:p>
            <a:r>
              <a:rPr lang="en-GB" sz="1700" dirty="0">
                <a:ea typeface="+mn-lt"/>
                <a:cs typeface="+mn-lt"/>
              </a:rPr>
              <a:t>MySQL is the most popular database </a:t>
            </a:r>
          </a:p>
          <a:p>
            <a:r>
              <a:rPr lang="en-GB" sz="1700" dirty="0">
                <a:ea typeface="+mn-lt"/>
                <a:cs typeface="+mn-lt"/>
              </a:rPr>
              <a:t>There are still a lot of companies using Microsoft SQL Server </a:t>
            </a:r>
          </a:p>
          <a:p>
            <a:r>
              <a:rPr lang="en-GB" sz="1700" dirty="0">
                <a:ea typeface="+mn-lt"/>
                <a:cs typeface="+mn-lt"/>
              </a:rPr>
              <a:t>MongoDB and Redis are the most </a:t>
            </a:r>
            <a:r>
              <a:rPr lang="en-GB" sz="1700" dirty="0" err="1">
                <a:ea typeface="+mn-lt"/>
                <a:cs typeface="+mn-lt"/>
              </a:rPr>
              <a:t>favorable</a:t>
            </a:r>
            <a:r>
              <a:rPr lang="en-GB" sz="1700" dirty="0">
                <a:ea typeface="+mn-lt"/>
                <a:cs typeface="+mn-lt"/>
              </a:rPr>
              <a:t> NoSQL database </a:t>
            </a:r>
          </a:p>
          <a:p>
            <a:pPr marL="0" indent="0">
              <a:buNone/>
            </a:pPr>
            <a:r>
              <a:rPr lang="en-GB" sz="1700" dirty="0"/>
              <a:t>Implication</a:t>
            </a:r>
          </a:p>
          <a:p>
            <a:r>
              <a:rPr lang="en-GB" sz="1700" dirty="0">
                <a:ea typeface="+mn-lt"/>
                <a:cs typeface="+mn-lt"/>
              </a:rPr>
              <a:t>Open-source databases like MySQL are still preferable </a:t>
            </a:r>
            <a:endParaRPr lang="en-GB" sz="1700" dirty="0"/>
          </a:p>
          <a:p>
            <a:r>
              <a:rPr lang="en-GB" sz="1700" dirty="0">
                <a:ea typeface="+mn-lt"/>
                <a:cs typeface="+mn-lt"/>
              </a:rPr>
              <a:t>Software development and Big Data technology still requires SQL </a:t>
            </a:r>
            <a:endParaRPr lang="en-GB" sz="1700"/>
          </a:p>
          <a:p>
            <a:r>
              <a:rPr lang="en-GB" sz="1700" dirty="0">
                <a:ea typeface="+mn-lt"/>
                <a:cs typeface="+mn-lt"/>
              </a:rPr>
              <a:t>NoSQL databases will make an impact for relational databases </a:t>
            </a:r>
            <a:endParaRPr lang="en-GB" sz="1700" dirty="0"/>
          </a:p>
          <a:p>
            <a:endParaRPr lang="en-GB" sz="1700"/>
          </a:p>
        </p:txBody>
      </p:sp>
    </p:spTree>
    <p:extLst>
      <p:ext uri="{BB962C8B-B14F-4D97-AF65-F5344CB8AC3E}">
        <p14:creationId xmlns:p14="http://schemas.microsoft.com/office/powerpoint/2010/main" val="84099388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621F05F4-062E-CA04-38C5-2947996B201A}"/>
              </a:ext>
            </a:extLst>
          </p:cNvPr>
          <p:cNvSpPr>
            <a:spLocks noGrp="1"/>
          </p:cNvSpPr>
          <p:nvPr>
            <p:ph type="title"/>
          </p:nvPr>
        </p:nvSpPr>
        <p:spPr>
          <a:xfrm>
            <a:off x="683609" y="764372"/>
            <a:ext cx="3173688" cy="5216013"/>
          </a:xfrm>
        </p:spPr>
        <p:txBody>
          <a:bodyPr>
            <a:normAutofit/>
          </a:bodyPr>
          <a:lstStyle/>
          <a:p>
            <a:r>
              <a:rPr lang="en-GB" sz="3400">
                <a:ea typeface="+mj-lt"/>
                <a:cs typeface="+mj-lt"/>
              </a:rPr>
              <a:t>DASHBOARD </a:t>
            </a:r>
            <a:endParaRPr lang="en-US" sz="3400"/>
          </a:p>
          <a:p>
            <a:endParaRPr lang="en-GB" sz="3400"/>
          </a:p>
        </p:txBody>
      </p:sp>
      <p:cxnSp>
        <p:nvCxnSpPr>
          <p:cNvPr id="19" name="Straight Connector 18">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06F3C3-035D-83F1-2A41-0561BEF4CA22}"/>
              </a:ext>
            </a:extLst>
          </p:cNvPr>
          <p:cNvSpPr>
            <a:spLocks noGrp="1"/>
          </p:cNvSpPr>
          <p:nvPr>
            <p:ph idx="1"/>
          </p:nvPr>
        </p:nvSpPr>
        <p:spPr>
          <a:xfrm>
            <a:off x="4657685" y="2561541"/>
            <a:ext cx="7086600" cy="2973146"/>
          </a:xfrm>
        </p:spPr>
        <p:txBody>
          <a:bodyPr anchor="ctr">
            <a:normAutofit/>
          </a:bodyPr>
          <a:lstStyle/>
          <a:p>
            <a:r>
              <a:rPr lang="en-GB" sz="2400" dirty="0">
                <a:solidFill>
                  <a:srgbClr val="0070C0"/>
                </a:solidFill>
                <a:ea typeface="+mn-lt"/>
                <a:cs typeface="+mn-lt"/>
                <a:hlinkClick r:id="rId2">
                  <a:extLst>
                    <a:ext uri="{A12FA001-AC4F-418D-AE19-62706E023703}">
                      <ahyp:hlinkClr xmlns:ahyp="http://schemas.microsoft.com/office/drawing/2018/hyperlinkcolor" val="tx"/>
                    </a:ext>
                  </a:extLst>
                </a:hlinkClick>
              </a:rPr>
              <a:t>https://eu-de.dataplatform.cloud.ibm.com/dashboards/d54db0f4-7676-4213-b409-547d3f30e3f5/view/0f67ff031b922ce269dcc4e4079f29537836265bb1bb8606d6d37b490c317897f33a42c7c87c4d0bdc440761f3be400acf</a:t>
            </a:r>
            <a:endParaRPr lang="en-GB" sz="2400" dirty="0">
              <a:solidFill>
                <a:srgbClr val="0070C0"/>
              </a:solidFill>
              <a:hlinkClick r:id="rId2">
                <a:extLst>
                  <a:ext uri="{A12FA001-AC4F-418D-AE19-62706E023703}">
                    <ahyp:hlinkClr xmlns:ahyp="http://schemas.microsoft.com/office/drawing/2018/hyperlinkcolor" val="tx"/>
                  </a:ext>
                </a:extLst>
              </a:hlinkClick>
            </a:endParaRPr>
          </a:p>
        </p:txBody>
      </p:sp>
      <p:sp>
        <p:nvSpPr>
          <p:cNvPr id="4" name="TextBox 3">
            <a:extLst>
              <a:ext uri="{FF2B5EF4-FFF2-40B4-BE49-F238E27FC236}">
                <a16:creationId xmlns:a16="http://schemas.microsoft.com/office/drawing/2014/main" id="{1F5EDEB9-7E86-8099-0B73-91C04B6A1B63}"/>
              </a:ext>
            </a:extLst>
          </p:cNvPr>
          <p:cNvSpPr txBox="1"/>
          <p:nvPr/>
        </p:nvSpPr>
        <p:spPr>
          <a:xfrm>
            <a:off x="4651600" y="1923059"/>
            <a:ext cx="73194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t>The permanent link of the Cognos dashboard:</a:t>
            </a:r>
          </a:p>
        </p:txBody>
      </p:sp>
    </p:spTree>
    <p:extLst>
      <p:ext uri="{BB962C8B-B14F-4D97-AF65-F5344CB8AC3E}">
        <p14:creationId xmlns:p14="http://schemas.microsoft.com/office/powerpoint/2010/main" val="364161448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ectangle 3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2" name="Picture 31">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AE8507C2-0383-B028-A4FA-A76D5746DC33}"/>
              </a:ext>
            </a:extLst>
          </p:cNvPr>
          <p:cNvSpPr>
            <a:spLocks noGrp="1"/>
          </p:cNvSpPr>
          <p:nvPr>
            <p:ph type="title"/>
          </p:nvPr>
        </p:nvSpPr>
        <p:spPr>
          <a:xfrm>
            <a:off x="685800" y="764373"/>
            <a:ext cx="3687417" cy="1920372"/>
          </a:xfrm>
        </p:spPr>
        <p:txBody>
          <a:bodyPr>
            <a:normAutofit/>
          </a:bodyPr>
          <a:lstStyle/>
          <a:p>
            <a:pPr algn="l"/>
            <a:r>
              <a:rPr lang="en-GB" sz="3600" dirty="0">
                <a:solidFill>
                  <a:schemeClr val="bg1"/>
                </a:solidFill>
              </a:rPr>
              <a:t>DASHBORAD TAB 1</a:t>
            </a: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Content Placeholder 3" descr="A screenshot of a graph&#10;&#10;Description automatically generated">
            <a:extLst>
              <a:ext uri="{FF2B5EF4-FFF2-40B4-BE49-F238E27FC236}">
                <a16:creationId xmlns:a16="http://schemas.microsoft.com/office/drawing/2014/main" id="{BAE65031-03D9-86E7-9FA8-809CC907E134}"/>
              </a:ext>
            </a:extLst>
          </p:cNvPr>
          <p:cNvPicPr>
            <a:picLocks noChangeAspect="1"/>
          </p:cNvPicPr>
          <p:nvPr/>
        </p:nvPicPr>
        <p:blipFill>
          <a:blip r:embed="rId4"/>
          <a:stretch>
            <a:fillRect/>
          </a:stretch>
        </p:blipFill>
        <p:spPr>
          <a:xfrm>
            <a:off x="4690004" y="715627"/>
            <a:ext cx="7448000" cy="5397991"/>
          </a:xfrm>
          <a:prstGeom prst="rect">
            <a:avLst/>
          </a:prstGeom>
        </p:spPr>
      </p:pic>
    </p:spTree>
    <p:extLst>
      <p:ext uri="{BB962C8B-B14F-4D97-AF65-F5344CB8AC3E}">
        <p14:creationId xmlns:p14="http://schemas.microsoft.com/office/powerpoint/2010/main" val="178080216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ectangle 3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2" name="Picture 31">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AE8507C2-0383-B028-A4FA-A76D5746DC33}"/>
              </a:ext>
            </a:extLst>
          </p:cNvPr>
          <p:cNvSpPr>
            <a:spLocks noGrp="1"/>
          </p:cNvSpPr>
          <p:nvPr>
            <p:ph type="title"/>
          </p:nvPr>
        </p:nvSpPr>
        <p:spPr>
          <a:xfrm>
            <a:off x="685800" y="764373"/>
            <a:ext cx="3687417" cy="1920372"/>
          </a:xfrm>
        </p:spPr>
        <p:txBody>
          <a:bodyPr>
            <a:normAutofit/>
          </a:bodyPr>
          <a:lstStyle/>
          <a:p>
            <a:pPr algn="l"/>
            <a:r>
              <a:rPr lang="en-GB" sz="3600" dirty="0">
                <a:solidFill>
                  <a:schemeClr val="bg1"/>
                </a:solidFill>
              </a:rPr>
              <a:t>DASHBORAD TAB 2</a:t>
            </a: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BAE65031-03D9-86E7-9FA8-809CC907E134}"/>
              </a:ext>
            </a:extLst>
          </p:cNvPr>
          <p:cNvPicPr>
            <a:picLocks noChangeAspect="1"/>
          </p:cNvPicPr>
          <p:nvPr/>
        </p:nvPicPr>
        <p:blipFill>
          <a:blip r:embed="rId4"/>
          <a:stretch>
            <a:fillRect/>
          </a:stretch>
        </p:blipFill>
        <p:spPr>
          <a:xfrm>
            <a:off x="4632495" y="734512"/>
            <a:ext cx="7447999" cy="5417731"/>
          </a:xfrm>
          <a:prstGeom prst="rect">
            <a:avLst/>
          </a:prstGeom>
        </p:spPr>
      </p:pic>
    </p:spTree>
    <p:extLst>
      <p:ext uri="{BB962C8B-B14F-4D97-AF65-F5344CB8AC3E}">
        <p14:creationId xmlns:p14="http://schemas.microsoft.com/office/powerpoint/2010/main" val="41177100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ectangle 3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2" name="Picture 31">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AE8507C2-0383-B028-A4FA-A76D5746DC33}"/>
              </a:ext>
            </a:extLst>
          </p:cNvPr>
          <p:cNvSpPr>
            <a:spLocks noGrp="1"/>
          </p:cNvSpPr>
          <p:nvPr>
            <p:ph type="title"/>
          </p:nvPr>
        </p:nvSpPr>
        <p:spPr>
          <a:xfrm>
            <a:off x="685800" y="764373"/>
            <a:ext cx="3687417" cy="1920372"/>
          </a:xfrm>
        </p:spPr>
        <p:txBody>
          <a:bodyPr>
            <a:normAutofit/>
          </a:bodyPr>
          <a:lstStyle/>
          <a:p>
            <a:pPr algn="l"/>
            <a:r>
              <a:rPr lang="en-GB" sz="3600" dirty="0">
                <a:solidFill>
                  <a:schemeClr val="bg1"/>
                </a:solidFill>
              </a:rPr>
              <a:t>DASHBORAD TAB 3</a:t>
            </a: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BAE65031-03D9-86E7-9FA8-809CC907E134}"/>
              </a:ext>
            </a:extLst>
          </p:cNvPr>
          <p:cNvPicPr>
            <a:picLocks noChangeAspect="1"/>
          </p:cNvPicPr>
          <p:nvPr/>
        </p:nvPicPr>
        <p:blipFill>
          <a:blip r:embed="rId4"/>
          <a:stretch>
            <a:fillRect/>
          </a:stretch>
        </p:blipFill>
        <p:spPr>
          <a:xfrm>
            <a:off x="4690004" y="777644"/>
            <a:ext cx="7448000" cy="5374599"/>
          </a:xfrm>
          <a:prstGeom prst="rect">
            <a:avLst/>
          </a:prstGeom>
        </p:spPr>
      </p:pic>
    </p:spTree>
    <p:extLst>
      <p:ext uri="{BB962C8B-B14F-4D97-AF65-F5344CB8AC3E}">
        <p14:creationId xmlns:p14="http://schemas.microsoft.com/office/powerpoint/2010/main" val="304442111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CC2B0495-4D4B-FCEC-4B33-962634D15691}"/>
              </a:ext>
            </a:extLst>
          </p:cNvPr>
          <p:cNvSpPr>
            <a:spLocks noGrp="1"/>
          </p:cNvSpPr>
          <p:nvPr>
            <p:ph type="title"/>
          </p:nvPr>
        </p:nvSpPr>
        <p:spPr>
          <a:xfrm>
            <a:off x="643466" y="804334"/>
            <a:ext cx="3471333" cy="5249333"/>
          </a:xfrm>
        </p:spPr>
        <p:txBody>
          <a:bodyPr>
            <a:normAutofit/>
          </a:bodyPr>
          <a:lstStyle/>
          <a:p>
            <a:r>
              <a:rPr lang="en-GB" sz="3200" dirty="0">
                <a:solidFill>
                  <a:srgbClr val="FFFFFF"/>
                </a:solidFill>
                <a:ea typeface="+mj-lt"/>
                <a:cs typeface="+mj-lt"/>
              </a:rPr>
              <a:t>DISCUSSION </a:t>
            </a:r>
            <a:endParaRPr lang="en-US"/>
          </a:p>
          <a:p>
            <a:endParaRPr lang="en-GB" dirty="0">
              <a:solidFill>
                <a:srgbClr val="FFFFFF"/>
              </a:solidFill>
            </a:endParaRPr>
          </a:p>
        </p:txBody>
      </p:sp>
      <p:sp>
        <p:nvSpPr>
          <p:cNvPr id="3" name="Content Placeholder 2">
            <a:extLst>
              <a:ext uri="{FF2B5EF4-FFF2-40B4-BE49-F238E27FC236}">
                <a16:creationId xmlns:a16="http://schemas.microsoft.com/office/drawing/2014/main" id="{2793D01B-BC2F-F07D-CCCE-579C37BCD30E}"/>
              </a:ext>
            </a:extLst>
          </p:cNvPr>
          <p:cNvSpPr>
            <a:spLocks noGrp="1"/>
          </p:cNvSpPr>
          <p:nvPr>
            <p:ph idx="1"/>
          </p:nvPr>
        </p:nvSpPr>
        <p:spPr>
          <a:xfrm>
            <a:off x="5234722" y="804334"/>
            <a:ext cx="6271477" cy="5249333"/>
          </a:xfrm>
        </p:spPr>
        <p:txBody>
          <a:bodyPr anchor="ctr">
            <a:normAutofit/>
          </a:bodyPr>
          <a:lstStyle/>
          <a:p>
            <a:r>
              <a:rPr lang="en-GB" dirty="0">
                <a:solidFill>
                  <a:schemeClr val="tx2"/>
                </a:solidFill>
              </a:rPr>
              <a:t>Upskilling in the technology sector.</a:t>
            </a:r>
          </a:p>
          <a:p>
            <a:r>
              <a:rPr lang="en-GB" dirty="0">
                <a:solidFill>
                  <a:schemeClr val="tx2"/>
                </a:solidFill>
              </a:rPr>
              <a:t>How do we close the wide gender gap in the technology sector.</a:t>
            </a:r>
          </a:p>
          <a:p>
            <a:r>
              <a:rPr lang="en-GB" dirty="0">
                <a:solidFill>
                  <a:schemeClr val="tx2"/>
                </a:solidFill>
              </a:rPr>
              <a:t>Is completing a master or doctorate degree really a requirement.</a:t>
            </a:r>
          </a:p>
          <a:p>
            <a:r>
              <a:rPr lang="en-GB" dirty="0">
                <a:solidFill>
                  <a:schemeClr val="tx2"/>
                </a:solidFill>
              </a:rPr>
              <a:t>The increasing demand for mobile development as </a:t>
            </a:r>
            <a:r>
              <a:rPr lang="en-GB" dirty="0" err="1">
                <a:solidFill>
                  <a:schemeClr val="tx2"/>
                </a:solidFill>
              </a:rPr>
              <a:t>kotlin</a:t>
            </a:r>
            <a:r>
              <a:rPr lang="en-GB" dirty="0">
                <a:solidFill>
                  <a:schemeClr val="tx2"/>
                </a:solidFill>
              </a:rPr>
              <a:t> is getting popular.</a:t>
            </a:r>
          </a:p>
          <a:p>
            <a:r>
              <a:rPr lang="en-GB" dirty="0">
                <a:solidFill>
                  <a:schemeClr val="tx2"/>
                </a:solidFill>
              </a:rPr>
              <a:t>More tech education access and development in less developed regions in south east Asia, south America, Africa and some parts of Europe.</a:t>
            </a:r>
          </a:p>
          <a:p>
            <a:r>
              <a:rPr lang="en-GB" dirty="0">
                <a:solidFill>
                  <a:schemeClr val="tx2"/>
                </a:solidFill>
              </a:rPr>
              <a:t>How relevant will Oracle SQL still in the future.</a:t>
            </a:r>
          </a:p>
        </p:txBody>
      </p:sp>
    </p:spTree>
    <p:extLst>
      <p:ext uri="{BB962C8B-B14F-4D97-AF65-F5344CB8AC3E}">
        <p14:creationId xmlns:p14="http://schemas.microsoft.com/office/powerpoint/2010/main" val="31970568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529CFB1-4A36-4A05-8D7A-948E22773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8AC58C-711A-B123-A76C-F83B018E980B}"/>
              </a:ext>
            </a:extLst>
          </p:cNvPr>
          <p:cNvSpPr>
            <a:spLocks noGrp="1"/>
          </p:cNvSpPr>
          <p:nvPr>
            <p:ph idx="1"/>
          </p:nvPr>
        </p:nvSpPr>
        <p:spPr>
          <a:xfrm>
            <a:off x="965201" y="965201"/>
            <a:ext cx="5947496" cy="4923448"/>
          </a:xfrm>
        </p:spPr>
        <p:txBody>
          <a:bodyPr vert="horz" lIns="91440" tIns="45720" rIns="91440" bIns="45720" rtlCol="0" anchor="ctr">
            <a:normAutofit lnSpcReduction="10000"/>
          </a:bodyPr>
          <a:lstStyle/>
          <a:p>
            <a:pPr marL="0" indent="0">
              <a:buNone/>
            </a:pPr>
            <a:r>
              <a:rPr lang="en-GB" sz="1900" dirty="0"/>
              <a:t>Findings</a:t>
            </a:r>
            <a:endParaRPr lang="en-US"/>
          </a:p>
          <a:p>
            <a:r>
              <a:rPr lang="en-GB" sz="1900" dirty="0">
                <a:ea typeface="+mn-lt"/>
                <a:cs typeface="+mn-lt"/>
              </a:rPr>
              <a:t>Technology trends changes every year </a:t>
            </a:r>
            <a:endParaRPr lang="en-GB" sz="1900"/>
          </a:p>
          <a:p>
            <a:r>
              <a:rPr lang="en-GB" sz="1900" dirty="0">
                <a:ea typeface="+mn-lt"/>
                <a:cs typeface="+mn-lt"/>
              </a:rPr>
              <a:t>USA is the top technology country </a:t>
            </a:r>
            <a:endParaRPr lang="en-GB" sz="1900"/>
          </a:p>
          <a:p>
            <a:r>
              <a:rPr lang="en-GB" sz="1900" dirty="0">
                <a:ea typeface="+mn-lt"/>
                <a:cs typeface="+mn-lt"/>
              </a:rPr>
              <a:t>There are extreme gender and age discrimination </a:t>
            </a:r>
            <a:endParaRPr lang="en-GB" sz="1900" dirty="0"/>
          </a:p>
          <a:p>
            <a:r>
              <a:rPr lang="en-GB" sz="1900" dirty="0">
                <a:ea typeface="+mn-lt"/>
                <a:cs typeface="+mn-lt"/>
              </a:rPr>
              <a:t>Docker and AWS are the most popular platform </a:t>
            </a:r>
            <a:endParaRPr lang="en-GB" sz="1900"/>
          </a:p>
          <a:p>
            <a:endParaRPr lang="en-GB" sz="1900" dirty="0">
              <a:ea typeface="+mn-lt"/>
              <a:cs typeface="+mn-lt"/>
            </a:endParaRPr>
          </a:p>
          <a:p>
            <a:pPr marL="0" indent="0">
              <a:buNone/>
            </a:pPr>
            <a:r>
              <a:rPr lang="en-GB" sz="1900" dirty="0">
                <a:ea typeface="+mn-lt"/>
                <a:cs typeface="+mn-lt"/>
              </a:rPr>
              <a:t>Implications </a:t>
            </a:r>
          </a:p>
          <a:p>
            <a:r>
              <a:rPr lang="en-GB" sz="1900" dirty="0">
                <a:ea typeface="+mn-lt"/>
                <a:cs typeface="+mn-lt"/>
              </a:rPr>
              <a:t>Programmers should always follow the latest technology trends </a:t>
            </a:r>
            <a:endParaRPr lang="en-GB" sz="1900" dirty="0"/>
          </a:p>
          <a:p>
            <a:r>
              <a:rPr lang="en-GB" sz="1900" dirty="0">
                <a:ea typeface="+mn-lt"/>
                <a:cs typeface="+mn-lt"/>
              </a:rPr>
              <a:t>More countries should have the equal chance to be exposed to new technology </a:t>
            </a:r>
            <a:endParaRPr lang="en-GB" sz="1900" dirty="0"/>
          </a:p>
          <a:p>
            <a:r>
              <a:rPr lang="en-GB" sz="1900" dirty="0">
                <a:ea typeface="+mn-lt"/>
                <a:cs typeface="+mn-lt"/>
              </a:rPr>
              <a:t>Gender and Age should not be one of the concerns or benefits of Employment </a:t>
            </a:r>
            <a:endParaRPr lang="en-GB" sz="1900" dirty="0"/>
          </a:p>
          <a:p>
            <a:endParaRPr lang="en-GB" sz="1900" dirty="0"/>
          </a:p>
          <a:p>
            <a:endParaRPr lang="en-GB" sz="1900"/>
          </a:p>
          <a:p>
            <a:endParaRPr lang="en-GB" sz="1900"/>
          </a:p>
        </p:txBody>
      </p:sp>
      <p:sp>
        <p:nvSpPr>
          <p:cNvPr id="19" name="Rectangle 18">
            <a:extLst>
              <a:ext uri="{FF2B5EF4-FFF2-40B4-BE49-F238E27FC236}">
                <a16:creationId xmlns:a16="http://schemas.microsoft.com/office/drawing/2014/main" id="{88783419-8188-4C50-BD8F-237B464B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788" y="1"/>
            <a:ext cx="4651212"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570D84C5-A105-4AB9-8C54-A26D13722D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7521575" y="2187579"/>
            <a:ext cx="6857999" cy="2482850"/>
          </a:xfrm>
          <a:prstGeom prst="rect">
            <a:avLst/>
          </a:prstGeom>
        </p:spPr>
      </p:pic>
      <p:sp>
        <p:nvSpPr>
          <p:cNvPr id="2" name="Title 1">
            <a:extLst>
              <a:ext uri="{FF2B5EF4-FFF2-40B4-BE49-F238E27FC236}">
                <a16:creationId xmlns:a16="http://schemas.microsoft.com/office/drawing/2014/main" id="{5974A5D8-0158-1031-4790-587E5AA533AB}"/>
              </a:ext>
            </a:extLst>
          </p:cNvPr>
          <p:cNvSpPr>
            <a:spLocks noGrp="1"/>
          </p:cNvSpPr>
          <p:nvPr>
            <p:ph type="title"/>
          </p:nvPr>
        </p:nvSpPr>
        <p:spPr>
          <a:xfrm>
            <a:off x="7877898" y="1327169"/>
            <a:ext cx="3646678" cy="4199513"/>
          </a:xfrm>
        </p:spPr>
        <p:txBody>
          <a:bodyPr>
            <a:normAutofit/>
          </a:bodyPr>
          <a:lstStyle/>
          <a:p>
            <a:pPr algn="l"/>
            <a:r>
              <a:rPr lang="en-GB" dirty="0">
                <a:solidFill>
                  <a:srgbClr val="FFFFFF"/>
                </a:solidFill>
                <a:ea typeface="+mj-lt"/>
                <a:cs typeface="+mj-lt"/>
              </a:rPr>
              <a:t>OVERALL FINDINGS &amp; IMPLICATIONS </a:t>
            </a:r>
            <a:endParaRPr lang="en-US" dirty="0">
              <a:solidFill>
                <a:srgbClr val="FFFFFF"/>
              </a:solidFill>
            </a:endParaRPr>
          </a:p>
          <a:p>
            <a:pPr algn="l"/>
            <a:endParaRPr lang="en-GB">
              <a:solidFill>
                <a:srgbClr val="FFFFFF"/>
              </a:solidFill>
            </a:endParaRPr>
          </a:p>
        </p:txBody>
      </p:sp>
    </p:spTree>
    <p:extLst>
      <p:ext uri="{BB962C8B-B14F-4D97-AF65-F5344CB8AC3E}">
        <p14:creationId xmlns:p14="http://schemas.microsoft.com/office/powerpoint/2010/main" val="277082532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D31CD19C-DB36-5900-10DD-F5C937500F30}"/>
              </a:ext>
            </a:extLst>
          </p:cNvPr>
          <p:cNvSpPr>
            <a:spLocks noGrp="1"/>
          </p:cNvSpPr>
          <p:nvPr>
            <p:ph type="title"/>
          </p:nvPr>
        </p:nvSpPr>
        <p:spPr>
          <a:xfrm>
            <a:off x="683609" y="764372"/>
            <a:ext cx="3173688" cy="5216013"/>
          </a:xfrm>
        </p:spPr>
        <p:txBody>
          <a:bodyPr>
            <a:normAutofit/>
          </a:bodyPr>
          <a:lstStyle/>
          <a:p>
            <a:r>
              <a:rPr lang="en-GB" sz="3400">
                <a:ea typeface="+mj-lt"/>
                <a:cs typeface="+mj-lt"/>
              </a:rPr>
              <a:t>CONCLUSION </a:t>
            </a:r>
            <a:endParaRPr lang="en-US" sz="3400"/>
          </a:p>
          <a:p>
            <a:endParaRPr lang="en-GB" sz="3400"/>
          </a:p>
        </p:txBody>
      </p:sp>
      <p:cxnSp>
        <p:nvCxnSpPr>
          <p:cNvPr id="26" name="Straight Connector 25">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1A4C00-FA80-A4A3-5178-291FC934A66A}"/>
              </a:ext>
            </a:extLst>
          </p:cNvPr>
          <p:cNvSpPr>
            <a:spLocks noGrp="1"/>
          </p:cNvSpPr>
          <p:nvPr>
            <p:ph idx="1"/>
          </p:nvPr>
        </p:nvSpPr>
        <p:spPr>
          <a:xfrm>
            <a:off x="4370138" y="764372"/>
            <a:ext cx="7086600" cy="5216013"/>
          </a:xfrm>
        </p:spPr>
        <p:txBody>
          <a:bodyPr anchor="ctr">
            <a:normAutofit/>
          </a:bodyPr>
          <a:lstStyle/>
          <a:p>
            <a:r>
              <a:rPr lang="en-GB" sz="2000" dirty="0">
                <a:ea typeface="+mn-lt"/>
                <a:cs typeface="+mn-lt"/>
              </a:rPr>
              <a:t>Offering educational programs to the staff that is already established into the company.</a:t>
            </a:r>
          </a:p>
          <a:p>
            <a:r>
              <a:rPr lang="en-GB" sz="2000" dirty="0">
                <a:latin typeface="Century Gothic"/>
              </a:rPr>
              <a:t>Providing</a:t>
            </a:r>
            <a:r>
              <a:rPr lang="en-GB" sz="2000" dirty="0">
                <a:ea typeface="+mn-lt"/>
                <a:cs typeface="+mn-lt"/>
              </a:rPr>
              <a:t> them with the adequate tools to upscale their knowledge in the up-to-date technologies.</a:t>
            </a:r>
            <a:endParaRPr lang="en-GB" sz="2000"/>
          </a:p>
          <a:p>
            <a:r>
              <a:rPr lang="en-GB" sz="2000" dirty="0">
                <a:latin typeface="Century Gothic"/>
              </a:rPr>
              <a:t>Making</a:t>
            </a:r>
            <a:r>
              <a:rPr lang="en-GB" sz="2000" dirty="0">
                <a:ea typeface="+mn-lt"/>
                <a:cs typeface="+mn-lt"/>
              </a:rPr>
              <a:t> rearrangements &amp; prioritizing technologies that are on demand.</a:t>
            </a:r>
            <a:endParaRPr lang="en-GB" sz="2000"/>
          </a:p>
          <a:p>
            <a:endParaRPr lang="en-GB" sz="2000" i="1"/>
          </a:p>
        </p:txBody>
      </p:sp>
    </p:spTree>
    <p:extLst>
      <p:ext uri="{BB962C8B-B14F-4D97-AF65-F5344CB8AC3E}">
        <p14:creationId xmlns:p14="http://schemas.microsoft.com/office/powerpoint/2010/main" val="968384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18">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0" name="Picture 19">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CF1F2960-E1D2-1EFB-3CD5-4B78A22ABA18}"/>
              </a:ext>
            </a:extLst>
          </p:cNvPr>
          <p:cNvSpPr>
            <a:spLocks noGrp="1"/>
          </p:cNvSpPr>
          <p:nvPr>
            <p:ph type="title"/>
          </p:nvPr>
        </p:nvSpPr>
        <p:spPr>
          <a:xfrm>
            <a:off x="685800" y="764373"/>
            <a:ext cx="3687417" cy="1920372"/>
          </a:xfrm>
        </p:spPr>
        <p:txBody>
          <a:bodyPr>
            <a:normAutofit/>
          </a:bodyPr>
          <a:lstStyle/>
          <a:p>
            <a:pPr algn="l"/>
            <a:r>
              <a:rPr lang="en-GB" sz="3600">
                <a:solidFill>
                  <a:schemeClr val="bg1"/>
                </a:solidFill>
                <a:ea typeface="+mj-lt"/>
                <a:cs typeface="+mj-lt"/>
              </a:rPr>
              <a:t>APPENDIX </a:t>
            </a:r>
            <a:endParaRPr lang="en-US" sz="3600">
              <a:solidFill>
                <a:schemeClr val="bg1"/>
              </a:solidFill>
            </a:endParaRPr>
          </a:p>
          <a:p>
            <a:pPr algn="l"/>
            <a:endParaRPr lang="en-GB" sz="3600">
              <a:solidFill>
                <a:schemeClr val="bg1"/>
              </a:solidFill>
            </a:endParaRPr>
          </a:p>
        </p:txBody>
      </p:sp>
      <p:pic>
        <p:nvPicPr>
          <p:cNvPr id="17"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1" name="Content Placeholder 7">
            <a:extLst>
              <a:ext uri="{FF2B5EF4-FFF2-40B4-BE49-F238E27FC236}">
                <a16:creationId xmlns:a16="http://schemas.microsoft.com/office/drawing/2014/main" id="{BC606523-7A97-4A1A-E870-B15ED18F6FE2}"/>
              </a:ext>
            </a:extLst>
          </p:cNvPr>
          <p:cNvSpPr>
            <a:spLocks noGrp="1"/>
          </p:cNvSpPr>
          <p:nvPr>
            <p:ph idx="1"/>
          </p:nvPr>
        </p:nvSpPr>
        <p:spPr>
          <a:xfrm>
            <a:off x="685800" y="2821774"/>
            <a:ext cx="3687417" cy="3148329"/>
          </a:xfrm>
        </p:spPr>
        <p:txBody>
          <a:bodyPr vert="horz" lIns="91440" tIns="45720" rIns="91440" bIns="45720" rtlCol="0" anchor="t">
            <a:normAutofit/>
          </a:bodyPr>
          <a:lstStyle/>
          <a:p>
            <a:r>
              <a:rPr lang="en-US" sz="1600" dirty="0">
                <a:solidFill>
                  <a:schemeClr val="bg1"/>
                </a:solidFill>
              </a:rPr>
              <a:t>Chart presenting the job posting data  collected using  GITHUB job API.</a:t>
            </a:r>
          </a:p>
        </p:txBody>
      </p:sp>
      <p:pic>
        <p:nvPicPr>
          <p:cNvPr id="4" name="Content Placeholder 3" descr="A graph of a number of job posting&#10;&#10;Description automatically generated">
            <a:extLst>
              <a:ext uri="{FF2B5EF4-FFF2-40B4-BE49-F238E27FC236}">
                <a16:creationId xmlns:a16="http://schemas.microsoft.com/office/drawing/2014/main" id="{94E2BCA9-489E-DCE3-C842-ADD28E3235EA}"/>
              </a:ext>
            </a:extLst>
          </p:cNvPr>
          <p:cNvPicPr>
            <a:picLocks noChangeAspect="1"/>
          </p:cNvPicPr>
          <p:nvPr/>
        </p:nvPicPr>
        <p:blipFill>
          <a:blip r:embed="rId4"/>
          <a:stretch>
            <a:fillRect/>
          </a:stretch>
        </p:blipFill>
        <p:spPr>
          <a:xfrm>
            <a:off x="5279475" y="1542439"/>
            <a:ext cx="6269058" cy="3773121"/>
          </a:xfrm>
          <a:prstGeom prst="rect">
            <a:avLst/>
          </a:prstGeom>
        </p:spPr>
      </p:pic>
    </p:spTree>
    <p:extLst>
      <p:ext uri="{BB962C8B-B14F-4D97-AF65-F5344CB8AC3E}">
        <p14:creationId xmlns:p14="http://schemas.microsoft.com/office/powerpoint/2010/main" val="714651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18">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0" name="Picture 19">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CF1F2960-E1D2-1EFB-3CD5-4B78A22ABA18}"/>
              </a:ext>
            </a:extLst>
          </p:cNvPr>
          <p:cNvSpPr>
            <a:spLocks noGrp="1"/>
          </p:cNvSpPr>
          <p:nvPr>
            <p:ph type="title"/>
          </p:nvPr>
        </p:nvSpPr>
        <p:spPr>
          <a:xfrm>
            <a:off x="685800" y="764373"/>
            <a:ext cx="3687417" cy="1920372"/>
          </a:xfrm>
        </p:spPr>
        <p:txBody>
          <a:bodyPr>
            <a:normAutofit/>
          </a:bodyPr>
          <a:lstStyle/>
          <a:p>
            <a:pPr algn="l"/>
            <a:r>
              <a:rPr lang="en-GB" sz="3600">
                <a:solidFill>
                  <a:schemeClr val="bg1"/>
                </a:solidFill>
                <a:ea typeface="+mj-lt"/>
                <a:cs typeface="+mj-lt"/>
              </a:rPr>
              <a:t>APPENDIX </a:t>
            </a:r>
            <a:endParaRPr lang="en-US" sz="3600">
              <a:solidFill>
                <a:schemeClr val="bg1"/>
              </a:solidFill>
            </a:endParaRPr>
          </a:p>
          <a:p>
            <a:pPr algn="l"/>
            <a:endParaRPr lang="en-GB" sz="3600">
              <a:solidFill>
                <a:schemeClr val="bg1"/>
              </a:solidFill>
            </a:endParaRPr>
          </a:p>
        </p:txBody>
      </p:sp>
      <p:pic>
        <p:nvPicPr>
          <p:cNvPr id="17"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1" name="Content Placeholder 7">
            <a:extLst>
              <a:ext uri="{FF2B5EF4-FFF2-40B4-BE49-F238E27FC236}">
                <a16:creationId xmlns:a16="http://schemas.microsoft.com/office/drawing/2014/main" id="{BC606523-7A97-4A1A-E870-B15ED18F6FE2}"/>
              </a:ext>
            </a:extLst>
          </p:cNvPr>
          <p:cNvSpPr>
            <a:spLocks noGrp="1"/>
          </p:cNvSpPr>
          <p:nvPr>
            <p:ph idx="1"/>
          </p:nvPr>
        </p:nvSpPr>
        <p:spPr>
          <a:xfrm>
            <a:off x="685800" y="2821774"/>
            <a:ext cx="3687417" cy="3148329"/>
          </a:xfrm>
        </p:spPr>
        <p:txBody>
          <a:bodyPr vert="horz" lIns="91440" tIns="45720" rIns="91440" bIns="45720" rtlCol="0" anchor="t">
            <a:normAutofit/>
          </a:bodyPr>
          <a:lstStyle/>
          <a:p>
            <a:r>
              <a:rPr lang="en-US" sz="1600" dirty="0">
                <a:solidFill>
                  <a:schemeClr val="bg1"/>
                </a:solidFill>
              </a:rPr>
              <a:t>Chart presenting popular languages and their annual salary the data was collected through web scraping  GITHUB jobs data.</a:t>
            </a:r>
          </a:p>
        </p:txBody>
      </p:sp>
      <p:pic>
        <p:nvPicPr>
          <p:cNvPr id="4" name="Content Placeholder 3" descr="A graph of a number of people&#10;&#10;Description automatically generated">
            <a:extLst>
              <a:ext uri="{FF2B5EF4-FFF2-40B4-BE49-F238E27FC236}">
                <a16:creationId xmlns:a16="http://schemas.microsoft.com/office/drawing/2014/main" id="{94E2BCA9-489E-DCE3-C842-ADD28E3235EA}"/>
              </a:ext>
            </a:extLst>
          </p:cNvPr>
          <p:cNvPicPr>
            <a:picLocks noChangeAspect="1"/>
          </p:cNvPicPr>
          <p:nvPr/>
        </p:nvPicPr>
        <p:blipFill>
          <a:blip r:embed="rId4"/>
          <a:stretch>
            <a:fillRect/>
          </a:stretch>
        </p:blipFill>
        <p:spPr>
          <a:xfrm>
            <a:off x="5279475" y="1542439"/>
            <a:ext cx="6269057" cy="3773120"/>
          </a:xfrm>
          <a:prstGeom prst="rect">
            <a:avLst/>
          </a:prstGeom>
        </p:spPr>
      </p:pic>
    </p:spTree>
    <p:extLst>
      <p:ext uri="{BB962C8B-B14F-4D97-AF65-F5344CB8AC3E}">
        <p14:creationId xmlns:p14="http://schemas.microsoft.com/office/powerpoint/2010/main" val="415993963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7D57F46-3B4E-33B0-E2CC-5D6E3B9BD581}"/>
              </a:ext>
            </a:extLst>
          </p:cNvPr>
          <p:cNvSpPr>
            <a:spLocks noGrp="1"/>
          </p:cNvSpPr>
          <p:nvPr>
            <p:ph type="title"/>
          </p:nvPr>
        </p:nvSpPr>
        <p:spPr>
          <a:xfrm>
            <a:off x="2186153" y="764373"/>
            <a:ext cx="9320048" cy="1293028"/>
          </a:xfrm>
        </p:spPr>
        <p:txBody>
          <a:bodyPr>
            <a:normAutofit/>
          </a:bodyPr>
          <a:lstStyle/>
          <a:p>
            <a:r>
              <a:rPr lang="en-GB">
                <a:solidFill>
                  <a:schemeClr val="bg1"/>
                </a:solidFill>
              </a:rPr>
              <a:t>Outline     </a:t>
            </a:r>
          </a:p>
        </p:txBody>
      </p:sp>
      <p:sp>
        <p:nvSpPr>
          <p:cNvPr id="3" name="Content Placeholder 2">
            <a:extLst>
              <a:ext uri="{FF2B5EF4-FFF2-40B4-BE49-F238E27FC236}">
                <a16:creationId xmlns:a16="http://schemas.microsoft.com/office/drawing/2014/main" id="{9E7AF787-41E0-76F9-7FCC-6F88969C8A0F}"/>
              </a:ext>
            </a:extLst>
          </p:cNvPr>
          <p:cNvSpPr>
            <a:spLocks noGrp="1"/>
          </p:cNvSpPr>
          <p:nvPr>
            <p:ph idx="1"/>
          </p:nvPr>
        </p:nvSpPr>
        <p:spPr>
          <a:xfrm>
            <a:off x="685800" y="2743200"/>
            <a:ext cx="10820400" cy="3475485"/>
          </a:xfrm>
        </p:spPr>
        <p:txBody>
          <a:bodyPr>
            <a:normAutofit/>
          </a:bodyPr>
          <a:lstStyle/>
          <a:p>
            <a:pPr marL="342900" indent="-342900"/>
            <a:r>
              <a:rPr lang="en-GB">
                <a:ea typeface="+mn-lt"/>
                <a:cs typeface="+mn-lt"/>
              </a:rPr>
              <a:t>Executive Summary</a:t>
            </a:r>
            <a:endParaRPr lang="en-GB"/>
          </a:p>
          <a:p>
            <a:pPr marL="342900" indent="-342900"/>
            <a:r>
              <a:rPr lang="en-GB">
                <a:ea typeface="+mn-lt"/>
                <a:cs typeface="+mn-lt"/>
              </a:rPr>
              <a:t>Introduction</a:t>
            </a:r>
            <a:endParaRPr lang="en-GB"/>
          </a:p>
          <a:p>
            <a:pPr marL="342900" indent="-342900"/>
            <a:r>
              <a:rPr lang="en-GB">
                <a:ea typeface="+mn-lt"/>
                <a:cs typeface="+mn-lt"/>
              </a:rPr>
              <a:t>Methodology</a:t>
            </a:r>
            <a:endParaRPr lang="en-GB"/>
          </a:p>
          <a:p>
            <a:pPr marL="342900" indent="-342900"/>
            <a:r>
              <a:rPr lang="en-GB">
                <a:ea typeface="+mn-lt"/>
                <a:cs typeface="+mn-lt"/>
              </a:rPr>
              <a:t>Results</a:t>
            </a:r>
            <a:endParaRPr lang="en-GB"/>
          </a:p>
          <a:p>
            <a:pPr marL="342900" indent="-342900"/>
            <a:r>
              <a:rPr lang="en-GB">
                <a:ea typeface="+mn-lt"/>
                <a:cs typeface="+mn-lt"/>
              </a:rPr>
              <a:t>Discussion</a:t>
            </a:r>
          </a:p>
          <a:p>
            <a:pPr marL="342900" indent="-342900"/>
            <a:r>
              <a:rPr lang="en-GB">
                <a:ea typeface="+mn-lt"/>
                <a:cs typeface="+mn-lt"/>
              </a:rPr>
              <a:t>Conclusion</a:t>
            </a:r>
            <a:endParaRPr lang="en-GB"/>
          </a:p>
          <a:p>
            <a:pPr marL="342900" indent="-342900"/>
            <a:r>
              <a:rPr lang="en-GB">
                <a:ea typeface="+mn-lt"/>
                <a:cs typeface="+mn-lt"/>
              </a:rPr>
              <a:t>Appendix</a:t>
            </a:r>
            <a:endParaRPr lang="en-GB"/>
          </a:p>
          <a:p>
            <a:pPr marL="0" indent="0">
              <a:buNone/>
            </a:pPr>
            <a:endParaRPr lang="en-GB">
              <a:ea typeface="+mn-lt"/>
              <a:cs typeface="+mn-lt"/>
            </a:endParaRPr>
          </a:p>
          <a:p>
            <a:endParaRPr lang="en-GB"/>
          </a:p>
        </p:txBody>
      </p:sp>
    </p:spTree>
    <p:extLst>
      <p:ext uri="{BB962C8B-B14F-4D97-AF65-F5344CB8AC3E}">
        <p14:creationId xmlns:p14="http://schemas.microsoft.com/office/powerpoint/2010/main" val="44264058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9" name="Rectangle 58">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61" name="Picture 60">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07E410DA-110E-17BA-C693-689DC455E7BA}"/>
              </a:ext>
            </a:extLst>
          </p:cNvPr>
          <p:cNvSpPr>
            <a:spLocks noGrp="1"/>
          </p:cNvSpPr>
          <p:nvPr>
            <p:ph type="title"/>
          </p:nvPr>
        </p:nvSpPr>
        <p:spPr>
          <a:xfrm>
            <a:off x="643466" y="804334"/>
            <a:ext cx="3471333" cy="5249333"/>
          </a:xfrm>
        </p:spPr>
        <p:txBody>
          <a:bodyPr>
            <a:normAutofit/>
          </a:bodyPr>
          <a:lstStyle/>
          <a:p>
            <a:pPr>
              <a:spcBef>
                <a:spcPts val="1000"/>
              </a:spcBef>
            </a:pPr>
            <a:r>
              <a:rPr lang="en-GB" sz="3600" b="1" i="1" dirty="0">
                <a:solidFill>
                  <a:srgbClr val="FFFFFF"/>
                </a:solidFill>
                <a:latin typeface="Arial"/>
                <a:cs typeface="Arial"/>
              </a:rPr>
              <a:t>Executive Summary</a:t>
            </a:r>
            <a:endParaRPr lang="en-US" sz="3600" b="1" i="1">
              <a:solidFill>
                <a:srgbClr val="FFFFFF"/>
              </a:solidFill>
            </a:endParaRPr>
          </a:p>
          <a:p>
            <a:endParaRPr lang="en-GB">
              <a:solidFill>
                <a:srgbClr val="FFFFFF"/>
              </a:solidFill>
            </a:endParaRPr>
          </a:p>
        </p:txBody>
      </p:sp>
      <p:sp>
        <p:nvSpPr>
          <p:cNvPr id="3" name="Content Placeholder 2">
            <a:extLst>
              <a:ext uri="{FF2B5EF4-FFF2-40B4-BE49-F238E27FC236}">
                <a16:creationId xmlns:a16="http://schemas.microsoft.com/office/drawing/2014/main" id="{52DECE1D-FC13-7326-357C-AB67F631D0F9}"/>
              </a:ext>
            </a:extLst>
          </p:cNvPr>
          <p:cNvSpPr>
            <a:spLocks noGrp="1"/>
          </p:cNvSpPr>
          <p:nvPr>
            <p:ph idx="1"/>
          </p:nvPr>
        </p:nvSpPr>
        <p:spPr>
          <a:xfrm>
            <a:off x="5234722" y="804334"/>
            <a:ext cx="6271477" cy="5249333"/>
          </a:xfrm>
        </p:spPr>
        <p:txBody>
          <a:bodyPr anchor="ctr">
            <a:normAutofit/>
          </a:bodyPr>
          <a:lstStyle/>
          <a:p>
            <a:r>
              <a:rPr lang="en-GB" dirty="0">
                <a:solidFill>
                  <a:schemeClr val="tx2"/>
                </a:solidFill>
                <a:ea typeface="+mn-lt"/>
                <a:cs typeface="+mn-lt"/>
              </a:rPr>
              <a:t>From AI and automation to the metaverse and beyond, the future is powered by code.</a:t>
            </a:r>
          </a:p>
          <a:p>
            <a:r>
              <a:rPr lang="en-GB" dirty="0">
                <a:solidFill>
                  <a:schemeClr val="tx2"/>
                </a:solidFill>
                <a:ea typeface="+mn-lt"/>
                <a:cs typeface="+mn-lt"/>
              </a:rPr>
              <a:t>Programming languages and databases are the building blocks of innovation, and the landscape is rapidly evolving.</a:t>
            </a:r>
          </a:p>
          <a:p>
            <a:endParaRPr lang="en-GB">
              <a:solidFill>
                <a:schemeClr val="tx2"/>
              </a:solidFill>
            </a:endParaRPr>
          </a:p>
          <a:p>
            <a:r>
              <a:rPr lang="en-GB" dirty="0">
                <a:solidFill>
                  <a:schemeClr val="tx2"/>
                </a:solidFill>
                <a:ea typeface="+mn-lt"/>
                <a:cs typeface="+mn-lt"/>
              </a:rPr>
              <a:t>This presentation will delve into the hottest trends in the programming world, highlighting the languages and databases you need to know to stay ahead of the curve.</a:t>
            </a:r>
            <a:endParaRPr lang="en-GB" dirty="0">
              <a:solidFill>
                <a:schemeClr val="tx2"/>
              </a:solidFill>
            </a:endParaRPr>
          </a:p>
        </p:txBody>
      </p:sp>
    </p:spTree>
    <p:extLst>
      <p:ext uri="{BB962C8B-B14F-4D97-AF65-F5344CB8AC3E}">
        <p14:creationId xmlns:p14="http://schemas.microsoft.com/office/powerpoint/2010/main" val="132384577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8" name="Rectangle 27">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0" name="Picture 29">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AC0F52D0-0811-5EDC-3F02-10280173BC91}"/>
              </a:ext>
            </a:extLst>
          </p:cNvPr>
          <p:cNvSpPr>
            <a:spLocks noGrp="1"/>
          </p:cNvSpPr>
          <p:nvPr>
            <p:ph type="title"/>
          </p:nvPr>
        </p:nvSpPr>
        <p:spPr>
          <a:xfrm>
            <a:off x="643466" y="804334"/>
            <a:ext cx="3471333" cy="5249333"/>
          </a:xfrm>
        </p:spPr>
        <p:txBody>
          <a:bodyPr>
            <a:normAutofit/>
          </a:bodyPr>
          <a:lstStyle/>
          <a:p>
            <a:r>
              <a:rPr lang="en-GB" sz="3400" b="1" i="1">
                <a:solidFill>
                  <a:srgbClr val="FFFFFF"/>
                </a:solidFill>
                <a:ea typeface="+mj-lt"/>
                <a:cs typeface="+mj-lt"/>
              </a:rPr>
              <a:t>INTRODUCTION</a:t>
            </a:r>
            <a:endParaRPr lang="en-US" sz="3400">
              <a:solidFill>
                <a:srgbClr val="FFFFFF"/>
              </a:solidFill>
            </a:endParaRPr>
          </a:p>
        </p:txBody>
      </p:sp>
      <p:sp>
        <p:nvSpPr>
          <p:cNvPr id="3" name="Content Placeholder 2">
            <a:extLst>
              <a:ext uri="{FF2B5EF4-FFF2-40B4-BE49-F238E27FC236}">
                <a16:creationId xmlns:a16="http://schemas.microsoft.com/office/drawing/2014/main" id="{B24325ED-36F9-6475-F213-DA129B1DAA70}"/>
              </a:ext>
            </a:extLst>
          </p:cNvPr>
          <p:cNvSpPr>
            <a:spLocks noGrp="1"/>
          </p:cNvSpPr>
          <p:nvPr>
            <p:ph idx="1"/>
          </p:nvPr>
        </p:nvSpPr>
        <p:spPr>
          <a:xfrm>
            <a:off x="5234722" y="804334"/>
            <a:ext cx="6271477" cy="5249333"/>
          </a:xfrm>
        </p:spPr>
        <p:txBody>
          <a:bodyPr vert="horz" lIns="91440" tIns="45720" rIns="91440" bIns="45720" rtlCol="0" anchor="ctr">
            <a:normAutofit/>
          </a:bodyPr>
          <a:lstStyle/>
          <a:p>
            <a:r>
              <a:rPr lang="en-GB" dirty="0">
                <a:solidFill>
                  <a:schemeClr val="tx2"/>
                </a:solidFill>
                <a:ea typeface="+mn-lt"/>
                <a:cs typeface="+mn-lt"/>
              </a:rPr>
              <a:t>The Presentation’s purpose will give insights to the responsible business’ stakeholders, in effective decision making upon IT Consulting Services;</a:t>
            </a:r>
            <a:endParaRPr lang="en-GB" dirty="0">
              <a:solidFill>
                <a:schemeClr val="tx2"/>
              </a:solidFill>
            </a:endParaRPr>
          </a:p>
          <a:p>
            <a:r>
              <a:rPr lang="en-GB" dirty="0">
                <a:solidFill>
                  <a:schemeClr val="tx2"/>
                </a:solidFill>
                <a:ea typeface="+mn-lt"/>
                <a:cs typeface="+mn-lt"/>
              </a:rPr>
              <a:t>Answering the right questions, namely which are the current and immerging technologies in the market will drive the company to identify future skill requirements, utterly making the provided services more effective and precise;</a:t>
            </a:r>
            <a:endParaRPr lang="en-GB" dirty="0">
              <a:solidFill>
                <a:schemeClr val="tx2"/>
              </a:solidFill>
            </a:endParaRPr>
          </a:p>
          <a:p>
            <a:r>
              <a:rPr lang="en-GB" dirty="0">
                <a:solidFill>
                  <a:schemeClr val="tx2"/>
                </a:solidFill>
                <a:ea typeface="+mn-lt"/>
                <a:cs typeface="+mn-lt"/>
              </a:rPr>
              <a:t>Along the presentation, ideas and recommendations will be provided, based on the implementing Data Analysis techniques.</a:t>
            </a:r>
            <a:endParaRPr lang="en-GB" dirty="0">
              <a:solidFill>
                <a:schemeClr val="tx2"/>
              </a:solidFill>
            </a:endParaRPr>
          </a:p>
          <a:p>
            <a:endParaRPr lang="en-GB">
              <a:solidFill>
                <a:schemeClr val="tx2"/>
              </a:solidFill>
            </a:endParaRPr>
          </a:p>
        </p:txBody>
      </p:sp>
    </p:spTree>
    <p:extLst>
      <p:ext uri="{BB962C8B-B14F-4D97-AF65-F5344CB8AC3E}">
        <p14:creationId xmlns:p14="http://schemas.microsoft.com/office/powerpoint/2010/main" val="28648607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1592D6A8-CF8C-874F-154B-03E2E65CF1ED}"/>
              </a:ext>
            </a:extLst>
          </p:cNvPr>
          <p:cNvSpPr>
            <a:spLocks noGrp="1"/>
          </p:cNvSpPr>
          <p:nvPr>
            <p:ph type="title"/>
          </p:nvPr>
        </p:nvSpPr>
        <p:spPr>
          <a:xfrm>
            <a:off x="643466" y="804334"/>
            <a:ext cx="3471333" cy="5249333"/>
          </a:xfrm>
        </p:spPr>
        <p:txBody>
          <a:bodyPr>
            <a:normAutofit/>
          </a:bodyPr>
          <a:lstStyle/>
          <a:p>
            <a:r>
              <a:rPr lang="en-GB" sz="3100" b="1" i="1">
                <a:solidFill>
                  <a:srgbClr val="FFFFFF"/>
                </a:solidFill>
                <a:ea typeface="+mj-lt"/>
                <a:cs typeface="+mj-lt"/>
              </a:rPr>
              <a:t>METHODOLOGY</a:t>
            </a:r>
            <a:endParaRPr lang="en-US" sz="3100">
              <a:solidFill>
                <a:srgbClr val="FFFFFF"/>
              </a:solidFill>
            </a:endParaRPr>
          </a:p>
        </p:txBody>
      </p:sp>
      <p:sp>
        <p:nvSpPr>
          <p:cNvPr id="3" name="Content Placeholder 2">
            <a:extLst>
              <a:ext uri="{FF2B5EF4-FFF2-40B4-BE49-F238E27FC236}">
                <a16:creationId xmlns:a16="http://schemas.microsoft.com/office/drawing/2014/main" id="{AD9F82B4-0692-EB7D-2A53-BD0D5CF6AF5B}"/>
              </a:ext>
            </a:extLst>
          </p:cNvPr>
          <p:cNvSpPr>
            <a:spLocks noGrp="1"/>
          </p:cNvSpPr>
          <p:nvPr>
            <p:ph idx="1"/>
          </p:nvPr>
        </p:nvSpPr>
        <p:spPr>
          <a:xfrm>
            <a:off x="5234722" y="804334"/>
            <a:ext cx="6271477" cy="5249333"/>
          </a:xfrm>
        </p:spPr>
        <p:txBody>
          <a:bodyPr anchor="ctr">
            <a:normAutofit fontScale="92500" lnSpcReduction="10000"/>
          </a:bodyPr>
          <a:lstStyle/>
          <a:p>
            <a:r>
              <a:rPr lang="en-GB" dirty="0">
                <a:solidFill>
                  <a:schemeClr val="tx2"/>
                </a:solidFill>
              </a:rPr>
              <a:t>Data in several formats, such as the number of jobs currently available for different technologies and for different places, were gathered using </a:t>
            </a:r>
            <a:r>
              <a:rPr lang="en-GB" dirty="0" err="1">
                <a:solidFill>
                  <a:schemeClr val="tx2"/>
                </a:solidFill>
              </a:rPr>
              <a:t>Github</a:t>
            </a:r>
            <a:r>
              <a:rPr lang="en-GB" dirty="0">
                <a:solidFill>
                  <a:schemeClr val="tx2"/>
                </a:solidFill>
              </a:rPr>
              <a:t> jobs API on python.</a:t>
            </a:r>
          </a:p>
          <a:p>
            <a:r>
              <a:rPr lang="en-GB" dirty="0">
                <a:solidFill>
                  <a:schemeClr val="tx2"/>
                </a:solidFill>
              </a:rPr>
              <a:t>To obtain the names of the programming languages and their yearly wages, the IBM website was scraped. The dataset from a 2019 Stack Overflow developer survey was download and saved.</a:t>
            </a:r>
          </a:p>
          <a:p>
            <a:r>
              <a:rPr lang="en-GB" dirty="0">
                <a:solidFill>
                  <a:schemeClr val="tx2"/>
                </a:solidFill>
              </a:rPr>
              <a:t>Python was used to clean and analysis the data. To assess the distribution of data, the presence of outliers, and the correlation between various columns in the dataset, an exploratory data analysis was carried out.</a:t>
            </a:r>
          </a:p>
          <a:p>
            <a:r>
              <a:rPr lang="en-GB" dirty="0">
                <a:solidFill>
                  <a:schemeClr val="tx2"/>
                </a:solidFill>
              </a:rPr>
              <a:t>Charts, graphs, and dashboards were create using python and Cognos analytics to visualize the data. All the python analysis were carried out on </a:t>
            </a:r>
            <a:r>
              <a:rPr lang="en-GB" dirty="0" err="1">
                <a:solidFill>
                  <a:schemeClr val="tx2"/>
                </a:solidFill>
              </a:rPr>
              <a:t>Jupyter</a:t>
            </a:r>
            <a:r>
              <a:rPr lang="en-GB" dirty="0">
                <a:solidFill>
                  <a:schemeClr val="tx2"/>
                </a:solidFill>
              </a:rPr>
              <a:t> notebook through visual studio.</a:t>
            </a:r>
          </a:p>
        </p:txBody>
      </p:sp>
    </p:spTree>
    <p:extLst>
      <p:ext uri="{BB962C8B-B14F-4D97-AF65-F5344CB8AC3E}">
        <p14:creationId xmlns:p14="http://schemas.microsoft.com/office/powerpoint/2010/main" val="30383734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38ADC57-191A-08DC-A95A-AF76D32EF984}"/>
              </a:ext>
            </a:extLst>
          </p:cNvPr>
          <p:cNvSpPr>
            <a:spLocks noGrp="1"/>
          </p:cNvSpPr>
          <p:nvPr>
            <p:ph type="title"/>
          </p:nvPr>
        </p:nvSpPr>
        <p:spPr>
          <a:xfrm>
            <a:off x="683609" y="764372"/>
            <a:ext cx="3173688" cy="5216013"/>
          </a:xfrm>
        </p:spPr>
        <p:txBody>
          <a:bodyPr>
            <a:normAutofit/>
          </a:bodyPr>
          <a:lstStyle/>
          <a:p>
            <a:r>
              <a:rPr lang="en-GB" sz="4400" b="1" i="1" dirty="0"/>
              <a:t>RESULTS   </a:t>
            </a:r>
            <a:endParaRPr lang="en-GB" b="1" i="1" dirty="0"/>
          </a:p>
        </p:txBody>
      </p:sp>
      <p:cxnSp>
        <p:nvCxnSpPr>
          <p:cNvPr id="15" name="Straight Connector 14">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86F684-8820-1D55-D5A0-AFF6A2FA456A}"/>
              </a:ext>
            </a:extLst>
          </p:cNvPr>
          <p:cNvSpPr>
            <a:spLocks noGrp="1"/>
          </p:cNvSpPr>
          <p:nvPr>
            <p:ph idx="1"/>
          </p:nvPr>
        </p:nvSpPr>
        <p:spPr>
          <a:xfrm>
            <a:off x="4370138" y="764372"/>
            <a:ext cx="7086600" cy="5216013"/>
          </a:xfrm>
        </p:spPr>
        <p:txBody>
          <a:bodyPr anchor="ctr">
            <a:normAutofit/>
          </a:bodyPr>
          <a:lstStyle/>
          <a:p>
            <a:endParaRPr lang="en-GB" sz="2000" dirty="0">
              <a:ea typeface="+mn-lt"/>
              <a:cs typeface="+mn-lt"/>
            </a:endParaRPr>
          </a:p>
          <a:p>
            <a:endParaRPr lang="en-GB" sz="2000" dirty="0">
              <a:ea typeface="+mn-lt"/>
              <a:cs typeface="+mn-lt"/>
            </a:endParaRPr>
          </a:p>
          <a:p>
            <a:r>
              <a:rPr lang="en-GB" sz="2000" dirty="0">
                <a:ea typeface="+mn-lt"/>
                <a:cs typeface="+mn-lt"/>
              </a:rPr>
              <a:t>Visualization – Charts </a:t>
            </a:r>
            <a:endParaRPr lang="en-GB" sz="2000" dirty="0"/>
          </a:p>
          <a:p>
            <a:r>
              <a:rPr lang="en-GB" sz="2000" dirty="0">
                <a:ea typeface="+mn-lt"/>
                <a:cs typeface="+mn-lt"/>
              </a:rPr>
              <a:t>Dashboard </a:t>
            </a:r>
            <a:endParaRPr lang="en-GB" sz="2000" dirty="0"/>
          </a:p>
          <a:p>
            <a:pPr marL="0" indent="0">
              <a:buNone/>
            </a:pPr>
            <a:endParaRPr lang="en-GB" sz="2000" dirty="0"/>
          </a:p>
        </p:txBody>
      </p:sp>
    </p:spTree>
    <p:extLst>
      <p:ext uri="{BB962C8B-B14F-4D97-AF65-F5344CB8AC3E}">
        <p14:creationId xmlns:p14="http://schemas.microsoft.com/office/powerpoint/2010/main" val="67063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0B149CC-1233-6E36-9959-B22DBA05C4FE}"/>
              </a:ext>
            </a:extLst>
          </p:cNvPr>
          <p:cNvSpPr>
            <a:spLocks noGrp="1"/>
          </p:cNvSpPr>
          <p:nvPr>
            <p:ph type="title"/>
          </p:nvPr>
        </p:nvSpPr>
        <p:spPr>
          <a:xfrm>
            <a:off x="2186153" y="764373"/>
            <a:ext cx="9320048" cy="1293028"/>
          </a:xfrm>
        </p:spPr>
        <p:txBody>
          <a:bodyPr>
            <a:normAutofit/>
          </a:bodyPr>
          <a:lstStyle/>
          <a:p>
            <a:r>
              <a:rPr lang="en-GB" sz="3200">
                <a:solidFill>
                  <a:schemeClr val="bg1"/>
                </a:solidFill>
                <a:ea typeface="+mj-lt"/>
                <a:cs typeface="+mj-lt"/>
              </a:rPr>
              <a:t>PROGRAMMING LANGUAGE TRENDS </a:t>
            </a:r>
            <a:endParaRPr lang="en-US"/>
          </a:p>
          <a:p>
            <a:endParaRPr lang="en-GB" dirty="0">
              <a:solidFill>
                <a:schemeClr val="bg1"/>
              </a:solidFill>
            </a:endParaRPr>
          </a:p>
        </p:txBody>
      </p:sp>
      <p:pic>
        <p:nvPicPr>
          <p:cNvPr id="4" name="Content Placeholder 3" descr="A graph of numbers and a number of people&#10;&#10;Description automatically generated with medium confidence">
            <a:extLst>
              <a:ext uri="{FF2B5EF4-FFF2-40B4-BE49-F238E27FC236}">
                <a16:creationId xmlns:a16="http://schemas.microsoft.com/office/drawing/2014/main" id="{AC3D92D3-A102-D4A9-0411-2BE871340D17}"/>
              </a:ext>
              <a:ext uri="{C183D7F6-B498-43B3-948B-1728B52AA6E4}">
                <adec:decorative xmlns:adec="http://schemas.microsoft.com/office/drawing/2017/decorative" val="0"/>
              </a:ext>
            </a:extLst>
          </p:cNvPr>
          <p:cNvPicPr>
            <a:picLocks noGrp="1" noChangeAspect="1"/>
          </p:cNvPicPr>
          <p:nvPr>
            <p:ph idx="1"/>
          </p:nvPr>
        </p:nvPicPr>
        <p:blipFill>
          <a:blip r:embed="rId3"/>
          <a:stretch>
            <a:fillRect/>
          </a:stretch>
        </p:blipFill>
        <p:spPr>
          <a:xfrm>
            <a:off x="67394" y="2876970"/>
            <a:ext cx="5961210" cy="3739908"/>
          </a:xfrm>
        </p:spPr>
      </p:pic>
      <p:sp>
        <p:nvSpPr>
          <p:cNvPr id="5" name="TextBox 4">
            <a:extLst>
              <a:ext uri="{FF2B5EF4-FFF2-40B4-BE49-F238E27FC236}">
                <a16:creationId xmlns:a16="http://schemas.microsoft.com/office/drawing/2014/main" id="{4B91B69E-BD81-EAC3-2134-B4E488F9A448}"/>
              </a:ext>
            </a:extLst>
          </p:cNvPr>
          <p:cNvSpPr txBox="1"/>
          <p:nvPr/>
        </p:nvSpPr>
        <p:spPr>
          <a:xfrm>
            <a:off x="60827" y="2346826"/>
            <a:ext cx="5962548"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Top 10  programming Language for current year </a:t>
            </a:r>
            <a:endParaRPr lang="en-US" b="1"/>
          </a:p>
        </p:txBody>
      </p:sp>
      <p:pic>
        <p:nvPicPr>
          <p:cNvPr id="6" name="Picture 5">
            <a:extLst>
              <a:ext uri="{FF2B5EF4-FFF2-40B4-BE49-F238E27FC236}">
                <a16:creationId xmlns:a16="http://schemas.microsoft.com/office/drawing/2014/main" id="{96D6B9C5-604D-944A-A1DF-EFB2A3645345}"/>
              </a:ext>
            </a:extLst>
          </p:cNvPr>
          <p:cNvPicPr>
            <a:picLocks noChangeAspect="1"/>
          </p:cNvPicPr>
          <p:nvPr/>
        </p:nvPicPr>
        <p:blipFill>
          <a:blip r:embed="rId4"/>
          <a:stretch>
            <a:fillRect/>
          </a:stretch>
        </p:blipFill>
        <p:spPr>
          <a:xfrm>
            <a:off x="6025012" y="2879516"/>
            <a:ext cx="6166088" cy="3730025"/>
          </a:xfrm>
          <a:prstGeom prst="rect">
            <a:avLst/>
          </a:prstGeom>
        </p:spPr>
      </p:pic>
      <p:sp>
        <p:nvSpPr>
          <p:cNvPr id="7" name="TextBox 6">
            <a:extLst>
              <a:ext uri="{FF2B5EF4-FFF2-40B4-BE49-F238E27FC236}">
                <a16:creationId xmlns:a16="http://schemas.microsoft.com/office/drawing/2014/main" id="{292FA4CD-919C-9B42-DA8E-F182B4E14235}"/>
              </a:ext>
            </a:extLst>
          </p:cNvPr>
          <p:cNvSpPr txBox="1"/>
          <p:nvPr/>
        </p:nvSpPr>
        <p:spPr>
          <a:xfrm>
            <a:off x="6100208" y="2341755"/>
            <a:ext cx="60360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Top 10  programming Language for next year </a:t>
            </a:r>
            <a:endParaRPr lang="en-US" b="1"/>
          </a:p>
        </p:txBody>
      </p:sp>
    </p:spTree>
    <p:extLst>
      <p:ext uri="{BB962C8B-B14F-4D97-AF65-F5344CB8AC3E}">
        <p14:creationId xmlns:p14="http://schemas.microsoft.com/office/powerpoint/2010/main" val="203237002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7B2B7-7D49-2401-A0CE-B6331ECB6955}"/>
              </a:ext>
            </a:extLst>
          </p:cNvPr>
          <p:cNvSpPr>
            <a:spLocks noGrp="1"/>
          </p:cNvSpPr>
          <p:nvPr>
            <p:ph type="title"/>
          </p:nvPr>
        </p:nvSpPr>
        <p:spPr>
          <a:xfrm>
            <a:off x="4090507" y="764373"/>
            <a:ext cx="7434070" cy="1474330"/>
          </a:xfrm>
        </p:spPr>
        <p:txBody>
          <a:bodyPr vert="horz" lIns="91440" tIns="45720" rIns="91440" bIns="45720" rtlCol="0" anchor="ctr">
            <a:noAutofit/>
          </a:bodyPr>
          <a:lstStyle/>
          <a:p>
            <a:r>
              <a:rPr lang="en-GB" sz="3200" dirty="0">
                <a:ea typeface="+mj-lt"/>
                <a:cs typeface="+mj-lt"/>
              </a:rPr>
              <a:t>PROGRAMMING LANGUAGE TRENDS - FINDINGS &amp; IMPLIC ATIONS </a:t>
            </a:r>
            <a:endParaRPr lang="en-US" sz="3200"/>
          </a:p>
          <a:p>
            <a:endParaRPr lang="en-GB" sz="3100"/>
          </a:p>
        </p:txBody>
      </p:sp>
      <p:sp>
        <p:nvSpPr>
          <p:cNvPr id="41" name="Rectangle 40">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3" name="Picture 42">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C6506518-5478-4477-F101-C3D58C693896}"/>
              </a:ext>
            </a:extLst>
          </p:cNvPr>
          <p:cNvSpPr>
            <a:spLocks noGrp="1"/>
          </p:cNvSpPr>
          <p:nvPr>
            <p:ph idx="1"/>
          </p:nvPr>
        </p:nvSpPr>
        <p:spPr>
          <a:xfrm>
            <a:off x="4090507" y="2628900"/>
            <a:ext cx="7454077" cy="3589785"/>
          </a:xfrm>
        </p:spPr>
        <p:txBody>
          <a:bodyPr vert="horz" lIns="91440" tIns="45720" rIns="91440" bIns="45720" rtlCol="0" anchor="t">
            <a:normAutofit/>
          </a:bodyPr>
          <a:lstStyle/>
          <a:p>
            <a:pPr marL="0" indent="0">
              <a:buNone/>
            </a:pPr>
            <a:r>
              <a:rPr lang="en-GB" sz="1700" dirty="0"/>
              <a:t>Findings</a:t>
            </a:r>
            <a:endParaRPr lang="en-US" dirty="0"/>
          </a:p>
          <a:p>
            <a:r>
              <a:rPr lang="en-GB" sz="1700" dirty="0">
                <a:ea typeface="+mn-lt"/>
                <a:cs typeface="+mn-lt"/>
              </a:rPr>
              <a:t>JavaScript is top trending language in the world </a:t>
            </a:r>
            <a:endParaRPr lang="en-GB" sz="1700"/>
          </a:p>
          <a:p>
            <a:r>
              <a:rPr lang="en-GB" sz="1700" dirty="0">
                <a:ea typeface="+mn-lt"/>
                <a:cs typeface="+mn-lt"/>
              </a:rPr>
              <a:t>Python and TypeScript are becoming more and more popular </a:t>
            </a:r>
            <a:endParaRPr lang="en-GB" sz="1700"/>
          </a:p>
          <a:p>
            <a:r>
              <a:rPr lang="en-GB" sz="1700" dirty="0">
                <a:ea typeface="+mn-lt"/>
                <a:cs typeface="+mn-lt"/>
              </a:rPr>
              <a:t>HTML/CSS and SQL still has great portion in language usage trend </a:t>
            </a:r>
          </a:p>
          <a:p>
            <a:endParaRPr lang="en-GB" sz="1700"/>
          </a:p>
          <a:p>
            <a:pPr marL="0" indent="0">
              <a:buNone/>
            </a:pPr>
            <a:r>
              <a:rPr lang="en-GB" sz="1700" dirty="0">
                <a:ea typeface="+mn-lt"/>
                <a:cs typeface="+mn-lt"/>
              </a:rPr>
              <a:t>Implications </a:t>
            </a:r>
            <a:endParaRPr lang="en-GB" sz="1700" dirty="0"/>
          </a:p>
          <a:p>
            <a:r>
              <a:rPr lang="en-GB" sz="1700" dirty="0">
                <a:ea typeface="+mn-lt"/>
                <a:cs typeface="+mn-lt"/>
              </a:rPr>
              <a:t>Web developments and Web developers are still in high demands </a:t>
            </a:r>
          </a:p>
          <a:p>
            <a:r>
              <a:rPr lang="en-GB" sz="1700" dirty="0">
                <a:ea typeface="+mn-lt"/>
                <a:cs typeface="+mn-lt"/>
              </a:rPr>
              <a:t>JavaScript and TypeScript are crucial to learn for developers </a:t>
            </a:r>
            <a:endParaRPr lang="en-GB" sz="1700"/>
          </a:p>
          <a:p>
            <a:r>
              <a:rPr lang="en-GB" sz="1700" dirty="0">
                <a:ea typeface="+mn-lt"/>
                <a:cs typeface="+mn-lt"/>
              </a:rPr>
              <a:t>Python is the new trending language, especially popular in AI fields </a:t>
            </a:r>
            <a:endParaRPr lang="en-GB" sz="1700" dirty="0"/>
          </a:p>
          <a:p>
            <a:endParaRPr lang="en-GB" sz="1700"/>
          </a:p>
        </p:txBody>
      </p:sp>
    </p:spTree>
    <p:extLst>
      <p:ext uri="{BB962C8B-B14F-4D97-AF65-F5344CB8AC3E}">
        <p14:creationId xmlns:p14="http://schemas.microsoft.com/office/powerpoint/2010/main" val="8890507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CD3965-7576-4EBB-9FEA-0E73E2DB4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4B15F5-9B02-4280-9F50-172515BF4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3A5BBF0-37C3-4339-BD51-F7A980A93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0300838-FA72-E80B-AB4F-F043D978FC6A}"/>
              </a:ext>
            </a:extLst>
          </p:cNvPr>
          <p:cNvSpPr>
            <a:spLocks noGrp="1"/>
          </p:cNvSpPr>
          <p:nvPr>
            <p:ph type="title"/>
          </p:nvPr>
        </p:nvSpPr>
        <p:spPr>
          <a:xfrm>
            <a:off x="2895600" y="764373"/>
            <a:ext cx="8610600" cy="1293028"/>
          </a:xfrm>
        </p:spPr>
        <p:txBody>
          <a:bodyPr>
            <a:normAutofit/>
          </a:bodyPr>
          <a:lstStyle/>
          <a:p>
            <a:r>
              <a:rPr lang="en-GB">
                <a:solidFill>
                  <a:schemeClr val="bg1"/>
                </a:solidFill>
                <a:ea typeface="+mj-lt"/>
                <a:cs typeface="+mj-lt"/>
              </a:rPr>
              <a:t>DATABASE TRENDS </a:t>
            </a:r>
            <a:endParaRPr lang="en-US">
              <a:solidFill>
                <a:schemeClr val="bg1"/>
              </a:solidFill>
            </a:endParaRPr>
          </a:p>
          <a:p>
            <a:endParaRPr lang="en-GB">
              <a:solidFill>
                <a:schemeClr val="bg1"/>
              </a:solidFill>
            </a:endParaRPr>
          </a:p>
        </p:txBody>
      </p:sp>
      <p:pic>
        <p:nvPicPr>
          <p:cNvPr id="4" name="Content Placeholder 3" descr="A graph of data in different colors&#10;&#10;Description automatically generated">
            <a:extLst>
              <a:ext uri="{FF2B5EF4-FFF2-40B4-BE49-F238E27FC236}">
                <a16:creationId xmlns:a16="http://schemas.microsoft.com/office/drawing/2014/main" id="{495BA702-6F67-B531-88D2-655E9788669E}"/>
              </a:ext>
            </a:extLst>
          </p:cNvPr>
          <p:cNvPicPr>
            <a:picLocks noChangeAspect="1"/>
          </p:cNvPicPr>
          <p:nvPr/>
        </p:nvPicPr>
        <p:blipFill>
          <a:blip r:embed="rId3"/>
          <a:stretch>
            <a:fillRect/>
          </a:stretch>
        </p:blipFill>
        <p:spPr>
          <a:xfrm>
            <a:off x="363335" y="2927931"/>
            <a:ext cx="5847251" cy="3347816"/>
          </a:xfrm>
          <a:prstGeom prst="rect">
            <a:avLst/>
          </a:prstGeom>
        </p:spPr>
      </p:pic>
      <p:pic>
        <p:nvPicPr>
          <p:cNvPr id="5" name="Picture 4">
            <a:extLst>
              <a:ext uri="{FF2B5EF4-FFF2-40B4-BE49-F238E27FC236}">
                <a16:creationId xmlns:a16="http://schemas.microsoft.com/office/drawing/2014/main" id="{4300CBC6-28C9-B6BC-7E9C-7344B24A5F51}"/>
              </a:ext>
            </a:extLst>
          </p:cNvPr>
          <p:cNvPicPr>
            <a:picLocks noChangeAspect="1"/>
          </p:cNvPicPr>
          <p:nvPr/>
        </p:nvPicPr>
        <p:blipFill>
          <a:blip r:embed="rId4"/>
          <a:stretch>
            <a:fillRect/>
          </a:stretch>
        </p:blipFill>
        <p:spPr>
          <a:xfrm>
            <a:off x="6208753" y="2926762"/>
            <a:ext cx="5605534" cy="3362716"/>
          </a:xfrm>
          <a:prstGeom prst="rect">
            <a:avLst/>
          </a:prstGeom>
        </p:spPr>
      </p:pic>
      <p:sp>
        <p:nvSpPr>
          <p:cNvPr id="7" name="TextBox 6">
            <a:extLst>
              <a:ext uri="{FF2B5EF4-FFF2-40B4-BE49-F238E27FC236}">
                <a16:creationId xmlns:a16="http://schemas.microsoft.com/office/drawing/2014/main" id="{E3E625A7-3B4E-BC86-7DE9-2EE325631A39}"/>
              </a:ext>
            </a:extLst>
          </p:cNvPr>
          <p:cNvSpPr txBox="1"/>
          <p:nvPr/>
        </p:nvSpPr>
        <p:spPr>
          <a:xfrm>
            <a:off x="357806" y="2346176"/>
            <a:ext cx="56172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29184">
              <a:spcAft>
                <a:spcPts val="600"/>
              </a:spcAft>
            </a:pPr>
            <a:r>
              <a:rPr lang="en-GB" b="1" kern="1200" dirty="0">
                <a:latin typeface="+mn-lt"/>
                <a:ea typeface="+mn-lt"/>
                <a:cs typeface="+mn-lt"/>
              </a:rPr>
              <a:t>Top 10  Databases for current year</a:t>
            </a:r>
            <a:r>
              <a:rPr lang="en-GB" b="1" dirty="0">
                <a:ea typeface="+mn-lt"/>
                <a:cs typeface="+mn-lt"/>
              </a:rPr>
              <a:t> </a:t>
            </a:r>
            <a:endParaRPr lang="en-US" b="1"/>
          </a:p>
        </p:txBody>
      </p:sp>
      <p:sp>
        <p:nvSpPr>
          <p:cNvPr id="8" name="TextBox 7">
            <a:extLst>
              <a:ext uri="{FF2B5EF4-FFF2-40B4-BE49-F238E27FC236}">
                <a16:creationId xmlns:a16="http://schemas.microsoft.com/office/drawing/2014/main" id="{264B6A12-1E2B-7843-F49C-5BE738F81ACD}"/>
              </a:ext>
            </a:extLst>
          </p:cNvPr>
          <p:cNvSpPr txBox="1"/>
          <p:nvPr/>
        </p:nvSpPr>
        <p:spPr>
          <a:xfrm>
            <a:off x="6489679" y="2358050"/>
            <a:ext cx="5535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29184">
              <a:spcAft>
                <a:spcPts val="600"/>
              </a:spcAft>
            </a:pPr>
            <a:r>
              <a:rPr lang="en-GB" b="1" kern="1200" dirty="0">
                <a:latin typeface="+mn-lt"/>
                <a:ea typeface="+mn-lt"/>
                <a:cs typeface="+mn-lt"/>
              </a:rPr>
              <a:t>Top 10  Databases for next year </a:t>
            </a:r>
            <a:endParaRPr lang="en-US" b="1"/>
          </a:p>
        </p:txBody>
      </p:sp>
    </p:spTree>
    <p:extLst>
      <p:ext uri="{BB962C8B-B14F-4D97-AF65-F5344CB8AC3E}">
        <p14:creationId xmlns:p14="http://schemas.microsoft.com/office/powerpoint/2010/main" val="161991256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1</Words>
  <Application>Microsoft Office PowerPoint</Application>
  <PresentationFormat>Widescreen</PresentationFormat>
  <Paragraphs>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Vapor Trail</vt:lpstr>
      <vt:lpstr>Ibm data analyst Capstone project:</vt:lpstr>
      <vt:lpstr>Outline     </vt:lpstr>
      <vt:lpstr>Executive Summary </vt:lpstr>
      <vt:lpstr>INTRODUCTION</vt:lpstr>
      <vt:lpstr>METHODOLOGY</vt:lpstr>
      <vt:lpstr>RESULTS   </vt:lpstr>
      <vt:lpstr>PROGRAMMING LANGUAGE TRENDS  </vt:lpstr>
      <vt:lpstr>PROGRAMMING LANGUAGE TRENDS - FINDINGS &amp; IMPLIC ATIONS  </vt:lpstr>
      <vt:lpstr>DATABASE TRENDS  </vt:lpstr>
      <vt:lpstr>DATABASE TRENDS - FINDINGS &amp; IMPLICATIONS  </vt:lpstr>
      <vt:lpstr>DASHBOARD  </vt:lpstr>
      <vt:lpstr>DASHBORAD TAB 1</vt:lpstr>
      <vt:lpstr>DASHBORAD TAB 2</vt:lpstr>
      <vt:lpstr>DASHBORAD TAB 3</vt:lpstr>
      <vt:lpstr>DISCUSSION  </vt:lpstr>
      <vt:lpstr>OVERALL FINDINGS &amp; IMPLICATIONS  </vt:lpstr>
      <vt:lpstr>CONCLUSION  </vt:lpstr>
      <vt:lpstr>APPENDIX  </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571</cp:revision>
  <dcterms:created xsi:type="dcterms:W3CDTF">2023-12-02T19:58:33Z</dcterms:created>
  <dcterms:modified xsi:type="dcterms:W3CDTF">2023-12-03T01:23:40Z</dcterms:modified>
</cp:coreProperties>
</file>