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8787-5BE4-4738-92C7-68089490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9771F-46B1-4E4A-8F9D-C872B09ED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FF6E-7A9A-4B4B-9DAE-C74A79D9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056A-2CC4-4FD3-906B-26417B98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62A5-CD25-4D3E-8557-B3FDCA3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3D68-E7A6-4E18-A794-A4E51290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43CA-1E7F-4809-8F5B-9B78427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0670-B116-4115-B752-909C20A7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F7AC-54F2-47C6-9AD0-F05A9A1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14AC-D516-4770-BEC4-264496A8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3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2D5DF-8197-4071-9D1C-07E75CEE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5B5D-2FD7-4A1C-A01A-D33EE66CF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111D-2AEA-40C9-BE96-0EA56786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AA95-C64E-4686-8D44-E9663B60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4237-D915-4439-95AF-7BACEBED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91A3-E174-4B8A-BB5A-DFD9F10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9297-4B55-4803-9CA9-0C3D5F0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32E4-BF05-4C33-904F-2ED33C67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9CD2-F679-455A-B79B-055D5196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26C3-141B-4E20-90E6-A7F4D304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3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7F9F-44B3-49D4-81A4-145E4A91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2C8A-557D-44E3-9777-FDF9345E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35D3-ECE1-4B67-A44D-E252F8A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AAF6-CA60-4B59-B4ED-112584A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818A-02E1-4383-A076-924EC48F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FC48-E963-43C9-9051-483BAF0A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E8FB-5424-498A-B5AA-0FCE9C687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40BF-C875-4563-81D1-A1093ECC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46A7-E001-4DC4-8A3A-CE966C15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EFD9-1C15-43F9-935A-987AB77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4860-7504-4697-8481-36F1EB2B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B49-C4FB-4005-B761-5EAA0C74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BF16-0831-4B3D-A13A-7D4FE32F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2AD5-5F74-4D3D-B028-8270777FA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64CF3-436E-4432-9BE8-0272C2BCE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15ED0-37DE-44E8-8582-3D0A3C05D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4DCFA-0E24-4E50-9200-D1E30164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F94E7-7A48-4FEB-84B4-ED50756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F6566-84BB-4741-830C-88078380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2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BF51-EC17-49ED-A4B9-CFF05A41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9E93D-2C36-4189-8DC9-FBA7D154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67CC3-E791-4125-98A9-4B8B728E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9AE5A-A26E-4AE3-96C9-DD43659E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17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4920E-DC7D-47AE-8CC3-4E468A8F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C33A-741B-481B-8755-2F9BD4DE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9FF45-D42A-4CDD-887E-EEED4E0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FAA8-50CC-419D-93AB-C55B249F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231C-97C2-4822-9859-A7B904CF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B364-82F4-40E5-8E5E-1B7CB7C7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FA91-5219-47D5-A371-39134F9F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5552-DAEE-40C7-AC1B-2BEFDEDF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8241-2634-477B-BB42-96A38059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91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724-A75B-428E-B94B-6BA823E9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F4BF9-0AE2-4064-9503-6C53EB26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2535-9530-4B17-A0D0-D1F39098C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FCAD-2E61-4FDE-9DFA-516D0D8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B736D-61FB-4EDE-B7DF-66D307C2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B4B9-89A7-4E35-9D75-F11541CD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8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B664F-93C7-468E-AFFB-779D174B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F823-C519-4205-B20B-45FDFBB2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2ADB-9796-4175-BBDF-6B6CD66C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88BF-A653-4DC4-885E-FFEBE258383F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5120-B66B-4B8F-9E21-35CDBAC4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9D2C-5C6E-4092-8869-5DE25D25B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1DC1-900F-4F73-B10C-A842D9040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7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E219DE-D929-4284-A73D-7748ADF15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211138"/>
            <a:ext cx="11096625" cy="655637"/>
          </a:xfrm>
        </p:spPr>
        <p:txBody>
          <a:bodyPr>
            <a:normAutofit/>
          </a:bodyPr>
          <a:lstStyle/>
          <a:p>
            <a:r>
              <a:rPr lang="en-AU" dirty="0"/>
              <a:t>Virtual Private Database (VPD) - Fine Grained Access Control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02097B5-C7C4-45B9-9898-438C3A22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60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12696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CEBF3-DA64-48D1-ABEE-8B2844782F03}"/>
              </a:ext>
            </a:extLst>
          </p:cNvPr>
          <p:cNvSpPr txBox="1"/>
          <p:nvPr/>
        </p:nvSpPr>
        <p:spPr>
          <a:xfrm>
            <a:off x="160314" y="573580"/>
            <a:ext cx="11810013" cy="556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"/>
              </a:spcAft>
              <a:buFontTx/>
              <a:buChar char="-"/>
            </a:pPr>
            <a:r>
              <a:rPr lang="en-AU" sz="1400" dirty="0">
                <a:latin typeface="+mj-lt"/>
                <a:cs typeface="Andalus" panose="02020603050405020304" pitchFamily="18" charset="-78"/>
              </a:rPr>
              <a:t>It enforces security, to a fine level of granularity, directly on database tables, views, or synonyms</a:t>
            </a:r>
          </a:p>
          <a:p>
            <a:pPr marL="285750" indent="-285750">
              <a:lnSpc>
                <a:spcPct val="150000"/>
              </a:lnSpc>
              <a:spcAft>
                <a:spcPts val="100"/>
              </a:spcAft>
              <a:buFontTx/>
              <a:buChar char="-"/>
            </a:pPr>
            <a:r>
              <a:rPr lang="en-AU" sz="1400" dirty="0">
                <a:latin typeface="+mj-lt"/>
                <a:cs typeface="Andalus" panose="02020603050405020304" pitchFamily="18" charset="-78"/>
              </a:rPr>
              <a:t>It enables you to create security policies to control database access at the row and column level</a:t>
            </a:r>
          </a:p>
          <a:p>
            <a:pPr marL="285750" indent="-285750">
              <a:lnSpc>
                <a:spcPct val="150000"/>
              </a:lnSpc>
              <a:spcAft>
                <a:spcPts val="100"/>
              </a:spcAft>
              <a:buFontTx/>
              <a:buChar char="-"/>
            </a:pPr>
            <a:r>
              <a:rPr lang="en-AU" sz="1400" dirty="0">
                <a:latin typeface="+mj-lt"/>
                <a:cs typeface="Andalus" panose="02020603050405020304" pitchFamily="18" charset="-78"/>
              </a:rPr>
              <a:t>Attaching Oracle Virtual Private Database security policies to database tables, views, or synonyms, rather than implementing access controls in all your applications, provides the following benefits:</a:t>
            </a:r>
          </a:p>
          <a:p>
            <a:pPr algn="just">
              <a:spcAft>
                <a:spcPts val="100"/>
              </a:spcAft>
            </a:pPr>
            <a:r>
              <a:rPr lang="en-AU" b="1" dirty="0">
                <a:latin typeface="+mj-lt"/>
              </a:rPr>
              <a:t>Security</a:t>
            </a:r>
          </a:p>
          <a:p>
            <a:pPr lvl="1"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Associating a policy with a database table, view, or synonym can solve a potentially serious application security problem. Suppose a user is </a:t>
            </a:r>
          </a:p>
          <a:p>
            <a:pPr lvl="1"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authorized to use an application, and then drawing on the privileges associated with that application, wrongfully modifies the database by using an </a:t>
            </a:r>
          </a:p>
          <a:p>
            <a:pPr lvl="1"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ad hoc query tool, such as SQL*Plus. By attaching security policies directly to tables, views, or synonyms, fine-grained access control ensures that the </a:t>
            </a:r>
          </a:p>
          <a:p>
            <a:pPr lvl="1"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same security is in force, no matter how a user accesses the data.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b="1" dirty="0">
                <a:latin typeface="+mj-lt"/>
              </a:rPr>
              <a:t>Simplicity</a:t>
            </a:r>
            <a:r>
              <a:rPr lang="en-AU" dirty="0">
                <a:latin typeface="+mj-lt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One can add the security policy to a table, view, or synonym only once, rather than repeatedly adding it to each of your table-based, view-based, or synonym-based applications.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b="1" dirty="0">
                <a:latin typeface="+mj-lt"/>
              </a:rPr>
              <a:t>Flexibility</a:t>
            </a:r>
            <a:endParaRPr lang="en-AU" dirty="0">
              <a:latin typeface="+mj-lt"/>
            </a:endParaRPr>
          </a:p>
          <a:p>
            <a:pPr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           You can have one security policy for SELECT statements, another for INSERT statements, and still others for UPDATE and DELETE statements. For example, you                     </a:t>
            </a:r>
          </a:p>
          <a:p>
            <a:pPr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           might want to enable Human Resources clerks to have SELECT privileges for all employee records in their division, but to update only salaries for those    </a:t>
            </a:r>
          </a:p>
          <a:p>
            <a:pPr algn="just">
              <a:lnSpc>
                <a:spcPct val="150000"/>
              </a:lnSpc>
              <a:spcAft>
                <a:spcPts val="100"/>
              </a:spcAft>
            </a:pPr>
            <a:r>
              <a:rPr lang="en-AU" sz="1400" dirty="0">
                <a:latin typeface="+mj-lt"/>
              </a:rPr>
              <a:t>          employees in their division whose last names begin with A through F. Furthermore, you can create multiple policies for each table, view, or synonym.</a:t>
            </a:r>
          </a:p>
        </p:txBody>
      </p:sp>
    </p:spTree>
    <p:extLst>
      <p:ext uri="{BB962C8B-B14F-4D97-AF65-F5344CB8AC3E}">
        <p14:creationId xmlns:p14="http://schemas.microsoft.com/office/powerpoint/2010/main" val="181361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702097B5-C7C4-45B9-9898-438C3A22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60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12696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E41D-FB5C-4C50-8C09-185EC932606B}"/>
              </a:ext>
            </a:extLst>
          </p:cNvPr>
          <p:cNvSpPr txBox="1"/>
          <p:nvPr/>
        </p:nvSpPr>
        <p:spPr>
          <a:xfrm>
            <a:off x="160314" y="390698"/>
            <a:ext cx="11768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Table Name 		:-	VPD_OBJECTS</a:t>
            </a:r>
          </a:p>
          <a:p>
            <a:r>
              <a:rPr lang="en-AU" dirty="0"/>
              <a:t>Sensitive Column Name 	:-	OBJECT_ID </a:t>
            </a:r>
          </a:p>
          <a:p>
            <a:endParaRPr lang="en-AU" dirty="0"/>
          </a:p>
          <a:p>
            <a:r>
              <a:rPr lang="en-AU" dirty="0"/>
              <a:t>User “VPDTEST” is authorised to access VPD_OBJECTS table and see the sensitive column data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5F69F-32BB-44A5-82CF-F0F6A38D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9" y="1619984"/>
            <a:ext cx="10673541" cy="1869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C1F376-7A9B-42D1-822F-EB6AFBF8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4" y="4256115"/>
            <a:ext cx="10706792" cy="19950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046BAA-5BED-4AB1-82FA-77D53C893A2A}"/>
              </a:ext>
            </a:extLst>
          </p:cNvPr>
          <p:cNvSpPr/>
          <p:nvPr/>
        </p:nvSpPr>
        <p:spPr>
          <a:xfrm>
            <a:off x="160314" y="3792664"/>
            <a:ext cx="10687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User “P782525” is authorised to access VPD_OBJECTS table; but not authorised to access sensitive column data</a:t>
            </a:r>
          </a:p>
        </p:txBody>
      </p:sp>
    </p:spTree>
    <p:extLst>
      <p:ext uri="{BB962C8B-B14F-4D97-AF65-F5344CB8AC3E}">
        <p14:creationId xmlns:p14="http://schemas.microsoft.com/office/powerpoint/2010/main" val="246878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702097B5-C7C4-45B9-9898-438C3A22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603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12696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89CEE-EA6A-40DC-94F8-F7340673BE99}"/>
              </a:ext>
            </a:extLst>
          </p:cNvPr>
          <p:cNvSpPr txBox="1"/>
          <p:nvPr/>
        </p:nvSpPr>
        <p:spPr>
          <a:xfrm>
            <a:off x="282633" y="276999"/>
            <a:ext cx="1167938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b="1" dirty="0">
              <a:latin typeface="+mj-lt"/>
            </a:endParaRPr>
          </a:p>
          <a:p>
            <a:r>
              <a:rPr lang="en-AU" sz="2000" b="1" dirty="0">
                <a:latin typeface="+mj-lt"/>
              </a:rPr>
              <a:t>Requirement to enable VPD Policies for WEALTHDBA</a:t>
            </a:r>
          </a:p>
          <a:p>
            <a:endParaRPr lang="en-AU" sz="2000" b="1" dirty="0">
              <a:latin typeface="+mj-lt"/>
            </a:endParaRPr>
          </a:p>
          <a:p>
            <a:r>
              <a:rPr lang="en-AU" b="1" dirty="0">
                <a:latin typeface="+mj-lt"/>
              </a:rPr>
              <a:t>Privileges required </a:t>
            </a:r>
          </a:p>
          <a:p>
            <a:endParaRPr lang="en-AU" dirty="0">
              <a:latin typeface="+mj-lt"/>
            </a:endParaRPr>
          </a:p>
          <a:p>
            <a:pPr lvl="1"/>
            <a:r>
              <a:rPr lang="en-AU" sz="1400" dirty="0">
                <a:latin typeface="+mj-lt"/>
              </a:rPr>
              <a:t>GRANT EXECUTE ON SYS.DBMS_RLS TO SRVWEALTHDBA;</a:t>
            </a:r>
          </a:p>
          <a:p>
            <a:pPr lvl="1"/>
            <a:r>
              <a:rPr lang="en-AU" sz="1400" dirty="0">
                <a:latin typeface="+mj-lt"/>
              </a:rPr>
              <a:t>GRANT EXECUTE ON SYS.DBMS_RLS TO WEALTHDBA;</a:t>
            </a:r>
          </a:p>
          <a:p>
            <a:endParaRPr lang="en-AU" dirty="0">
              <a:latin typeface="+mj-lt"/>
            </a:endParaRPr>
          </a:p>
          <a:p>
            <a:r>
              <a:rPr lang="en-AU" b="1" dirty="0">
                <a:latin typeface="+mj-lt"/>
              </a:rPr>
              <a:t>Creating a custom function to control user access</a:t>
            </a:r>
          </a:p>
          <a:p>
            <a:endParaRPr lang="en-AU" dirty="0">
              <a:latin typeface="+mj-lt"/>
            </a:endParaRPr>
          </a:p>
          <a:p>
            <a:r>
              <a:rPr lang="en-AU" b="1" dirty="0">
                <a:latin typeface="+mj-lt"/>
              </a:rPr>
              <a:t>Adding a VPD policies to the sensitive columns of the table as described </a:t>
            </a:r>
          </a:p>
          <a:p>
            <a:endParaRPr lang="en-AU" b="1" dirty="0">
              <a:latin typeface="+mj-lt"/>
            </a:endParaRPr>
          </a:p>
          <a:p>
            <a:pPr lvl="1"/>
            <a:r>
              <a:rPr lang="en-AU" sz="1600" dirty="0">
                <a:latin typeface="+mj-lt"/>
              </a:rPr>
              <a:t>exec </a:t>
            </a:r>
            <a:r>
              <a:rPr lang="en-AU" sz="1600" dirty="0" err="1">
                <a:latin typeface="+mj-lt"/>
              </a:rPr>
              <a:t>sys.DBMS_RLS.ADD_POLICY</a:t>
            </a:r>
            <a:r>
              <a:rPr lang="en-AU" sz="1600" dirty="0">
                <a:latin typeface="+mj-lt"/>
              </a:rPr>
              <a:t>(</a:t>
            </a:r>
          </a:p>
          <a:p>
            <a:pPr lvl="8"/>
            <a:r>
              <a:rPr lang="en-AU" sz="1600" dirty="0" err="1">
                <a:latin typeface="+mj-lt"/>
              </a:rPr>
              <a:t>object_schema</a:t>
            </a:r>
            <a:r>
              <a:rPr lang="en-AU" sz="1600" dirty="0">
                <a:latin typeface="+mj-lt"/>
              </a:rPr>
              <a:t>=&gt;'VPDTEST’, </a:t>
            </a:r>
          </a:p>
          <a:p>
            <a:pPr lvl="8"/>
            <a:r>
              <a:rPr lang="en-AU" sz="1600" dirty="0" err="1">
                <a:latin typeface="+mj-lt"/>
              </a:rPr>
              <a:t>object_name</a:t>
            </a:r>
            <a:r>
              <a:rPr lang="en-AU" sz="1600" dirty="0">
                <a:latin typeface="+mj-lt"/>
              </a:rPr>
              <a:t>=&gt;</a:t>
            </a:r>
            <a:r>
              <a:rPr lang="en-AU" sz="1600" b="1" dirty="0">
                <a:latin typeface="+mj-lt"/>
              </a:rPr>
              <a:t>'VPD_OBJECTS</a:t>
            </a:r>
            <a:r>
              <a:rPr lang="en-AU" sz="1600" dirty="0">
                <a:latin typeface="+mj-lt"/>
              </a:rPr>
              <a:t>’, </a:t>
            </a:r>
          </a:p>
          <a:p>
            <a:pPr lvl="8"/>
            <a:r>
              <a:rPr lang="en-AU" sz="1600" dirty="0" err="1">
                <a:latin typeface="+mj-lt"/>
              </a:rPr>
              <a:t>sec_relevant_cols</a:t>
            </a:r>
            <a:r>
              <a:rPr lang="en-AU" sz="1600" dirty="0">
                <a:latin typeface="+mj-lt"/>
              </a:rPr>
              <a:t>=&gt;</a:t>
            </a:r>
            <a:r>
              <a:rPr lang="en-AU" sz="1600" b="1" dirty="0">
                <a:latin typeface="+mj-lt"/>
              </a:rPr>
              <a:t>'OBJECT_ID</a:t>
            </a:r>
            <a:r>
              <a:rPr lang="en-AU" sz="1600" dirty="0">
                <a:latin typeface="+mj-lt"/>
              </a:rPr>
              <a:t>’, </a:t>
            </a:r>
          </a:p>
          <a:p>
            <a:pPr lvl="8"/>
            <a:r>
              <a:rPr lang="en-AU" sz="1600" dirty="0" err="1">
                <a:latin typeface="+mj-lt"/>
              </a:rPr>
              <a:t>policy_name</a:t>
            </a:r>
            <a:r>
              <a:rPr lang="en-AU" sz="1600" dirty="0">
                <a:latin typeface="+mj-lt"/>
              </a:rPr>
              <a:t>=&gt;'VPD_POLICY1’, </a:t>
            </a:r>
          </a:p>
          <a:p>
            <a:pPr lvl="8"/>
            <a:r>
              <a:rPr lang="en-AU" sz="1600" dirty="0" err="1">
                <a:latin typeface="+mj-lt"/>
              </a:rPr>
              <a:t>function_schema</a:t>
            </a:r>
            <a:r>
              <a:rPr lang="en-AU" sz="1600" dirty="0">
                <a:latin typeface="+mj-lt"/>
              </a:rPr>
              <a:t>=&gt;'WEALTHDBA’,</a:t>
            </a:r>
          </a:p>
          <a:p>
            <a:pPr lvl="8"/>
            <a:r>
              <a:rPr lang="en-AU" sz="1600" dirty="0" err="1">
                <a:latin typeface="+mj-lt"/>
              </a:rPr>
              <a:t>policy_function</a:t>
            </a:r>
            <a:r>
              <a:rPr lang="en-AU" sz="1600" dirty="0">
                <a:latin typeface="+mj-lt"/>
              </a:rPr>
              <a:t>=&gt;</a:t>
            </a:r>
            <a:r>
              <a:rPr lang="en-AU" sz="1600" b="1" dirty="0">
                <a:latin typeface="+mj-lt"/>
              </a:rPr>
              <a:t>'VPD_MASKING_FNCT’, </a:t>
            </a:r>
          </a:p>
          <a:p>
            <a:pPr lvl="8"/>
            <a:r>
              <a:rPr lang="en-AU" sz="1600" dirty="0" err="1">
                <a:latin typeface="+mj-lt"/>
              </a:rPr>
              <a:t>sec_relevant_cols_opt</a:t>
            </a:r>
            <a:r>
              <a:rPr lang="en-AU" sz="1600" dirty="0">
                <a:latin typeface="+mj-lt"/>
              </a:rPr>
              <a:t>=&gt;</a:t>
            </a:r>
            <a:r>
              <a:rPr lang="en-AU" sz="1600" dirty="0" err="1">
                <a:latin typeface="+mj-lt"/>
              </a:rPr>
              <a:t>sys.DBMS_RLS.ALL_ROWS</a:t>
            </a:r>
            <a:r>
              <a:rPr lang="en-AU" sz="1600" dirty="0">
                <a:latin typeface="+mj-lt"/>
              </a:rPr>
              <a:t>);</a:t>
            </a:r>
          </a:p>
          <a:p>
            <a:pPr lvl="8"/>
            <a:endParaRPr lang="en-AU" sz="1600" dirty="0">
              <a:latin typeface="+mj-lt"/>
            </a:endParaRPr>
          </a:p>
          <a:p>
            <a:r>
              <a:rPr lang="en-AU"/>
              <a:t>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54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444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M Hirani</dc:creator>
  <cp:lastModifiedBy>Prashant M Hirani (External)</cp:lastModifiedBy>
  <cp:revision>26</cp:revision>
  <dcterms:created xsi:type="dcterms:W3CDTF">2019-02-06T22:37:00Z</dcterms:created>
  <dcterms:modified xsi:type="dcterms:W3CDTF">2019-11-04T05:19:51Z</dcterms:modified>
</cp:coreProperties>
</file>