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906" r:id="rId3"/>
    <p:sldId id="947" r:id="rId5"/>
    <p:sldId id="840" r:id="rId6"/>
    <p:sldId id="1034" r:id="rId7"/>
    <p:sldId id="977" r:id="rId8"/>
    <p:sldId id="972" r:id="rId9"/>
    <p:sldId id="971" r:id="rId10"/>
    <p:sldId id="1031" r:id="rId11"/>
    <p:sldId id="1030" r:id="rId12"/>
    <p:sldId id="1003" r:id="rId13"/>
    <p:sldId id="1052" r:id="rId14"/>
    <p:sldId id="907" r:id="rId15"/>
    <p:sldId id="973" r:id="rId16"/>
    <p:sldId id="1022" r:id="rId17"/>
    <p:sldId id="1035" r:id="rId18"/>
    <p:sldId id="908" r:id="rId19"/>
    <p:sldId id="982" r:id="rId20"/>
    <p:sldId id="967" r:id="rId21"/>
  </p:sldIdLst>
  <p:sldSz cx="9144000" cy="5143500" type="screen16x9"/>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BF"/>
    <a:srgbClr val="034EA2"/>
    <a:srgbClr val="0087CD"/>
    <a:srgbClr val="C68F06"/>
    <a:srgbClr val="DB2C03"/>
    <a:srgbClr val="EBAC07"/>
    <a:srgbClr val="008487"/>
    <a:srgbClr val="163C46"/>
    <a:srgbClr val="008F92"/>
    <a:srgbClr val="0048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4660"/>
  </p:normalViewPr>
  <p:slideViewPr>
    <p:cSldViewPr>
      <p:cViewPr varScale="1">
        <p:scale>
          <a:sx n="76" d="100"/>
          <a:sy n="76" d="100"/>
        </p:scale>
        <p:origin x="-96" y="-1458"/>
      </p:cViewPr>
      <p:guideLst>
        <p:guide orient="horz" pos="1486"/>
        <p:guide pos="2880"/>
      </p:guideLst>
    </p:cSldViewPr>
  </p:slideViewPr>
  <p:notesTextViewPr>
    <p:cViewPr>
      <p:scale>
        <a:sx n="1" d="1"/>
        <a:sy n="1" d="1"/>
      </p:scale>
      <p:origin x="0" y="0"/>
    </p:cViewPr>
  </p:notesTextViewPr>
  <p:sorterViewPr>
    <p:cViewPr>
      <p:scale>
        <a:sx n="186" d="100"/>
        <a:sy n="186" d="100"/>
      </p:scale>
      <p:origin x="0" y="0"/>
    </p:cViewPr>
  </p:sorterViewPr>
  <p:notesViewPr>
    <p:cSldViewPr>
      <p:cViewPr varScale="1">
        <p:scale>
          <a:sx n="65" d="100"/>
          <a:sy n="65" d="100"/>
        </p:scale>
        <p:origin x="-3360" y="-96"/>
      </p:cViewPr>
      <p:guideLst>
        <p:guide orient="horz" pos="2642"/>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explosion val="0"/>
          <c:dPt>
            <c:idx val="0"/>
            <c:bubble3D val="0"/>
            <c:spPr>
              <a:solidFill>
                <a:schemeClr val="accent1"/>
              </a:solidFill>
              <a:ln>
                <a:noFill/>
              </a:ln>
            </c:spPr>
          </c:dPt>
          <c:dPt>
            <c:idx val="1"/>
            <c:bubble3D val="0"/>
            <c:spPr>
              <a:solidFill>
                <a:schemeClr val="accent4"/>
              </a:solidFill>
              <a:ln>
                <a:noFill/>
              </a:ln>
            </c:spPr>
          </c:dPt>
          <c:dPt>
            <c:idx val="2"/>
            <c:bubble3D val="0"/>
            <c:spPr>
              <a:solidFill>
                <a:schemeClr val="accent3"/>
              </a:solidFill>
              <a:ln>
                <a:noFill/>
              </a:ln>
            </c:spPr>
          </c:dPt>
          <c:dPt>
            <c:idx val="3"/>
            <c:bubble3D val="0"/>
            <c:spPr>
              <a:solidFill>
                <a:schemeClr val="accent2"/>
              </a:solidFill>
              <a:ln>
                <a:noFill/>
              </a:ln>
            </c:spPr>
          </c:dPt>
          <c:dLbls>
            <c:delete val="1"/>
          </c:dLbls>
          <c:cat>
            <c:strRef>
              <c:f>Sheet1!$A$2:$A$5</c:f>
              <c:strCache>
                <c:ptCount val="4"/>
                <c:pt idx="0">
                  <c:v>1st Qtr</c:v>
                </c:pt>
                <c:pt idx="1">
                  <c:v>2nd Qtr</c:v>
                </c:pt>
                <c:pt idx="2">
                  <c:v>3rd Qtr</c:v>
                </c:pt>
                <c:pt idx="3">
                  <c:v>4th Qtr</c:v>
                </c:pt>
              </c:strCache>
            </c:strRef>
          </c:cat>
          <c:val>
            <c:numRef>
              <c:f>Sheet1!$B$2:$B$5</c:f>
              <c:numCache>
                <c:formatCode>General</c:formatCode>
                <c:ptCount val="4"/>
                <c:pt idx="0">
                  <c:v>8</c:v>
                </c:pt>
                <c:pt idx="1">
                  <c:v>5</c:v>
                </c:pt>
                <c:pt idx="2">
                  <c:v>7</c:v>
                </c:pt>
                <c:pt idx="3">
                  <c:v>12</c:v>
                </c:pt>
              </c:numCache>
            </c:numRef>
          </c:val>
        </c:ser>
        <c:dLbls>
          <c:showLegendKey val="0"/>
          <c:showVal val="0"/>
          <c:showCatName val="0"/>
          <c:showSerName val="0"/>
          <c:showPercent val="0"/>
          <c:showBubbleSize val="0"/>
          <c:showLeaderLines val="1"/>
        </c:dLbls>
        <c:firstSliceAng val="0"/>
        <c:holeSize val="57"/>
      </c:doughnutChart>
    </c:plotArea>
    <c:plotVisOnly val="1"/>
    <c:dispBlanksAs val="zero"/>
    <c:showDLblsOverMax val="0"/>
  </c:chart>
  <c:txPr>
    <a:bodyPr/>
    <a:lstStyle/>
    <a:p>
      <a:pPr>
        <a:defRPr lang="zh-CN" sz="1800"/>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explosion val="0"/>
          <c:dPt>
            <c:idx val="0"/>
            <c:bubble3D val="0"/>
            <c:spPr>
              <a:solidFill>
                <a:schemeClr val="accent1"/>
              </a:solidFill>
              <a:ln>
                <a:noFill/>
              </a:ln>
            </c:spPr>
          </c:dPt>
          <c:dPt>
            <c:idx val="1"/>
            <c:bubble3D val="0"/>
            <c:spPr>
              <a:solidFill>
                <a:schemeClr val="accent4"/>
              </a:solidFill>
              <a:ln>
                <a:noFill/>
              </a:ln>
            </c:spPr>
          </c:dPt>
          <c:dPt>
            <c:idx val="2"/>
            <c:bubble3D val="0"/>
            <c:spPr>
              <a:solidFill>
                <a:schemeClr val="accent3"/>
              </a:solidFill>
              <a:ln>
                <a:noFill/>
              </a:ln>
            </c:spPr>
          </c:dPt>
          <c:dPt>
            <c:idx val="3"/>
            <c:bubble3D val="0"/>
            <c:spPr>
              <a:solidFill>
                <a:schemeClr val="accent2"/>
              </a:solidFill>
              <a:ln>
                <a:noFill/>
              </a:ln>
            </c:spPr>
          </c:dPt>
          <c:dLbls>
            <c:delete val="1"/>
          </c:dLbls>
          <c:cat>
            <c:strRef>
              <c:f>Sheet1!$A$2:$A$5</c:f>
              <c:strCache>
                <c:ptCount val="4"/>
                <c:pt idx="0">
                  <c:v>1st Qtr</c:v>
                </c:pt>
                <c:pt idx="1">
                  <c:v>2nd Qtr</c:v>
                </c:pt>
                <c:pt idx="2">
                  <c:v>3rd Qtr</c:v>
                </c:pt>
                <c:pt idx="3">
                  <c:v>4th Qtr</c:v>
                </c:pt>
              </c:strCache>
            </c:strRef>
          </c:cat>
          <c:val>
            <c:numRef>
              <c:f>Sheet1!$B$2:$B$5</c:f>
              <c:numCache>
                <c:formatCode>General</c:formatCode>
                <c:ptCount val="4"/>
                <c:pt idx="0">
                  <c:v>8</c:v>
                </c:pt>
                <c:pt idx="1">
                  <c:v>5</c:v>
                </c:pt>
                <c:pt idx="2">
                  <c:v>7</c:v>
                </c:pt>
                <c:pt idx="3">
                  <c:v>12</c:v>
                </c:pt>
              </c:numCache>
            </c:numRef>
          </c:val>
        </c:ser>
        <c:dLbls>
          <c:showLegendKey val="0"/>
          <c:showVal val="0"/>
          <c:showCatName val="0"/>
          <c:showSerName val="0"/>
          <c:showPercent val="0"/>
          <c:showBubbleSize val="0"/>
          <c:showLeaderLines val="1"/>
        </c:dLbls>
        <c:firstSliceAng val="0"/>
        <c:holeSize val="57"/>
      </c:doughnutChart>
    </c:plotArea>
    <c:plotVisOnly val="1"/>
    <c:dispBlanksAs val="zero"/>
    <c:showDLblsOverMax val="0"/>
  </c:chart>
  <c:txPr>
    <a:bodyPr/>
    <a:lstStyle/>
    <a:p>
      <a:pPr>
        <a:defRPr lang="zh-CN" sz="1800"/>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A5992-9D73-4015-9385-ABE035416B2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5A699-AB68-4A20-99FB-6F69DC266D4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p:spPr>
      </p:sp>
      <p:sp>
        <p:nvSpPr>
          <p:cNvPr id="419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noChangeArrowheads="1"/>
          </p:cNvSpPr>
          <p:nvPr>
            <p:ph type="sldImg" idx="4294967295"/>
          </p:nvPr>
        </p:nvSpPr>
        <p:spPr>
          <a:ln>
            <a:miter lim="800000"/>
          </a:ln>
        </p:spPr>
      </p:sp>
      <p:sp>
        <p:nvSpPr>
          <p:cNvPr id="37890" name="备注占位符 2"/>
          <p:cNvSpPr>
            <a:spLocks noGrp="1" noChangeArrowheads="1"/>
          </p:cNvSpPr>
          <p:nvPr>
            <p:ph type="body" idx="4294967295"/>
          </p:nvPr>
        </p:nvSpPr>
        <p:spPr/>
        <p:txBody>
          <a:bodyPr/>
          <a:lstStyle/>
          <a:p>
            <a:endParaRPr lang="zh-CN" altLang="en-US"/>
          </a:p>
        </p:txBody>
      </p:sp>
      <p:sp>
        <p:nvSpPr>
          <p:cNvPr id="37891" name="灯片编号占位符 3"/>
          <p:cNvSpPr>
            <a:spLocks noGrp="1" noChangeArrowheads="1"/>
          </p:cNvSpPr>
          <p:nvPr>
            <p:ph type="sldNum" sz="quarter" idx="5"/>
          </p:nvPr>
        </p:nvSpPr>
        <p:spPr bwMode="auto">
          <a:noFill/>
          <a:ln>
            <a:miter lim="800000"/>
          </a:ln>
        </p:spPr>
        <p:txBody>
          <a:bodyPr/>
          <a:lstStyle/>
          <a:p>
            <a:fld id="{17848CDF-EB1D-4858-A234-8C0CEBAE6142}" type="slidenum">
              <a:rPr lang="zh-CN" altLang="en-US"/>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ChangeArrowheads="1"/>
          </p:cNvSpPr>
          <p:nvPr>
            <p:ph type="sldImg" idx="4294967295"/>
          </p:nvPr>
        </p:nvSpPr>
        <p:spPr>
          <a:ln>
            <a:miter lim="800000"/>
          </a:ln>
        </p:spPr>
      </p:sp>
      <p:sp>
        <p:nvSpPr>
          <p:cNvPr id="39938" name="备注占位符 2"/>
          <p:cNvSpPr>
            <a:spLocks noGrp="1" noChangeArrowheads="1"/>
          </p:cNvSpPr>
          <p:nvPr>
            <p:ph type="body" idx="4294967295"/>
          </p:nvPr>
        </p:nvSpPr>
        <p:spPr/>
        <p:txBody>
          <a:bodyPr/>
          <a:lstStyle/>
          <a:p>
            <a:endParaRPr lang="zh-CN" altLang="en-US"/>
          </a:p>
        </p:txBody>
      </p:sp>
      <p:sp>
        <p:nvSpPr>
          <p:cNvPr id="39939" name="灯片编号占位符 3"/>
          <p:cNvSpPr>
            <a:spLocks noGrp="1" noChangeArrowheads="1"/>
          </p:cNvSpPr>
          <p:nvPr>
            <p:ph type="sldNum" sz="quarter" idx="5"/>
          </p:nvPr>
        </p:nvSpPr>
        <p:spPr bwMode="auto">
          <a:noFill/>
          <a:ln>
            <a:miter lim="800000"/>
          </a:ln>
        </p:spPr>
        <p:txBody>
          <a:bodyPr/>
          <a:lstStyle/>
          <a:p>
            <a:fld id="{12BBFC42-F3A4-446A-A888-9EF763704B8B}"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44F346-9435-41B1-AD1D-461963F20BE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fld>
            <a:endParaRPr lang="zh-CN" altLang="en-US"/>
          </a:p>
        </p:txBody>
      </p:sp>
      <p:sp>
        <p:nvSpPr>
          <p:cNvPr id="14" name="文本框 37"/>
          <p:cNvSpPr txBox="1"/>
          <p:nvPr userDrawn="1"/>
        </p:nvSpPr>
        <p:spPr>
          <a:xfrm>
            <a:off x="899592" y="239588"/>
            <a:ext cx="1990115" cy="312819"/>
          </a:xfrm>
          <a:prstGeom prst="rect">
            <a:avLst/>
          </a:prstGeom>
          <a:noFill/>
        </p:spPr>
        <p:txBody>
          <a:bodyPr wrap="none" lIns="96434" tIns="48217" rIns="96434" bIns="48217" rtlCol="0">
            <a:spAutoFit/>
          </a:bodyPr>
          <a:lstStyle/>
          <a:p>
            <a:pPr defTabSz="963930"/>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5" name="文本框 38"/>
          <p:cNvSpPr txBox="1"/>
          <p:nvPr userDrawn="1"/>
        </p:nvSpPr>
        <p:spPr>
          <a:xfrm>
            <a:off x="899592" y="432889"/>
            <a:ext cx="1804166" cy="266653"/>
          </a:xfrm>
          <a:prstGeom prst="rect">
            <a:avLst/>
          </a:prstGeom>
          <a:noFill/>
        </p:spPr>
        <p:txBody>
          <a:bodyPr wrap="none" lIns="96434" tIns="48217" rIns="96434" bIns="48217" rtlCol="0">
            <a:spAutoFit/>
          </a:bodyPr>
          <a:lstStyle/>
          <a:p>
            <a:pPr defTabSz="963930"/>
            <a:r>
              <a:rPr lang="en-US" altLang="zh-CN" sz="1050" dirty="0">
                <a:solidFill>
                  <a:schemeClr val="tx1">
                    <a:lumMod val="50000"/>
                    <a:lumOff val="50000"/>
                  </a:schemeClr>
                </a:solidFill>
                <a:cs typeface="+mn-ea"/>
                <a:sym typeface="+mn-lt"/>
              </a:rPr>
              <a:t>ADD RELATED TITLE WORDS</a:t>
            </a:r>
            <a:endParaRPr lang="zh-CN" altLang="en-US" sz="1050" dirty="0">
              <a:solidFill>
                <a:schemeClr val="tx1">
                  <a:lumMod val="50000"/>
                  <a:lumOff val="50000"/>
                </a:schemeClr>
              </a:solidFill>
              <a:cs typeface="+mn-ea"/>
              <a:sym typeface="+mn-lt"/>
            </a:endParaRPr>
          </a:p>
        </p:txBody>
      </p:sp>
      <p:pic>
        <p:nvPicPr>
          <p:cNvPr id="8" name="Picture 2" descr="C:\Users\Administrator\Desktop\75bab28f863d378bb007a7537ede48fc.jpg"/>
          <p:cNvPicPr>
            <a:picLocks noChangeAspect="1" noChangeArrowheads="1"/>
          </p:cNvPicPr>
          <p:nvPr userDrawn="1"/>
        </p:nvPicPr>
        <p:blipFill>
          <a:blip r:embed="rId2" cstate="screen"/>
          <a:srcRect/>
          <a:stretch>
            <a:fillRect/>
          </a:stretch>
        </p:blipFill>
        <p:spPr bwMode="auto">
          <a:xfrm>
            <a:off x="7884368" y="4061718"/>
            <a:ext cx="2160240" cy="2163563"/>
          </a:xfrm>
          <a:prstGeom prst="rect">
            <a:avLst/>
          </a:prstGeom>
          <a:noFill/>
        </p:spPr>
      </p:pic>
      <p:pic>
        <p:nvPicPr>
          <p:cNvPr id="9" name="Picture 2" descr="C:\Users\Administrator\Desktop\75bab28f863d378bb007a7537ede48fc.jpg"/>
          <p:cNvPicPr>
            <a:picLocks noChangeAspect="1" noChangeArrowheads="1"/>
          </p:cNvPicPr>
          <p:nvPr userDrawn="1"/>
        </p:nvPicPr>
        <p:blipFill>
          <a:blip r:embed="rId3" cstate="screen"/>
          <a:srcRect/>
          <a:stretch>
            <a:fillRect/>
          </a:stretch>
        </p:blipFill>
        <p:spPr bwMode="auto">
          <a:xfrm>
            <a:off x="179512" y="123478"/>
            <a:ext cx="647077" cy="648072"/>
          </a:xfrm>
          <a:prstGeom prst="rect">
            <a:avLst/>
          </a:prstGeom>
          <a:noFill/>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fld id="{4C0F3E8C-8BCD-4A8F-98D8-F8D96B87BD28}" type="datetimeFigureOut">
              <a:rPr lang="zh-CN" altLang="en-US"/>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vert="horz" wrap="square" lIns="68580" tIns="34290" rIns="68580" bIns="34290" numCol="1" anchor="t" anchorCtr="0" compatLnSpc="1"/>
          <a:lstStyle>
            <a:lvl1pPr eaLnBrk="1" hangingPunct="1">
              <a:defRPr smtClean="0"/>
            </a:lvl1pPr>
          </a:lstStyle>
          <a:p>
            <a:pPr>
              <a:defRPr/>
            </a:pPr>
            <a:fld id="{4AAA05D2-2F82-4D1D-9A69-4CC173608BCF}" type="slidenum">
              <a:rPr lang="zh-CN" altLang="en-US"/>
            </a:fld>
            <a:endParaRPr lang="zh-CN" altLang="en-US"/>
          </a:p>
        </p:txBody>
      </p:sp>
    </p:spTree>
  </p:cSld>
  <p:clrMapOvr>
    <a:masterClrMapping/>
  </p:clrMapOvr>
  <p:transition spd="slow" advClick="0" advTm="2000">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stretch>
            <a:fillRect/>
          </a:stretch>
        </p:blipFill>
        <p:spPr>
          <a:xfrm>
            <a:off x="251" y="0"/>
            <a:ext cx="9143499" cy="5143500"/>
          </a:xfrm>
          <a:prstGeom prst="rect">
            <a:avLst/>
          </a:prstGeom>
        </p:spPr>
      </p:pic>
      <p:grpSp>
        <p:nvGrpSpPr>
          <p:cNvPr id="2" name="组合 3"/>
          <p:cNvGrpSpPr/>
          <p:nvPr userDrawn="1"/>
        </p:nvGrpSpPr>
        <p:grpSpPr bwMode="auto">
          <a:xfrm flipH="1">
            <a:off x="-1" y="248018"/>
            <a:ext cx="1797166" cy="507206"/>
            <a:chOff x="2370576" y="533400"/>
            <a:chExt cx="2417494" cy="675969"/>
          </a:xfrm>
          <a:solidFill>
            <a:srgbClr val="EE1C39"/>
          </a:solidFill>
        </p:grpSpPr>
        <p:sp>
          <p:nvSpPr>
            <p:cNvPr id="3" name="矩形 2"/>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cs typeface="+mn-ea"/>
                <a:sym typeface="+mn-lt"/>
              </a:endParaRPr>
            </a:p>
          </p:txBody>
        </p:sp>
        <p:sp>
          <p:nvSpPr>
            <p:cNvPr id="4" name="椭圆 3"/>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cs typeface="+mn-ea"/>
                <a:sym typeface="+mn-lt"/>
              </a:endParaRPr>
            </a:p>
          </p:txBody>
        </p:sp>
      </p:grpSp>
      <p:sp>
        <p:nvSpPr>
          <p:cNvPr id="6" name="文本框 12"/>
          <p:cNvSpPr txBox="1">
            <a:spLocks noChangeArrowheads="1"/>
          </p:cNvSpPr>
          <p:nvPr userDrawn="1"/>
        </p:nvSpPr>
        <p:spPr bwMode="auto">
          <a:xfrm>
            <a:off x="-1" y="370296"/>
            <a:ext cx="1796090" cy="619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dirty="0">
                <a:solidFill>
                  <a:schemeClr val="bg1"/>
                </a:solidFill>
                <a:latin typeface="微软雅黑" panose="020B0503020204020204" pitchFamily="34" charset="-122"/>
                <a:ea typeface="微软雅黑" panose="020B0503020204020204" pitchFamily="34" charset="-122"/>
                <a:cs typeface="+mn-ea"/>
                <a:sym typeface="+mn-lt"/>
              </a:rPr>
              <a:t>点击添加相关标题文字</a:t>
            </a:r>
            <a:endParaRPr lang="zh-CN" altLang="en-US"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fld>
            <a:endParaRPr lang="zh-CN" altLang="en-US"/>
          </a:p>
        </p:txBody>
      </p:sp>
      <p:sp>
        <p:nvSpPr>
          <p:cNvPr id="14" name="文本框 37"/>
          <p:cNvSpPr txBox="1"/>
          <p:nvPr userDrawn="1"/>
        </p:nvSpPr>
        <p:spPr>
          <a:xfrm>
            <a:off x="899592" y="239588"/>
            <a:ext cx="912897" cy="312819"/>
          </a:xfrm>
          <a:prstGeom prst="rect">
            <a:avLst/>
          </a:prstGeom>
          <a:noFill/>
        </p:spPr>
        <p:txBody>
          <a:bodyPr wrap="none" lIns="96434" tIns="48217" rIns="96434" bIns="48217" rtlCol="0">
            <a:spAutoFit/>
          </a:bodyPr>
          <a:lstStyle/>
          <a:p>
            <a:pPr defTabSz="963930"/>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工作回顾</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5" name="文本框 38"/>
          <p:cNvSpPr txBox="1"/>
          <p:nvPr userDrawn="1"/>
        </p:nvSpPr>
        <p:spPr>
          <a:xfrm>
            <a:off x="899592" y="432889"/>
            <a:ext cx="892058" cy="258958"/>
          </a:xfrm>
          <a:prstGeom prst="rect">
            <a:avLst/>
          </a:prstGeom>
          <a:noFill/>
        </p:spPr>
        <p:txBody>
          <a:bodyPr wrap="none" lIns="96434" tIns="48217" rIns="96434" bIns="48217" rtlCol="0">
            <a:spAutoFit/>
          </a:bodyPr>
          <a:lstStyle/>
          <a:p>
            <a:pPr defTabSz="963930"/>
            <a:r>
              <a:rPr lang="en-US" altLang="zh-CN" sz="1050" dirty="0">
                <a:solidFill>
                  <a:schemeClr val="tx1">
                    <a:lumMod val="50000"/>
                    <a:lumOff val="50000"/>
                  </a:schemeClr>
                </a:solidFill>
                <a:cs typeface="+mn-ea"/>
                <a:sym typeface="+mn-lt"/>
              </a:rPr>
              <a:t>Work review</a:t>
            </a:r>
            <a:endParaRPr lang="zh-CN" altLang="en-US" sz="1050" dirty="0">
              <a:solidFill>
                <a:schemeClr val="tx1">
                  <a:lumMod val="50000"/>
                  <a:lumOff val="50000"/>
                </a:schemeClr>
              </a:solidFill>
              <a:cs typeface="+mn-ea"/>
              <a:sym typeface="+mn-lt"/>
            </a:endParaRPr>
          </a:p>
        </p:txBody>
      </p:sp>
      <p:sp>
        <p:nvSpPr>
          <p:cNvPr id="10" name="右箭头 9"/>
          <p:cNvSpPr/>
          <p:nvPr userDrawn="1"/>
        </p:nvSpPr>
        <p:spPr>
          <a:xfrm>
            <a:off x="467544" y="339502"/>
            <a:ext cx="432048"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fld>
            <a:endParaRPr lang="zh-CN" altLang="en-US"/>
          </a:p>
        </p:txBody>
      </p:sp>
      <p:sp>
        <p:nvSpPr>
          <p:cNvPr id="14" name="文本框 37"/>
          <p:cNvSpPr txBox="1"/>
          <p:nvPr userDrawn="1"/>
        </p:nvSpPr>
        <p:spPr>
          <a:xfrm>
            <a:off x="899592" y="239588"/>
            <a:ext cx="912897" cy="312819"/>
          </a:xfrm>
          <a:prstGeom prst="rect">
            <a:avLst/>
          </a:prstGeom>
          <a:noFill/>
        </p:spPr>
        <p:txBody>
          <a:bodyPr wrap="none" lIns="96434" tIns="48217" rIns="96434" bIns="48217" rtlCol="0">
            <a:spAutoFit/>
          </a:bodyPr>
          <a:lstStyle/>
          <a:p>
            <a:pPr defTabSz="963930"/>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自我评价</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5" name="文本框 38"/>
          <p:cNvSpPr txBox="1"/>
          <p:nvPr userDrawn="1"/>
        </p:nvSpPr>
        <p:spPr>
          <a:xfrm>
            <a:off x="899592" y="432889"/>
            <a:ext cx="1012283" cy="258958"/>
          </a:xfrm>
          <a:prstGeom prst="rect">
            <a:avLst/>
          </a:prstGeom>
          <a:noFill/>
        </p:spPr>
        <p:txBody>
          <a:bodyPr wrap="none" lIns="96434" tIns="48217" rIns="96434" bIns="48217" rtlCol="0">
            <a:spAutoFit/>
          </a:bodyPr>
          <a:lstStyle/>
          <a:p>
            <a:pPr defTabSz="963930"/>
            <a:r>
              <a:rPr lang="en-US" altLang="zh-CN" sz="1050" dirty="0">
                <a:solidFill>
                  <a:schemeClr val="tx1">
                    <a:lumMod val="50000"/>
                    <a:lumOff val="50000"/>
                  </a:schemeClr>
                </a:solidFill>
                <a:cs typeface="+mn-ea"/>
                <a:sym typeface="+mn-lt"/>
              </a:rPr>
              <a:t>Self-evaluation</a:t>
            </a:r>
            <a:endParaRPr lang="zh-CN" altLang="en-US" sz="1050" dirty="0">
              <a:solidFill>
                <a:schemeClr val="tx1">
                  <a:lumMod val="50000"/>
                  <a:lumOff val="50000"/>
                </a:schemeClr>
              </a:solidFill>
              <a:cs typeface="+mn-ea"/>
              <a:sym typeface="+mn-lt"/>
            </a:endParaRPr>
          </a:p>
        </p:txBody>
      </p:sp>
      <p:sp>
        <p:nvSpPr>
          <p:cNvPr id="10" name="右箭头 9"/>
          <p:cNvSpPr/>
          <p:nvPr userDrawn="1"/>
        </p:nvSpPr>
        <p:spPr>
          <a:xfrm>
            <a:off x="467544" y="339502"/>
            <a:ext cx="432048"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fld>
            <a:endParaRPr lang="zh-CN" altLang="en-US"/>
          </a:p>
        </p:txBody>
      </p:sp>
      <p:sp>
        <p:nvSpPr>
          <p:cNvPr id="14" name="文本框 37"/>
          <p:cNvSpPr txBox="1"/>
          <p:nvPr userDrawn="1"/>
        </p:nvSpPr>
        <p:spPr>
          <a:xfrm>
            <a:off x="899592" y="239588"/>
            <a:ext cx="912897" cy="312819"/>
          </a:xfrm>
          <a:prstGeom prst="rect">
            <a:avLst/>
          </a:prstGeom>
          <a:noFill/>
        </p:spPr>
        <p:txBody>
          <a:bodyPr wrap="none" lIns="96434" tIns="48217" rIns="96434" bIns="48217" rtlCol="0">
            <a:spAutoFit/>
          </a:bodyPr>
          <a:lstStyle/>
          <a:p>
            <a:pPr defTabSz="963930"/>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工作体会</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5" name="文本框 38"/>
          <p:cNvSpPr txBox="1"/>
          <p:nvPr userDrawn="1"/>
        </p:nvSpPr>
        <p:spPr>
          <a:xfrm>
            <a:off x="899592" y="432889"/>
            <a:ext cx="1126097" cy="258958"/>
          </a:xfrm>
          <a:prstGeom prst="rect">
            <a:avLst/>
          </a:prstGeom>
          <a:noFill/>
        </p:spPr>
        <p:txBody>
          <a:bodyPr wrap="none" lIns="96434" tIns="48217" rIns="96434" bIns="48217" rtlCol="0">
            <a:spAutoFit/>
          </a:bodyPr>
          <a:lstStyle/>
          <a:p>
            <a:pPr defTabSz="963930"/>
            <a:r>
              <a:rPr lang="en-US" altLang="zh-CN" sz="1050" dirty="0">
                <a:solidFill>
                  <a:schemeClr val="tx1">
                    <a:lumMod val="50000"/>
                    <a:lumOff val="50000"/>
                  </a:schemeClr>
                </a:solidFill>
                <a:cs typeface="+mn-ea"/>
                <a:sym typeface="+mn-lt"/>
              </a:rPr>
              <a:t>Work experience</a:t>
            </a:r>
            <a:endParaRPr lang="zh-CN" altLang="en-US" sz="1050" dirty="0">
              <a:solidFill>
                <a:schemeClr val="tx1">
                  <a:lumMod val="50000"/>
                  <a:lumOff val="50000"/>
                </a:schemeClr>
              </a:solidFill>
              <a:cs typeface="+mn-ea"/>
              <a:sym typeface="+mn-lt"/>
            </a:endParaRPr>
          </a:p>
        </p:txBody>
      </p:sp>
      <p:sp>
        <p:nvSpPr>
          <p:cNvPr id="10" name="右箭头 9"/>
          <p:cNvSpPr/>
          <p:nvPr userDrawn="1"/>
        </p:nvSpPr>
        <p:spPr>
          <a:xfrm>
            <a:off x="467544" y="339502"/>
            <a:ext cx="432048"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fld>
            <a:endParaRPr lang="zh-CN" altLang="en-US"/>
          </a:p>
        </p:txBody>
      </p:sp>
      <p:sp>
        <p:nvSpPr>
          <p:cNvPr id="14" name="文本框 37"/>
          <p:cNvSpPr txBox="1"/>
          <p:nvPr userDrawn="1"/>
        </p:nvSpPr>
        <p:spPr>
          <a:xfrm>
            <a:off x="899592" y="239588"/>
            <a:ext cx="1451506" cy="312819"/>
          </a:xfrm>
          <a:prstGeom prst="rect">
            <a:avLst/>
          </a:prstGeom>
          <a:noFill/>
        </p:spPr>
        <p:txBody>
          <a:bodyPr wrap="none" lIns="96434" tIns="48217" rIns="96434" bIns="48217" rtlCol="0">
            <a:spAutoFit/>
          </a:bodyPr>
          <a:lstStyle/>
          <a:p>
            <a:pPr defTabSz="963930"/>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工作规划和展望</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5" name="文本框 38"/>
          <p:cNvSpPr txBox="1"/>
          <p:nvPr userDrawn="1"/>
        </p:nvSpPr>
        <p:spPr>
          <a:xfrm>
            <a:off x="899592" y="432889"/>
            <a:ext cx="1584556" cy="258958"/>
          </a:xfrm>
          <a:prstGeom prst="rect">
            <a:avLst/>
          </a:prstGeom>
          <a:noFill/>
        </p:spPr>
        <p:txBody>
          <a:bodyPr wrap="none" lIns="96434" tIns="48217" rIns="96434" bIns="48217" rtlCol="0">
            <a:spAutoFit/>
          </a:bodyPr>
          <a:lstStyle/>
          <a:p>
            <a:pPr defTabSz="963930"/>
            <a:r>
              <a:rPr lang="en-US" altLang="zh-CN" sz="1050" dirty="0">
                <a:solidFill>
                  <a:schemeClr val="tx1">
                    <a:lumMod val="50000"/>
                    <a:lumOff val="50000"/>
                  </a:schemeClr>
                </a:solidFill>
                <a:cs typeface="+mn-ea"/>
                <a:sym typeface="+mn-lt"/>
              </a:rPr>
              <a:t>Job planning and Outlook</a:t>
            </a:r>
            <a:endParaRPr lang="zh-CN" altLang="en-US" sz="1050" dirty="0">
              <a:solidFill>
                <a:schemeClr val="tx1">
                  <a:lumMod val="50000"/>
                  <a:lumOff val="50000"/>
                </a:schemeClr>
              </a:solidFill>
              <a:cs typeface="+mn-ea"/>
              <a:sym typeface="+mn-lt"/>
            </a:endParaRPr>
          </a:p>
        </p:txBody>
      </p:sp>
      <p:sp>
        <p:nvSpPr>
          <p:cNvPr id="10" name="右箭头 9"/>
          <p:cNvSpPr/>
          <p:nvPr userDrawn="1"/>
        </p:nvSpPr>
        <p:spPr>
          <a:xfrm>
            <a:off x="467544" y="339502"/>
            <a:ext cx="432048"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05979"/>
            <a:ext cx="8229600" cy="857250"/>
          </a:xfrm>
          <a:prstGeom prst="rect">
            <a:avLst/>
          </a:prstGeom>
        </p:spPr>
        <p:txBody>
          <a:bodyPr vert="horz" lIns="91428" tIns="45714" rIns="91428" bIns="45714"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1" y="1200151"/>
            <a:ext cx="8229600" cy="3394472"/>
          </a:xfrm>
          <a:prstGeom prst="rect">
            <a:avLst/>
          </a:prstGeom>
        </p:spPr>
        <p:txBody>
          <a:bodyPr vert="horz" lIns="91428" tIns="45714" rIns="91428" bIns="45714"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02854A03-91AF-448A-9954-517C0577E5F0}" type="datetimeFigureOut">
              <a:rPr lang="zh-CN" altLang="en-US" smtClean="0"/>
            </a:fld>
            <a:endParaRPr lang="zh-CN" altLang="en-US"/>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2EEFC946-6D13-4F8C-9740-992A906A613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txStyles>
    <p:titleStyle>
      <a:lvl1pPr algn="ctr" defTabSz="9137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0.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060" y="0"/>
            <a:ext cx="9135879" cy="5143500"/>
          </a:xfrm>
          <a:prstGeom prst="rect">
            <a:avLst/>
          </a:prstGeom>
        </p:spPr>
      </p:pic>
      <p:sp>
        <p:nvSpPr>
          <p:cNvPr id="9" name="TextBox 25"/>
          <p:cNvSpPr txBox="1"/>
          <p:nvPr/>
        </p:nvSpPr>
        <p:spPr>
          <a:xfrm>
            <a:off x="1911857" y="1677417"/>
            <a:ext cx="4824536" cy="706755"/>
          </a:xfrm>
          <a:prstGeom prst="rect">
            <a:avLst/>
          </a:prstGeom>
          <a:noFill/>
        </p:spPr>
        <p:txBody>
          <a:bodyPr wrap="square" rtlCol="0">
            <a:spAutoFit/>
          </a:bodyPr>
          <a:lstStyle/>
          <a:p>
            <a:pPr algn="ct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python</a:t>
            </a:r>
            <a:r>
              <a:rPr lang="zh-CN"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房产网站项目</a:t>
            </a:r>
            <a:endParaRPr lang="zh-CN" sz="20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ctr"/>
            <a:r>
              <a:rPr lang="zh-CN"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（用</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scrapy</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爬虫框架采集房产信息</a:t>
            </a:r>
            <a:r>
              <a:rPr lang="zh-CN"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TextBox 26"/>
          <p:cNvSpPr txBox="1"/>
          <p:nvPr/>
        </p:nvSpPr>
        <p:spPr>
          <a:xfrm>
            <a:off x="2292786" y="2290634"/>
            <a:ext cx="4754880" cy="706755"/>
          </a:xfrm>
          <a:prstGeom prst="rect">
            <a:avLst/>
          </a:prstGeom>
          <a:noFill/>
        </p:spPr>
        <p:txBody>
          <a:bodyPr wrap="none" rtlCol="0">
            <a:spAutoFit/>
          </a:bodyPr>
          <a:lstStyle/>
          <a:p>
            <a:pPr algn="l"/>
            <a:r>
              <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sym typeface="+mn-ea"/>
              </a:rPr>
              <a:t>欢迎观看，项目演示</a:t>
            </a:r>
            <a:endPar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TextBox 32"/>
          <p:cNvSpPr txBox="1"/>
          <p:nvPr/>
        </p:nvSpPr>
        <p:spPr>
          <a:xfrm>
            <a:off x="5592590" y="3137107"/>
            <a:ext cx="1455420" cy="306705"/>
          </a:xfrm>
          <a:prstGeom prst="rect">
            <a:avLst/>
          </a:prstGeom>
          <a:noFill/>
        </p:spPr>
        <p:txBody>
          <a:bodyPr wrap="none" rtlCol="0">
            <a:spAutoFit/>
          </a:bodyPr>
          <a:lstStyle/>
          <a:p>
            <a:pPr algn="ctr" eaLnBrk="1" hangingPunct="1">
              <a:buFont typeface="Arial" panose="020B0604020202020204" pitchFamily="34" charset="0"/>
              <a:buNone/>
            </a:pPr>
            <a:r>
              <a:rPr lang="zh-CN" sz="14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作者</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米少东</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 name="TextBox 12"/>
          <p:cNvSpPr txBox="1"/>
          <p:nvPr/>
        </p:nvSpPr>
        <p:spPr>
          <a:xfrm>
            <a:off x="3204989" y="790089"/>
            <a:ext cx="2341434" cy="1198880"/>
          </a:xfrm>
          <a:prstGeom prst="rect">
            <a:avLst/>
          </a:prstGeom>
          <a:noFill/>
        </p:spPr>
        <p:txBody>
          <a:bodyPr wrap="square" rtlCol="0">
            <a:spAutoFit/>
          </a:bodyPr>
          <a:lstStyle/>
          <a:p>
            <a:pPr algn="ctr"/>
            <a:r>
              <a:rPr lang="en-US" altLang="zh-CN" sz="7200" spc="-300" dirty="0" smtClean="0">
                <a:solidFill>
                  <a:schemeClr val="tx1">
                    <a:lumMod val="65000"/>
                    <a:lumOff val="35000"/>
                  </a:schemeClr>
                </a:solidFill>
                <a:latin typeface="Agency FB" panose="020B0503020202020204" pitchFamily="34" charset="0"/>
              </a:rPr>
              <a:t>2018</a:t>
            </a:r>
            <a:endParaRPr lang="zh-CN" altLang="en-US" sz="7200" spc="-300" dirty="0">
              <a:solidFill>
                <a:schemeClr val="tx1">
                  <a:lumMod val="65000"/>
                  <a:lumOff val="35000"/>
                </a:schemeClr>
              </a:solidFill>
              <a:latin typeface="Agency FB" panose="020B05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45" presetClass="entr" presetSubtype="0" fill="hold" grpId="0" nodeType="afterEffect">
                                  <p:stCondLst>
                                    <p:cond delay="0"/>
                                  </p:stCondLst>
                                  <p:iterate type="lt">
                                    <p:tmPct val="10000"/>
                                  </p:iterate>
                                  <p:childTnLst>
                                    <p:set>
                                      <p:cBhvr>
                                        <p:cTn id="17" dur="1" fill="hold">
                                          <p:stCondLst>
                                            <p:cond delay="0"/>
                                          </p:stCondLst>
                                        </p:cTn>
                                        <p:tgtEl>
                                          <p:spTgt spid="18"/>
                                        </p:tgtEl>
                                        <p:attrNameLst>
                                          <p:attrName>style.visibility</p:attrName>
                                        </p:attrNameLst>
                                      </p:cBhvr>
                                      <p:to>
                                        <p:strVal val="visible"/>
                                      </p:to>
                                    </p:set>
                                    <p:animEffect transition="in" filter="fade">
                                      <p:cBhvr>
                                        <p:cTn id="18" dur="1000"/>
                                        <p:tgtEl>
                                          <p:spTgt spid="18"/>
                                        </p:tgtEl>
                                      </p:cBhvr>
                                    </p:animEffect>
                                    <p:anim calcmode="lin" valueType="num">
                                      <p:cBhvr>
                                        <p:cTn id="19" dur="1000" fill="hold"/>
                                        <p:tgtEl>
                                          <p:spTgt spid="18"/>
                                        </p:tgtEl>
                                        <p:attrNameLst>
                                          <p:attrName>ppt_w</p:attrName>
                                        </p:attrNameLst>
                                      </p:cBhvr>
                                      <p:tavLst>
                                        <p:tav tm="0" fmla="#ppt_w*sin(2.5*pi*$)">
                                          <p:val>
                                            <p:fltVal val="0"/>
                                          </p:val>
                                        </p:tav>
                                        <p:tav tm="100000">
                                          <p:val>
                                            <p:fltVal val="1"/>
                                          </p:val>
                                        </p:tav>
                                      </p:tavLst>
                                    </p:anim>
                                    <p:anim calcmode="lin" valueType="num">
                                      <p:cBhvr>
                                        <p:cTn id="20" dur="1000" fill="hold"/>
                                        <p:tgtEl>
                                          <p:spTgt spid="18"/>
                                        </p:tgtEl>
                                        <p:attrNameLst>
                                          <p:attrName>ppt_h</p:attrName>
                                        </p:attrNameLst>
                                      </p:cBhvr>
                                      <p:tavLst>
                                        <p:tav tm="0">
                                          <p:val>
                                            <p:strVal val="#ppt_h"/>
                                          </p:val>
                                        </p:tav>
                                        <p:tav tm="100000">
                                          <p:val>
                                            <p:strVal val="#ppt_h"/>
                                          </p:val>
                                        </p:tav>
                                      </p:tavLst>
                                    </p:anim>
                                  </p:childTnLst>
                                </p:cTn>
                              </p:par>
                            </p:childTnLst>
                          </p:cTn>
                        </p:par>
                        <p:par>
                          <p:cTn id="21" fill="hold">
                            <p:stCondLst>
                              <p:cond delay="2799"/>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15"/>
                                        </p:tgtEl>
                                        <p:attrNameLst>
                                          <p:attrName>style.visibility</p:attrName>
                                        </p:attrNameLst>
                                      </p:cBhvr>
                                      <p:to>
                                        <p:strVal val="visible"/>
                                      </p:to>
                                    </p:set>
                                    <p:anim by="(-#ppt_w*2)" calcmode="lin" valueType="num">
                                      <p:cBhvr rctx="PPT">
                                        <p:cTn id="24" dur="500" autoRev="1" fill="hold">
                                          <p:stCondLst>
                                            <p:cond delay="0"/>
                                          </p:stCondLst>
                                        </p:cTn>
                                        <p:tgtEl>
                                          <p:spTgt spid="15"/>
                                        </p:tgtEl>
                                        <p:attrNameLst>
                                          <p:attrName>ppt_w</p:attrName>
                                        </p:attrNameLst>
                                      </p:cBhvr>
                                    </p:anim>
                                    <p:anim by="(#ppt_w*0.50)" calcmode="lin" valueType="num">
                                      <p:cBhvr>
                                        <p:cTn id="25" dur="500" decel="50000" autoRev="1" fill="hold">
                                          <p:stCondLst>
                                            <p:cond delay="0"/>
                                          </p:stCondLst>
                                        </p:cTn>
                                        <p:tgtEl>
                                          <p:spTgt spid="15"/>
                                        </p:tgtEl>
                                        <p:attrNameLst>
                                          <p:attrName>ppt_x</p:attrName>
                                        </p:attrNameLst>
                                      </p:cBhvr>
                                    </p:anim>
                                    <p:anim from="(-#ppt_h/2)" to="(#ppt_y)" calcmode="lin" valueType="num">
                                      <p:cBhvr>
                                        <p:cTn id="26" dur="1000" fill="hold">
                                          <p:stCondLst>
                                            <p:cond delay="0"/>
                                          </p:stCondLst>
                                        </p:cTn>
                                        <p:tgtEl>
                                          <p:spTgt spid="15"/>
                                        </p:tgtEl>
                                        <p:attrNameLst>
                                          <p:attrName>ppt_y</p:attrName>
                                        </p:attrNameLst>
                                      </p:cBhvr>
                                    </p:anim>
                                    <p:animRot by="21600000">
                                      <p:cBhvr>
                                        <p:cTn id="27" dur="1000" fill="hold">
                                          <p:stCondLst>
                                            <p:cond delay="0"/>
                                          </p:stCondLst>
                                        </p:cTn>
                                        <p:tgtEl>
                                          <p:spTgt spid="15"/>
                                        </p:tgtEl>
                                        <p:attrNameLst>
                                          <p:attrName>r</p:attrName>
                                        </p:attrNameLst>
                                      </p:cBhvr>
                                    </p:animRot>
                                  </p:childTnLst>
                                </p:cTn>
                              </p:par>
                            </p:childTnLst>
                          </p:cTn>
                        </p:par>
                        <p:par>
                          <p:cTn id="28" fill="hold">
                            <p:stCondLst>
                              <p:cond delay="4599"/>
                            </p:stCondLst>
                            <p:childTnLst>
                              <p:par>
                                <p:cTn id="29" presetID="40" presetClass="entr" presetSubtype="0" fill="hold" grpId="0" nodeType="afterEffect">
                                  <p:stCondLst>
                                    <p:cond delay="0"/>
                                  </p:stCondLst>
                                  <p:iterate type="lt">
                                    <p:tmPct val="10000"/>
                                  </p:iterate>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1"/>
                                          </p:val>
                                        </p:tav>
                                        <p:tav tm="100000">
                                          <p:val>
                                            <p:strVal val="#ppt_x"/>
                                          </p:val>
                                        </p:tav>
                                      </p:tavLst>
                                    </p:anim>
                                    <p:anim calcmode="lin" valueType="num">
                                      <p:cBhvr>
                                        <p:cTn id="33" dur="10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6"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 Box 10"/>
          <p:cNvSpPr txBox="1">
            <a:spLocks noChangeArrowheads="1"/>
          </p:cNvSpPr>
          <p:nvPr/>
        </p:nvSpPr>
        <p:spPr bwMode="auto">
          <a:xfrm>
            <a:off x="506095" y="1555750"/>
            <a:ext cx="1398905" cy="872490"/>
          </a:xfrm>
          <a:prstGeom prst="rect">
            <a:avLst/>
          </a:prstGeom>
          <a:noFill/>
          <a:ln w="9525">
            <a:noFill/>
            <a:miter lim="800000"/>
          </a:ln>
        </p:spPr>
        <p:txBody>
          <a:bodyPr wrap="square" lIns="34279" tIns="17140" rIns="34279" bIns="17140">
            <a:spAutoFit/>
          </a:bodyPr>
          <a:lstStyle/>
          <a:p>
            <a:pPr algn="ctr" defTabSz="815340">
              <a:lnSpc>
                <a:spcPct val="130000"/>
              </a:lnSpc>
            </a:pP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前端首页—西安</a:t>
            </a:r>
            <a:endParaRPr lang="zh-CN" altLang="en-US" sz="1400" dirty="0">
              <a:latin typeface="微软雅黑" panose="020B0503020204020204" pitchFamily="34" charset="-122"/>
              <a:ea typeface="微软雅黑" panose="020B0503020204020204" pitchFamily="34" charset="-122"/>
            </a:endParaRPr>
          </a:p>
          <a:p>
            <a:pPr algn="r" defTabSz="815340">
              <a:lnSpc>
                <a:spcPct val="130000"/>
              </a:lnSpc>
            </a:pPr>
            <a:r>
              <a:rPr lang="zh-CN" altLang="en-US" sz="1000" b="1" dirty="0">
                <a:solidFill>
                  <a:schemeClr val="tx1"/>
                </a:solidFill>
                <a:uFillTx/>
                <a:latin typeface="微软雅黑" panose="020B0503020204020204" pitchFamily="34" charset="-122"/>
                <a:ea typeface="微软雅黑" panose="020B0503020204020204" pitchFamily="34" charset="-122"/>
              </a:rPr>
              <a:t>主要通过使用</a:t>
            </a:r>
            <a:r>
              <a:rPr lang="en-US" altLang="zh-CN" sz="1000" b="1" dirty="0">
                <a:solidFill>
                  <a:schemeClr val="tx1"/>
                </a:solidFill>
                <a:uFillTx/>
                <a:latin typeface="微软雅黑" panose="020B0503020204020204" pitchFamily="34" charset="-122"/>
                <a:ea typeface="微软雅黑" panose="020B0503020204020204" pitchFamily="34" charset="-122"/>
              </a:rPr>
              <a:t>html</a:t>
            </a:r>
            <a:r>
              <a:rPr lang="zh-CN" altLang="en-US" sz="1000" b="1" dirty="0">
                <a:solidFill>
                  <a:schemeClr val="tx1"/>
                </a:solidFill>
                <a:uFillTx/>
                <a:latin typeface="微软雅黑" panose="020B0503020204020204" pitchFamily="34" charset="-122"/>
                <a:ea typeface="微软雅黑" panose="020B0503020204020204" pitchFamily="34" charset="-122"/>
              </a:rPr>
              <a:t>模板来展现数据房产信息。有西安房产售价排行榜</a:t>
            </a:r>
            <a:endParaRPr lang="zh-CN" altLang="en-US" sz="1000" b="1" dirty="0">
              <a:solidFill>
                <a:schemeClr val="tx1"/>
              </a:solidFill>
              <a:uFillTx/>
              <a:latin typeface="微软雅黑" panose="020B0503020204020204" pitchFamily="34" charset="-122"/>
              <a:ea typeface="微软雅黑" panose="020B0503020204020204" pitchFamily="34" charset="-122"/>
              <a:cs typeface="Open Sans" panose="020B0606030504020204" pitchFamily="34" charset="0"/>
            </a:endParaRPr>
          </a:p>
        </p:txBody>
      </p:sp>
      <p:sp>
        <p:nvSpPr>
          <p:cNvPr id="67" name="Text Box 10"/>
          <p:cNvSpPr txBox="1">
            <a:spLocks noChangeArrowheads="1"/>
          </p:cNvSpPr>
          <p:nvPr/>
        </p:nvSpPr>
        <p:spPr bwMode="auto">
          <a:xfrm>
            <a:off x="254635" y="3638550"/>
            <a:ext cx="1774825" cy="872490"/>
          </a:xfrm>
          <a:prstGeom prst="rect">
            <a:avLst/>
          </a:prstGeom>
          <a:noFill/>
          <a:ln w="9525">
            <a:noFill/>
            <a:miter lim="800000"/>
          </a:ln>
        </p:spPr>
        <p:txBody>
          <a:bodyPr wrap="square" lIns="34279" tIns="17140" rIns="34279" bIns="17140">
            <a:spAutoFit/>
          </a:bodyPr>
          <a:lstStyle/>
          <a:p>
            <a:pPr algn="ctr" defTabSz="815340">
              <a:lnSpc>
                <a:spcPct val="130000"/>
              </a:lnSpc>
            </a:pP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详细页</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endParaRPr>
          </a:p>
          <a:p>
            <a:pPr algn="l" defTabSz="815340">
              <a:lnSpc>
                <a:spcPct val="130000"/>
              </a:lnSpc>
            </a:pPr>
            <a:r>
              <a:rPr lang="zh-CN" altLang="en-US" sz="1000" b="1" dirty="0">
                <a:solidFill>
                  <a:schemeClr val="tx1"/>
                </a:solidFill>
                <a:uFillTx/>
                <a:latin typeface="微软雅黑" panose="020B0503020204020204" pitchFamily="34" charset="-122"/>
                <a:ea typeface="微软雅黑" panose="020B0503020204020204" pitchFamily="34" charset="-122"/>
                <a:cs typeface="Open Sans" panose="020B0606030504020204" pitchFamily="34" charset="0"/>
              </a:rPr>
              <a:t>此界面主要是展示各个市区相对应的新房产的每个房产信息详细内容</a:t>
            </a:r>
            <a:endParaRPr lang="zh-CN" altLang="en-US" sz="1000" b="1" dirty="0">
              <a:solidFill>
                <a:schemeClr val="tx1"/>
              </a:solidFill>
              <a:uFillTx/>
              <a:latin typeface="微软雅黑" panose="020B0503020204020204" pitchFamily="34" charset="-122"/>
              <a:ea typeface="微软雅黑" panose="020B0503020204020204" pitchFamily="34" charset="-122"/>
              <a:cs typeface="Open Sans" panose="020B0606030504020204" pitchFamily="34" charset="0"/>
            </a:endParaRPr>
          </a:p>
        </p:txBody>
      </p:sp>
      <p:sp>
        <p:nvSpPr>
          <p:cNvPr id="69" name="Text Box 10"/>
          <p:cNvSpPr txBox="1">
            <a:spLocks noChangeArrowheads="1"/>
          </p:cNvSpPr>
          <p:nvPr/>
        </p:nvSpPr>
        <p:spPr bwMode="auto">
          <a:xfrm>
            <a:off x="3642420" y="146052"/>
            <a:ext cx="1475675" cy="1112520"/>
          </a:xfrm>
          <a:prstGeom prst="rect">
            <a:avLst/>
          </a:prstGeom>
          <a:noFill/>
          <a:ln w="9525">
            <a:noFill/>
            <a:miter lim="800000"/>
          </a:ln>
        </p:spPr>
        <p:txBody>
          <a:bodyPr wrap="square" lIns="34279" tIns="17140" rIns="34279" bIns="17140">
            <a:spAutoFit/>
          </a:bodyPr>
          <a:lstStyle/>
          <a:p>
            <a:pPr algn="ctr" defTabSz="815340">
              <a:lnSpc>
                <a:spcPct val="130000"/>
              </a:lnSpc>
            </a:pP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列表页</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天津</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pPr defTabSz="815340">
              <a:lnSpc>
                <a:spcPct val="130000"/>
              </a:lnSpc>
            </a:pPr>
            <a:r>
              <a:rPr lang="zh-CN" sz="1000" b="1" dirty="0">
                <a:latin typeface="微软雅黑" panose="020B0503020204020204" pitchFamily="34" charset="-122"/>
                <a:ea typeface="微软雅黑" panose="020B0503020204020204" pitchFamily="34" charset="-122"/>
                <a:cs typeface="Open Sans" panose="020B0606030504020204" pitchFamily="34" charset="0"/>
                <a:sym typeface="+mn-ea"/>
              </a:rPr>
              <a:t>展示天津市所有新楼盘信息，以每页显示十一页，右侧显示上海市的房价排行榜</a:t>
            </a:r>
            <a:endParaRPr lang="zh-CN" altLang="en-US" sz="1000" dirty="0">
              <a:latin typeface="微软雅黑" panose="020B0503020204020204" pitchFamily="34" charset="-122"/>
              <a:ea typeface="微软雅黑" panose="020B0503020204020204" pitchFamily="34" charset="-122"/>
              <a:cs typeface="Open Sans" panose="020B0606030504020204" pitchFamily="34" charset="0"/>
            </a:endParaRPr>
          </a:p>
        </p:txBody>
      </p:sp>
      <p:sp>
        <p:nvSpPr>
          <p:cNvPr id="74" name="Text Box 10"/>
          <p:cNvSpPr txBox="1">
            <a:spLocks noChangeArrowheads="1"/>
          </p:cNvSpPr>
          <p:nvPr/>
        </p:nvSpPr>
        <p:spPr bwMode="auto">
          <a:xfrm>
            <a:off x="7075339" y="3568502"/>
            <a:ext cx="1565331" cy="1472565"/>
          </a:xfrm>
          <a:prstGeom prst="rect">
            <a:avLst/>
          </a:prstGeom>
          <a:noFill/>
          <a:ln w="9525">
            <a:noFill/>
            <a:miter lim="800000"/>
          </a:ln>
        </p:spPr>
        <p:txBody>
          <a:bodyPr wrap="square" lIns="34279" tIns="17140" rIns="34279" bIns="17140">
            <a:spAutoFit/>
          </a:bodyPr>
          <a:lstStyle/>
          <a:p>
            <a:pPr algn="ctr" defTabSz="815340">
              <a:lnSpc>
                <a:spcPct val="130000"/>
              </a:lnSpc>
            </a:pP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列表页</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北京</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endParaRPr>
          </a:p>
          <a:p>
            <a:pPr defTabSz="815340">
              <a:lnSpc>
                <a:spcPct val="130000"/>
              </a:lnSpc>
            </a:pPr>
            <a:r>
              <a:rPr lang="zh-CN" sz="1000" b="1" dirty="0">
                <a:latin typeface="微软雅黑" panose="020B0503020204020204" pitchFamily="34" charset="-122"/>
                <a:ea typeface="微软雅黑" panose="020B0503020204020204" pitchFamily="34" charset="-122"/>
                <a:cs typeface="Open Sans" panose="020B0606030504020204" pitchFamily="34" charset="0"/>
                <a:sym typeface="+mn-ea"/>
              </a:rPr>
              <a:t>展示北京市所有新楼盘信息，以每页显示十一页，右侧显示上海市的房价排行榜</a:t>
            </a:r>
            <a:endParaRPr lang="zh-CN" sz="1000" b="1" dirty="0">
              <a:latin typeface="微软雅黑" panose="020B0503020204020204" pitchFamily="34" charset="-122"/>
              <a:ea typeface="微软雅黑" panose="020B0503020204020204" pitchFamily="34" charset="-122"/>
              <a:cs typeface="Open Sans" panose="020B0606030504020204" pitchFamily="34" charset="0"/>
            </a:endParaRPr>
          </a:p>
          <a:p>
            <a:pPr defTabSz="815340">
              <a:lnSpc>
                <a:spcPct val="130000"/>
              </a:lnSpc>
            </a:pPr>
            <a:endParaRPr lang="en-US" altLang="zh-CN" sz="1000" dirty="0">
              <a:latin typeface="微软雅黑" panose="020B0503020204020204" pitchFamily="34" charset="-122"/>
              <a:ea typeface="微软雅黑" panose="020B0503020204020204" pitchFamily="34" charset="-122"/>
              <a:cs typeface="Open Sans" panose="020B0606030504020204" pitchFamily="34" charset="0"/>
            </a:endParaRPr>
          </a:p>
          <a:p>
            <a:pPr defTabSz="815340">
              <a:lnSpc>
                <a:spcPct val="130000"/>
              </a:lnSpc>
            </a:pPr>
            <a:endParaRPr lang="en-US" altLang="zh-CN" sz="800" dirty="0">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2" name="组合 2"/>
          <p:cNvGrpSpPr/>
          <p:nvPr/>
        </p:nvGrpSpPr>
        <p:grpSpPr>
          <a:xfrm>
            <a:off x="3111928" y="1899205"/>
            <a:ext cx="2685687" cy="2000251"/>
            <a:chOff x="4692692" y="2532274"/>
            <a:chExt cx="3581400" cy="2667000"/>
          </a:xfrm>
        </p:grpSpPr>
        <p:graphicFrame>
          <p:nvGraphicFramePr>
            <p:cNvPr id="55" name="Chart 2"/>
            <p:cNvGraphicFramePr/>
            <p:nvPr/>
          </p:nvGraphicFramePr>
          <p:xfrm>
            <a:off x="4692692" y="2676048"/>
            <a:ext cx="3581400" cy="2387600"/>
          </p:xfrm>
          <a:graphic>
            <a:graphicData uri="http://schemas.openxmlformats.org/drawingml/2006/chart">
              <c:chart xmlns:c="http://schemas.openxmlformats.org/drawingml/2006/chart" xmlns:r="http://schemas.openxmlformats.org/officeDocument/2006/relationships" r:id="rId1"/>
            </a:graphicData>
          </a:graphic>
        </p:graphicFrame>
        <p:sp>
          <p:nvSpPr>
            <p:cNvPr id="56" name="Oval 3"/>
            <p:cNvSpPr/>
            <p:nvPr/>
          </p:nvSpPr>
          <p:spPr>
            <a:xfrm>
              <a:off x="5149892" y="2532274"/>
              <a:ext cx="2667000" cy="2667000"/>
            </a:xfrm>
            <a:prstGeom prst="ellipse">
              <a:avLst/>
            </a:prstGeom>
            <a:noFill/>
            <a:ln w="28575">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9" name="Text Box 10"/>
            <p:cNvSpPr txBox="1">
              <a:spLocks noChangeArrowheads="1"/>
            </p:cNvSpPr>
            <p:nvPr/>
          </p:nvSpPr>
          <p:spPr bwMode="auto">
            <a:xfrm>
              <a:off x="6015878" y="3524981"/>
              <a:ext cx="935028" cy="551180"/>
            </a:xfrm>
            <a:prstGeom prst="rect">
              <a:avLst/>
            </a:prstGeom>
            <a:noFill/>
            <a:ln w="9525">
              <a:noFill/>
              <a:miter lim="800000"/>
            </a:ln>
          </p:spPr>
          <p:txBody>
            <a:bodyPr wrap="square" lIns="45706" tIns="22853" rIns="45706" bIns="22853">
              <a:spAutoFit/>
            </a:bodyPr>
            <a:lstStyle/>
            <a:p>
              <a:pPr algn="ctr" defTabSz="815340"/>
              <a:r>
                <a:rPr lang="zh-CN" sz="1200" b="1" dirty="0">
                  <a:latin typeface="微软雅黑" panose="020B0503020204020204" pitchFamily="34" charset="-122"/>
                  <a:ea typeface="微软雅黑" panose="020B0503020204020204" pitchFamily="34" charset="-122"/>
                  <a:cs typeface="Open Sans" panose="020B0606030504020204" pitchFamily="34" charset="0"/>
                </a:rPr>
                <a:t>界面具体设计</a:t>
              </a:r>
              <a:endParaRPr lang="zh-CN" sz="1200" b="1" dirty="0">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3" name="组合 3"/>
          <p:cNvGrpSpPr/>
          <p:nvPr/>
        </p:nvGrpSpPr>
        <p:grpSpPr>
          <a:xfrm>
            <a:off x="2120900" y="1708785"/>
            <a:ext cx="1521463" cy="885369"/>
            <a:chOff x="4131285" y="2269648"/>
            <a:chExt cx="1378265" cy="1328785"/>
          </a:xfrm>
        </p:grpSpPr>
        <p:sp>
          <p:nvSpPr>
            <p:cNvPr id="57" name="Oval 4"/>
            <p:cNvSpPr/>
            <p:nvPr/>
          </p:nvSpPr>
          <p:spPr>
            <a:xfrm>
              <a:off x="4923526" y="3031361"/>
              <a:ext cx="586024" cy="567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2" name="Oval 9"/>
            <p:cNvSpPr/>
            <p:nvPr/>
          </p:nvSpPr>
          <p:spPr>
            <a:xfrm>
              <a:off x="4131285" y="2269648"/>
              <a:ext cx="594227" cy="597637"/>
            </a:xfrm>
            <a:prstGeom prst="ellipse">
              <a:avLst/>
            </a:prstGeom>
            <a:solidFill>
              <a:schemeClr val="accent2"/>
            </a:solidFill>
            <a:ln w="285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solidFill>
                  <a:schemeClr val="bg1"/>
                </a:solidFill>
              </a:endParaRPr>
            </a:p>
          </p:txBody>
        </p:sp>
        <p:grpSp>
          <p:nvGrpSpPr>
            <p:cNvPr id="4" name="Group 10"/>
            <p:cNvGrpSpPr/>
            <p:nvPr/>
          </p:nvGrpSpPr>
          <p:grpSpPr>
            <a:xfrm>
              <a:off x="4239552" y="2398666"/>
              <a:ext cx="381854" cy="310725"/>
              <a:chOff x="1550139" y="1314466"/>
              <a:chExt cx="509139" cy="414300"/>
            </a:xfrm>
            <a:solidFill>
              <a:schemeClr val="bg1"/>
            </a:solidFill>
          </p:grpSpPr>
          <p:sp>
            <p:nvSpPr>
              <p:cNvPr id="64" name="Freeform 5"/>
              <p:cNvSpPr>
                <a:spLocks noEditPoints="1"/>
              </p:cNvSpPr>
              <p:nvPr/>
            </p:nvSpPr>
            <p:spPr bwMode="auto">
              <a:xfrm>
                <a:off x="1550139" y="1314466"/>
                <a:ext cx="509139" cy="414300"/>
              </a:xfrm>
              <a:custGeom>
                <a:avLst/>
                <a:gdLst>
                  <a:gd name="T0" fmla="*/ 78 w 153"/>
                  <a:gd name="T1" fmla="*/ 0 h 125"/>
                  <a:gd name="T2" fmla="*/ 0 w 153"/>
                  <a:gd name="T3" fmla="*/ 69 h 125"/>
                  <a:gd name="T4" fmla="*/ 15 w 153"/>
                  <a:gd name="T5" fmla="*/ 69 h 125"/>
                  <a:gd name="T6" fmla="*/ 21 w 153"/>
                  <a:gd name="T7" fmla="*/ 64 h 125"/>
                  <a:gd name="T8" fmla="*/ 21 w 153"/>
                  <a:gd name="T9" fmla="*/ 121 h 125"/>
                  <a:gd name="T10" fmla="*/ 24 w 153"/>
                  <a:gd name="T11" fmla="*/ 125 h 125"/>
                  <a:gd name="T12" fmla="*/ 62 w 153"/>
                  <a:gd name="T13" fmla="*/ 125 h 125"/>
                  <a:gd name="T14" fmla="*/ 63 w 153"/>
                  <a:gd name="T15" fmla="*/ 93 h 125"/>
                  <a:gd name="T16" fmla="*/ 67 w 153"/>
                  <a:gd name="T17" fmla="*/ 88 h 125"/>
                  <a:gd name="T18" fmla="*/ 83 w 153"/>
                  <a:gd name="T19" fmla="*/ 88 h 125"/>
                  <a:gd name="T20" fmla="*/ 89 w 153"/>
                  <a:gd name="T21" fmla="*/ 93 h 125"/>
                  <a:gd name="T22" fmla="*/ 89 w 153"/>
                  <a:gd name="T23" fmla="*/ 125 h 125"/>
                  <a:gd name="T24" fmla="*/ 126 w 153"/>
                  <a:gd name="T25" fmla="*/ 125 h 125"/>
                  <a:gd name="T26" fmla="*/ 130 w 153"/>
                  <a:gd name="T27" fmla="*/ 120 h 125"/>
                  <a:gd name="T28" fmla="*/ 130 w 153"/>
                  <a:gd name="T29" fmla="*/ 63 h 125"/>
                  <a:gd name="T30" fmla="*/ 136 w 153"/>
                  <a:gd name="T31" fmla="*/ 69 h 125"/>
                  <a:gd name="T32" fmla="*/ 153 w 153"/>
                  <a:gd name="T33" fmla="*/ 69 h 125"/>
                  <a:gd name="T34" fmla="*/ 78 w 153"/>
                  <a:gd name="T35" fmla="*/ 0 h 125"/>
                  <a:gd name="T36" fmla="*/ 76 w 153"/>
                  <a:gd name="T37" fmla="*/ 76 h 125"/>
                  <a:gd name="T38" fmla="*/ 60 w 153"/>
                  <a:gd name="T39" fmla="*/ 60 h 125"/>
                  <a:gd name="T40" fmla="*/ 76 w 153"/>
                  <a:gd name="T41" fmla="*/ 43 h 125"/>
                  <a:gd name="T42" fmla="*/ 92 w 153"/>
                  <a:gd name="T43" fmla="*/ 60 h 125"/>
                  <a:gd name="T44" fmla="*/ 76 w 153"/>
                  <a:gd name="T45" fmla="*/ 7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125">
                    <a:moveTo>
                      <a:pt x="78" y="0"/>
                    </a:moveTo>
                    <a:cubicBezTo>
                      <a:pt x="0" y="69"/>
                      <a:pt x="0" y="69"/>
                      <a:pt x="0" y="69"/>
                    </a:cubicBezTo>
                    <a:cubicBezTo>
                      <a:pt x="0" y="69"/>
                      <a:pt x="5" y="78"/>
                      <a:pt x="15" y="69"/>
                    </a:cubicBezTo>
                    <a:cubicBezTo>
                      <a:pt x="21" y="64"/>
                      <a:pt x="21" y="64"/>
                      <a:pt x="21" y="64"/>
                    </a:cubicBezTo>
                    <a:cubicBezTo>
                      <a:pt x="21" y="121"/>
                      <a:pt x="21" y="121"/>
                      <a:pt x="21" y="121"/>
                    </a:cubicBezTo>
                    <a:cubicBezTo>
                      <a:pt x="21" y="121"/>
                      <a:pt x="21" y="125"/>
                      <a:pt x="24" y="125"/>
                    </a:cubicBezTo>
                    <a:cubicBezTo>
                      <a:pt x="28" y="125"/>
                      <a:pt x="62" y="125"/>
                      <a:pt x="62" y="125"/>
                    </a:cubicBezTo>
                    <a:cubicBezTo>
                      <a:pt x="63" y="93"/>
                      <a:pt x="63" y="93"/>
                      <a:pt x="63" y="93"/>
                    </a:cubicBezTo>
                    <a:cubicBezTo>
                      <a:pt x="63" y="93"/>
                      <a:pt x="62" y="88"/>
                      <a:pt x="67" y="88"/>
                    </a:cubicBezTo>
                    <a:cubicBezTo>
                      <a:pt x="83" y="88"/>
                      <a:pt x="83" y="88"/>
                      <a:pt x="83" y="88"/>
                    </a:cubicBezTo>
                    <a:cubicBezTo>
                      <a:pt x="89" y="88"/>
                      <a:pt x="89" y="93"/>
                      <a:pt x="89" y="93"/>
                    </a:cubicBezTo>
                    <a:cubicBezTo>
                      <a:pt x="89" y="125"/>
                      <a:pt x="89" y="125"/>
                      <a:pt x="89" y="125"/>
                    </a:cubicBezTo>
                    <a:cubicBezTo>
                      <a:pt x="89" y="125"/>
                      <a:pt x="121" y="125"/>
                      <a:pt x="126" y="125"/>
                    </a:cubicBezTo>
                    <a:cubicBezTo>
                      <a:pt x="131" y="125"/>
                      <a:pt x="130" y="120"/>
                      <a:pt x="130" y="120"/>
                    </a:cubicBezTo>
                    <a:cubicBezTo>
                      <a:pt x="130" y="63"/>
                      <a:pt x="130" y="63"/>
                      <a:pt x="130" y="63"/>
                    </a:cubicBezTo>
                    <a:cubicBezTo>
                      <a:pt x="136" y="69"/>
                      <a:pt x="136" y="69"/>
                      <a:pt x="136" y="69"/>
                    </a:cubicBezTo>
                    <a:cubicBezTo>
                      <a:pt x="148" y="77"/>
                      <a:pt x="153" y="69"/>
                      <a:pt x="153" y="69"/>
                    </a:cubicBezTo>
                    <a:lnTo>
                      <a:pt x="78" y="0"/>
                    </a:lnTo>
                    <a:close/>
                    <a:moveTo>
                      <a:pt x="76" y="76"/>
                    </a:moveTo>
                    <a:cubicBezTo>
                      <a:pt x="67" y="76"/>
                      <a:pt x="60" y="69"/>
                      <a:pt x="60" y="60"/>
                    </a:cubicBezTo>
                    <a:cubicBezTo>
                      <a:pt x="60" y="50"/>
                      <a:pt x="67" y="43"/>
                      <a:pt x="76" y="43"/>
                    </a:cubicBezTo>
                    <a:cubicBezTo>
                      <a:pt x="85" y="43"/>
                      <a:pt x="92" y="50"/>
                      <a:pt x="92" y="60"/>
                    </a:cubicBezTo>
                    <a:cubicBezTo>
                      <a:pt x="92" y="69"/>
                      <a:pt x="85" y="76"/>
                      <a:pt x="7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en-US" sz="1200"/>
              </a:p>
            </p:txBody>
          </p:sp>
          <p:sp>
            <p:nvSpPr>
              <p:cNvPr id="65" name="Freeform 6"/>
              <p:cNvSpPr/>
              <p:nvPr/>
            </p:nvSpPr>
            <p:spPr bwMode="auto">
              <a:xfrm>
                <a:off x="1949464" y="1366877"/>
                <a:ext cx="49916" cy="102328"/>
              </a:xfrm>
              <a:custGeom>
                <a:avLst/>
                <a:gdLst>
                  <a:gd name="T0" fmla="*/ 20 w 20"/>
                  <a:gd name="T1" fmla="*/ 41 h 41"/>
                  <a:gd name="T2" fmla="*/ 20 w 20"/>
                  <a:gd name="T3" fmla="*/ 0 h 41"/>
                  <a:gd name="T4" fmla="*/ 0 w 20"/>
                  <a:gd name="T5" fmla="*/ 0 h 41"/>
                  <a:gd name="T6" fmla="*/ 0 w 20"/>
                  <a:gd name="T7" fmla="*/ 24 h 41"/>
                  <a:gd name="T8" fmla="*/ 20 w 20"/>
                  <a:gd name="T9" fmla="*/ 41 h 41"/>
                </a:gdLst>
                <a:ahLst/>
                <a:cxnLst>
                  <a:cxn ang="0">
                    <a:pos x="T0" y="T1"/>
                  </a:cxn>
                  <a:cxn ang="0">
                    <a:pos x="T2" y="T3"/>
                  </a:cxn>
                  <a:cxn ang="0">
                    <a:pos x="T4" y="T5"/>
                  </a:cxn>
                  <a:cxn ang="0">
                    <a:pos x="T6" y="T7"/>
                  </a:cxn>
                  <a:cxn ang="0">
                    <a:pos x="T8" y="T9"/>
                  </a:cxn>
                </a:cxnLst>
                <a:rect l="0" t="0" r="r" b="b"/>
                <a:pathLst>
                  <a:path w="20" h="41">
                    <a:moveTo>
                      <a:pt x="20" y="41"/>
                    </a:moveTo>
                    <a:lnTo>
                      <a:pt x="20" y="0"/>
                    </a:lnTo>
                    <a:lnTo>
                      <a:pt x="0" y="0"/>
                    </a:lnTo>
                    <a:lnTo>
                      <a:pt x="0" y="24"/>
                    </a:lnTo>
                    <a:lnTo>
                      <a:pt x="20"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en-US" sz="1200"/>
              </a:p>
            </p:txBody>
          </p:sp>
          <p:sp>
            <p:nvSpPr>
              <p:cNvPr id="66" name="Oval 7"/>
              <p:cNvSpPr>
                <a:spLocks noChangeArrowheads="1"/>
              </p:cNvSpPr>
              <p:nvPr/>
            </p:nvSpPr>
            <p:spPr bwMode="auto">
              <a:xfrm>
                <a:off x="1777255" y="1484179"/>
                <a:ext cx="52412" cy="549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en-US" sz="1200"/>
              </a:p>
            </p:txBody>
          </p:sp>
        </p:grpSp>
        <p:sp>
          <p:nvSpPr>
            <p:cNvPr id="83" name="Text Box 10"/>
            <p:cNvSpPr txBox="1">
              <a:spLocks noChangeArrowheads="1"/>
            </p:cNvSpPr>
            <p:nvPr/>
          </p:nvSpPr>
          <p:spPr bwMode="auto">
            <a:xfrm>
              <a:off x="4923523" y="3148324"/>
              <a:ext cx="586024" cy="343089"/>
            </a:xfrm>
            <a:prstGeom prst="rect">
              <a:avLst/>
            </a:prstGeom>
            <a:noFill/>
            <a:ln w="9525">
              <a:noFill/>
              <a:miter lim="800000"/>
            </a:ln>
          </p:spPr>
          <p:txBody>
            <a:bodyPr wrap="square" lIns="45706" tIns="22853" rIns="45706" bIns="22853">
              <a:spAutoFit/>
            </a:bodyPr>
            <a:lstStyle/>
            <a:p>
              <a:pPr algn="ctr" defTabSz="815340"/>
              <a:r>
                <a:rPr lang="en-US" altLang="zh-CN" sz="1200" b="1" dirty="0">
                  <a:solidFill>
                    <a:schemeClr val="bg1"/>
                  </a:solidFill>
                  <a:latin typeface="Open Sans" panose="020B0606030504020204" pitchFamily="34" charset="0"/>
                  <a:ea typeface="宋体" panose="02010600030101010101" pitchFamily="2" charset="-122"/>
                  <a:cs typeface="Open Sans" panose="020B0606030504020204" pitchFamily="34" charset="0"/>
                </a:rPr>
                <a:t>20</a:t>
              </a:r>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00" name="Straight Arrow Connector 55"/>
            <p:cNvCxnSpPr>
              <a:stCxn id="57" idx="1"/>
              <a:endCxn id="62" idx="5"/>
            </p:cNvCxnSpPr>
            <p:nvPr/>
          </p:nvCxnSpPr>
          <p:spPr>
            <a:xfrm flipH="1" flipV="1">
              <a:off x="4638489" y="2779763"/>
              <a:ext cx="370858" cy="334644"/>
            </a:xfrm>
            <a:prstGeom prst="straightConnector1">
              <a:avLst/>
            </a:prstGeom>
            <a:ln w="19050">
              <a:solidFill>
                <a:schemeClr val="accent4"/>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组合 6"/>
          <p:cNvGrpSpPr/>
          <p:nvPr/>
        </p:nvGrpSpPr>
        <p:grpSpPr>
          <a:xfrm flipH="1">
            <a:off x="4157980" y="1131570"/>
            <a:ext cx="592455" cy="1156970"/>
            <a:chOff x="7680061" y="2635449"/>
            <a:chExt cx="758220" cy="491935"/>
          </a:xfrm>
        </p:grpSpPr>
        <p:sp>
          <p:nvSpPr>
            <p:cNvPr id="58" name="Oval 5"/>
            <p:cNvSpPr/>
            <p:nvPr/>
          </p:nvSpPr>
          <p:spPr>
            <a:xfrm>
              <a:off x="7680061" y="2968084"/>
              <a:ext cx="633069" cy="1593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0" name="Oval 21"/>
            <p:cNvSpPr/>
            <p:nvPr/>
          </p:nvSpPr>
          <p:spPr>
            <a:xfrm>
              <a:off x="7680061" y="2653928"/>
              <a:ext cx="758220" cy="195558"/>
            </a:xfrm>
            <a:prstGeom prst="ellipse">
              <a:avLst/>
            </a:prstGeom>
            <a:solidFill>
              <a:schemeClr val="accent1"/>
            </a:solidFill>
            <a:ln w="285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solidFill>
                  <a:schemeClr val="bg1"/>
                </a:solidFill>
              </a:endParaRPr>
            </a:p>
          </p:txBody>
        </p:sp>
        <p:grpSp>
          <p:nvGrpSpPr>
            <p:cNvPr id="6" name="Group 22"/>
            <p:cNvGrpSpPr/>
            <p:nvPr/>
          </p:nvGrpSpPr>
          <p:grpSpPr>
            <a:xfrm>
              <a:off x="7882433" y="2635449"/>
              <a:ext cx="353511" cy="180353"/>
              <a:chOff x="4506202" y="3161063"/>
              <a:chExt cx="474653" cy="242157"/>
            </a:xfrm>
            <a:solidFill>
              <a:schemeClr val="bg1"/>
            </a:solidFill>
          </p:grpSpPr>
          <p:sp>
            <p:nvSpPr>
              <p:cNvPr id="72" name="Freeform 66"/>
              <p:cNvSpPr>
                <a:spLocks noEditPoints="1"/>
              </p:cNvSpPr>
              <p:nvPr/>
            </p:nvSpPr>
            <p:spPr bwMode="auto">
              <a:xfrm>
                <a:off x="4521478" y="3161063"/>
                <a:ext cx="459377" cy="203839"/>
              </a:xfrm>
              <a:custGeom>
                <a:avLst/>
                <a:gdLst>
                  <a:gd name="T0" fmla="*/ 184 w 184"/>
                  <a:gd name="T1" fmla="*/ 0 h 112"/>
                  <a:gd name="T2" fmla="*/ 0 w 184"/>
                  <a:gd name="T3" fmla="*/ 0 h 112"/>
                  <a:gd name="T4" fmla="*/ 0 w 184"/>
                  <a:gd name="T5" fmla="*/ 112 h 112"/>
                  <a:gd name="T6" fmla="*/ 184 w 184"/>
                  <a:gd name="T7" fmla="*/ 112 h 112"/>
                  <a:gd name="T8" fmla="*/ 184 w 184"/>
                  <a:gd name="T9" fmla="*/ 0 h 112"/>
                  <a:gd name="T10" fmla="*/ 176 w 184"/>
                  <a:gd name="T11" fmla="*/ 102 h 112"/>
                  <a:gd name="T12" fmla="*/ 8 w 184"/>
                  <a:gd name="T13" fmla="*/ 102 h 112"/>
                  <a:gd name="T14" fmla="*/ 8 w 184"/>
                  <a:gd name="T15" fmla="*/ 8 h 112"/>
                  <a:gd name="T16" fmla="*/ 176 w 184"/>
                  <a:gd name="T17" fmla="*/ 8 h 112"/>
                  <a:gd name="T18" fmla="*/ 176 w 184"/>
                  <a:gd name="T19" fmla="*/ 10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12">
                    <a:moveTo>
                      <a:pt x="184" y="0"/>
                    </a:moveTo>
                    <a:lnTo>
                      <a:pt x="0" y="0"/>
                    </a:lnTo>
                    <a:lnTo>
                      <a:pt x="0" y="112"/>
                    </a:lnTo>
                    <a:lnTo>
                      <a:pt x="184" y="112"/>
                    </a:lnTo>
                    <a:lnTo>
                      <a:pt x="184" y="0"/>
                    </a:lnTo>
                    <a:close/>
                    <a:moveTo>
                      <a:pt x="176" y="102"/>
                    </a:moveTo>
                    <a:lnTo>
                      <a:pt x="8" y="102"/>
                    </a:lnTo>
                    <a:lnTo>
                      <a:pt x="8" y="8"/>
                    </a:lnTo>
                    <a:lnTo>
                      <a:pt x="176" y="8"/>
                    </a:lnTo>
                    <a:lnTo>
                      <a:pt x="176" y="102"/>
                    </a:lnTo>
                    <a:close/>
                  </a:path>
                </a:pathLst>
              </a:custGeom>
              <a:grpFill/>
              <a:ln>
                <a:noFill/>
              </a:ln>
            </p:spPr>
            <p:txBody>
              <a:bodyPr vert="horz" wrap="square" lIns="91412" tIns="45706" rIns="91412" bIns="45706" numCol="1" anchor="t" anchorCtr="0" compatLnSpc="1"/>
              <a:lstStyle/>
              <a:p>
                <a:endParaRPr lang="en-US" sz="1200"/>
              </a:p>
            </p:txBody>
          </p:sp>
          <p:sp>
            <p:nvSpPr>
              <p:cNvPr id="73" name="Freeform 67"/>
              <p:cNvSpPr/>
              <p:nvPr/>
            </p:nvSpPr>
            <p:spPr bwMode="auto">
              <a:xfrm>
                <a:off x="4506202" y="3231104"/>
                <a:ext cx="474653" cy="172116"/>
              </a:xfrm>
              <a:custGeom>
                <a:avLst/>
                <a:gdLst>
                  <a:gd name="T0" fmla="*/ 190 w 190"/>
                  <a:gd name="T1" fmla="*/ 16 h 24"/>
                  <a:gd name="T2" fmla="*/ 188 w 190"/>
                  <a:gd name="T3" fmla="*/ 0 h 24"/>
                  <a:gd name="T4" fmla="*/ 3 w 190"/>
                  <a:gd name="T5" fmla="*/ 0 h 24"/>
                  <a:gd name="T6" fmla="*/ 0 w 190"/>
                  <a:gd name="T7" fmla="*/ 16 h 24"/>
                  <a:gd name="T8" fmla="*/ 0 w 190"/>
                  <a:gd name="T9" fmla="*/ 16 h 24"/>
                  <a:gd name="T10" fmla="*/ 0 w 190"/>
                  <a:gd name="T11" fmla="*/ 24 h 24"/>
                  <a:gd name="T12" fmla="*/ 190 w 190"/>
                  <a:gd name="T13" fmla="*/ 24 h 24"/>
                  <a:gd name="T14" fmla="*/ 190 w 190"/>
                  <a:gd name="T15" fmla="*/ 16 h 24"/>
                  <a:gd name="T16" fmla="*/ 190 w 190"/>
                  <a:gd name="T1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4">
                    <a:moveTo>
                      <a:pt x="190" y="16"/>
                    </a:moveTo>
                    <a:lnTo>
                      <a:pt x="188" y="0"/>
                    </a:lnTo>
                    <a:lnTo>
                      <a:pt x="3" y="0"/>
                    </a:lnTo>
                    <a:lnTo>
                      <a:pt x="0" y="16"/>
                    </a:lnTo>
                    <a:lnTo>
                      <a:pt x="0" y="16"/>
                    </a:lnTo>
                    <a:lnTo>
                      <a:pt x="0" y="24"/>
                    </a:lnTo>
                    <a:lnTo>
                      <a:pt x="190" y="24"/>
                    </a:lnTo>
                    <a:lnTo>
                      <a:pt x="190" y="16"/>
                    </a:lnTo>
                    <a:lnTo>
                      <a:pt x="190" y="16"/>
                    </a:lnTo>
                    <a:close/>
                  </a:path>
                </a:pathLst>
              </a:custGeom>
              <a:grpFill/>
              <a:ln>
                <a:noFill/>
              </a:ln>
            </p:spPr>
            <p:txBody>
              <a:bodyPr vert="horz" wrap="square" lIns="91412" tIns="45706" rIns="91412" bIns="45706" numCol="1" anchor="t" anchorCtr="0" compatLnSpc="1"/>
              <a:lstStyle/>
              <a:p>
                <a:endParaRPr lang="en-US" sz="1200"/>
              </a:p>
            </p:txBody>
          </p:sp>
        </p:grpSp>
        <p:sp>
          <p:nvSpPr>
            <p:cNvPr id="84" name="Text Box 10"/>
            <p:cNvSpPr txBox="1">
              <a:spLocks noChangeArrowheads="1"/>
            </p:cNvSpPr>
            <p:nvPr/>
          </p:nvSpPr>
          <p:spPr bwMode="auto">
            <a:xfrm>
              <a:off x="7680247" y="3005601"/>
              <a:ext cx="586024" cy="97199"/>
            </a:xfrm>
            <a:prstGeom prst="rect">
              <a:avLst/>
            </a:prstGeom>
            <a:noFill/>
            <a:ln w="9525">
              <a:noFill/>
              <a:miter lim="800000"/>
            </a:ln>
          </p:spPr>
          <p:txBody>
            <a:bodyPr wrap="square" lIns="45706" tIns="22853" rIns="45706" bIns="22853">
              <a:spAutoFit/>
            </a:bodyPr>
            <a:lstStyle/>
            <a:p>
              <a:pPr algn="ctr" defTabSz="815340"/>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20%</a:t>
              </a:r>
              <a:endPar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01" name="Straight Arrow Connector 58"/>
            <p:cNvCxnSpPr>
              <a:stCxn id="58" idx="0"/>
            </p:cNvCxnSpPr>
            <p:nvPr/>
          </p:nvCxnSpPr>
          <p:spPr>
            <a:xfrm flipH="1" flipV="1">
              <a:off x="7983999" y="2834878"/>
              <a:ext cx="13003" cy="133101"/>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grpSp>
        <p:nvGrpSpPr>
          <p:cNvPr id="7" name="组合 5"/>
          <p:cNvGrpSpPr/>
          <p:nvPr/>
        </p:nvGrpSpPr>
        <p:grpSpPr>
          <a:xfrm>
            <a:off x="5193030" y="3228340"/>
            <a:ext cx="1802130" cy="671830"/>
            <a:chOff x="7364886" y="4341813"/>
            <a:chExt cx="1376056" cy="1152994"/>
          </a:xfrm>
        </p:grpSpPr>
        <p:sp>
          <p:nvSpPr>
            <p:cNvPr id="60" name="Oval 7"/>
            <p:cNvSpPr/>
            <p:nvPr/>
          </p:nvSpPr>
          <p:spPr>
            <a:xfrm>
              <a:off x="7365388" y="4341813"/>
              <a:ext cx="586024" cy="567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5" name="Oval 26"/>
            <p:cNvSpPr/>
            <p:nvPr/>
          </p:nvSpPr>
          <p:spPr>
            <a:xfrm>
              <a:off x="8146723" y="4673964"/>
              <a:ext cx="594219" cy="820843"/>
            </a:xfrm>
            <a:prstGeom prst="ellipse">
              <a:avLst/>
            </a:prstGeom>
            <a:solidFill>
              <a:schemeClr val="accent4"/>
            </a:solidFill>
            <a:ln w="285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solidFill>
                  <a:schemeClr val="bg1"/>
                </a:solidFill>
              </a:endParaRPr>
            </a:p>
          </p:txBody>
        </p:sp>
        <p:grpSp>
          <p:nvGrpSpPr>
            <p:cNvPr id="8" name="Group 34"/>
            <p:cNvGrpSpPr/>
            <p:nvPr/>
          </p:nvGrpSpPr>
          <p:grpSpPr>
            <a:xfrm>
              <a:off x="8268361" y="4907623"/>
              <a:ext cx="385319" cy="401390"/>
              <a:chOff x="7999238" y="1239792"/>
              <a:chExt cx="464069" cy="483425"/>
            </a:xfrm>
            <a:solidFill>
              <a:schemeClr val="bg1"/>
            </a:solidFill>
          </p:grpSpPr>
          <p:sp>
            <p:nvSpPr>
              <p:cNvPr id="81" name="Freeform 57"/>
              <p:cNvSpPr>
                <a:spLocks noEditPoints="1"/>
              </p:cNvSpPr>
              <p:nvPr/>
            </p:nvSpPr>
            <p:spPr bwMode="auto">
              <a:xfrm>
                <a:off x="7999238" y="1239792"/>
                <a:ext cx="331863" cy="483425"/>
              </a:xfrm>
              <a:custGeom>
                <a:avLst/>
                <a:gdLst>
                  <a:gd name="T0" fmla="*/ 86 w 100"/>
                  <a:gd name="T1" fmla="*/ 60 h 97"/>
                  <a:gd name="T2" fmla="*/ 100 w 100"/>
                  <a:gd name="T3" fmla="*/ 54 h 97"/>
                  <a:gd name="T4" fmla="*/ 100 w 100"/>
                  <a:gd name="T5" fmla="*/ 43 h 97"/>
                  <a:gd name="T6" fmla="*/ 86 w 100"/>
                  <a:gd name="T7" fmla="*/ 38 h 97"/>
                  <a:gd name="T8" fmla="*/ 83 w 100"/>
                  <a:gd name="T9" fmla="*/ 32 h 97"/>
                  <a:gd name="T10" fmla="*/ 89 w 100"/>
                  <a:gd name="T11" fmla="*/ 18 h 97"/>
                  <a:gd name="T12" fmla="*/ 81 w 100"/>
                  <a:gd name="T13" fmla="*/ 11 h 97"/>
                  <a:gd name="T14" fmla="*/ 67 w 100"/>
                  <a:gd name="T15" fmla="*/ 16 h 97"/>
                  <a:gd name="T16" fmla="*/ 61 w 100"/>
                  <a:gd name="T17" fmla="*/ 14 h 97"/>
                  <a:gd name="T18" fmla="*/ 55 w 100"/>
                  <a:gd name="T19" fmla="*/ 0 h 97"/>
                  <a:gd name="T20" fmla="*/ 44 w 100"/>
                  <a:gd name="T21" fmla="*/ 0 h 97"/>
                  <a:gd name="T22" fmla="*/ 39 w 100"/>
                  <a:gd name="T23" fmla="*/ 14 h 97"/>
                  <a:gd name="T24" fmla="*/ 33 w 100"/>
                  <a:gd name="T25" fmla="*/ 16 h 97"/>
                  <a:gd name="T26" fmla="*/ 19 w 100"/>
                  <a:gd name="T27" fmla="*/ 11 h 97"/>
                  <a:gd name="T28" fmla="*/ 11 w 100"/>
                  <a:gd name="T29" fmla="*/ 19 h 97"/>
                  <a:gd name="T30" fmla="*/ 17 w 100"/>
                  <a:gd name="T31" fmla="*/ 32 h 97"/>
                  <a:gd name="T32" fmla="*/ 14 w 100"/>
                  <a:gd name="T33" fmla="*/ 38 h 97"/>
                  <a:gd name="T34" fmla="*/ 0 w 100"/>
                  <a:gd name="T35" fmla="*/ 44 h 97"/>
                  <a:gd name="T36" fmla="*/ 0 w 100"/>
                  <a:gd name="T37" fmla="*/ 54 h 97"/>
                  <a:gd name="T38" fmla="*/ 14 w 100"/>
                  <a:gd name="T39" fmla="*/ 60 h 97"/>
                  <a:gd name="T40" fmla="*/ 17 w 100"/>
                  <a:gd name="T41" fmla="*/ 66 h 97"/>
                  <a:gd name="T42" fmla="*/ 11 w 100"/>
                  <a:gd name="T43" fmla="*/ 80 h 97"/>
                  <a:gd name="T44" fmla="*/ 19 w 100"/>
                  <a:gd name="T45" fmla="*/ 87 h 97"/>
                  <a:gd name="T46" fmla="*/ 33 w 100"/>
                  <a:gd name="T47" fmla="*/ 82 h 97"/>
                  <a:gd name="T48" fmla="*/ 39 w 100"/>
                  <a:gd name="T49" fmla="*/ 84 h 97"/>
                  <a:gd name="T50" fmla="*/ 45 w 100"/>
                  <a:gd name="T51" fmla="*/ 97 h 97"/>
                  <a:gd name="T52" fmla="*/ 56 w 100"/>
                  <a:gd name="T53" fmla="*/ 97 h 97"/>
                  <a:gd name="T54" fmla="*/ 61 w 100"/>
                  <a:gd name="T55" fmla="*/ 84 h 97"/>
                  <a:gd name="T56" fmla="*/ 67 w 100"/>
                  <a:gd name="T57" fmla="*/ 82 h 97"/>
                  <a:gd name="T58" fmla="*/ 81 w 100"/>
                  <a:gd name="T59" fmla="*/ 87 h 97"/>
                  <a:gd name="T60" fmla="*/ 89 w 100"/>
                  <a:gd name="T61" fmla="*/ 79 h 97"/>
                  <a:gd name="T62" fmla="*/ 83 w 100"/>
                  <a:gd name="T63" fmla="*/ 66 h 97"/>
                  <a:gd name="T64" fmla="*/ 86 w 100"/>
                  <a:gd name="T65" fmla="*/ 60 h 97"/>
                  <a:gd name="T66" fmla="*/ 50 w 100"/>
                  <a:gd name="T67" fmla="*/ 64 h 97"/>
                  <a:gd name="T68" fmla="*/ 34 w 100"/>
                  <a:gd name="T69" fmla="*/ 49 h 97"/>
                  <a:gd name="T70" fmla="*/ 50 w 100"/>
                  <a:gd name="T71" fmla="*/ 33 h 97"/>
                  <a:gd name="T72" fmla="*/ 66 w 100"/>
                  <a:gd name="T73" fmla="*/ 49 h 97"/>
                  <a:gd name="T74" fmla="*/ 50 w 100"/>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0" h="97">
                    <a:moveTo>
                      <a:pt x="86" y="60"/>
                    </a:moveTo>
                    <a:cubicBezTo>
                      <a:pt x="86" y="60"/>
                      <a:pt x="100" y="55"/>
                      <a:pt x="100" y="54"/>
                    </a:cubicBezTo>
                    <a:cubicBezTo>
                      <a:pt x="100" y="43"/>
                      <a:pt x="100" y="43"/>
                      <a:pt x="100" y="43"/>
                    </a:cubicBezTo>
                    <a:cubicBezTo>
                      <a:pt x="100" y="43"/>
                      <a:pt x="86" y="38"/>
                      <a:pt x="86" y="38"/>
                    </a:cubicBezTo>
                    <a:cubicBezTo>
                      <a:pt x="83" y="32"/>
                      <a:pt x="83" y="32"/>
                      <a:pt x="83" y="32"/>
                    </a:cubicBezTo>
                    <a:cubicBezTo>
                      <a:pt x="83" y="32"/>
                      <a:pt x="89" y="19"/>
                      <a:pt x="89" y="18"/>
                    </a:cubicBezTo>
                    <a:cubicBezTo>
                      <a:pt x="81" y="11"/>
                      <a:pt x="81" y="11"/>
                      <a:pt x="81" y="11"/>
                    </a:cubicBezTo>
                    <a:cubicBezTo>
                      <a:pt x="80" y="10"/>
                      <a:pt x="67" y="16"/>
                      <a:pt x="67" y="16"/>
                    </a:cubicBezTo>
                    <a:cubicBezTo>
                      <a:pt x="61" y="14"/>
                      <a:pt x="61" y="14"/>
                      <a:pt x="61" y="14"/>
                    </a:cubicBezTo>
                    <a:cubicBezTo>
                      <a:pt x="61" y="14"/>
                      <a:pt x="56" y="0"/>
                      <a:pt x="55" y="0"/>
                    </a:cubicBezTo>
                    <a:cubicBezTo>
                      <a:pt x="44" y="0"/>
                      <a:pt x="44" y="0"/>
                      <a:pt x="44" y="0"/>
                    </a:cubicBezTo>
                    <a:cubicBezTo>
                      <a:pt x="44" y="0"/>
                      <a:pt x="39" y="14"/>
                      <a:pt x="39" y="14"/>
                    </a:cubicBezTo>
                    <a:cubicBezTo>
                      <a:pt x="33" y="16"/>
                      <a:pt x="33" y="16"/>
                      <a:pt x="33" y="16"/>
                    </a:cubicBezTo>
                    <a:cubicBezTo>
                      <a:pt x="33" y="16"/>
                      <a:pt x="19" y="10"/>
                      <a:pt x="19" y="11"/>
                    </a:cubicBezTo>
                    <a:cubicBezTo>
                      <a:pt x="11" y="19"/>
                      <a:pt x="11" y="19"/>
                      <a:pt x="11" y="19"/>
                    </a:cubicBezTo>
                    <a:cubicBezTo>
                      <a:pt x="10" y="19"/>
                      <a:pt x="17" y="32"/>
                      <a:pt x="17" y="32"/>
                    </a:cubicBezTo>
                    <a:cubicBezTo>
                      <a:pt x="14" y="38"/>
                      <a:pt x="14" y="38"/>
                      <a:pt x="14" y="38"/>
                    </a:cubicBezTo>
                    <a:cubicBezTo>
                      <a:pt x="14" y="38"/>
                      <a:pt x="0" y="43"/>
                      <a:pt x="0" y="44"/>
                    </a:cubicBezTo>
                    <a:cubicBezTo>
                      <a:pt x="0" y="54"/>
                      <a:pt x="0" y="54"/>
                      <a:pt x="0" y="54"/>
                    </a:cubicBezTo>
                    <a:cubicBezTo>
                      <a:pt x="0" y="55"/>
                      <a:pt x="14" y="60"/>
                      <a:pt x="14" y="60"/>
                    </a:cubicBezTo>
                    <a:cubicBezTo>
                      <a:pt x="17" y="66"/>
                      <a:pt x="17" y="66"/>
                      <a:pt x="17" y="66"/>
                    </a:cubicBezTo>
                    <a:cubicBezTo>
                      <a:pt x="17" y="66"/>
                      <a:pt x="11" y="79"/>
                      <a:pt x="11" y="80"/>
                    </a:cubicBezTo>
                    <a:cubicBezTo>
                      <a:pt x="19" y="87"/>
                      <a:pt x="19" y="87"/>
                      <a:pt x="19" y="87"/>
                    </a:cubicBezTo>
                    <a:cubicBezTo>
                      <a:pt x="20" y="88"/>
                      <a:pt x="33" y="82"/>
                      <a:pt x="33" y="82"/>
                    </a:cubicBezTo>
                    <a:cubicBezTo>
                      <a:pt x="39" y="84"/>
                      <a:pt x="39" y="84"/>
                      <a:pt x="39" y="84"/>
                    </a:cubicBezTo>
                    <a:cubicBezTo>
                      <a:pt x="39" y="84"/>
                      <a:pt x="44" y="97"/>
                      <a:pt x="45" y="97"/>
                    </a:cubicBezTo>
                    <a:cubicBezTo>
                      <a:pt x="56" y="97"/>
                      <a:pt x="56" y="97"/>
                      <a:pt x="56" y="97"/>
                    </a:cubicBezTo>
                    <a:cubicBezTo>
                      <a:pt x="56" y="97"/>
                      <a:pt x="61" y="84"/>
                      <a:pt x="61" y="84"/>
                    </a:cubicBezTo>
                    <a:cubicBezTo>
                      <a:pt x="67" y="82"/>
                      <a:pt x="67" y="82"/>
                      <a:pt x="67" y="82"/>
                    </a:cubicBezTo>
                    <a:cubicBezTo>
                      <a:pt x="67" y="82"/>
                      <a:pt x="81" y="87"/>
                      <a:pt x="81" y="87"/>
                    </a:cubicBezTo>
                    <a:cubicBezTo>
                      <a:pt x="89" y="79"/>
                      <a:pt x="89" y="79"/>
                      <a:pt x="89" y="79"/>
                    </a:cubicBezTo>
                    <a:cubicBezTo>
                      <a:pt x="90" y="79"/>
                      <a:pt x="83" y="66"/>
                      <a:pt x="83" y="66"/>
                    </a:cubicBezTo>
                    <a:lnTo>
                      <a:pt x="86" y="60"/>
                    </a:lnTo>
                    <a:close/>
                    <a:moveTo>
                      <a:pt x="50" y="64"/>
                    </a:moveTo>
                    <a:cubicBezTo>
                      <a:pt x="41" y="64"/>
                      <a:pt x="34" y="57"/>
                      <a:pt x="34" y="49"/>
                    </a:cubicBezTo>
                    <a:cubicBezTo>
                      <a:pt x="34" y="40"/>
                      <a:pt x="41" y="33"/>
                      <a:pt x="50" y="33"/>
                    </a:cubicBezTo>
                    <a:cubicBezTo>
                      <a:pt x="59" y="33"/>
                      <a:pt x="66" y="40"/>
                      <a:pt x="66" y="49"/>
                    </a:cubicBezTo>
                    <a:cubicBezTo>
                      <a:pt x="66" y="57"/>
                      <a:pt x="59" y="64"/>
                      <a:pt x="50"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en-US" sz="1200"/>
              </a:p>
            </p:txBody>
          </p:sp>
          <p:sp>
            <p:nvSpPr>
              <p:cNvPr id="82" name="Freeform 58"/>
              <p:cNvSpPr>
                <a:spLocks noEditPoints="1"/>
              </p:cNvSpPr>
              <p:nvPr/>
            </p:nvSpPr>
            <p:spPr bwMode="auto">
              <a:xfrm>
                <a:off x="8308842" y="1406574"/>
                <a:ext cx="154465" cy="311809"/>
              </a:xfrm>
              <a:custGeom>
                <a:avLst/>
                <a:gdLst>
                  <a:gd name="T0" fmla="*/ 41 w 47"/>
                  <a:gd name="T1" fmla="*/ 22 h 47"/>
                  <a:gd name="T2" fmla="*/ 41 w 47"/>
                  <a:gd name="T3" fmla="*/ 19 h 47"/>
                  <a:gd name="T4" fmla="*/ 45 w 47"/>
                  <a:gd name="T5" fmla="*/ 13 h 47"/>
                  <a:gd name="T6" fmla="*/ 42 w 47"/>
                  <a:gd name="T7" fmla="*/ 9 h 47"/>
                  <a:gd name="T8" fmla="*/ 35 w 47"/>
                  <a:gd name="T9" fmla="*/ 10 h 47"/>
                  <a:gd name="T10" fmla="*/ 33 w 47"/>
                  <a:gd name="T11" fmla="*/ 8 h 47"/>
                  <a:gd name="T12" fmla="*/ 32 w 47"/>
                  <a:gd name="T13" fmla="*/ 1 h 47"/>
                  <a:gd name="T14" fmla="*/ 27 w 47"/>
                  <a:gd name="T15" fmla="*/ 0 h 47"/>
                  <a:gd name="T16" fmla="*/ 23 w 47"/>
                  <a:gd name="T17" fmla="*/ 6 h 47"/>
                  <a:gd name="T18" fmla="*/ 20 w 47"/>
                  <a:gd name="T19" fmla="*/ 6 h 47"/>
                  <a:gd name="T20" fmla="*/ 14 w 47"/>
                  <a:gd name="T21" fmla="*/ 2 h 47"/>
                  <a:gd name="T22" fmla="*/ 9 w 47"/>
                  <a:gd name="T23" fmla="*/ 5 h 47"/>
                  <a:gd name="T24" fmla="*/ 10 w 47"/>
                  <a:gd name="T25" fmla="*/ 12 h 47"/>
                  <a:gd name="T26" fmla="*/ 9 w 47"/>
                  <a:gd name="T27" fmla="*/ 14 h 47"/>
                  <a:gd name="T28" fmla="*/ 2 w 47"/>
                  <a:gd name="T29" fmla="*/ 16 h 47"/>
                  <a:gd name="T30" fmla="*/ 1 w 47"/>
                  <a:gd name="T31" fmla="*/ 21 h 47"/>
                  <a:gd name="T32" fmla="*/ 6 w 47"/>
                  <a:gd name="T33" fmla="*/ 25 h 47"/>
                  <a:gd name="T34" fmla="*/ 7 w 47"/>
                  <a:gd name="T35" fmla="*/ 28 h 47"/>
                  <a:gd name="T36" fmla="*/ 3 w 47"/>
                  <a:gd name="T37" fmla="*/ 34 h 47"/>
                  <a:gd name="T38" fmla="*/ 5 w 47"/>
                  <a:gd name="T39" fmla="*/ 38 h 47"/>
                  <a:gd name="T40" fmla="*/ 12 w 47"/>
                  <a:gd name="T41" fmla="*/ 37 h 47"/>
                  <a:gd name="T42" fmla="*/ 14 w 47"/>
                  <a:gd name="T43" fmla="*/ 39 h 47"/>
                  <a:gd name="T44" fmla="*/ 16 w 47"/>
                  <a:gd name="T45" fmla="*/ 46 h 47"/>
                  <a:gd name="T46" fmla="*/ 21 w 47"/>
                  <a:gd name="T47" fmla="*/ 47 h 47"/>
                  <a:gd name="T48" fmla="*/ 25 w 47"/>
                  <a:gd name="T49" fmla="*/ 41 h 47"/>
                  <a:gd name="T50" fmla="*/ 28 w 47"/>
                  <a:gd name="T51" fmla="*/ 41 h 47"/>
                  <a:gd name="T52" fmla="*/ 33 w 47"/>
                  <a:gd name="T53" fmla="*/ 45 h 47"/>
                  <a:gd name="T54" fmla="*/ 38 w 47"/>
                  <a:gd name="T55" fmla="*/ 42 h 47"/>
                  <a:gd name="T56" fmla="*/ 37 w 47"/>
                  <a:gd name="T57" fmla="*/ 35 h 47"/>
                  <a:gd name="T58" fmla="*/ 39 w 47"/>
                  <a:gd name="T59" fmla="*/ 33 h 47"/>
                  <a:gd name="T60" fmla="*/ 46 w 47"/>
                  <a:gd name="T61" fmla="*/ 31 h 47"/>
                  <a:gd name="T62" fmla="*/ 47 w 47"/>
                  <a:gd name="T63" fmla="*/ 26 h 47"/>
                  <a:gd name="T64" fmla="*/ 41 w 47"/>
                  <a:gd name="T65" fmla="*/ 22 h 47"/>
                  <a:gd name="T66" fmla="*/ 31 w 47"/>
                  <a:gd name="T67" fmla="*/ 25 h 47"/>
                  <a:gd name="T68" fmla="*/ 22 w 47"/>
                  <a:gd name="T69" fmla="*/ 31 h 47"/>
                  <a:gd name="T70" fmla="*/ 16 w 47"/>
                  <a:gd name="T71" fmla="*/ 22 h 47"/>
                  <a:gd name="T72" fmla="*/ 25 w 47"/>
                  <a:gd name="T73" fmla="*/ 16 h 47"/>
                  <a:gd name="T74" fmla="*/ 31 w 47"/>
                  <a:gd name="T75"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47">
                    <a:moveTo>
                      <a:pt x="41" y="22"/>
                    </a:moveTo>
                    <a:cubicBezTo>
                      <a:pt x="41" y="19"/>
                      <a:pt x="41" y="19"/>
                      <a:pt x="41" y="19"/>
                    </a:cubicBezTo>
                    <a:cubicBezTo>
                      <a:pt x="41" y="19"/>
                      <a:pt x="45" y="14"/>
                      <a:pt x="45" y="13"/>
                    </a:cubicBezTo>
                    <a:cubicBezTo>
                      <a:pt x="42" y="9"/>
                      <a:pt x="42" y="9"/>
                      <a:pt x="42" y="9"/>
                    </a:cubicBezTo>
                    <a:cubicBezTo>
                      <a:pt x="42" y="9"/>
                      <a:pt x="35" y="10"/>
                      <a:pt x="35" y="10"/>
                    </a:cubicBezTo>
                    <a:cubicBezTo>
                      <a:pt x="33" y="8"/>
                      <a:pt x="33" y="8"/>
                      <a:pt x="33" y="8"/>
                    </a:cubicBezTo>
                    <a:cubicBezTo>
                      <a:pt x="33" y="8"/>
                      <a:pt x="32" y="1"/>
                      <a:pt x="32" y="1"/>
                    </a:cubicBezTo>
                    <a:cubicBezTo>
                      <a:pt x="27" y="0"/>
                      <a:pt x="27" y="0"/>
                      <a:pt x="27" y="0"/>
                    </a:cubicBezTo>
                    <a:cubicBezTo>
                      <a:pt x="26" y="0"/>
                      <a:pt x="23" y="6"/>
                      <a:pt x="23" y="6"/>
                    </a:cubicBezTo>
                    <a:cubicBezTo>
                      <a:pt x="20" y="6"/>
                      <a:pt x="20" y="6"/>
                      <a:pt x="20" y="6"/>
                    </a:cubicBezTo>
                    <a:cubicBezTo>
                      <a:pt x="20" y="6"/>
                      <a:pt x="14" y="2"/>
                      <a:pt x="14" y="2"/>
                    </a:cubicBezTo>
                    <a:cubicBezTo>
                      <a:pt x="9" y="5"/>
                      <a:pt x="9" y="5"/>
                      <a:pt x="9" y="5"/>
                    </a:cubicBezTo>
                    <a:cubicBezTo>
                      <a:pt x="9" y="5"/>
                      <a:pt x="10" y="12"/>
                      <a:pt x="10" y="12"/>
                    </a:cubicBezTo>
                    <a:cubicBezTo>
                      <a:pt x="9" y="14"/>
                      <a:pt x="9" y="14"/>
                      <a:pt x="9" y="14"/>
                    </a:cubicBezTo>
                    <a:cubicBezTo>
                      <a:pt x="9" y="14"/>
                      <a:pt x="2" y="15"/>
                      <a:pt x="2" y="16"/>
                    </a:cubicBezTo>
                    <a:cubicBezTo>
                      <a:pt x="1" y="21"/>
                      <a:pt x="1" y="21"/>
                      <a:pt x="1" y="21"/>
                    </a:cubicBezTo>
                    <a:cubicBezTo>
                      <a:pt x="0" y="21"/>
                      <a:pt x="6" y="25"/>
                      <a:pt x="6" y="25"/>
                    </a:cubicBezTo>
                    <a:cubicBezTo>
                      <a:pt x="7" y="28"/>
                      <a:pt x="7" y="28"/>
                      <a:pt x="7" y="28"/>
                    </a:cubicBezTo>
                    <a:cubicBezTo>
                      <a:pt x="7" y="28"/>
                      <a:pt x="2" y="33"/>
                      <a:pt x="3" y="34"/>
                    </a:cubicBezTo>
                    <a:cubicBezTo>
                      <a:pt x="5" y="38"/>
                      <a:pt x="5" y="38"/>
                      <a:pt x="5" y="38"/>
                    </a:cubicBezTo>
                    <a:cubicBezTo>
                      <a:pt x="5" y="38"/>
                      <a:pt x="12" y="37"/>
                      <a:pt x="12" y="37"/>
                    </a:cubicBezTo>
                    <a:cubicBezTo>
                      <a:pt x="14" y="39"/>
                      <a:pt x="14" y="39"/>
                      <a:pt x="14" y="39"/>
                    </a:cubicBezTo>
                    <a:cubicBezTo>
                      <a:pt x="14" y="39"/>
                      <a:pt x="15" y="46"/>
                      <a:pt x="16" y="46"/>
                    </a:cubicBezTo>
                    <a:cubicBezTo>
                      <a:pt x="21" y="47"/>
                      <a:pt x="21" y="47"/>
                      <a:pt x="21" y="47"/>
                    </a:cubicBezTo>
                    <a:cubicBezTo>
                      <a:pt x="21" y="47"/>
                      <a:pt x="25" y="41"/>
                      <a:pt x="25" y="41"/>
                    </a:cubicBezTo>
                    <a:cubicBezTo>
                      <a:pt x="28" y="41"/>
                      <a:pt x="28" y="41"/>
                      <a:pt x="28" y="41"/>
                    </a:cubicBezTo>
                    <a:cubicBezTo>
                      <a:pt x="28" y="41"/>
                      <a:pt x="33" y="45"/>
                      <a:pt x="33" y="45"/>
                    </a:cubicBezTo>
                    <a:cubicBezTo>
                      <a:pt x="38" y="42"/>
                      <a:pt x="38" y="42"/>
                      <a:pt x="38" y="42"/>
                    </a:cubicBezTo>
                    <a:cubicBezTo>
                      <a:pt x="38" y="42"/>
                      <a:pt x="37" y="35"/>
                      <a:pt x="37" y="35"/>
                    </a:cubicBezTo>
                    <a:cubicBezTo>
                      <a:pt x="39" y="33"/>
                      <a:pt x="39" y="33"/>
                      <a:pt x="39" y="33"/>
                    </a:cubicBezTo>
                    <a:cubicBezTo>
                      <a:pt x="39" y="33"/>
                      <a:pt x="45" y="32"/>
                      <a:pt x="46" y="31"/>
                    </a:cubicBezTo>
                    <a:cubicBezTo>
                      <a:pt x="47" y="26"/>
                      <a:pt x="47" y="26"/>
                      <a:pt x="47" y="26"/>
                    </a:cubicBezTo>
                    <a:cubicBezTo>
                      <a:pt x="47" y="26"/>
                      <a:pt x="41" y="22"/>
                      <a:pt x="41" y="22"/>
                    </a:cubicBezTo>
                    <a:close/>
                    <a:moveTo>
                      <a:pt x="31" y="25"/>
                    </a:moveTo>
                    <a:cubicBezTo>
                      <a:pt x="30" y="29"/>
                      <a:pt x="26" y="32"/>
                      <a:pt x="22" y="31"/>
                    </a:cubicBezTo>
                    <a:cubicBezTo>
                      <a:pt x="18" y="30"/>
                      <a:pt x="15" y="26"/>
                      <a:pt x="16" y="22"/>
                    </a:cubicBezTo>
                    <a:cubicBezTo>
                      <a:pt x="17" y="18"/>
                      <a:pt x="22" y="15"/>
                      <a:pt x="25" y="16"/>
                    </a:cubicBezTo>
                    <a:cubicBezTo>
                      <a:pt x="29" y="17"/>
                      <a:pt x="32" y="21"/>
                      <a:pt x="31"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en-US" sz="1200"/>
              </a:p>
            </p:txBody>
          </p:sp>
        </p:grpSp>
        <p:sp>
          <p:nvSpPr>
            <p:cNvPr id="86" name="Text Box 10"/>
            <p:cNvSpPr txBox="1">
              <a:spLocks noChangeArrowheads="1"/>
            </p:cNvSpPr>
            <p:nvPr/>
          </p:nvSpPr>
          <p:spPr bwMode="auto">
            <a:xfrm>
              <a:off x="7364886" y="4468590"/>
              <a:ext cx="586023" cy="392323"/>
            </a:xfrm>
            <a:prstGeom prst="rect">
              <a:avLst/>
            </a:prstGeom>
            <a:noFill/>
            <a:ln w="9525">
              <a:noFill/>
              <a:miter lim="800000"/>
            </a:ln>
          </p:spPr>
          <p:txBody>
            <a:bodyPr wrap="square" lIns="45706" tIns="22853" rIns="45706" bIns="22853">
              <a:spAutoFit/>
            </a:bodyPr>
            <a:lstStyle/>
            <a:p>
              <a:pPr algn="ctr" defTabSz="815340"/>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20%</a:t>
              </a:r>
              <a:endPar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02" name="Straight Arrow Connector 60"/>
            <p:cNvCxnSpPr/>
            <p:nvPr/>
          </p:nvCxnSpPr>
          <p:spPr>
            <a:xfrm>
              <a:off x="7905900" y="4694033"/>
              <a:ext cx="273307" cy="231803"/>
            </a:xfrm>
            <a:prstGeom prst="straightConnector1">
              <a:avLst/>
            </a:prstGeom>
            <a:ln w="19050">
              <a:solidFill>
                <a:schemeClr val="accent4"/>
              </a:solidFill>
              <a:tailEnd type="arrow"/>
            </a:ln>
          </p:spPr>
          <p:style>
            <a:lnRef idx="1">
              <a:schemeClr val="accent1"/>
            </a:lnRef>
            <a:fillRef idx="0">
              <a:schemeClr val="accent1"/>
            </a:fillRef>
            <a:effectRef idx="0">
              <a:schemeClr val="accent1"/>
            </a:effectRef>
            <a:fontRef idx="minor">
              <a:schemeClr val="tx1"/>
            </a:fontRef>
          </p:style>
        </p:cxnSp>
      </p:grpSp>
      <p:grpSp>
        <p:nvGrpSpPr>
          <p:cNvPr id="9" name="组合 4"/>
          <p:cNvGrpSpPr/>
          <p:nvPr/>
        </p:nvGrpSpPr>
        <p:grpSpPr>
          <a:xfrm>
            <a:off x="2120900" y="3348990"/>
            <a:ext cx="1767205" cy="1026794"/>
            <a:chOff x="4181276" y="4936361"/>
            <a:chExt cx="2356974" cy="788697"/>
          </a:xfrm>
        </p:grpSpPr>
        <p:sp>
          <p:nvSpPr>
            <p:cNvPr id="59" name="Oval 6"/>
            <p:cNvSpPr/>
            <p:nvPr/>
          </p:nvSpPr>
          <p:spPr>
            <a:xfrm>
              <a:off x="5952182" y="4936361"/>
              <a:ext cx="586068" cy="4228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8" name="Oval 15"/>
            <p:cNvSpPr/>
            <p:nvPr/>
          </p:nvSpPr>
          <p:spPr>
            <a:xfrm>
              <a:off x="4181276" y="5270472"/>
              <a:ext cx="594537" cy="454586"/>
            </a:xfrm>
            <a:prstGeom prst="ellipse">
              <a:avLst/>
            </a:prstGeom>
            <a:solidFill>
              <a:schemeClr val="accent3"/>
            </a:solidFill>
            <a:ln w="285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solidFill>
                  <a:schemeClr val="bg1"/>
                </a:solidFill>
              </a:endParaRPr>
            </a:p>
          </p:txBody>
        </p:sp>
        <p:grpSp>
          <p:nvGrpSpPr>
            <p:cNvPr id="10" name="Group 30"/>
            <p:cNvGrpSpPr/>
            <p:nvPr/>
          </p:nvGrpSpPr>
          <p:grpSpPr>
            <a:xfrm>
              <a:off x="4307747" y="5411676"/>
              <a:ext cx="341924" cy="242455"/>
              <a:chOff x="6717209" y="1703439"/>
              <a:chExt cx="411805" cy="292007"/>
            </a:xfrm>
            <a:solidFill>
              <a:schemeClr val="bg1"/>
            </a:solidFill>
          </p:grpSpPr>
          <p:sp>
            <p:nvSpPr>
              <p:cNvPr id="77" name="Oval 52"/>
              <p:cNvSpPr>
                <a:spLocks noChangeArrowheads="1"/>
              </p:cNvSpPr>
              <p:nvPr/>
            </p:nvSpPr>
            <p:spPr bwMode="auto">
              <a:xfrm>
                <a:off x="6773808" y="1786168"/>
                <a:ext cx="44924" cy="424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en-US" sz="1200"/>
              </a:p>
            </p:txBody>
          </p:sp>
          <p:sp>
            <p:nvSpPr>
              <p:cNvPr id="78" name="Oval 53"/>
              <p:cNvSpPr>
                <a:spLocks noChangeArrowheads="1"/>
              </p:cNvSpPr>
              <p:nvPr/>
            </p:nvSpPr>
            <p:spPr bwMode="auto">
              <a:xfrm>
                <a:off x="6748851" y="1836083"/>
                <a:ext cx="24958" cy="2745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en-US" sz="1200"/>
              </a:p>
            </p:txBody>
          </p:sp>
          <p:sp>
            <p:nvSpPr>
              <p:cNvPr id="79" name="Freeform 54"/>
              <p:cNvSpPr/>
              <p:nvPr/>
            </p:nvSpPr>
            <p:spPr bwMode="auto">
              <a:xfrm rot="21420000">
                <a:off x="6717209" y="1703439"/>
                <a:ext cx="411805" cy="292007"/>
              </a:xfrm>
              <a:custGeom>
                <a:avLst/>
                <a:gdLst>
                  <a:gd name="T0" fmla="*/ 124 w 124"/>
                  <a:gd name="T1" fmla="*/ 34 h 88"/>
                  <a:gd name="T2" fmla="*/ 99 w 124"/>
                  <a:gd name="T3" fmla="*/ 9 h 88"/>
                  <a:gd name="T4" fmla="*/ 93 w 124"/>
                  <a:gd name="T5" fmla="*/ 10 h 88"/>
                  <a:gd name="T6" fmla="*/ 74 w 124"/>
                  <a:gd name="T7" fmla="*/ 0 h 88"/>
                  <a:gd name="T8" fmla="*/ 60 w 124"/>
                  <a:gd name="T9" fmla="*/ 5 h 88"/>
                  <a:gd name="T10" fmla="*/ 46 w 124"/>
                  <a:gd name="T11" fmla="*/ 0 h 88"/>
                  <a:gd name="T12" fmla="*/ 31 w 124"/>
                  <a:gd name="T13" fmla="*/ 5 h 88"/>
                  <a:gd name="T14" fmla="*/ 25 w 124"/>
                  <a:gd name="T15" fmla="*/ 5 h 88"/>
                  <a:gd name="T16" fmla="*/ 0 w 124"/>
                  <a:gd name="T17" fmla="*/ 30 h 88"/>
                  <a:gd name="T18" fmla="*/ 3 w 124"/>
                  <a:gd name="T19" fmla="*/ 43 h 88"/>
                  <a:gd name="T20" fmla="*/ 0 w 124"/>
                  <a:gd name="T21" fmla="*/ 55 h 88"/>
                  <a:gd name="T22" fmla="*/ 25 w 124"/>
                  <a:gd name="T23" fmla="*/ 80 h 88"/>
                  <a:gd name="T24" fmla="*/ 28 w 124"/>
                  <a:gd name="T25" fmla="*/ 80 h 88"/>
                  <a:gd name="T26" fmla="*/ 46 w 124"/>
                  <a:gd name="T27" fmla="*/ 88 h 88"/>
                  <a:gd name="T28" fmla="*/ 64 w 124"/>
                  <a:gd name="T29" fmla="*/ 80 h 88"/>
                  <a:gd name="T30" fmla="*/ 79 w 124"/>
                  <a:gd name="T31" fmla="*/ 85 h 88"/>
                  <a:gd name="T32" fmla="*/ 104 w 124"/>
                  <a:gd name="T33" fmla="*/ 60 h 88"/>
                  <a:gd name="T34" fmla="*/ 104 w 124"/>
                  <a:gd name="T35" fmla="*/ 59 h 88"/>
                  <a:gd name="T36" fmla="*/ 124 w 124"/>
                  <a:gd name="T37" fmla="*/ 3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 h="88">
                    <a:moveTo>
                      <a:pt x="124" y="34"/>
                    </a:moveTo>
                    <a:cubicBezTo>
                      <a:pt x="124" y="21"/>
                      <a:pt x="113" y="9"/>
                      <a:pt x="99" y="9"/>
                    </a:cubicBezTo>
                    <a:cubicBezTo>
                      <a:pt x="97" y="9"/>
                      <a:pt x="95" y="10"/>
                      <a:pt x="93" y="10"/>
                    </a:cubicBezTo>
                    <a:cubicBezTo>
                      <a:pt x="89" y="4"/>
                      <a:pt x="82" y="0"/>
                      <a:pt x="74" y="0"/>
                    </a:cubicBezTo>
                    <a:cubicBezTo>
                      <a:pt x="69" y="0"/>
                      <a:pt x="64" y="2"/>
                      <a:pt x="60" y="5"/>
                    </a:cubicBezTo>
                    <a:cubicBezTo>
                      <a:pt x="56" y="2"/>
                      <a:pt x="51" y="0"/>
                      <a:pt x="46" y="0"/>
                    </a:cubicBezTo>
                    <a:cubicBezTo>
                      <a:pt x="40" y="0"/>
                      <a:pt x="35" y="2"/>
                      <a:pt x="31" y="5"/>
                    </a:cubicBezTo>
                    <a:cubicBezTo>
                      <a:pt x="29" y="5"/>
                      <a:pt x="27" y="5"/>
                      <a:pt x="25" y="5"/>
                    </a:cubicBezTo>
                    <a:cubicBezTo>
                      <a:pt x="11" y="5"/>
                      <a:pt x="0" y="16"/>
                      <a:pt x="0" y="30"/>
                    </a:cubicBezTo>
                    <a:cubicBezTo>
                      <a:pt x="0" y="35"/>
                      <a:pt x="1" y="39"/>
                      <a:pt x="3" y="43"/>
                    </a:cubicBezTo>
                    <a:cubicBezTo>
                      <a:pt x="1" y="46"/>
                      <a:pt x="0" y="51"/>
                      <a:pt x="0" y="55"/>
                    </a:cubicBezTo>
                    <a:cubicBezTo>
                      <a:pt x="0" y="69"/>
                      <a:pt x="11" y="80"/>
                      <a:pt x="25" y="80"/>
                    </a:cubicBezTo>
                    <a:cubicBezTo>
                      <a:pt x="26" y="80"/>
                      <a:pt x="27" y="80"/>
                      <a:pt x="28" y="80"/>
                    </a:cubicBezTo>
                    <a:cubicBezTo>
                      <a:pt x="32" y="85"/>
                      <a:pt x="39" y="88"/>
                      <a:pt x="46" y="88"/>
                    </a:cubicBezTo>
                    <a:cubicBezTo>
                      <a:pt x="53" y="88"/>
                      <a:pt x="59" y="85"/>
                      <a:pt x="64" y="80"/>
                    </a:cubicBezTo>
                    <a:cubicBezTo>
                      <a:pt x="68" y="83"/>
                      <a:pt x="73" y="85"/>
                      <a:pt x="79" y="85"/>
                    </a:cubicBezTo>
                    <a:cubicBezTo>
                      <a:pt x="92" y="85"/>
                      <a:pt x="104" y="74"/>
                      <a:pt x="104" y="60"/>
                    </a:cubicBezTo>
                    <a:cubicBezTo>
                      <a:pt x="104" y="60"/>
                      <a:pt x="104" y="59"/>
                      <a:pt x="104" y="59"/>
                    </a:cubicBezTo>
                    <a:cubicBezTo>
                      <a:pt x="115" y="57"/>
                      <a:pt x="124" y="47"/>
                      <a:pt x="124"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en-US" sz="1200"/>
              </a:p>
            </p:txBody>
          </p:sp>
        </p:grpSp>
        <p:sp>
          <p:nvSpPr>
            <p:cNvPr id="85" name="Text Box 10"/>
            <p:cNvSpPr txBox="1">
              <a:spLocks noChangeArrowheads="1"/>
            </p:cNvSpPr>
            <p:nvPr/>
          </p:nvSpPr>
          <p:spPr bwMode="auto">
            <a:xfrm>
              <a:off x="5960851" y="5055494"/>
              <a:ext cx="573991" cy="175591"/>
            </a:xfrm>
            <a:prstGeom prst="rect">
              <a:avLst/>
            </a:prstGeom>
            <a:noFill/>
            <a:ln w="9525">
              <a:noFill/>
              <a:miter lim="800000"/>
            </a:ln>
          </p:spPr>
          <p:txBody>
            <a:bodyPr wrap="square" lIns="45706" tIns="22853" rIns="45706" bIns="22853">
              <a:spAutoFit/>
            </a:bodyPr>
            <a:lstStyle/>
            <a:p>
              <a:pPr algn="ctr" defTabSz="815340"/>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20%</a:t>
              </a:r>
              <a:endPar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03" name="Straight Arrow Connector 62"/>
            <p:cNvCxnSpPr>
              <a:stCxn id="59" idx="2"/>
            </p:cNvCxnSpPr>
            <p:nvPr/>
          </p:nvCxnSpPr>
          <p:spPr>
            <a:xfrm flipH="1">
              <a:off x="4761415" y="5148046"/>
              <a:ext cx="1190767" cy="280458"/>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461010" y="288925"/>
            <a:ext cx="1488440" cy="459105"/>
          </a:xfrm>
          <a:prstGeom prst="rect">
            <a:avLst/>
          </a:prstGeom>
        </p:spPr>
        <p:style>
          <a:lnRef idx="2">
            <a:schemeClr val="accent5"/>
          </a:lnRef>
          <a:fillRef idx="1">
            <a:schemeClr val="lt1"/>
          </a:fillRef>
          <a:effectRef idx="0">
            <a:schemeClr val="accent5"/>
          </a:effectRef>
          <a:fontRef idx="minor">
            <a:schemeClr val="dk1"/>
          </a:fontRef>
        </p:style>
        <p:txBody>
          <a:bodyPr wrap="square" lIns="91430" tIns="45715" rIns="91430" bIns="45715" anchor="ctr" anchorCtr="0">
            <a:spAutoFit/>
          </a:bodyPr>
          <a:p>
            <a:pPr algn="ctr">
              <a:lnSpc>
                <a:spcPct val="150000"/>
              </a:lnSpc>
            </a:pPr>
            <a:r>
              <a:rPr lang="zh-CN" sz="1600" b="1" dirty="0">
                <a:solidFill>
                  <a:schemeClr val="bg1">
                    <a:lumMod val="50000"/>
                  </a:schemeClr>
                </a:solidFill>
                <a:latin typeface="微软雅黑" panose="020B0503020204020204" pitchFamily="34" charset="-122"/>
                <a:ea typeface="微软雅黑" panose="020B0503020204020204" pitchFamily="34" charset="-122"/>
              </a:rPr>
              <a:t>界面设计</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a:t>
            </a:r>
            <a:endParaRPr lang="en-US" altLang="zh-CN" sz="1600" b="1"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2" name="组合 6"/>
          <p:cNvGrpSpPr/>
          <p:nvPr/>
        </p:nvGrpSpPr>
        <p:grpSpPr>
          <a:xfrm flipH="1">
            <a:off x="5086986" y="965835"/>
            <a:ext cx="1487600" cy="1769110"/>
            <a:chOff x="7882433" y="2635449"/>
            <a:chExt cx="929009" cy="608044"/>
          </a:xfrm>
        </p:grpSpPr>
        <p:sp>
          <p:nvSpPr>
            <p:cNvPr id="13" name="Oval 5"/>
            <p:cNvSpPr/>
            <p:nvPr/>
          </p:nvSpPr>
          <p:spPr>
            <a:xfrm>
              <a:off x="8503713" y="3084171"/>
              <a:ext cx="307729" cy="1593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200"/>
            </a:p>
          </p:txBody>
        </p:sp>
        <p:sp>
          <p:nvSpPr>
            <p:cNvPr id="14" name="Oval 21"/>
            <p:cNvSpPr/>
            <p:nvPr/>
          </p:nvSpPr>
          <p:spPr>
            <a:xfrm>
              <a:off x="8098827" y="2820961"/>
              <a:ext cx="404886" cy="195552"/>
            </a:xfrm>
            <a:prstGeom prst="ellipse">
              <a:avLst/>
            </a:prstGeom>
            <a:solidFill>
              <a:schemeClr val="accent1"/>
            </a:solidFill>
            <a:ln w="28575">
              <a:no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endParaRPr lang="en-US" sz="1200">
                <a:solidFill>
                  <a:schemeClr val="bg1"/>
                </a:solidFill>
              </a:endParaRPr>
            </a:p>
          </p:txBody>
        </p:sp>
        <p:grpSp>
          <p:nvGrpSpPr>
            <p:cNvPr id="15" name="Group 22"/>
            <p:cNvGrpSpPr/>
            <p:nvPr/>
          </p:nvGrpSpPr>
          <p:grpSpPr>
            <a:xfrm>
              <a:off x="7882433" y="2635449"/>
              <a:ext cx="353511" cy="180353"/>
              <a:chOff x="4506202" y="3161063"/>
              <a:chExt cx="474653" cy="242157"/>
            </a:xfrm>
            <a:solidFill>
              <a:schemeClr val="bg1"/>
            </a:solidFill>
          </p:grpSpPr>
          <p:sp>
            <p:nvSpPr>
              <p:cNvPr id="16" name="Freeform 66"/>
              <p:cNvSpPr>
                <a:spLocks noEditPoints="1"/>
              </p:cNvSpPr>
              <p:nvPr/>
            </p:nvSpPr>
            <p:spPr bwMode="auto">
              <a:xfrm>
                <a:off x="4521478" y="3161063"/>
                <a:ext cx="459377" cy="203839"/>
              </a:xfrm>
              <a:custGeom>
                <a:avLst/>
                <a:gdLst>
                  <a:gd name="T0" fmla="*/ 184 w 184"/>
                  <a:gd name="T1" fmla="*/ 0 h 112"/>
                  <a:gd name="T2" fmla="*/ 0 w 184"/>
                  <a:gd name="T3" fmla="*/ 0 h 112"/>
                  <a:gd name="T4" fmla="*/ 0 w 184"/>
                  <a:gd name="T5" fmla="*/ 112 h 112"/>
                  <a:gd name="T6" fmla="*/ 184 w 184"/>
                  <a:gd name="T7" fmla="*/ 112 h 112"/>
                  <a:gd name="T8" fmla="*/ 184 w 184"/>
                  <a:gd name="T9" fmla="*/ 0 h 112"/>
                  <a:gd name="T10" fmla="*/ 176 w 184"/>
                  <a:gd name="T11" fmla="*/ 102 h 112"/>
                  <a:gd name="T12" fmla="*/ 8 w 184"/>
                  <a:gd name="T13" fmla="*/ 102 h 112"/>
                  <a:gd name="T14" fmla="*/ 8 w 184"/>
                  <a:gd name="T15" fmla="*/ 8 h 112"/>
                  <a:gd name="T16" fmla="*/ 176 w 184"/>
                  <a:gd name="T17" fmla="*/ 8 h 112"/>
                  <a:gd name="T18" fmla="*/ 176 w 184"/>
                  <a:gd name="T19" fmla="*/ 10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12">
                    <a:moveTo>
                      <a:pt x="184" y="0"/>
                    </a:moveTo>
                    <a:lnTo>
                      <a:pt x="0" y="0"/>
                    </a:lnTo>
                    <a:lnTo>
                      <a:pt x="0" y="112"/>
                    </a:lnTo>
                    <a:lnTo>
                      <a:pt x="184" y="112"/>
                    </a:lnTo>
                    <a:lnTo>
                      <a:pt x="184" y="0"/>
                    </a:lnTo>
                    <a:close/>
                    <a:moveTo>
                      <a:pt x="176" y="102"/>
                    </a:moveTo>
                    <a:lnTo>
                      <a:pt x="8" y="102"/>
                    </a:lnTo>
                    <a:lnTo>
                      <a:pt x="8" y="8"/>
                    </a:lnTo>
                    <a:lnTo>
                      <a:pt x="176" y="8"/>
                    </a:lnTo>
                    <a:lnTo>
                      <a:pt x="176" y="102"/>
                    </a:lnTo>
                    <a:close/>
                  </a:path>
                </a:pathLst>
              </a:custGeom>
              <a:grpFill/>
              <a:ln>
                <a:noFill/>
              </a:ln>
            </p:spPr>
            <p:txBody>
              <a:bodyPr vert="horz" wrap="square" lIns="91412" tIns="45706" rIns="91412" bIns="45706" numCol="1" anchor="t" anchorCtr="0" compatLnSpc="1"/>
              <a:p>
                <a:endParaRPr lang="en-US" sz="1200"/>
              </a:p>
            </p:txBody>
          </p:sp>
          <p:sp>
            <p:nvSpPr>
              <p:cNvPr id="17" name="Freeform 67"/>
              <p:cNvSpPr/>
              <p:nvPr/>
            </p:nvSpPr>
            <p:spPr bwMode="auto">
              <a:xfrm>
                <a:off x="4506202" y="3231104"/>
                <a:ext cx="474653" cy="172116"/>
              </a:xfrm>
              <a:custGeom>
                <a:avLst/>
                <a:gdLst>
                  <a:gd name="T0" fmla="*/ 190 w 190"/>
                  <a:gd name="T1" fmla="*/ 16 h 24"/>
                  <a:gd name="T2" fmla="*/ 188 w 190"/>
                  <a:gd name="T3" fmla="*/ 0 h 24"/>
                  <a:gd name="T4" fmla="*/ 3 w 190"/>
                  <a:gd name="T5" fmla="*/ 0 h 24"/>
                  <a:gd name="T6" fmla="*/ 0 w 190"/>
                  <a:gd name="T7" fmla="*/ 16 h 24"/>
                  <a:gd name="T8" fmla="*/ 0 w 190"/>
                  <a:gd name="T9" fmla="*/ 16 h 24"/>
                  <a:gd name="T10" fmla="*/ 0 w 190"/>
                  <a:gd name="T11" fmla="*/ 24 h 24"/>
                  <a:gd name="T12" fmla="*/ 190 w 190"/>
                  <a:gd name="T13" fmla="*/ 24 h 24"/>
                  <a:gd name="T14" fmla="*/ 190 w 190"/>
                  <a:gd name="T15" fmla="*/ 16 h 24"/>
                  <a:gd name="T16" fmla="*/ 190 w 190"/>
                  <a:gd name="T1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4">
                    <a:moveTo>
                      <a:pt x="190" y="16"/>
                    </a:moveTo>
                    <a:lnTo>
                      <a:pt x="188" y="0"/>
                    </a:lnTo>
                    <a:lnTo>
                      <a:pt x="3" y="0"/>
                    </a:lnTo>
                    <a:lnTo>
                      <a:pt x="0" y="16"/>
                    </a:lnTo>
                    <a:lnTo>
                      <a:pt x="0" y="16"/>
                    </a:lnTo>
                    <a:lnTo>
                      <a:pt x="0" y="24"/>
                    </a:lnTo>
                    <a:lnTo>
                      <a:pt x="190" y="24"/>
                    </a:lnTo>
                    <a:lnTo>
                      <a:pt x="190" y="16"/>
                    </a:lnTo>
                    <a:lnTo>
                      <a:pt x="190" y="16"/>
                    </a:lnTo>
                    <a:close/>
                  </a:path>
                </a:pathLst>
              </a:custGeom>
              <a:grpFill/>
              <a:ln>
                <a:noFill/>
              </a:ln>
            </p:spPr>
            <p:txBody>
              <a:bodyPr vert="horz" wrap="square" lIns="91412" tIns="45706" rIns="91412" bIns="45706" numCol="1" anchor="t" anchorCtr="0" compatLnSpc="1"/>
              <a:p>
                <a:endParaRPr lang="en-US" sz="1200"/>
              </a:p>
            </p:txBody>
          </p:sp>
        </p:grpSp>
        <p:sp>
          <p:nvSpPr>
            <p:cNvPr id="18" name="Text Box 10"/>
            <p:cNvSpPr txBox="1">
              <a:spLocks noChangeArrowheads="1"/>
            </p:cNvSpPr>
            <p:nvPr/>
          </p:nvSpPr>
          <p:spPr bwMode="auto">
            <a:xfrm>
              <a:off x="8503713" y="3092028"/>
              <a:ext cx="241504" cy="142081"/>
            </a:xfrm>
            <a:prstGeom prst="rect">
              <a:avLst/>
            </a:prstGeom>
            <a:noFill/>
            <a:ln w="9525">
              <a:noFill/>
              <a:miter lim="800000"/>
            </a:ln>
          </p:spPr>
          <p:txBody>
            <a:bodyPr wrap="square" lIns="45706" tIns="22853" rIns="45706" bIns="22853">
              <a:spAutoFit/>
            </a:bodyPr>
            <a:p>
              <a:pPr algn="ctr" defTabSz="815340"/>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20%</a:t>
              </a:r>
              <a:endPar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9" name="Straight Arrow Connector 58"/>
            <p:cNvCxnSpPr>
              <a:stCxn id="13" idx="0"/>
            </p:cNvCxnSpPr>
            <p:nvPr/>
          </p:nvCxnSpPr>
          <p:spPr>
            <a:xfrm flipH="1" flipV="1">
              <a:off x="8458505" y="2964570"/>
              <a:ext cx="199072" cy="119601"/>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20" name="Freeform 66"/>
          <p:cNvSpPr>
            <a:spLocks noEditPoints="1"/>
          </p:cNvSpPr>
          <p:nvPr/>
        </p:nvSpPr>
        <p:spPr bwMode="auto">
          <a:xfrm>
            <a:off x="5723738" y="1690444"/>
            <a:ext cx="359251" cy="223396"/>
          </a:xfrm>
          <a:custGeom>
            <a:avLst/>
            <a:gdLst>
              <a:gd name="T0" fmla="*/ 184 w 184"/>
              <a:gd name="T1" fmla="*/ 0 h 112"/>
              <a:gd name="T2" fmla="*/ 0 w 184"/>
              <a:gd name="T3" fmla="*/ 0 h 112"/>
              <a:gd name="T4" fmla="*/ 0 w 184"/>
              <a:gd name="T5" fmla="*/ 112 h 112"/>
              <a:gd name="T6" fmla="*/ 184 w 184"/>
              <a:gd name="T7" fmla="*/ 112 h 112"/>
              <a:gd name="T8" fmla="*/ 184 w 184"/>
              <a:gd name="T9" fmla="*/ 0 h 112"/>
              <a:gd name="T10" fmla="*/ 176 w 184"/>
              <a:gd name="T11" fmla="*/ 102 h 112"/>
              <a:gd name="T12" fmla="*/ 8 w 184"/>
              <a:gd name="T13" fmla="*/ 102 h 112"/>
              <a:gd name="T14" fmla="*/ 8 w 184"/>
              <a:gd name="T15" fmla="*/ 8 h 112"/>
              <a:gd name="T16" fmla="*/ 176 w 184"/>
              <a:gd name="T17" fmla="*/ 8 h 112"/>
              <a:gd name="T18" fmla="*/ 176 w 184"/>
              <a:gd name="T19" fmla="*/ 10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12">
                <a:moveTo>
                  <a:pt x="184" y="0"/>
                </a:moveTo>
                <a:lnTo>
                  <a:pt x="0" y="0"/>
                </a:lnTo>
                <a:lnTo>
                  <a:pt x="0" y="112"/>
                </a:lnTo>
                <a:lnTo>
                  <a:pt x="184" y="112"/>
                </a:lnTo>
                <a:lnTo>
                  <a:pt x="184" y="0"/>
                </a:lnTo>
                <a:close/>
                <a:moveTo>
                  <a:pt x="176" y="102"/>
                </a:moveTo>
                <a:lnTo>
                  <a:pt x="8" y="102"/>
                </a:lnTo>
                <a:lnTo>
                  <a:pt x="8" y="8"/>
                </a:lnTo>
                <a:lnTo>
                  <a:pt x="176" y="8"/>
                </a:lnTo>
                <a:lnTo>
                  <a:pt x="176" y="102"/>
                </a:lnTo>
                <a:close/>
              </a:path>
            </a:pathLst>
          </a:custGeom>
          <a:solidFill>
            <a:schemeClr val="bg1"/>
          </a:solidFill>
          <a:ln>
            <a:noFill/>
          </a:ln>
        </p:spPr>
        <p:txBody>
          <a:bodyPr vert="horz" wrap="square" lIns="91412" tIns="45706" rIns="91412" bIns="45706" numCol="1" anchor="t" anchorCtr="0" compatLnSpc="1"/>
          <a:p>
            <a:endParaRPr lang="en-US" sz="1200"/>
          </a:p>
        </p:txBody>
      </p:sp>
      <p:sp>
        <p:nvSpPr>
          <p:cNvPr id="21" name="Text Box 10"/>
          <p:cNvSpPr txBox="1">
            <a:spLocks noChangeArrowheads="1"/>
          </p:cNvSpPr>
          <p:nvPr/>
        </p:nvSpPr>
        <p:spPr bwMode="auto">
          <a:xfrm>
            <a:off x="6637824" y="1314252"/>
            <a:ext cx="1565331" cy="1271905"/>
          </a:xfrm>
          <a:prstGeom prst="rect">
            <a:avLst/>
          </a:prstGeom>
          <a:noFill/>
          <a:ln w="9525">
            <a:noFill/>
            <a:miter lim="800000"/>
          </a:ln>
        </p:spPr>
        <p:txBody>
          <a:bodyPr wrap="square" lIns="34279" tIns="17140" rIns="34279" bIns="17140">
            <a:spAutoFit/>
          </a:bodyPr>
          <a:p>
            <a:pPr algn="ctr" defTabSz="815340">
              <a:lnSpc>
                <a:spcPct val="130000"/>
              </a:lnSpc>
            </a:pP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列表页</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上海</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endParaRPr>
          </a:p>
          <a:p>
            <a:pPr defTabSz="815340">
              <a:lnSpc>
                <a:spcPct val="130000"/>
              </a:lnSpc>
            </a:pPr>
            <a:r>
              <a:rPr lang="zh-CN" sz="1000" b="1" dirty="0">
                <a:latin typeface="微软雅黑" panose="020B0503020204020204" pitchFamily="34" charset="-122"/>
                <a:ea typeface="微软雅黑" panose="020B0503020204020204" pitchFamily="34" charset="-122"/>
                <a:cs typeface="Open Sans" panose="020B0606030504020204" pitchFamily="34" charset="0"/>
                <a:sym typeface="+mn-ea"/>
              </a:rPr>
              <a:t>展示上海市所有新楼盘信息，以每页显示十一页，右侧显示上海市的房价排行榜</a:t>
            </a:r>
            <a:endParaRPr lang="zh-CN" sz="1000" b="1" dirty="0">
              <a:latin typeface="微软雅黑" panose="020B0503020204020204" pitchFamily="34" charset="-122"/>
              <a:ea typeface="微软雅黑" panose="020B0503020204020204" pitchFamily="34" charset="-122"/>
              <a:cs typeface="Open Sans" panose="020B0606030504020204" pitchFamily="34" charset="0"/>
              <a:sym typeface="+mn-ea"/>
            </a:endParaRPr>
          </a:p>
          <a:p>
            <a:pPr defTabSz="815340">
              <a:lnSpc>
                <a:spcPct val="130000"/>
              </a:lnSpc>
            </a:pPr>
            <a:endParaRPr lang="en-US" altLang="zh-CN" sz="800" dirty="0">
              <a:latin typeface="微软雅黑" panose="020B0503020204020204" pitchFamily="34" charset="-122"/>
              <a:ea typeface="微软雅黑" panose="020B0503020204020204" pitchFamily="34" charset="-122"/>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childTnLst>
                                </p:cTn>
                              </p:par>
                            </p:childTnLst>
                          </p:cTn>
                        </p:par>
                        <p:par>
                          <p:cTn id="17" fill="hold">
                            <p:stCondLst>
                              <p:cond delay="1000"/>
                            </p:stCondLst>
                            <p:childTnLst>
                              <p:par>
                                <p:cTn id="18" presetID="22" presetClass="entr" presetSubtype="2"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right)">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fade">
                                      <p:cBhvr>
                                        <p:cTn id="23" dur="500"/>
                                        <p:tgtEl>
                                          <p:spTgt spid="67"/>
                                        </p:tgtEl>
                                      </p:cBhvr>
                                    </p:animEffect>
                                  </p:childTnLst>
                                </p:cTn>
                              </p:par>
                            </p:childTnLst>
                          </p:cTn>
                        </p:par>
                        <p:par>
                          <p:cTn id="24" fill="hold">
                            <p:stCondLst>
                              <p:cond delay="1500"/>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fade">
                                      <p:cBhvr>
                                        <p:cTn id="30" dur="500"/>
                                        <p:tgtEl>
                                          <p:spTgt spid="74"/>
                                        </p:tgtEl>
                                      </p:cBhvr>
                                    </p:animEffect>
                                  </p:childTnLst>
                                </p:cTn>
                              </p:par>
                            </p:childTnLst>
                          </p:cTn>
                        </p:par>
                        <p:par>
                          <p:cTn id="31" fill="hold">
                            <p:stCondLst>
                              <p:cond delay="2000"/>
                            </p:stCondLst>
                            <p:childTnLst>
                              <p:par>
                                <p:cTn id="32" presetID="22" presetClass="entr" presetSubtype="8"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fade">
                                      <p:cBhvr>
                                        <p:cTn id="37" dur="500"/>
                                        <p:tgtEl>
                                          <p:spTgt spid="69"/>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3000"/>
                            </p:stCondLst>
                            <p:childTnLst>
                              <p:par>
                                <p:cTn id="43" presetID="22" presetClass="entr" presetSubtype="8"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500"/>
                                        <p:tgtEl>
                                          <p:spTgt spid="1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7" grpId="0"/>
      <p:bldP spid="69" grpId="0"/>
      <p:bldP spid="74" grpId="0"/>
      <p:bldP spid="11" grpId="0" bldLvl="0" animBg="1"/>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631565" y="-32385"/>
            <a:ext cx="1783080" cy="506730"/>
          </a:xfrm>
          <a:prstGeom prst="rect">
            <a:avLst/>
          </a:prstGeom>
          <a:noFill/>
        </p:spPr>
        <p:txBody>
          <a:bodyPr wrap="none" rtlCol="0" anchor="t">
            <a:spAutoFit/>
          </a:bodyPr>
          <a:p>
            <a:pPr algn="ctr">
              <a:lnSpc>
                <a:spcPct val="150000"/>
              </a:lnSpc>
            </a:pPr>
            <a:r>
              <a:rPr lang="zh-CN" b="1" dirty="0">
                <a:solidFill>
                  <a:schemeClr val="bg1">
                    <a:lumMod val="50000"/>
                  </a:schemeClr>
                </a:solidFill>
                <a:latin typeface="微软雅黑" panose="020B0503020204020204" pitchFamily="34" charset="-122"/>
                <a:ea typeface="微软雅黑" panose="020B0503020204020204" pitchFamily="34" charset="-122"/>
                <a:sym typeface="+mn-ea"/>
              </a:rPr>
              <a:t>界面视图展示</a:t>
            </a:r>
            <a:r>
              <a:rPr lang="zh-CN" altLang="en-US" b="1" dirty="0">
                <a:solidFill>
                  <a:schemeClr val="bg1">
                    <a:lumMod val="50000"/>
                  </a:schemeClr>
                </a:solidFill>
                <a:latin typeface="微软雅黑" panose="020B0503020204020204" pitchFamily="34" charset="-122"/>
                <a:ea typeface="微软雅黑" panose="020B0503020204020204" pitchFamily="34" charset="-122"/>
                <a:sym typeface="+mn-ea"/>
              </a:rPr>
              <a:t>：</a:t>
            </a:r>
            <a:endParaRPr lang="zh-CN" altLang="en-US"/>
          </a:p>
        </p:txBody>
      </p:sp>
      <p:pic>
        <p:nvPicPr>
          <p:cNvPr id="6" name="图片 5" descr="首页展示"/>
          <p:cNvPicPr>
            <a:picLocks noChangeAspect="1"/>
          </p:cNvPicPr>
          <p:nvPr/>
        </p:nvPicPr>
        <p:blipFill>
          <a:blip r:embed="rId1"/>
          <a:stretch>
            <a:fillRect/>
          </a:stretch>
        </p:blipFill>
        <p:spPr>
          <a:xfrm>
            <a:off x="165100" y="739775"/>
            <a:ext cx="4318635" cy="4279900"/>
          </a:xfrm>
          <a:prstGeom prst="rect">
            <a:avLst/>
          </a:prstGeom>
        </p:spPr>
      </p:pic>
      <p:pic>
        <p:nvPicPr>
          <p:cNvPr id="7" name="图片 6" descr="详细页展示"/>
          <p:cNvPicPr>
            <a:picLocks noChangeAspect="1"/>
          </p:cNvPicPr>
          <p:nvPr/>
        </p:nvPicPr>
        <p:blipFill>
          <a:blip r:embed="rId2"/>
          <a:stretch>
            <a:fillRect/>
          </a:stretch>
        </p:blipFill>
        <p:spPr>
          <a:xfrm>
            <a:off x="4683125" y="739775"/>
            <a:ext cx="4314190" cy="4279265"/>
          </a:xfrm>
          <a:prstGeom prst="rect">
            <a:avLst/>
          </a:prstGeom>
        </p:spPr>
      </p:pic>
      <p:sp>
        <p:nvSpPr>
          <p:cNvPr id="43" name="Rectangle 13" descr="FD1DDF730CE4456e89755B07FE1653D0# #Rectangle 13"/>
          <p:cNvSpPr>
            <a:spLocks noChangeArrowheads="1"/>
          </p:cNvSpPr>
          <p:nvPr/>
        </p:nvSpPr>
        <p:spPr bwMode="auto">
          <a:xfrm>
            <a:off x="1371639" y="398859"/>
            <a:ext cx="1739212"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9" tIns="45694" rIns="91389" bIns="45694">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None/>
              <a:defRPr/>
            </a:pPr>
            <a:r>
              <a:rPr lang="zh-CN" altLang="en-US" sz="1200" dirty="0">
                <a:latin typeface="微软雅黑" panose="020B0503020204020204" pitchFamily="34" charset="-122"/>
                <a:ea typeface="微软雅黑" panose="020B0503020204020204" pitchFamily="34" charset="-122"/>
              </a:rPr>
              <a:t>首页展示</a:t>
            </a:r>
            <a:endParaRPr lang="zh-CN" altLang="en-US" sz="1200" dirty="0">
              <a:latin typeface="微软雅黑" panose="020B0503020204020204" pitchFamily="34" charset="-122"/>
              <a:ea typeface="微软雅黑" panose="020B0503020204020204" pitchFamily="34" charset="-122"/>
            </a:endParaRPr>
          </a:p>
        </p:txBody>
      </p:sp>
      <p:sp>
        <p:nvSpPr>
          <p:cNvPr id="8" name="Rectangle 13" descr="FD1DDF730CE4456e89755B07FE1653D0# #Rectangle 13"/>
          <p:cNvSpPr>
            <a:spLocks noChangeArrowheads="1"/>
          </p:cNvSpPr>
          <p:nvPr/>
        </p:nvSpPr>
        <p:spPr bwMode="auto">
          <a:xfrm>
            <a:off x="5791239" y="398859"/>
            <a:ext cx="1739212"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9" tIns="45694" rIns="91389" bIns="45694">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None/>
              <a:defRPr/>
            </a:pPr>
            <a:r>
              <a:rPr lang="zh-CN" altLang="en-US" sz="1200" dirty="0">
                <a:latin typeface="微软雅黑" panose="020B0503020204020204" pitchFamily="34" charset="-122"/>
                <a:ea typeface="微软雅黑" panose="020B0503020204020204" pitchFamily="34" charset="-122"/>
              </a:rPr>
              <a:t>详细页展示</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800"/>
                                        <p:tgtEl>
                                          <p:spTgt spid="43"/>
                                        </p:tgtEl>
                                      </p:cBhvr>
                                    </p:animEffect>
                                    <p:anim calcmode="lin" valueType="num">
                                      <p:cBhvr>
                                        <p:cTn id="8" dur="800" fill="hold"/>
                                        <p:tgtEl>
                                          <p:spTgt spid="43"/>
                                        </p:tgtEl>
                                        <p:attrNameLst>
                                          <p:attrName>ppt_x</p:attrName>
                                        </p:attrNameLst>
                                      </p:cBhvr>
                                      <p:tavLst>
                                        <p:tav tm="0">
                                          <p:val>
                                            <p:strVal val="#ppt_x"/>
                                          </p:val>
                                        </p:tav>
                                        <p:tav tm="100000">
                                          <p:val>
                                            <p:strVal val="#ppt_x"/>
                                          </p:val>
                                        </p:tav>
                                      </p:tavLst>
                                    </p:anim>
                                    <p:anim calcmode="lin" valueType="num">
                                      <p:cBhvr>
                                        <p:cTn id="9" dur="800" fill="hold"/>
                                        <p:tgtEl>
                                          <p:spTgt spid="4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800"/>
                                        <p:tgtEl>
                                          <p:spTgt spid="8"/>
                                        </p:tgtEl>
                                      </p:cBhvr>
                                    </p:animEffect>
                                    <p:anim calcmode="lin" valueType="num">
                                      <p:cBhvr>
                                        <p:cTn id="13" dur="800" fill="hold"/>
                                        <p:tgtEl>
                                          <p:spTgt spid="8"/>
                                        </p:tgtEl>
                                        <p:attrNameLst>
                                          <p:attrName>ppt_x</p:attrName>
                                        </p:attrNameLst>
                                      </p:cBhvr>
                                      <p:tavLst>
                                        <p:tav tm="0">
                                          <p:val>
                                            <p:strVal val="#ppt_x"/>
                                          </p:val>
                                        </p:tav>
                                        <p:tav tm="100000">
                                          <p:val>
                                            <p:strVal val="#ppt_x"/>
                                          </p:val>
                                        </p:tav>
                                      </p:tavLst>
                                    </p:anim>
                                    <p:anim calcmode="lin" valueType="num">
                                      <p:cBhvr>
                                        <p:cTn id="14" dur="8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4060" y="0"/>
            <a:ext cx="9135879" cy="5143500"/>
          </a:xfrm>
          <a:prstGeom prst="rect">
            <a:avLst/>
          </a:prstGeom>
        </p:spPr>
      </p:pic>
      <p:sp>
        <p:nvSpPr>
          <p:cNvPr id="29" name="矩形 28"/>
          <p:cNvSpPr/>
          <p:nvPr/>
        </p:nvSpPr>
        <p:spPr>
          <a:xfrm>
            <a:off x="3796338" y="1459999"/>
            <a:ext cx="2819320" cy="276860"/>
          </a:xfrm>
          <a:prstGeom prst="rect">
            <a:avLst/>
          </a:prstGeom>
        </p:spPr>
        <p:txBody>
          <a:bodyPr wrap="square" lIns="0" tIns="0" rIns="0" bIns="0">
            <a:spAutoFit/>
          </a:bodyPr>
          <a:lstStyle/>
          <a:p>
            <a:r>
              <a:rPr lang="zh-CN" altLang="en-US"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功能模块和核心代码</a:t>
            </a:r>
            <a:endParaRPr lang="zh-CN" altLang="en-US"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1"/>
          <p:cNvSpPr txBox="1"/>
          <p:nvPr/>
        </p:nvSpPr>
        <p:spPr>
          <a:xfrm>
            <a:off x="3624580" y="2004060"/>
            <a:ext cx="1566545" cy="153670"/>
          </a:xfrm>
          <a:prstGeom prst="rect">
            <a:avLst/>
          </a:prstGeom>
          <a:noFill/>
        </p:spPr>
        <p:txBody>
          <a:bodyPr wrap="square" lIns="0" tIns="0" rIns="0" bIns="0" rtlCol="0">
            <a:spAutoFit/>
          </a:bodyPr>
          <a:lstStyle/>
          <a:p>
            <a:pPr marL="121920" lvl="1" indent="-121920">
              <a:buFont typeface="Arial" panose="020B0604020202020204" pitchFamily="34" charset="0"/>
              <a:buChar char="•"/>
            </a:pPr>
            <a:r>
              <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1.</a:t>
            </a:r>
            <a:r>
              <a:rPr lang="zh-CN" altLang="en-US"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功能模块介绍和特色</a:t>
            </a:r>
            <a:endParaRPr lang="zh-CN" altLang="en-US"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11"/>
          <p:cNvSpPr txBox="1"/>
          <p:nvPr/>
        </p:nvSpPr>
        <p:spPr>
          <a:xfrm>
            <a:off x="3624888" y="2390368"/>
            <a:ext cx="989965" cy="153670"/>
          </a:xfrm>
          <a:prstGeom prst="rect">
            <a:avLst/>
          </a:prstGeom>
          <a:noFill/>
        </p:spPr>
        <p:txBody>
          <a:bodyPr wrap="none" lIns="0" tIns="0" rIns="0" bIns="0" rtlCol="0">
            <a:spAutoFit/>
          </a:bodyPr>
          <a:lstStyle/>
          <a:p>
            <a:pPr marL="121920" lvl="1" indent="-121920">
              <a:buFont typeface="Arial" panose="020B0604020202020204" pitchFamily="34" charset="0"/>
              <a:buChar char="•"/>
            </a:pPr>
            <a:r>
              <a:rPr lang="en-US" altLang="zh-CN"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2</a:t>
            </a: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核心代码介绍</a:t>
            </a:r>
            <a:r>
              <a:rPr lang="en-US" altLang="zh-CN"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流程图: 准备 1"/>
          <p:cNvSpPr/>
          <p:nvPr/>
        </p:nvSpPr>
        <p:spPr>
          <a:xfrm>
            <a:off x="1754670" y="1525657"/>
            <a:ext cx="1296144" cy="864096"/>
          </a:xfrm>
          <a:prstGeom prst="flowChartPreparati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04</a:t>
            </a:r>
            <a:endParaRPr lang="zh-CN" altLang="en-US" sz="4400" dirty="0"/>
          </a:p>
        </p:txBody>
      </p:sp>
    </p:spTree>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0-#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1000" fill="hold"/>
                                        <p:tgtEl>
                                          <p:spTgt spid="29"/>
                                        </p:tgtEl>
                                        <p:attrNameLst>
                                          <p:attrName>ppt_x</p:attrName>
                                        </p:attrNameLst>
                                      </p:cBhvr>
                                      <p:tavLst>
                                        <p:tav tm="0">
                                          <p:val>
                                            <p:strVal val="0-#ppt_w/2"/>
                                          </p:val>
                                        </p:tav>
                                        <p:tav tm="100000">
                                          <p:val>
                                            <p:strVal val="#ppt_x"/>
                                          </p:val>
                                        </p:tav>
                                      </p:tavLst>
                                    </p:anim>
                                    <p:anim calcmode="lin" valueType="num">
                                      <p:cBhvr additive="base">
                                        <p:cTn id="21" dur="10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2" grpId="0"/>
      <p:bldP spid="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1969934" y="1780126"/>
            <a:ext cx="1596373" cy="15975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1191840" y="1780128"/>
            <a:ext cx="798188" cy="7987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6729927" y="2578920"/>
            <a:ext cx="798188" cy="7987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3556882" y="1780126"/>
            <a:ext cx="1596373" cy="15975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143071" y="1780126"/>
            <a:ext cx="1596373" cy="15975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 name="Rectangle 13" descr="FD1DDF730CE4456e89755B07FE1653D0# #Rectangle 13"/>
          <p:cNvSpPr>
            <a:spLocks noChangeArrowheads="1"/>
          </p:cNvSpPr>
          <p:nvPr/>
        </p:nvSpPr>
        <p:spPr bwMode="auto">
          <a:xfrm>
            <a:off x="1113918" y="3731046"/>
            <a:ext cx="1739212" cy="951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9" tIns="45694" rIns="91389" bIns="45694">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defRPr/>
            </a:pPr>
            <a:r>
              <a:rPr lang="zh-CN" sz="1400" dirty="0">
                <a:latin typeface="微软雅黑" panose="020B0503020204020204" pitchFamily="34" charset="-122"/>
                <a:ea typeface="微软雅黑" panose="020B0503020204020204" pitchFamily="34" charset="-122"/>
              </a:rPr>
              <a:t>此模块中的</a:t>
            </a:r>
            <a:r>
              <a:rPr lang="en-US" altLang="zh-CN" sz="1400" dirty="0">
                <a:latin typeface="微软雅黑" panose="020B0503020204020204" pitchFamily="34" charset="-122"/>
                <a:ea typeface="微软雅黑" panose="020B0503020204020204" pitchFamily="34" charset="-122"/>
              </a:rPr>
              <a:t>home</a:t>
            </a:r>
            <a:r>
              <a:rPr lang="zh-CN" altLang="en-US" sz="1400" dirty="0">
                <a:latin typeface="微软雅黑" panose="020B0503020204020204" pitchFamily="34" charset="-122"/>
                <a:ea typeface="微软雅黑" panose="020B0503020204020204" pitchFamily="34" charset="-122"/>
              </a:rPr>
              <a:t>文件主要包括所有的前端</a:t>
            </a:r>
            <a:r>
              <a:rPr lang="en-US" altLang="zh-CN" sz="1400" dirty="0">
                <a:latin typeface="微软雅黑" panose="020B0503020204020204" pitchFamily="34" charset="-122"/>
                <a:ea typeface="微软雅黑" panose="020B0503020204020204" pitchFamily="34" charset="-122"/>
              </a:rPr>
              <a:t>html</a:t>
            </a:r>
            <a:r>
              <a:rPr lang="zh-CN" altLang="en-US" sz="1400" dirty="0">
                <a:latin typeface="微软雅黑" panose="020B0503020204020204" pitchFamily="34" charset="-122"/>
                <a:ea typeface="微软雅黑" panose="020B0503020204020204" pitchFamily="34" charset="-122"/>
              </a:rPr>
              <a:t>网页，用于前端展示数据</a:t>
            </a:r>
            <a:endParaRPr lang="zh-CN" altLang="en-US" sz="1400" dirty="0">
              <a:latin typeface="微软雅黑" panose="020B0503020204020204" pitchFamily="34" charset="-122"/>
              <a:ea typeface="微软雅黑" panose="020B0503020204020204" pitchFamily="34" charset="-122"/>
            </a:endParaRPr>
          </a:p>
        </p:txBody>
      </p:sp>
      <p:grpSp>
        <p:nvGrpSpPr>
          <p:cNvPr id="2" name="组合 30"/>
          <p:cNvGrpSpPr/>
          <p:nvPr/>
        </p:nvGrpSpPr>
        <p:grpSpPr>
          <a:xfrm>
            <a:off x="1191603" y="2074862"/>
            <a:ext cx="1582977" cy="1584176"/>
            <a:chOff x="1369994" y="2067694"/>
            <a:chExt cx="1584176" cy="1584176"/>
          </a:xfrm>
          <a:solidFill>
            <a:srgbClr val="2B83E5"/>
          </a:solidFill>
        </p:grpSpPr>
        <p:sp>
          <p:nvSpPr>
            <p:cNvPr id="32" name="菱形 31"/>
            <p:cNvSpPr/>
            <p:nvPr/>
          </p:nvSpPr>
          <p:spPr>
            <a:xfrm>
              <a:off x="1369994" y="2067694"/>
              <a:ext cx="1584176" cy="158417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3" name="TextBox 32"/>
            <p:cNvSpPr txBox="1"/>
            <p:nvPr/>
          </p:nvSpPr>
          <p:spPr>
            <a:xfrm flipH="1">
              <a:off x="1558516" y="2586663"/>
              <a:ext cx="1207414" cy="675640"/>
            </a:xfrm>
            <a:prstGeom prst="rect">
              <a:avLst/>
            </a:prstGeom>
            <a:noFill/>
          </p:spPr>
          <p:txBody>
            <a:bodyPr wrap="none" rtlCol="0">
              <a:spAutoFit/>
            </a:bodyPr>
            <a:lstStyle/>
            <a:p>
              <a:pPr algn="ctr"/>
              <a:r>
                <a:rPr lang="en-US" altLang="zh-CN" sz="1400" dirty="0">
                  <a:solidFill>
                    <a:schemeClr val="bg1"/>
                  </a:solidFill>
                  <a:latin typeface="微软雅黑" panose="020B0503020204020204" pitchFamily="34" charset="-122"/>
                  <a:ea typeface="微软雅黑" panose="020B0503020204020204" pitchFamily="34" charset="-122"/>
                  <a:sym typeface="+mn-ea"/>
                </a:rPr>
                <a:t>django</a:t>
              </a:r>
              <a:r>
                <a:rPr lang="zh-CN" altLang="en-US" sz="1400" dirty="0">
                  <a:solidFill>
                    <a:schemeClr val="bg1"/>
                  </a:solidFill>
                  <a:latin typeface="微软雅黑" panose="020B0503020204020204" pitchFamily="34" charset="-122"/>
                  <a:ea typeface="微软雅黑" panose="020B0503020204020204" pitchFamily="34" charset="-122"/>
                  <a:sym typeface="+mn-ea"/>
                </a:rPr>
                <a:t>框架</a:t>
              </a:r>
              <a:endParaRPr lang="zh-CN" altLang="en-US" sz="1400" dirty="0">
                <a:solidFill>
                  <a:schemeClr val="bg1"/>
                </a:solidFill>
                <a:latin typeface="微软雅黑" panose="020B0503020204020204" pitchFamily="34" charset="-122"/>
                <a:ea typeface="微软雅黑" panose="020B0503020204020204" pitchFamily="34" charset="-122"/>
                <a:sym typeface="+mn-ea"/>
              </a:endParaRPr>
            </a:p>
            <a:p>
              <a:pPr algn="ctr"/>
              <a:r>
                <a:rPr lang="zh-CN" altLang="en-US" sz="1200" dirty="0">
                  <a:solidFill>
                    <a:schemeClr val="bg1"/>
                  </a:solidFill>
                  <a:latin typeface="微软雅黑" panose="020B0503020204020204" pitchFamily="34" charset="-122"/>
                  <a:ea typeface="微软雅黑" panose="020B0503020204020204" pitchFamily="34" charset="-122"/>
                  <a:sym typeface="+mn-ea"/>
                </a:rPr>
                <a:t>中的</a:t>
              </a:r>
              <a:r>
                <a:rPr lang="en-US" altLang="zh-CN" sz="1200" dirty="0">
                  <a:solidFill>
                    <a:schemeClr val="bg1"/>
                  </a:solidFill>
                  <a:latin typeface="微软雅黑" panose="020B0503020204020204" pitchFamily="34" charset="-122"/>
                  <a:ea typeface="微软雅黑" panose="020B0503020204020204" pitchFamily="34" charset="-122"/>
                </a:rPr>
                <a:t>templates</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r>
                <a:rPr lang="zh-CN" altLang="en-US" sz="1200" dirty="0">
                  <a:solidFill>
                    <a:schemeClr val="bg1"/>
                  </a:solidFill>
                  <a:latin typeface="微软雅黑" panose="020B0503020204020204" pitchFamily="34" charset="-122"/>
                  <a:ea typeface="微软雅黑" panose="020B0503020204020204" pitchFamily="34" charset="-122"/>
                </a:rPr>
                <a:t>模块的</a:t>
              </a:r>
              <a:r>
                <a:rPr lang="en-US" altLang="zh-CN" sz="1200" dirty="0">
                  <a:solidFill>
                    <a:schemeClr val="bg1"/>
                  </a:solidFill>
                  <a:latin typeface="微软雅黑" panose="020B0503020204020204" pitchFamily="34" charset="-122"/>
                  <a:ea typeface="微软雅黑" panose="020B0503020204020204" pitchFamily="34" charset="-122"/>
                </a:rPr>
                <a:t>home</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3" name="组合 33"/>
          <p:cNvGrpSpPr/>
          <p:nvPr/>
        </p:nvGrpSpPr>
        <p:grpSpPr>
          <a:xfrm>
            <a:off x="2787904" y="1498163"/>
            <a:ext cx="1582977" cy="1584176"/>
            <a:chOff x="3029144" y="1491630"/>
            <a:chExt cx="1584176" cy="1584176"/>
          </a:xfrm>
          <a:solidFill>
            <a:schemeClr val="accent1">
              <a:lumMod val="75000"/>
            </a:schemeClr>
          </a:solidFill>
        </p:grpSpPr>
        <p:sp>
          <p:nvSpPr>
            <p:cNvPr id="35" name="菱形 34"/>
            <p:cNvSpPr/>
            <p:nvPr/>
          </p:nvSpPr>
          <p:spPr>
            <a:xfrm>
              <a:off x="3029144" y="1491630"/>
              <a:ext cx="1584176" cy="1584176"/>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6" name="TextBox 35"/>
            <p:cNvSpPr txBox="1"/>
            <p:nvPr/>
          </p:nvSpPr>
          <p:spPr>
            <a:xfrm flipH="1">
              <a:off x="3204321" y="1984564"/>
              <a:ext cx="1313539" cy="737235"/>
            </a:xfrm>
            <a:prstGeom prst="rect">
              <a:avLst/>
            </a:prstGeom>
            <a:noFill/>
          </p:spPr>
          <p:txBody>
            <a:bodyPr wrap="none" rtlCol="0">
              <a:spAutoFit/>
            </a:bodyPr>
            <a:lstStyle/>
            <a:p>
              <a:pPr algn="ctr"/>
              <a:r>
                <a:rPr lang="en-US" altLang="zh-CN" sz="1400" dirty="0">
                  <a:solidFill>
                    <a:schemeClr val="bg1"/>
                  </a:solidFill>
                  <a:latin typeface="微软雅黑" panose="020B0503020204020204" pitchFamily="34" charset="-122"/>
                  <a:ea typeface="微软雅黑" panose="020B0503020204020204" pitchFamily="34" charset="-122"/>
                </a:rPr>
                <a:t>django</a:t>
              </a:r>
              <a:r>
                <a:rPr lang="zh-CN" altLang="en-US" sz="1400" dirty="0">
                  <a:solidFill>
                    <a:schemeClr val="bg1"/>
                  </a:solidFill>
                  <a:latin typeface="微软雅黑" panose="020B0503020204020204" pitchFamily="34" charset="-122"/>
                  <a:ea typeface="微软雅黑" panose="020B0503020204020204" pitchFamily="34" charset="-122"/>
                </a:rPr>
                <a:t>框架中</a:t>
              </a:r>
              <a:endParaRPr lang="zh-CN" altLang="en-US" sz="1400" dirty="0">
                <a:solidFill>
                  <a:schemeClr val="bg1"/>
                </a:solidFill>
                <a:latin typeface="微软雅黑" panose="020B0503020204020204" pitchFamily="34" charset="-122"/>
                <a:ea typeface="微软雅黑" panose="020B0503020204020204" pitchFamily="34" charset="-122"/>
              </a:endParaRPr>
            </a:p>
            <a:p>
              <a:pPr algn="ctr"/>
              <a:r>
                <a:rPr lang="zh-CN" altLang="en-US" sz="1400" dirty="0">
                  <a:solidFill>
                    <a:schemeClr val="bg1"/>
                  </a:solidFill>
                  <a:latin typeface="微软雅黑" panose="020B0503020204020204" pitchFamily="34" charset="-122"/>
                  <a:ea typeface="微软雅黑" panose="020B0503020204020204" pitchFamily="34" charset="-122"/>
                </a:rPr>
                <a:t>的</a:t>
              </a:r>
              <a:r>
                <a:rPr lang="en-US" altLang="zh-CN" sz="1400" b="1" dirty="0">
                  <a:solidFill>
                    <a:schemeClr val="bg1"/>
                  </a:solidFill>
                  <a:uFillTx/>
                  <a:latin typeface="微软雅黑" panose="020B0503020204020204" pitchFamily="34" charset="-122"/>
                  <a:ea typeface="微软雅黑" panose="020B0503020204020204" pitchFamily="34" charset="-122"/>
                </a:rPr>
                <a:t>APP</a:t>
              </a:r>
              <a:r>
                <a:rPr lang="zh-CN" altLang="en-US" sz="1400" dirty="0">
                  <a:solidFill>
                    <a:schemeClr val="bg1"/>
                  </a:solidFill>
                  <a:latin typeface="微软雅黑" panose="020B0503020204020204" pitchFamily="34" charset="-122"/>
                  <a:ea typeface="微软雅黑" panose="020B0503020204020204" pitchFamily="34" charset="-122"/>
                </a:rPr>
                <a:t>应用</a:t>
              </a:r>
              <a:endParaRPr lang="zh-CN" altLang="en-US" sz="1400" dirty="0">
                <a:solidFill>
                  <a:schemeClr val="bg1"/>
                </a:solidFill>
                <a:latin typeface="微软雅黑" panose="020B0503020204020204" pitchFamily="34" charset="-122"/>
                <a:ea typeface="微软雅黑" panose="020B0503020204020204" pitchFamily="34" charset="-122"/>
              </a:endParaRPr>
            </a:p>
            <a:p>
              <a:pPr algn="ctr"/>
              <a:r>
                <a:rPr lang="en-US" altLang="zh-CN" sz="1400" dirty="0">
                  <a:solidFill>
                    <a:schemeClr val="bg1"/>
                  </a:solidFill>
                  <a:latin typeface="微软雅黑" panose="020B0503020204020204" pitchFamily="34" charset="-122"/>
                  <a:ea typeface="微软雅黑" panose="020B0503020204020204" pitchFamily="34" charset="-122"/>
                </a:rPr>
                <a:t>home</a:t>
              </a:r>
              <a:r>
                <a:rPr lang="zh-CN" altLang="en-US" sz="1400" dirty="0">
                  <a:solidFill>
                    <a:schemeClr val="bg1"/>
                  </a:solidFill>
                  <a:latin typeface="微软雅黑" panose="020B0503020204020204" pitchFamily="34" charset="-122"/>
                  <a:ea typeface="微软雅黑" panose="020B0503020204020204" pitchFamily="34" charset="-122"/>
                </a:rPr>
                <a:t>模块</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4" name="组合 36"/>
          <p:cNvGrpSpPr/>
          <p:nvPr/>
        </p:nvGrpSpPr>
        <p:grpSpPr>
          <a:xfrm>
            <a:off x="4376047" y="2074862"/>
            <a:ext cx="1582977" cy="1584176"/>
            <a:chOff x="4577170" y="2067694"/>
            <a:chExt cx="1584176" cy="1584176"/>
          </a:xfrm>
          <a:solidFill>
            <a:srgbClr val="2B83E5"/>
          </a:solidFill>
        </p:grpSpPr>
        <p:sp>
          <p:nvSpPr>
            <p:cNvPr id="38" name="菱形 37"/>
            <p:cNvSpPr/>
            <p:nvPr/>
          </p:nvSpPr>
          <p:spPr>
            <a:xfrm>
              <a:off x="4577170" y="2067694"/>
              <a:ext cx="1584176" cy="1584176"/>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9" name="TextBox 38"/>
            <p:cNvSpPr txBox="1"/>
            <p:nvPr/>
          </p:nvSpPr>
          <p:spPr>
            <a:xfrm flipH="1">
              <a:off x="4792383" y="2571423"/>
              <a:ext cx="1152762" cy="645160"/>
            </a:xfrm>
            <a:prstGeom prst="rect">
              <a:avLst/>
            </a:prstGeom>
            <a:noFill/>
          </p:spPr>
          <p:txBody>
            <a:bodyPr wrap="none" rtlCol="0">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sym typeface="+mn-ea"/>
                </a:rPr>
                <a:t>django</a:t>
              </a:r>
              <a:r>
                <a:rPr lang="zh-CN" altLang="en-US" sz="1200" dirty="0">
                  <a:solidFill>
                    <a:schemeClr val="bg1"/>
                  </a:solidFill>
                  <a:latin typeface="微软雅黑" panose="020B0503020204020204" pitchFamily="34" charset="-122"/>
                  <a:ea typeface="微软雅黑" panose="020B0503020204020204" pitchFamily="34" charset="-122"/>
                  <a:sym typeface="+mn-ea"/>
                </a:rPr>
                <a:t>框架中</a:t>
              </a:r>
              <a:endParaRPr lang="zh-CN" altLang="en-US" sz="1200" dirty="0">
                <a:solidFill>
                  <a:schemeClr val="bg1"/>
                </a:solidFill>
                <a:latin typeface="微软雅黑" panose="020B0503020204020204" pitchFamily="34" charset="-122"/>
                <a:ea typeface="微软雅黑" panose="020B0503020204020204" pitchFamily="34" charset="-122"/>
              </a:endParaRPr>
            </a:p>
            <a:p>
              <a:pPr algn="ctr"/>
              <a:r>
                <a:rPr lang="zh-CN" altLang="en-US" sz="1200" dirty="0">
                  <a:solidFill>
                    <a:schemeClr val="bg1"/>
                  </a:solidFill>
                  <a:latin typeface="微软雅黑" panose="020B0503020204020204" pitchFamily="34" charset="-122"/>
                  <a:ea typeface="微软雅黑" panose="020B0503020204020204" pitchFamily="34" charset="-122"/>
                  <a:sym typeface="+mn-ea"/>
                </a:rPr>
                <a:t>的</a:t>
              </a:r>
              <a:r>
                <a:rPr lang="en-US" altLang="zh-CN" sz="1200" b="1" dirty="0">
                  <a:solidFill>
                    <a:schemeClr val="bg1"/>
                  </a:solidFill>
                  <a:uFillTx/>
                  <a:latin typeface="微软雅黑" panose="020B0503020204020204" pitchFamily="34" charset="-122"/>
                  <a:ea typeface="微软雅黑" panose="020B0503020204020204" pitchFamily="34" charset="-122"/>
                  <a:sym typeface="+mn-ea"/>
                </a:rPr>
                <a:t>APP</a:t>
              </a:r>
              <a:r>
                <a:rPr lang="zh-CN" altLang="en-US" sz="1200" dirty="0">
                  <a:solidFill>
                    <a:schemeClr val="bg1"/>
                  </a:solidFill>
                  <a:latin typeface="微软雅黑" panose="020B0503020204020204" pitchFamily="34" charset="-122"/>
                  <a:ea typeface="微软雅黑" panose="020B0503020204020204" pitchFamily="34" charset="-122"/>
                  <a:sym typeface="+mn-ea"/>
                </a:rPr>
                <a:t>应用</a:t>
              </a:r>
              <a:endParaRPr lang="zh-CN" altLang="en-US" sz="1200" dirty="0">
                <a:solidFill>
                  <a:schemeClr val="bg1"/>
                </a:solidFill>
                <a:latin typeface="微软雅黑" panose="020B0503020204020204" pitchFamily="34" charset="-122"/>
                <a:ea typeface="微软雅黑" panose="020B0503020204020204" pitchFamily="34" charset="-122"/>
              </a:endParaRPr>
            </a:p>
            <a:p>
              <a:pPr algn="ctr"/>
              <a:r>
                <a:rPr lang="en-US" altLang="zh-CN" sz="1200" dirty="0">
                  <a:solidFill>
                    <a:schemeClr val="bg1"/>
                  </a:solidFill>
                  <a:latin typeface="微软雅黑" panose="020B0503020204020204" pitchFamily="34" charset="-122"/>
                  <a:ea typeface="微软雅黑" panose="020B0503020204020204" pitchFamily="34" charset="-122"/>
                  <a:sym typeface="+mn-ea"/>
                </a:rPr>
                <a:t>models</a:t>
              </a:r>
              <a:r>
                <a:rPr lang="zh-CN" altLang="en-US" sz="1200" dirty="0">
                  <a:solidFill>
                    <a:schemeClr val="bg1"/>
                  </a:solidFill>
                  <a:latin typeface="微软雅黑" panose="020B0503020204020204" pitchFamily="34" charset="-122"/>
                  <a:ea typeface="微软雅黑" panose="020B0503020204020204" pitchFamily="34" charset="-122"/>
                  <a:sym typeface="+mn-ea"/>
                </a:rPr>
                <a:t>模块</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grpSp>
        <p:nvGrpSpPr>
          <p:cNvPr id="5" name="组合 39"/>
          <p:cNvGrpSpPr/>
          <p:nvPr/>
        </p:nvGrpSpPr>
        <p:grpSpPr>
          <a:xfrm>
            <a:off x="5953120" y="1498798"/>
            <a:ext cx="1582977" cy="1584176"/>
            <a:chOff x="6145277" y="1491630"/>
            <a:chExt cx="1584176" cy="1584176"/>
          </a:xfrm>
          <a:solidFill>
            <a:schemeClr val="accent1">
              <a:lumMod val="75000"/>
            </a:schemeClr>
          </a:solidFill>
        </p:grpSpPr>
        <p:sp>
          <p:nvSpPr>
            <p:cNvPr id="41" name="菱形 40"/>
            <p:cNvSpPr/>
            <p:nvPr/>
          </p:nvSpPr>
          <p:spPr>
            <a:xfrm>
              <a:off x="6145277" y="1491630"/>
              <a:ext cx="1584176" cy="1584176"/>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2" name="TextBox 41"/>
            <p:cNvSpPr txBox="1"/>
            <p:nvPr/>
          </p:nvSpPr>
          <p:spPr>
            <a:xfrm flipH="1">
              <a:off x="6370655" y="1983929"/>
              <a:ext cx="1178182" cy="645160"/>
            </a:xfrm>
            <a:prstGeom prst="rect">
              <a:avLst/>
            </a:prstGeom>
            <a:noFill/>
          </p:spPr>
          <p:txBody>
            <a:bodyPr wrap="none" rtlCol="0">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sym typeface="+mn-ea"/>
                </a:rPr>
                <a:t>django</a:t>
              </a:r>
              <a:r>
                <a:rPr lang="zh-CN" altLang="en-US" sz="1200" dirty="0">
                  <a:solidFill>
                    <a:schemeClr val="bg1"/>
                  </a:solidFill>
                  <a:latin typeface="微软雅黑" panose="020B0503020204020204" pitchFamily="34" charset="-122"/>
                  <a:ea typeface="微软雅黑" panose="020B0503020204020204" pitchFamily="34" charset="-122"/>
                  <a:sym typeface="+mn-ea"/>
                </a:rPr>
                <a:t>框架</a:t>
              </a:r>
              <a:endParaRPr lang="zh-CN" altLang="en-US" sz="1200" dirty="0">
                <a:solidFill>
                  <a:schemeClr val="bg1"/>
                </a:solidFill>
                <a:latin typeface="微软雅黑" panose="020B0503020204020204" pitchFamily="34" charset="-122"/>
                <a:ea typeface="微软雅黑" panose="020B0503020204020204" pitchFamily="34" charset="-122"/>
              </a:endParaRPr>
            </a:p>
            <a:p>
              <a:pPr algn="ctr"/>
              <a:r>
                <a:rPr lang="zh-CN" altLang="en-US" sz="1200" dirty="0">
                  <a:solidFill>
                    <a:schemeClr val="bg1"/>
                  </a:solidFill>
                  <a:latin typeface="微软雅黑" panose="020B0503020204020204" pitchFamily="34" charset="-122"/>
                  <a:ea typeface="微软雅黑" panose="020B0503020204020204" pitchFamily="34" charset="-122"/>
                  <a:sym typeface="+mn-ea"/>
                </a:rPr>
                <a:t>的</a:t>
              </a:r>
              <a:r>
                <a:rPr lang="en-US" altLang="zh-CN" sz="1200" dirty="0">
                  <a:solidFill>
                    <a:schemeClr val="bg1"/>
                  </a:solidFill>
                  <a:latin typeface="微软雅黑" panose="020B0503020204020204" pitchFamily="34" charset="-122"/>
                  <a:ea typeface="微软雅黑" panose="020B0503020204020204" pitchFamily="34" charset="-122"/>
                  <a:sym typeface="+mn-ea"/>
                </a:rPr>
                <a:t>static</a:t>
              </a:r>
              <a:r>
                <a:rPr lang="zh-CN" altLang="en-US" sz="1200" dirty="0">
                  <a:solidFill>
                    <a:schemeClr val="bg1"/>
                  </a:solidFill>
                  <a:latin typeface="微软雅黑" panose="020B0503020204020204" pitchFamily="34" charset="-122"/>
                  <a:ea typeface="微软雅黑" panose="020B0503020204020204" pitchFamily="34" charset="-122"/>
                  <a:sym typeface="+mn-ea"/>
                </a:rPr>
                <a:t>文件中</a:t>
              </a:r>
              <a:endParaRPr lang="zh-CN" altLang="en-US" sz="1200" dirty="0">
                <a:solidFill>
                  <a:schemeClr val="bg1"/>
                </a:solidFill>
                <a:latin typeface="微软雅黑" panose="020B0503020204020204" pitchFamily="34" charset="-122"/>
                <a:ea typeface="微软雅黑" panose="020B0503020204020204" pitchFamily="34" charset="-122"/>
                <a:sym typeface="+mn-ea"/>
              </a:endParaRPr>
            </a:p>
            <a:p>
              <a:pPr algn="ctr"/>
              <a:r>
                <a:rPr lang="zh-CN" altLang="en-US" sz="1200" dirty="0">
                  <a:solidFill>
                    <a:schemeClr val="bg1"/>
                  </a:solidFill>
                  <a:latin typeface="微软雅黑" panose="020B0503020204020204" pitchFamily="34" charset="-122"/>
                  <a:ea typeface="微软雅黑" panose="020B0503020204020204" pitchFamily="34" charset="-122"/>
                  <a:sym typeface="+mn-ea"/>
                </a:rPr>
                <a:t>的</a:t>
              </a:r>
              <a:r>
                <a:rPr lang="en-US" altLang="zh-CN" sz="1200" dirty="0">
                  <a:solidFill>
                    <a:schemeClr val="bg1"/>
                  </a:solidFill>
                  <a:latin typeface="微软雅黑" panose="020B0503020204020204" pitchFamily="34" charset="-122"/>
                  <a:ea typeface="微软雅黑" panose="020B0503020204020204" pitchFamily="34" charset="-122"/>
                  <a:sym typeface="+mn-ea"/>
                </a:rPr>
                <a:t>home</a:t>
              </a:r>
              <a:r>
                <a:rPr lang="zh-CN" altLang="en-US" sz="1200" dirty="0">
                  <a:solidFill>
                    <a:schemeClr val="bg1"/>
                  </a:solidFill>
                  <a:latin typeface="微软雅黑" panose="020B0503020204020204" pitchFamily="34" charset="-122"/>
                  <a:ea typeface="微软雅黑" panose="020B0503020204020204" pitchFamily="34" charset="-122"/>
                  <a:sym typeface="+mn-ea"/>
                </a:rPr>
                <a:t>模块</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sp>
        <p:nvSpPr>
          <p:cNvPr id="43" name="Rectangle 13" descr="FD1DDF730CE4456e89755B07FE1653D0# #Rectangle 13"/>
          <p:cNvSpPr>
            <a:spLocks noChangeArrowheads="1"/>
          </p:cNvSpPr>
          <p:nvPr/>
        </p:nvSpPr>
        <p:spPr bwMode="auto">
          <a:xfrm>
            <a:off x="2749589" y="532209"/>
            <a:ext cx="1739212" cy="101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9" tIns="45694" rIns="91389" bIns="45694">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1" hangingPunct="1">
              <a:buNone/>
              <a:defRPr/>
            </a:pPr>
            <a:r>
              <a:rPr lang="en-US" altLang="zh-CN" sz="1200" dirty="0">
                <a:latin typeface="微软雅黑" panose="020B0503020204020204" pitchFamily="34" charset="-122"/>
                <a:ea typeface="微软雅黑" panose="020B0503020204020204" pitchFamily="34" charset="-122"/>
              </a:rPr>
              <a:t>home中的view功能是编写在前端展示的函数，和myloog项目中的myloog中的url路由匹配原则来跳转相应页面</a:t>
            </a:r>
            <a:endParaRPr lang="en-US" altLang="zh-CN" sz="1200" dirty="0">
              <a:latin typeface="微软雅黑" panose="020B0503020204020204" pitchFamily="34" charset="-122"/>
              <a:ea typeface="微软雅黑" panose="020B0503020204020204" pitchFamily="34" charset="-122"/>
            </a:endParaRPr>
          </a:p>
        </p:txBody>
      </p:sp>
      <p:sp>
        <p:nvSpPr>
          <p:cNvPr id="45" name="Rectangle 13" descr="FD1DDF730CE4456e89755B07FE1653D0# #Rectangle 13"/>
          <p:cNvSpPr>
            <a:spLocks noChangeArrowheads="1"/>
          </p:cNvSpPr>
          <p:nvPr/>
        </p:nvSpPr>
        <p:spPr bwMode="auto">
          <a:xfrm>
            <a:off x="5897025" y="532209"/>
            <a:ext cx="1739212" cy="101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9" tIns="45694" rIns="91389" bIns="45694">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defRPr/>
            </a:pPr>
            <a:r>
              <a:rPr lang="zh-CN" sz="1200" dirty="0">
                <a:latin typeface="微软雅黑" panose="020B0503020204020204" pitchFamily="34" charset="-122"/>
                <a:ea typeface="微软雅黑" panose="020B0503020204020204" pitchFamily="34" charset="-122"/>
                <a:sym typeface="+mn-ea"/>
              </a:rPr>
              <a:t>此模块主要存放</a:t>
            </a:r>
            <a:r>
              <a:rPr lang="en-US" altLang="zh-CN" sz="1200" dirty="0">
                <a:latin typeface="微软雅黑" panose="020B0503020204020204" pitchFamily="34" charset="-122"/>
                <a:ea typeface="微软雅黑" panose="020B0503020204020204" pitchFamily="34" charset="-122"/>
                <a:sym typeface="+mn-ea"/>
              </a:rPr>
              <a:t>html</a:t>
            </a:r>
            <a:r>
              <a:rPr lang="zh-CN" altLang="en-US" sz="1200" dirty="0">
                <a:latin typeface="微软雅黑" panose="020B0503020204020204" pitchFamily="34" charset="-122"/>
                <a:ea typeface="微软雅黑" panose="020B0503020204020204" pitchFamily="34" charset="-122"/>
                <a:sym typeface="+mn-ea"/>
              </a:rPr>
              <a:t>模板中的</a:t>
            </a:r>
            <a:r>
              <a:rPr lang="en-US" altLang="zh-CN" sz="1200" dirty="0">
                <a:latin typeface="微软雅黑" panose="020B0503020204020204" pitchFamily="34" charset="-122"/>
                <a:ea typeface="微软雅黑" panose="020B0503020204020204" pitchFamily="34" charset="-122"/>
                <a:sym typeface="+mn-ea"/>
              </a:rPr>
              <a:t>css</a:t>
            </a:r>
            <a:r>
              <a:rPr lang="zh-CN" altLang="en-US" sz="1200" dirty="0">
                <a:latin typeface="微软雅黑" panose="020B0503020204020204" pitchFamily="34" charset="-122"/>
                <a:ea typeface="微软雅黑" panose="020B0503020204020204" pitchFamily="34" charset="-122"/>
                <a:sym typeface="+mn-ea"/>
              </a:rPr>
              <a:t>，</a:t>
            </a:r>
            <a:r>
              <a:rPr lang="en-US" altLang="zh-CN" sz="1200" dirty="0">
                <a:latin typeface="微软雅黑" panose="020B0503020204020204" pitchFamily="34" charset="-122"/>
                <a:ea typeface="微软雅黑" panose="020B0503020204020204" pitchFamily="34" charset="-122"/>
                <a:sym typeface="+mn-ea"/>
              </a:rPr>
              <a:t>js</a:t>
            </a:r>
            <a:r>
              <a:rPr lang="zh-CN" altLang="en-US" sz="1200" dirty="0">
                <a:latin typeface="微软雅黑" panose="020B0503020204020204" pitchFamily="34" charset="-122"/>
                <a:ea typeface="微软雅黑" panose="020B0503020204020204" pitchFamily="34" charset="-122"/>
                <a:sym typeface="+mn-ea"/>
              </a:rPr>
              <a:t>和</a:t>
            </a:r>
            <a:r>
              <a:rPr lang="en-US" altLang="zh-CN" sz="1200" dirty="0">
                <a:latin typeface="微软雅黑" panose="020B0503020204020204" pitchFamily="34" charset="-122"/>
                <a:ea typeface="微软雅黑" panose="020B0503020204020204" pitchFamily="34" charset="-122"/>
                <a:sym typeface="+mn-ea"/>
              </a:rPr>
              <a:t>images(</a:t>
            </a:r>
            <a:r>
              <a:rPr lang="zh-CN" altLang="en-US" sz="1200" dirty="0">
                <a:latin typeface="微软雅黑" panose="020B0503020204020204" pitchFamily="34" charset="-122"/>
                <a:ea typeface="微软雅黑" panose="020B0503020204020204" pitchFamily="34" charset="-122"/>
                <a:sym typeface="+mn-ea"/>
              </a:rPr>
              <a:t>模板的图片）</a:t>
            </a:r>
            <a:r>
              <a:rPr lang="en-US" altLang="zh-CN" sz="1200" dirty="0">
                <a:latin typeface="微软雅黑" panose="020B0503020204020204" pitchFamily="34" charset="-122"/>
                <a:ea typeface="微软雅黑" panose="020B0503020204020204" pitchFamily="34" charset="-122"/>
                <a:sym typeface="+mn-ea"/>
              </a:rPr>
              <a:t>static</a:t>
            </a:r>
            <a:r>
              <a:rPr lang="zh-CN" altLang="en-US" sz="1200" dirty="0">
                <a:latin typeface="微软雅黑" panose="020B0503020204020204" pitchFamily="34" charset="-122"/>
                <a:ea typeface="微软雅黑" panose="020B0503020204020204" pitchFamily="34" charset="-122"/>
                <a:sym typeface="+mn-ea"/>
              </a:rPr>
              <a:t>里面存放爬取的房产数据中的所有图片</a:t>
            </a:r>
            <a:endParaRPr lang="zh-CN" altLang="en-US" sz="1200" dirty="0">
              <a:solidFill>
                <a:schemeClr val="bg1">
                  <a:lumMod val="50000"/>
                </a:schemeClr>
              </a:solidFill>
              <a:latin typeface="微软雅黑" panose="020B0503020204020204" pitchFamily="34" charset="-122"/>
              <a:ea typeface="微软雅黑" panose="020B0503020204020204" pitchFamily="34" charset="-122"/>
              <a:sym typeface="+mn-ea"/>
            </a:endParaRPr>
          </a:p>
        </p:txBody>
      </p:sp>
      <p:sp>
        <p:nvSpPr>
          <p:cNvPr id="11" name="矩形 10"/>
          <p:cNvSpPr/>
          <p:nvPr/>
        </p:nvSpPr>
        <p:spPr>
          <a:xfrm>
            <a:off x="461010" y="288925"/>
            <a:ext cx="1488440" cy="459105"/>
          </a:xfrm>
          <a:prstGeom prst="rect">
            <a:avLst/>
          </a:prstGeom>
        </p:spPr>
        <p:style>
          <a:lnRef idx="2">
            <a:schemeClr val="accent5"/>
          </a:lnRef>
          <a:fillRef idx="1">
            <a:schemeClr val="lt1"/>
          </a:fillRef>
          <a:effectRef idx="0">
            <a:schemeClr val="accent5"/>
          </a:effectRef>
          <a:fontRef idx="minor">
            <a:schemeClr val="dk1"/>
          </a:fontRef>
        </p:style>
        <p:txBody>
          <a:bodyPr wrap="square" lIns="91430" tIns="45715" rIns="91430" bIns="45715" anchor="ctr" anchorCtr="0">
            <a:spAutoFit/>
          </a:bodyPr>
          <a:p>
            <a:pPr algn="ctr">
              <a:lnSpc>
                <a:spcPct val="150000"/>
              </a:lnSpc>
            </a:pP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功能模块介绍：</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Rectangle 13" descr="FD1DDF730CE4456e89755B07FE1653D0# #Rectangle 13"/>
          <p:cNvSpPr>
            <a:spLocks noChangeArrowheads="1"/>
          </p:cNvSpPr>
          <p:nvPr/>
        </p:nvSpPr>
        <p:spPr bwMode="auto">
          <a:xfrm>
            <a:off x="3874135" y="3658870"/>
            <a:ext cx="2698750" cy="951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9" tIns="45694" rIns="91389" bIns="45694">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defRPr/>
            </a:pPr>
            <a:r>
              <a:rPr lang="zh-CN" sz="1400" dirty="0">
                <a:latin typeface="微软雅黑" panose="020B0503020204020204" pitchFamily="34" charset="-122"/>
                <a:ea typeface="微软雅黑" panose="020B0503020204020204" pitchFamily="34" charset="-122"/>
              </a:rPr>
              <a:t>此模块主要是创建数据库表和对应的所有字段，用于在函数中，通过字段来查询数据库中的数据，在通过在前端</a:t>
            </a:r>
            <a:r>
              <a:rPr lang="en-US" altLang="zh-CN" sz="1400" dirty="0">
                <a:latin typeface="微软雅黑" panose="020B0503020204020204" pitchFamily="34" charset="-122"/>
                <a:ea typeface="微软雅黑" panose="020B0503020204020204" pitchFamily="34" charset="-122"/>
              </a:rPr>
              <a:t>html</a:t>
            </a:r>
            <a:r>
              <a:rPr lang="zh-CN" altLang="en-US" sz="1400" dirty="0">
                <a:latin typeface="微软雅黑" panose="020B0503020204020204" pitchFamily="34" charset="-122"/>
                <a:ea typeface="微软雅黑" panose="020B0503020204020204" pitchFamily="34" charset="-122"/>
              </a:rPr>
              <a:t>中动态展示</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300"/>
                                        <p:tgtEl>
                                          <p:spTgt spid="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300"/>
                                        <p:tgtEl>
                                          <p:spTgt spid="2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300"/>
                                        <p:tgtEl>
                                          <p:spTgt spid="2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300"/>
                                        <p:tgtEl>
                                          <p:spTgt spid="2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300"/>
                                        <p:tgtEl>
                                          <p:spTgt spid="27"/>
                                        </p:tgtEl>
                                      </p:cBhvr>
                                    </p:animEffect>
                                  </p:childTnLst>
                                </p:cTn>
                              </p:par>
                            </p:childTnLst>
                          </p:cTn>
                        </p:par>
                        <p:par>
                          <p:cTn id="24" fill="hold">
                            <p:stCondLst>
                              <p:cond delay="2500"/>
                            </p:stCondLst>
                            <p:childTnLst>
                              <p:par>
                                <p:cTn id="25" presetID="47"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800"/>
                                        <p:tgtEl>
                                          <p:spTgt spid="2"/>
                                        </p:tgtEl>
                                      </p:cBhvr>
                                    </p:animEffect>
                                    <p:anim calcmode="lin" valueType="num">
                                      <p:cBhvr>
                                        <p:cTn id="28" dur="800" fill="hold"/>
                                        <p:tgtEl>
                                          <p:spTgt spid="2"/>
                                        </p:tgtEl>
                                        <p:attrNameLst>
                                          <p:attrName>ppt_x</p:attrName>
                                        </p:attrNameLst>
                                      </p:cBhvr>
                                      <p:tavLst>
                                        <p:tav tm="0">
                                          <p:val>
                                            <p:strVal val="#ppt_x"/>
                                          </p:val>
                                        </p:tav>
                                        <p:tav tm="100000">
                                          <p:val>
                                            <p:strVal val="#ppt_x"/>
                                          </p:val>
                                        </p:tav>
                                      </p:tavLst>
                                    </p:anim>
                                    <p:anim calcmode="lin" valueType="num">
                                      <p:cBhvr>
                                        <p:cTn id="29" dur="800" fill="hold"/>
                                        <p:tgtEl>
                                          <p:spTgt spid="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800"/>
                                        <p:tgtEl>
                                          <p:spTgt spid="30"/>
                                        </p:tgtEl>
                                      </p:cBhvr>
                                    </p:animEffect>
                                    <p:anim calcmode="lin" valueType="num">
                                      <p:cBhvr>
                                        <p:cTn id="33" dur="800" fill="hold"/>
                                        <p:tgtEl>
                                          <p:spTgt spid="30"/>
                                        </p:tgtEl>
                                        <p:attrNameLst>
                                          <p:attrName>ppt_x</p:attrName>
                                        </p:attrNameLst>
                                      </p:cBhvr>
                                      <p:tavLst>
                                        <p:tav tm="0">
                                          <p:val>
                                            <p:strVal val="#ppt_x"/>
                                          </p:val>
                                        </p:tav>
                                        <p:tav tm="100000">
                                          <p:val>
                                            <p:strVal val="#ppt_x"/>
                                          </p:val>
                                        </p:tav>
                                      </p:tavLst>
                                    </p:anim>
                                    <p:anim calcmode="lin" valueType="num">
                                      <p:cBhvr>
                                        <p:cTn id="34" dur="800" fill="hold"/>
                                        <p:tgtEl>
                                          <p:spTgt spid="30"/>
                                        </p:tgtEl>
                                        <p:attrNameLst>
                                          <p:attrName>ppt_y</p:attrName>
                                        </p:attrNameLst>
                                      </p:cBhvr>
                                      <p:tavLst>
                                        <p:tav tm="0">
                                          <p:val>
                                            <p:strVal val="#ppt_y+.1"/>
                                          </p:val>
                                        </p:tav>
                                        <p:tav tm="100000">
                                          <p:val>
                                            <p:strVal val="#ppt_y"/>
                                          </p:val>
                                        </p:tav>
                                      </p:tavLst>
                                    </p:anim>
                                  </p:childTnLst>
                                </p:cTn>
                              </p:par>
                            </p:childTnLst>
                          </p:cTn>
                        </p:par>
                        <p:par>
                          <p:cTn id="35" fill="hold">
                            <p:stCondLst>
                              <p:cond delay="3500"/>
                            </p:stCondLst>
                            <p:childTnLst>
                              <p:par>
                                <p:cTn id="36" presetID="42" presetClass="entr" presetSubtype="0"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800"/>
                                        <p:tgtEl>
                                          <p:spTgt spid="3"/>
                                        </p:tgtEl>
                                      </p:cBhvr>
                                    </p:animEffect>
                                    <p:anim calcmode="lin" valueType="num">
                                      <p:cBhvr>
                                        <p:cTn id="39" dur="800" fill="hold"/>
                                        <p:tgtEl>
                                          <p:spTgt spid="3"/>
                                        </p:tgtEl>
                                        <p:attrNameLst>
                                          <p:attrName>ppt_x</p:attrName>
                                        </p:attrNameLst>
                                      </p:cBhvr>
                                      <p:tavLst>
                                        <p:tav tm="0">
                                          <p:val>
                                            <p:strVal val="#ppt_x"/>
                                          </p:val>
                                        </p:tav>
                                        <p:tav tm="100000">
                                          <p:val>
                                            <p:strVal val="#ppt_x"/>
                                          </p:val>
                                        </p:tav>
                                      </p:tavLst>
                                    </p:anim>
                                    <p:anim calcmode="lin" valueType="num">
                                      <p:cBhvr>
                                        <p:cTn id="40" dur="800" fill="hold"/>
                                        <p:tgtEl>
                                          <p:spTgt spid="3"/>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800"/>
                                        <p:tgtEl>
                                          <p:spTgt spid="43"/>
                                        </p:tgtEl>
                                      </p:cBhvr>
                                    </p:animEffect>
                                    <p:anim calcmode="lin" valueType="num">
                                      <p:cBhvr>
                                        <p:cTn id="44" dur="800" fill="hold"/>
                                        <p:tgtEl>
                                          <p:spTgt spid="43"/>
                                        </p:tgtEl>
                                        <p:attrNameLst>
                                          <p:attrName>ppt_x</p:attrName>
                                        </p:attrNameLst>
                                      </p:cBhvr>
                                      <p:tavLst>
                                        <p:tav tm="0">
                                          <p:val>
                                            <p:strVal val="#ppt_x"/>
                                          </p:val>
                                        </p:tav>
                                        <p:tav tm="100000">
                                          <p:val>
                                            <p:strVal val="#ppt_x"/>
                                          </p:val>
                                        </p:tav>
                                      </p:tavLst>
                                    </p:anim>
                                    <p:anim calcmode="lin" valueType="num">
                                      <p:cBhvr>
                                        <p:cTn id="45" dur="800" fill="hold"/>
                                        <p:tgtEl>
                                          <p:spTgt spid="43"/>
                                        </p:tgtEl>
                                        <p:attrNameLst>
                                          <p:attrName>ppt_y</p:attrName>
                                        </p:attrNameLst>
                                      </p:cBhvr>
                                      <p:tavLst>
                                        <p:tav tm="0">
                                          <p:val>
                                            <p:strVal val="#ppt_y-.1"/>
                                          </p:val>
                                        </p:tav>
                                        <p:tav tm="100000">
                                          <p:val>
                                            <p:strVal val="#ppt_y"/>
                                          </p:val>
                                        </p:tav>
                                      </p:tavLst>
                                    </p:anim>
                                  </p:childTnLst>
                                </p:cTn>
                              </p:par>
                            </p:childTnLst>
                          </p:cTn>
                        </p:par>
                        <p:par>
                          <p:cTn id="46" fill="hold">
                            <p:stCondLst>
                              <p:cond delay="4500"/>
                            </p:stCondLst>
                            <p:childTnLst>
                              <p:par>
                                <p:cTn id="47" presetID="47" presetClass="entr" presetSubtype="0" fill="hold" nodeType="after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800"/>
                                        <p:tgtEl>
                                          <p:spTgt spid="4"/>
                                        </p:tgtEl>
                                      </p:cBhvr>
                                    </p:animEffect>
                                    <p:anim calcmode="lin" valueType="num">
                                      <p:cBhvr>
                                        <p:cTn id="50" dur="800" fill="hold"/>
                                        <p:tgtEl>
                                          <p:spTgt spid="4"/>
                                        </p:tgtEl>
                                        <p:attrNameLst>
                                          <p:attrName>ppt_x</p:attrName>
                                        </p:attrNameLst>
                                      </p:cBhvr>
                                      <p:tavLst>
                                        <p:tav tm="0">
                                          <p:val>
                                            <p:strVal val="#ppt_x"/>
                                          </p:val>
                                        </p:tav>
                                        <p:tav tm="100000">
                                          <p:val>
                                            <p:strVal val="#ppt_x"/>
                                          </p:val>
                                        </p:tav>
                                      </p:tavLst>
                                    </p:anim>
                                    <p:anim calcmode="lin" valueType="num">
                                      <p:cBhvr>
                                        <p:cTn id="51" dur="800" fill="hold"/>
                                        <p:tgtEl>
                                          <p:spTgt spid="4"/>
                                        </p:tgtEl>
                                        <p:attrNameLst>
                                          <p:attrName>ppt_y</p:attrName>
                                        </p:attrNameLst>
                                      </p:cBhvr>
                                      <p:tavLst>
                                        <p:tav tm="0">
                                          <p:val>
                                            <p:strVal val="#ppt_y-.1"/>
                                          </p:val>
                                        </p:tav>
                                        <p:tav tm="100000">
                                          <p:val>
                                            <p:strVal val="#ppt_y"/>
                                          </p:val>
                                        </p:tav>
                                      </p:tavLst>
                                    </p:anim>
                                  </p:childTnLst>
                                </p:cTn>
                              </p:par>
                            </p:childTnLst>
                          </p:cTn>
                        </p:par>
                        <p:par>
                          <p:cTn id="52" fill="hold">
                            <p:stCondLst>
                              <p:cond delay="5500"/>
                            </p:stCondLst>
                            <p:childTnLst>
                              <p:par>
                                <p:cTn id="53" presetID="42" presetClass="entr" presetSubtype="0" fill="hold"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800"/>
                                        <p:tgtEl>
                                          <p:spTgt spid="5"/>
                                        </p:tgtEl>
                                      </p:cBhvr>
                                    </p:animEffect>
                                    <p:anim calcmode="lin" valueType="num">
                                      <p:cBhvr>
                                        <p:cTn id="56" dur="800" fill="hold"/>
                                        <p:tgtEl>
                                          <p:spTgt spid="5"/>
                                        </p:tgtEl>
                                        <p:attrNameLst>
                                          <p:attrName>ppt_x</p:attrName>
                                        </p:attrNameLst>
                                      </p:cBhvr>
                                      <p:tavLst>
                                        <p:tav tm="0">
                                          <p:val>
                                            <p:strVal val="#ppt_x"/>
                                          </p:val>
                                        </p:tav>
                                        <p:tav tm="100000">
                                          <p:val>
                                            <p:strVal val="#ppt_x"/>
                                          </p:val>
                                        </p:tav>
                                      </p:tavLst>
                                    </p:anim>
                                    <p:anim calcmode="lin" valueType="num">
                                      <p:cBhvr>
                                        <p:cTn id="57" dur="800" fill="hold"/>
                                        <p:tgtEl>
                                          <p:spTgt spid="5"/>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fade">
                                      <p:cBhvr>
                                        <p:cTn id="60" dur="800"/>
                                        <p:tgtEl>
                                          <p:spTgt spid="45"/>
                                        </p:tgtEl>
                                      </p:cBhvr>
                                    </p:animEffect>
                                    <p:anim calcmode="lin" valueType="num">
                                      <p:cBhvr>
                                        <p:cTn id="61" dur="800" fill="hold"/>
                                        <p:tgtEl>
                                          <p:spTgt spid="45"/>
                                        </p:tgtEl>
                                        <p:attrNameLst>
                                          <p:attrName>ppt_x</p:attrName>
                                        </p:attrNameLst>
                                      </p:cBhvr>
                                      <p:tavLst>
                                        <p:tav tm="0">
                                          <p:val>
                                            <p:strVal val="#ppt_x"/>
                                          </p:val>
                                        </p:tav>
                                        <p:tav tm="100000">
                                          <p:val>
                                            <p:strVal val="#ppt_x"/>
                                          </p:val>
                                        </p:tav>
                                      </p:tavLst>
                                    </p:anim>
                                    <p:anim calcmode="lin" valueType="num">
                                      <p:cBhvr>
                                        <p:cTn id="62" dur="800" fill="hold"/>
                                        <p:tgtEl>
                                          <p:spTgt spid="45"/>
                                        </p:tgtEl>
                                        <p:attrNameLst>
                                          <p:attrName>ppt_y</p:attrName>
                                        </p:attrNameLst>
                                      </p:cBhvr>
                                      <p:tavLst>
                                        <p:tav tm="0">
                                          <p:val>
                                            <p:strVal val="#ppt_y-.1"/>
                                          </p:val>
                                        </p:tav>
                                        <p:tav tm="100000">
                                          <p:val>
                                            <p:strVal val="#ppt_y"/>
                                          </p:val>
                                        </p:tav>
                                      </p:tavLst>
                                    </p:anim>
                                  </p:childTnLst>
                                </p:cTn>
                              </p:par>
                            </p:childTnLst>
                          </p:cTn>
                        </p:par>
                        <p:par>
                          <p:cTn id="63" fill="hold">
                            <p:stCondLst>
                              <p:cond delay="6500"/>
                            </p:stCondLst>
                            <p:childTnLst>
                              <p:par>
                                <p:cTn id="64" presetID="10" presetClass="entr" presetSubtype="0" fill="hold" grpId="0"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par>
                                <p:cTn id="67" presetID="42"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800"/>
                                        <p:tgtEl>
                                          <p:spTgt spid="6"/>
                                        </p:tgtEl>
                                      </p:cBhvr>
                                    </p:animEffect>
                                    <p:anim calcmode="lin" valueType="num">
                                      <p:cBhvr>
                                        <p:cTn id="70" dur="800" fill="hold"/>
                                        <p:tgtEl>
                                          <p:spTgt spid="6"/>
                                        </p:tgtEl>
                                        <p:attrNameLst>
                                          <p:attrName>ppt_x</p:attrName>
                                        </p:attrNameLst>
                                      </p:cBhvr>
                                      <p:tavLst>
                                        <p:tav tm="0">
                                          <p:val>
                                            <p:strVal val="#ppt_x"/>
                                          </p:val>
                                        </p:tav>
                                        <p:tav tm="100000">
                                          <p:val>
                                            <p:strVal val="#ppt_x"/>
                                          </p:val>
                                        </p:tav>
                                      </p:tavLst>
                                    </p:anim>
                                    <p:anim calcmode="lin" valueType="num">
                                      <p:cBhvr>
                                        <p:cTn id="71" dur="8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3" grpId="0"/>
      <p:bldP spid="45" grpId="0"/>
      <p:bldP spid="11" grpId="0" bldLvl="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47650" y="2501265"/>
            <a:ext cx="1554480" cy="1640840"/>
          </a:xfrm>
          <a:prstGeom prst="rect">
            <a:avLst/>
          </a:prstGeom>
        </p:spPr>
        <p:txBody>
          <a:bodyPr wrap="square" lIns="68573" tIns="34286" rIns="68573" bIns="34286">
            <a:spAutoFit/>
          </a:bodyPr>
          <a:lstStyle/>
          <a:p>
            <a:pPr>
              <a:lnSpc>
                <a:spcPct val="150000"/>
              </a:lnSpc>
              <a:spcBef>
                <a:spcPts val="750"/>
              </a:spcBef>
              <a:buFont typeface="Arial" panose="020B0604020202020204" pitchFamily="34" charset="0"/>
              <a:buChar char="•"/>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分页在后端来说一直是前端页面展示中比较基础和重要的内容</a:t>
            </a:r>
            <a:endParaRPr lang="zh-CN" altLang="en-US" sz="8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a:p>
            <a:pPr>
              <a:lnSpc>
                <a:spcPct val="150000"/>
              </a:lnSpc>
              <a:spcBef>
                <a:spcPts val="750"/>
              </a:spcBef>
              <a:buFont typeface="Arial" panose="020B0604020202020204" pitchFamily="34" charset="0"/>
              <a:buChar char="•"/>
            </a:pPr>
            <a:r>
              <a:rPr lang="zh-CN" altLang="en-US" sz="10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这里是把分页封装到一个类</a:t>
            </a:r>
            <a:r>
              <a:rPr lang="en-US" altLang="zh-CN" sz="10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page</a:t>
            </a:r>
            <a:r>
              <a:rPr lang="zh-CN" altLang="en-US" sz="10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里面。方便以后随时调用。这里页面每次显示</a:t>
            </a:r>
            <a:r>
              <a:rPr lang="en-US" altLang="zh-CN" sz="10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11</a:t>
            </a:r>
            <a:r>
              <a:rPr lang="zh-CN" altLang="en-US" sz="10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条页数</a:t>
            </a:r>
            <a:endParaRPr lang="zh-CN" altLang="en-US" sz="10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endParaRPr>
          </a:p>
        </p:txBody>
      </p:sp>
      <p:grpSp>
        <p:nvGrpSpPr>
          <p:cNvPr id="16" name="组合 15"/>
          <p:cNvGrpSpPr/>
          <p:nvPr/>
        </p:nvGrpSpPr>
        <p:grpSpPr>
          <a:xfrm>
            <a:off x="545698" y="1397150"/>
            <a:ext cx="944880" cy="940162"/>
            <a:chOff x="1258991" y="1384450"/>
            <a:chExt cx="945008" cy="940162"/>
          </a:xfrm>
        </p:grpSpPr>
        <p:sp>
          <p:nvSpPr>
            <p:cNvPr id="17" name="任意多边形 82"/>
            <p:cNvSpPr/>
            <p:nvPr/>
          </p:nvSpPr>
          <p:spPr bwMode="auto">
            <a:xfrm rot="3738964">
              <a:off x="1261078" y="1385399"/>
              <a:ext cx="940162" cy="93826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chemeClr val="accent1"/>
            </a:solidFill>
            <a:ln w="25400" cap="flat" cmpd="sng" algn="ctr">
              <a:noFill/>
              <a:prstDash val="solid"/>
            </a:ln>
            <a:effectLst/>
          </p:spPr>
          <p:txBody>
            <a:bodyPr anchor="ctr"/>
            <a:lstStyle/>
            <a:p>
              <a:pPr algn="ctr" fontAlgn="base">
                <a:spcBef>
                  <a:spcPct val="0"/>
                </a:spcBef>
                <a:spcAft>
                  <a:spcPct val="0"/>
                </a:spcAft>
                <a:defRPr/>
              </a:pPr>
              <a:endParaRPr lang="zh-CN" altLang="en-US" sz="1800" kern="0">
                <a:solidFill>
                  <a:schemeClr val="accent2"/>
                </a:solidFill>
                <a:latin typeface="Arial" panose="020B0604020202020204"/>
              </a:endParaRPr>
            </a:p>
          </p:txBody>
        </p:sp>
        <p:sp>
          <p:nvSpPr>
            <p:cNvPr id="18" name="TextBox 17"/>
            <p:cNvSpPr txBox="1"/>
            <p:nvPr/>
          </p:nvSpPr>
          <p:spPr>
            <a:xfrm>
              <a:off x="1258991" y="1732166"/>
              <a:ext cx="945008" cy="245110"/>
            </a:xfrm>
            <a:prstGeom prst="rect">
              <a:avLst/>
            </a:prstGeom>
            <a:noFill/>
          </p:spPr>
          <p:txBody>
            <a:bodyPr wrap="none" rtlCol="0">
              <a:spAutoFit/>
            </a:bodyPr>
            <a:lstStyle/>
            <a:p>
              <a:r>
                <a:rPr lang="zh-CN" altLang="en-US" sz="1000" b="1" dirty="0">
                  <a:solidFill>
                    <a:schemeClr val="bg1"/>
                  </a:solidFill>
                  <a:latin typeface="微软雅黑" panose="020B0503020204020204" pitchFamily="34" charset="-122"/>
                  <a:ea typeface="微软雅黑" panose="020B0503020204020204" pitchFamily="34" charset="-122"/>
                </a:rPr>
                <a:t>分页：封装类</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grpSp>
      <p:sp>
        <p:nvSpPr>
          <p:cNvPr id="28" name="矩形 27"/>
          <p:cNvSpPr/>
          <p:nvPr/>
        </p:nvSpPr>
        <p:spPr>
          <a:xfrm>
            <a:off x="461010" y="288925"/>
            <a:ext cx="1488440" cy="459105"/>
          </a:xfrm>
          <a:prstGeom prst="rect">
            <a:avLst/>
          </a:prstGeom>
        </p:spPr>
        <p:style>
          <a:lnRef idx="2">
            <a:schemeClr val="accent5"/>
          </a:lnRef>
          <a:fillRef idx="1">
            <a:schemeClr val="lt1"/>
          </a:fillRef>
          <a:effectRef idx="0">
            <a:schemeClr val="accent5"/>
          </a:effectRef>
          <a:fontRef idx="minor">
            <a:schemeClr val="dk1"/>
          </a:fontRef>
        </p:style>
        <p:txBody>
          <a:bodyPr wrap="square" lIns="91430" tIns="45715" rIns="91430" bIns="45715" anchor="ctr" anchorCtr="0">
            <a:spAutoFit/>
          </a:bodyPr>
          <a:p>
            <a:pPr algn="ctr">
              <a:lnSpc>
                <a:spcPct val="150000"/>
              </a:lnSpc>
            </a:pPr>
            <a:r>
              <a:rPr lang="zh-CN" sz="1600" b="1" dirty="0">
                <a:solidFill>
                  <a:schemeClr val="bg1">
                    <a:lumMod val="50000"/>
                  </a:schemeClr>
                </a:solidFill>
                <a:latin typeface="微软雅黑" panose="020B0503020204020204" pitchFamily="34" charset="-122"/>
                <a:ea typeface="微软雅黑" panose="020B0503020204020204" pitchFamily="34" charset="-122"/>
              </a:rPr>
              <a:t>核心代码</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a:t>
            </a: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1</a:t>
            </a:r>
            <a:endParaRPr lang="en-US" altLang="zh-CN" sz="16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30" name="图片 29" descr="分页代码"/>
          <p:cNvPicPr>
            <a:picLocks noChangeAspect="1"/>
          </p:cNvPicPr>
          <p:nvPr/>
        </p:nvPicPr>
        <p:blipFill>
          <a:blip r:embed="rId1"/>
          <a:stretch>
            <a:fillRect/>
          </a:stretch>
        </p:blipFill>
        <p:spPr>
          <a:xfrm>
            <a:off x="1621155" y="836930"/>
            <a:ext cx="2889250" cy="4076700"/>
          </a:xfrm>
          <a:prstGeom prst="rect">
            <a:avLst/>
          </a:prstGeom>
        </p:spPr>
      </p:pic>
      <p:pic>
        <p:nvPicPr>
          <p:cNvPr id="31" name="图片 30" descr="分页1"/>
          <p:cNvPicPr>
            <a:picLocks noChangeAspect="1"/>
          </p:cNvPicPr>
          <p:nvPr/>
        </p:nvPicPr>
        <p:blipFill>
          <a:blip r:embed="rId2"/>
          <a:stretch>
            <a:fillRect/>
          </a:stretch>
        </p:blipFill>
        <p:spPr>
          <a:xfrm>
            <a:off x="4192905" y="1019810"/>
            <a:ext cx="4742815" cy="31045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2" presetClass="entr" presetSubtype="2"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1+#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8"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47650" y="2501265"/>
            <a:ext cx="1554480" cy="1413510"/>
          </a:xfrm>
          <a:prstGeom prst="rect">
            <a:avLst/>
          </a:prstGeom>
        </p:spPr>
        <p:txBody>
          <a:bodyPr wrap="square" lIns="68573" tIns="34286" rIns="68573" bIns="34286">
            <a:spAutoFit/>
          </a:bodyPr>
          <a:lstStyle/>
          <a:p>
            <a:pPr>
              <a:lnSpc>
                <a:spcPct val="150000"/>
              </a:lnSpc>
              <a:spcBef>
                <a:spcPts val="750"/>
              </a:spcBef>
              <a:buFont typeface="Arial" panose="020B0604020202020204" pitchFamily="34" charset="0"/>
              <a:buChar char="•"/>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分页中添加上一页，下一页，可以有效提高用户的浏览体验效果</a:t>
            </a:r>
            <a:r>
              <a:rPr lang="en-US" altLang="zh-CN" sz="8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a:t>
            </a: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a:p>
            <a:pPr>
              <a:lnSpc>
                <a:spcPct val="150000"/>
              </a:lnSpc>
              <a:spcBef>
                <a:spcPts val="750"/>
              </a:spcBef>
              <a:buFont typeface="Arial" panose="020B0604020202020204" pitchFamily="34" charset="0"/>
              <a:buChar char="•"/>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这里其实也是封装在上面的分页类</a:t>
            </a:r>
            <a:r>
              <a:rPr lang="en-US" altLang="zh-CN" sz="8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page</a:t>
            </a: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中！</a:t>
            </a:r>
            <a:endParaRPr lang="zh-CN" altLang="en-US" sz="8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a:p>
            <a:pPr indent="0">
              <a:lnSpc>
                <a:spcPct val="150000"/>
              </a:lnSpc>
              <a:spcBef>
                <a:spcPts val="750"/>
              </a:spcBef>
              <a:buFont typeface="Arial" panose="020B0604020202020204" pitchFamily="34" charset="0"/>
              <a:buNone/>
            </a:pPr>
            <a:endParaRPr lang="zh-CN" altLang="en-US" sz="10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endParaRPr>
          </a:p>
        </p:txBody>
      </p:sp>
      <p:grpSp>
        <p:nvGrpSpPr>
          <p:cNvPr id="16" name="组合 15"/>
          <p:cNvGrpSpPr/>
          <p:nvPr/>
        </p:nvGrpSpPr>
        <p:grpSpPr>
          <a:xfrm>
            <a:off x="548734" y="1397150"/>
            <a:ext cx="938137" cy="940162"/>
            <a:chOff x="1262027" y="1384450"/>
            <a:chExt cx="938264" cy="940162"/>
          </a:xfrm>
        </p:grpSpPr>
        <p:sp>
          <p:nvSpPr>
            <p:cNvPr id="17" name="任意多边形 82"/>
            <p:cNvSpPr/>
            <p:nvPr/>
          </p:nvSpPr>
          <p:spPr bwMode="auto">
            <a:xfrm rot="3738964">
              <a:off x="1261078" y="1385399"/>
              <a:ext cx="940162" cy="93826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chemeClr val="accent1"/>
            </a:solidFill>
            <a:ln w="25400" cap="flat" cmpd="sng" algn="ctr">
              <a:noFill/>
              <a:prstDash val="solid"/>
            </a:ln>
            <a:effectLst/>
          </p:spPr>
          <p:txBody>
            <a:bodyPr anchor="ctr"/>
            <a:lstStyle/>
            <a:p>
              <a:pPr algn="ctr" fontAlgn="base">
                <a:spcBef>
                  <a:spcPct val="0"/>
                </a:spcBef>
                <a:spcAft>
                  <a:spcPct val="0"/>
                </a:spcAft>
                <a:defRPr/>
              </a:pPr>
              <a:endParaRPr lang="zh-CN" altLang="en-US" sz="1800" kern="0">
                <a:solidFill>
                  <a:schemeClr val="accent2"/>
                </a:solidFill>
                <a:latin typeface="Arial" panose="020B0604020202020204"/>
              </a:endParaRPr>
            </a:p>
          </p:txBody>
        </p:sp>
        <p:sp>
          <p:nvSpPr>
            <p:cNvPr id="18" name="TextBox 17"/>
            <p:cNvSpPr txBox="1"/>
            <p:nvPr/>
          </p:nvSpPr>
          <p:spPr>
            <a:xfrm>
              <a:off x="1392994" y="1577861"/>
              <a:ext cx="690974" cy="553085"/>
            </a:xfrm>
            <a:prstGeom prst="rect">
              <a:avLst/>
            </a:prstGeom>
            <a:noFill/>
          </p:spPr>
          <p:txBody>
            <a:bodyPr wrap="none" rtlCol="0">
              <a:spAutoFit/>
            </a:bodyPr>
            <a:lstStyle/>
            <a:p>
              <a:r>
                <a:rPr lang="zh-CN" altLang="en-US" sz="1000" b="1" dirty="0">
                  <a:solidFill>
                    <a:schemeClr val="bg1"/>
                  </a:solidFill>
                  <a:latin typeface="微软雅黑" panose="020B0503020204020204" pitchFamily="34" charset="-122"/>
                  <a:ea typeface="微软雅黑" panose="020B0503020204020204" pitchFamily="34" charset="-122"/>
                </a:rPr>
                <a:t>分页添加</a:t>
              </a:r>
              <a:endParaRPr lang="zh-CN" altLang="en-US" sz="1000" b="1" dirty="0">
                <a:solidFill>
                  <a:schemeClr val="bg1"/>
                </a:solidFill>
                <a:latin typeface="微软雅黑" panose="020B0503020204020204" pitchFamily="34" charset="-122"/>
                <a:ea typeface="微软雅黑" panose="020B0503020204020204" pitchFamily="34" charset="-122"/>
              </a:endParaRPr>
            </a:p>
            <a:p>
              <a:r>
                <a:rPr lang="zh-CN" altLang="en-US" sz="1000" b="1" dirty="0">
                  <a:solidFill>
                    <a:schemeClr val="bg1"/>
                  </a:solidFill>
                  <a:latin typeface="微软雅黑" panose="020B0503020204020204" pitchFamily="34" charset="-122"/>
                  <a:ea typeface="微软雅黑" panose="020B0503020204020204" pitchFamily="34" charset="-122"/>
                </a:rPr>
                <a:t>上一页，</a:t>
              </a:r>
              <a:endParaRPr lang="zh-CN" altLang="en-US" sz="1000" b="1" dirty="0">
                <a:solidFill>
                  <a:schemeClr val="bg1"/>
                </a:solidFill>
                <a:latin typeface="微软雅黑" panose="020B0503020204020204" pitchFamily="34" charset="-122"/>
                <a:ea typeface="微软雅黑" panose="020B0503020204020204" pitchFamily="34" charset="-122"/>
              </a:endParaRPr>
            </a:p>
            <a:p>
              <a:r>
                <a:rPr lang="zh-CN" altLang="en-US" sz="1000" b="1" dirty="0">
                  <a:solidFill>
                    <a:schemeClr val="bg1"/>
                  </a:solidFill>
                  <a:latin typeface="微软雅黑" panose="020B0503020204020204" pitchFamily="34" charset="-122"/>
                  <a:ea typeface="微软雅黑" panose="020B0503020204020204" pitchFamily="34" charset="-122"/>
                </a:rPr>
                <a:t>下一页</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grpSp>
      <p:sp>
        <p:nvSpPr>
          <p:cNvPr id="28" name="矩形 27"/>
          <p:cNvSpPr/>
          <p:nvPr/>
        </p:nvSpPr>
        <p:spPr>
          <a:xfrm>
            <a:off x="461010" y="288925"/>
            <a:ext cx="1488440" cy="459105"/>
          </a:xfrm>
          <a:prstGeom prst="rect">
            <a:avLst/>
          </a:prstGeom>
        </p:spPr>
        <p:style>
          <a:lnRef idx="2">
            <a:schemeClr val="accent5"/>
          </a:lnRef>
          <a:fillRef idx="1">
            <a:schemeClr val="lt1"/>
          </a:fillRef>
          <a:effectRef idx="0">
            <a:schemeClr val="accent5"/>
          </a:effectRef>
          <a:fontRef idx="minor">
            <a:schemeClr val="dk1"/>
          </a:fontRef>
        </p:style>
        <p:txBody>
          <a:bodyPr wrap="square" lIns="91430" tIns="45715" rIns="91430" bIns="45715" anchor="ctr" anchorCtr="0">
            <a:spAutoFit/>
          </a:bodyPr>
          <a:p>
            <a:pPr algn="ctr">
              <a:lnSpc>
                <a:spcPct val="150000"/>
              </a:lnSpc>
            </a:pPr>
            <a:r>
              <a:rPr lang="zh-CN" sz="1600" b="1" dirty="0">
                <a:solidFill>
                  <a:schemeClr val="bg1">
                    <a:lumMod val="50000"/>
                  </a:schemeClr>
                </a:solidFill>
                <a:latin typeface="微软雅黑" panose="020B0503020204020204" pitchFamily="34" charset="-122"/>
                <a:ea typeface="微软雅黑" panose="020B0503020204020204" pitchFamily="34" charset="-122"/>
              </a:rPr>
              <a:t>核心代码</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a:t>
            </a: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2</a:t>
            </a:r>
            <a:endParaRPr lang="en-US" altLang="zh-CN" sz="16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2" name="图片 1" descr="上一页-下一页"/>
          <p:cNvPicPr>
            <a:picLocks noChangeAspect="1"/>
          </p:cNvPicPr>
          <p:nvPr/>
        </p:nvPicPr>
        <p:blipFill>
          <a:blip r:embed="rId1"/>
          <a:stretch>
            <a:fillRect/>
          </a:stretch>
        </p:blipFill>
        <p:spPr>
          <a:xfrm>
            <a:off x="2224405" y="748030"/>
            <a:ext cx="6414135" cy="3771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2" presetClass="entr" presetSubtype="2"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1+#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8"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4060" y="0"/>
            <a:ext cx="9135879" cy="5143500"/>
          </a:xfrm>
          <a:prstGeom prst="rect">
            <a:avLst/>
          </a:prstGeom>
        </p:spPr>
      </p:pic>
      <p:sp>
        <p:nvSpPr>
          <p:cNvPr id="29" name="矩形 28"/>
          <p:cNvSpPr/>
          <p:nvPr/>
        </p:nvSpPr>
        <p:spPr>
          <a:xfrm>
            <a:off x="3624888" y="2067694"/>
            <a:ext cx="2819320" cy="492125"/>
          </a:xfrm>
          <a:prstGeom prst="rect">
            <a:avLst/>
          </a:prstGeom>
        </p:spPr>
        <p:txBody>
          <a:bodyPr wrap="square" lIns="0" tIns="0" rIns="0" bIns="0">
            <a:spAutoFit/>
          </a:bodyPr>
          <a:lstStyle/>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项目总结</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1"/>
          <p:cNvSpPr txBox="1"/>
          <p:nvPr/>
        </p:nvSpPr>
        <p:spPr>
          <a:xfrm>
            <a:off x="3624888" y="2599308"/>
            <a:ext cx="1264920" cy="153670"/>
          </a:xfrm>
          <a:prstGeom prst="rect">
            <a:avLst/>
          </a:prstGeom>
          <a:noFill/>
        </p:spPr>
        <p:txBody>
          <a:bodyPr wrap="none" lIns="0" tIns="0" rIns="0" bIns="0" rtlCol="0">
            <a:spAutoFit/>
          </a:bodyPr>
          <a:lstStyle/>
          <a:p>
            <a:pPr marL="121920" lvl="1" indent="-121920">
              <a:buFont typeface="Arial" panose="020B0604020202020204" pitchFamily="34" charset="0"/>
              <a:buChar char="•"/>
            </a:pPr>
            <a:r>
              <a:rPr lang="zh-CN"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项目中的问题和心得</a:t>
            </a:r>
            <a:endParaRPr lang="en-US" altLang="zh-CN"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流程图: 准备 1"/>
          <p:cNvSpPr/>
          <p:nvPr/>
        </p:nvSpPr>
        <p:spPr>
          <a:xfrm>
            <a:off x="1907705" y="2139702"/>
            <a:ext cx="1296144" cy="864096"/>
          </a:xfrm>
          <a:prstGeom prst="flowChartPreparati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05</a:t>
            </a:r>
            <a:endParaRPr lang="zh-CN" altLang="en-US" sz="4400" dirty="0"/>
          </a:p>
        </p:txBody>
      </p:sp>
    </p:spTree>
  </p:cSld>
  <p:clrMapOvr>
    <a:masterClrMapping/>
  </p:clrMapOvr>
  <mc:AlternateContent xmlns:mc="http://schemas.openxmlformats.org/markup-compatibility/2006">
    <mc:Choice xmlns:p14="http://schemas.microsoft.com/office/powerpoint/2010/main" Requires="p14">
      <p:transition spd="slow">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0-#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1000" fill="hold"/>
                                        <p:tgtEl>
                                          <p:spTgt spid="29"/>
                                        </p:tgtEl>
                                        <p:attrNameLst>
                                          <p:attrName>ppt_x</p:attrName>
                                        </p:attrNameLst>
                                      </p:cBhvr>
                                      <p:tavLst>
                                        <p:tav tm="0">
                                          <p:val>
                                            <p:strVal val="0-#ppt_w/2"/>
                                          </p:val>
                                        </p:tav>
                                        <p:tav tm="100000">
                                          <p:val>
                                            <p:strVal val="#ppt_x"/>
                                          </p:val>
                                        </p:tav>
                                      </p:tavLst>
                                    </p:anim>
                                    <p:anim calcmode="lin" valueType="num">
                                      <p:cBhvr additive="base">
                                        <p:cTn id="21" dur="10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rot="5400000">
            <a:off x="1807562" y="2817019"/>
            <a:ext cx="2678112"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5400000">
            <a:off x="4312299" y="2817019"/>
            <a:ext cx="2678112"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11 Rectángulo"/>
          <p:cNvSpPr/>
          <p:nvPr/>
        </p:nvSpPr>
        <p:spPr>
          <a:xfrm>
            <a:off x="868863" y="1477963"/>
            <a:ext cx="1976170" cy="787400"/>
          </a:xfrm>
          <a:prstGeom prst="rect">
            <a:avLst/>
          </a:prstGeom>
          <a:solidFill>
            <a:schemeClr val="accent1"/>
          </a:solidFill>
          <a:ln>
            <a:noFill/>
          </a:ln>
          <a:effectLst/>
        </p:spPr>
        <p:style>
          <a:lnRef idx="3">
            <a:schemeClr val="lt1"/>
          </a:lnRef>
          <a:fillRef idx="1">
            <a:schemeClr val="accent4"/>
          </a:fillRef>
          <a:effectRef idx="1">
            <a:schemeClr val="accent4"/>
          </a:effectRef>
          <a:fontRef idx="minor">
            <a:schemeClr val="lt1"/>
          </a:fontRef>
        </p:style>
        <p:txBody>
          <a:bodyPr lIns="68564" tIns="34281" rIns="68564" bIns="34281"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sz="1200" b="1" kern="0" noProof="1">
                <a:solidFill>
                  <a:schemeClr val="bg1"/>
                </a:solidFill>
                <a:latin typeface="微软雅黑" panose="020B0503020204020204" pitchFamily="34" charset="-122"/>
                <a:ea typeface="微软雅黑" panose="020B0503020204020204" pitchFamily="34" charset="-122"/>
              </a:rPr>
              <a:t>问题：表数据字段内容</a:t>
            </a:r>
            <a:endParaRPr lang="en-US" altLang="zh-CN" sz="800" kern="0" noProof="1">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 name="组合 20"/>
          <p:cNvGrpSpPr/>
          <p:nvPr/>
        </p:nvGrpSpPr>
        <p:grpSpPr bwMode="auto">
          <a:xfrm>
            <a:off x="868863" y="2605724"/>
            <a:ext cx="1833314" cy="1288415"/>
            <a:chOff x="444028" y="2548494"/>
            <a:chExt cx="2191599" cy="1288119"/>
          </a:xfrm>
        </p:grpSpPr>
        <p:sp>
          <p:nvSpPr>
            <p:cNvPr id="36871" name="矩形 21"/>
            <p:cNvSpPr>
              <a:spLocks noChangeArrowheads="1"/>
            </p:cNvSpPr>
            <p:nvPr/>
          </p:nvSpPr>
          <p:spPr bwMode="auto">
            <a:xfrm>
              <a:off x="503238" y="2548494"/>
              <a:ext cx="370440" cy="275527"/>
            </a:xfrm>
            <a:prstGeom prst="rect">
              <a:avLst/>
            </a:prstGeom>
            <a:noFill/>
            <a:ln w="9525">
              <a:noFill/>
              <a:miter lim="800000"/>
            </a:ln>
          </p:spPr>
          <p:txBody>
            <a:bodyPr wrap="none">
              <a:spAutoFit/>
            </a:bodyPr>
            <a:lstStyle/>
            <a:p>
              <a:pPr eaLnBrk="0" hangingPunct="0"/>
              <a:endParaRPr lang="en-US" altLang="zh-CN"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6872" name="矩形 22"/>
            <p:cNvSpPr>
              <a:spLocks noChangeArrowheads="1"/>
            </p:cNvSpPr>
            <p:nvPr/>
          </p:nvSpPr>
          <p:spPr bwMode="auto">
            <a:xfrm>
              <a:off x="444028" y="3006859"/>
              <a:ext cx="2191599" cy="829754"/>
            </a:xfrm>
            <a:prstGeom prst="rect">
              <a:avLst/>
            </a:prstGeom>
            <a:noFill/>
            <a:ln w="9525">
              <a:noFill/>
              <a:miter lim="800000"/>
            </a:ln>
          </p:spPr>
          <p:txBody>
            <a:bodyPr>
              <a:spAutoFit/>
            </a:bodyPr>
            <a:lstStyle/>
            <a:p>
              <a:r>
                <a:rPr lang="zh-CN" sz="1200" dirty="0">
                  <a:solidFill>
                    <a:schemeClr val="bg1">
                      <a:lumMod val="50000"/>
                    </a:schemeClr>
                  </a:solidFill>
                  <a:latin typeface="微软雅黑" panose="020B0503020204020204" pitchFamily="34" charset="-122"/>
                  <a:ea typeface="微软雅黑" panose="020B0503020204020204" pitchFamily="34" charset="-122"/>
                </a:rPr>
                <a:t>不足点：通过</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scrapy</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爬虫拿到楼盘的各项数据，保证了数据的完整性和准确性！</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4" name="42 Rectángulo"/>
          <p:cNvSpPr/>
          <p:nvPr/>
        </p:nvSpPr>
        <p:spPr>
          <a:xfrm>
            <a:off x="3392648" y="1477963"/>
            <a:ext cx="1976170" cy="787400"/>
          </a:xfrm>
          <a:prstGeom prst="rect">
            <a:avLst/>
          </a:prstGeom>
          <a:solidFill>
            <a:schemeClr val="accent2"/>
          </a:solidFill>
          <a:ln>
            <a:noFill/>
          </a:ln>
          <a:effectLst/>
        </p:spPr>
        <p:style>
          <a:lnRef idx="3">
            <a:schemeClr val="lt1"/>
          </a:lnRef>
          <a:fillRef idx="1">
            <a:schemeClr val="accent4"/>
          </a:fillRef>
          <a:effectRef idx="1">
            <a:schemeClr val="accent4"/>
          </a:effectRef>
          <a:fontRef idx="minor">
            <a:schemeClr val="lt1"/>
          </a:fontRef>
        </p:style>
        <p:txBody>
          <a:bodyPr lIns="68564" tIns="34281" rIns="68564" bIns="34281" anchor="ctr"/>
          <a:lstStyle/>
          <a:p>
            <a:pPr algn="ctr" eaLnBrk="0" hangingPunct="0">
              <a:defRPr/>
            </a:pPr>
            <a:r>
              <a:rPr lang="zh-CN" altLang="en-US" sz="1200" b="1" kern="0" noProof="1">
                <a:solidFill>
                  <a:schemeClr val="bg1"/>
                </a:solidFill>
                <a:latin typeface="微软雅黑" panose="020B0503020204020204" pitchFamily="34" charset="-122"/>
                <a:ea typeface="微软雅黑" panose="020B0503020204020204" pitchFamily="34" charset="-122"/>
              </a:rPr>
              <a:t>问题：表结构</a:t>
            </a:r>
            <a:endParaRPr lang="en-US" altLang="zh-CN" sz="800" kern="0" noProof="1">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3" name="组合 24"/>
          <p:cNvGrpSpPr/>
          <p:nvPr/>
        </p:nvGrpSpPr>
        <p:grpSpPr bwMode="auto">
          <a:xfrm>
            <a:off x="3392647" y="2732089"/>
            <a:ext cx="1934279" cy="1474471"/>
            <a:chOff x="471218" y="2548494"/>
            <a:chExt cx="2312296" cy="1474134"/>
          </a:xfrm>
        </p:grpSpPr>
        <p:sp>
          <p:nvSpPr>
            <p:cNvPr id="36875" name="矩形 25"/>
            <p:cNvSpPr>
              <a:spLocks noChangeArrowheads="1"/>
            </p:cNvSpPr>
            <p:nvPr/>
          </p:nvSpPr>
          <p:spPr bwMode="auto">
            <a:xfrm>
              <a:off x="471218" y="2548494"/>
              <a:ext cx="370440" cy="275527"/>
            </a:xfrm>
            <a:prstGeom prst="rect">
              <a:avLst/>
            </a:prstGeom>
            <a:noFill/>
            <a:ln w="9525">
              <a:noFill/>
              <a:miter lim="800000"/>
            </a:ln>
          </p:spPr>
          <p:txBody>
            <a:bodyPr wrap="none">
              <a:spAutoFit/>
            </a:bodyPr>
            <a:lstStyle/>
            <a:p>
              <a:pPr eaLnBrk="0" hangingPunct="0"/>
              <a:endParaRPr lang="en-US" altLang="zh-CN"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6876" name="矩形 26"/>
            <p:cNvSpPr>
              <a:spLocks noChangeArrowheads="1"/>
            </p:cNvSpPr>
            <p:nvPr/>
          </p:nvSpPr>
          <p:spPr bwMode="auto">
            <a:xfrm>
              <a:off x="591915" y="2824022"/>
              <a:ext cx="2191599" cy="1198606"/>
            </a:xfrm>
            <a:prstGeom prst="rect">
              <a:avLst/>
            </a:prstGeom>
            <a:noFill/>
            <a:ln w="9525">
              <a:noFill/>
              <a:miter lim="800000"/>
            </a:ln>
          </p:spPr>
          <p:txBody>
            <a:bodyPr>
              <a:spAutoFit/>
            </a:bodyPr>
            <a:lstStyle/>
            <a:p>
              <a:r>
                <a:rPr lang="zh-CN" sz="1200" dirty="0">
                  <a:solidFill>
                    <a:schemeClr val="bg1">
                      <a:lumMod val="50000"/>
                    </a:schemeClr>
                  </a:solidFill>
                  <a:latin typeface="微软雅黑" panose="020B0503020204020204" pitchFamily="34" charset="-122"/>
                  <a:ea typeface="微软雅黑" panose="020B0503020204020204" pitchFamily="34" charset="-122"/>
                </a:rPr>
                <a:t>不足点：通过拿到的各个市区的房产数据信息，来规划自己的表结构，表于表之间的数据关系，来确保在前端数据展示的完整性和灵活性</a:t>
              </a:r>
              <a:endParaRPr lang="zh-CN" sz="1200"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8" name="51 Rectángulo"/>
          <p:cNvSpPr/>
          <p:nvPr/>
        </p:nvSpPr>
        <p:spPr>
          <a:xfrm>
            <a:off x="5906908" y="1477963"/>
            <a:ext cx="1977759" cy="787400"/>
          </a:xfrm>
          <a:prstGeom prst="rect">
            <a:avLst/>
          </a:prstGeom>
          <a:solidFill>
            <a:schemeClr val="accent3"/>
          </a:solidFill>
          <a:ln>
            <a:noFill/>
          </a:ln>
          <a:effectLst/>
        </p:spPr>
        <p:style>
          <a:lnRef idx="3">
            <a:schemeClr val="lt1"/>
          </a:lnRef>
          <a:fillRef idx="1">
            <a:schemeClr val="accent4"/>
          </a:fillRef>
          <a:effectRef idx="1">
            <a:schemeClr val="accent4"/>
          </a:effectRef>
          <a:fontRef idx="minor">
            <a:schemeClr val="lt1"/>
          </a:fontRef>
        </p:style>
        <p:txBody>
          <a:bodyPr lIns="68564" tIns="34281" rIns="68564" bIns="34281" anchor="ctr"/>
          <a:lstStyle/>
          <a:p>
            <a:pPr algn="ctr" eaLnBrk="0" hangingPunct="0">
              <a:defRPr/>
            </a:pPr>
            <a:r>
              <a:rPr lang="zh-CN" altLang="en-US" sz="1200" b="1" kern="0" noProof="1">
                <a:solidFill>
                  <a:schemeClr val="bg1"/>
                </a:solidFill>
                <a:latin typeface="微软雅黑" panose="020B0503020204020204" pitchFamily="34" charset="-122"/>
                <a:ea typeface="微软雅黑" panose="020B0503020204020204" pitchFamily="34" charset="-122"/>
              </a:rPr>
              <a:t>问题：数据库表 </a:t>
            </a:r>
            <a:r>
              <a:rPr lang="en-US" altLang="zh-CN" sz="1200" b="1" kern="0" noProof="1">
                <a:solidFill>
                  <a:schemeClr val="bg1"/>
                </a:solidFill>
                <a:latin typeface="微软雅黑" panose="020B0503020204020204" pitchFamily="34" charset="-122"/>
                <a:ea typeface="微软雅黑" panose="020B0503020204020204" pitchFamily="34" charset="-122"/>
              </a:rPr>
              <a:t>ER</a:t>
            </a:r>
            <a:r>
              <a:rPr lang="zh-CN" altLang="en-US" sz="1200" b="1" kern="0" noProof="1">
                <a:solidFill>
                  <a:schemeClr val="bg1"/>
                </a:solidFill>
                <a:latin typeface="微软雅黑" panose="020B0503020204020204" pitchFamily="34" charset="-122"/>
                <a:ea typeface="微软雅黑" panose="020B0503020204020204" pitchFamily="34" charset="-122"/>
              </a:rPr>
              <a:t>图</a:t>
            </a:r>
            <a:endParaRPr lang="en-US" altLang="zh-CN" sz="800" kern="0" noProof="1">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4" name="组合 28"/>
          <p:cNvGrpSpPr/>
          <p:nvPr/>
        </p:nvGrpSpPr>
        <p:grpSpPr bwMode="auto">
          <a:xfrm>
            <a:off x="5982473" y="2732089"/>
            <a:ext cx="1978095" cy="1346837"/>
            <a:chOff x="467746" y="2548494"/>
            <a:chExt cx="2364674" cy="1346529"/>
          </a:xfrm>
        </p:grpSpPr>
        <p:sp>
          <p:nvSpPr>
            <p:cNvPr id="36879" name="矩形 29"/>
            <p:cNvSpPr>
              <a:spLocks noChangeArrowheads="1"/>
            </p:cNvSpPr>
            <p:nvPr/>
          </p:nvSpPr>
          <p:spPr bwMode="auto">
            <a:xfrm>
              <a:off x="467746" y="2548494"/>
              <a:ext cx="370440" cy="275527"/>
            </a:xfrm>
            <a:prstGeom prst="rect">
              <a:avLst/>
            </a:prstGeom>
            <a:noFill/>
            <a:ln w="9525">
              <a:noFill/>
              <a:miter lim="800000"/>
            </a:ln>
          </p:spPr>
          <p:txBody>
            <a:bodyPr wrap="none">
              <a:spAutoFit/>
            </a:bodyPr>
            <a:lstStyle/>
            <a:p>
              <a:pPr eaLnBrk="0" hangingPunct="0"/>
              <a:endParaRPr lang="en-US" altLang="zh-CN"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6880" name="矩形 30"/>
            <p:cNvSpPr>
              <a:spLocks noChangeArrowheads="1"/>
            </p:cNvSpPr>
            <p:nvPr/>
          </p:nvSpPr>
          <p:spPr bwMode="auto">
            <a:xfrm>
              <a:off x="640821" y="2880525"/>
              <a:ext cx="2191599" cy="1014498"/>
            </a:xfrm>
            <a:prstGeom prst="rect">
              <a:avLst/>
            </a:prstGeom>
            <a:noFill/>
            <a:ln w="9525">
              <a:noFill/>
              <a:miter lim="800000"/>
            </a:ln>
          </p:spPr>
          <p:txBody>
            <a:bodyPr>
              <a:spAutoFit/>
            </a:bodyPr>
            <a:lstStyle/>
            <a:p>
              <a:r>
                <a:rPr lang="zh-CN" sz="1200" dirty="0">
                  <a:solidFill>
                    <a:schemeClr val="bg1">
                      <a:lumMod val="50000"/>
                    </a:schemeClr>
                  </a:solidFill>
                  <a:latin typeface="微软雅黑" panose="020B0503020204020204" pitchFamily="34" charset="-122"/>
                  <a:ea typeface="微软雅黑" panose="020B0503020204020204" pitchFamily="34" charset="-122"/>
                </a:rPr>
                <a:t>不足点：使用</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navicat premium </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可以方便的生成自己的数据库表 </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ER</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图，对后面的编码和阅读理解很有帮助</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5" name="矩形 4"/>
          <p:cNvSpPr/>
          <p:nvPr/>
        </p:nvSpPr>
        <p:spPr>
          <a:xfrm>
            <a:off x="461010" y="288925"/>
            <a:ext cx="2290445" cy="459105"/>
          </a:xfrm>
          <a:prstGeom prst="rect">
            <a:avLst/>
          </a:prstGeom>
        </p:spPr>
        <p:style>
          <a:lnRef idx="2">
            <a:schemeClr val="accent5"/>
          </a:lnRef>
          <a:fillRef idx="1">
            <a:schemeClr val="lt1"/>
          </a:fillRef>
          <a:effectRef idx="0">
            <a:schemeClr val="accent5"/>
          </a:effectRef>
          <a:fontRef idx="minor">
            <a:schemeClr val="dk1"/>
          </a:fontRef>
        </p:style>
        <p:txBody>
          <a:bodyPr wrap="square" lIns="91430" tIns="45715" rIns="91430" bIns="45715" anchor="ctr" anchorCtr="0">
            <a:spAutoFit/>
          </a:bodyPr>
          <a:p>
            <a:pPr algn="ctr">
              <a:lnSpc>
                <a:spcPct val="150000"/>
              </a:lnSpc>
            </a:pP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项目总结：问题和心得</a:t>
            </a:r>
            <a:endParaRPr lang="en-US" altLang="zh-CN"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文本框 67"/>
          <p:cNvSpPr txBox="1">
            <a:spLocks noChangeArrowheads="1"/>
          </p:cNvSpPr>
          <p:nvPr/>
        </p:nvSpPr>
        <p:spPr bwMode="auto">
          <a:xfrm>
            <a:off x="1085850" y="2367915"/>
            <a:ext cx="1414780" cy="407035"/>
          </a:xfrm>
          <a:prstGeom prst="rect">
            <a:avLst/>
          </a:prstGeom>
          <a:noFill/>
          <a:ln w="9525">
            <a:noFill/>
            <a:miter lim="800000"/>
          </a:ln>
        </p:spPr>
        <p:txBody>
          <a:bodyPr wrap="square" lIns="68580" tIns="34290" rIns="68580" bIns="34290">
            <a:spAutoFit/>
          </a:bodyPr>
          <a:p>
            <a:pPr algn="ctr"/>
            <a:endParaRPr lang="en-US" altLang="zh-CN" sz="800" dirty="0">
              <a:solidFill>
                <a:schemeClr val="bg1">
                  <a:lumMod val="50000"/>
                </a:schemeClr>
              </a:solidFill>
              <a:uFillTx/>
              <a:latin typeface="微软雅黑" panose="020B0503020204020204" pitchFamily="34" charset="-122"/>
              <a:ea typeface="微软雅黑" panose="020B0503020204020204" pitchFamily="34" charset="-122"/>
            </a:endParaRPr>
          </a:p>
          <a:p>
            <a:pPr algn="ctr"/>
            <a:r>
              <a:rPr lang="zh-CN" altLang="zh-HK" sz="1400" dirty="0">
                <a:solidFill>
                  <a:schemeClr val="bg1">
                    <a:lumMod val="50000"/>
                  </a:schemeClr>
                </a:solidFill>
                <a:uFillTx/>
                <a:latin typeface="微软雅黑" panose="020B0503020204020204" pitchFamily="34" charset="-122"/>
                <a:ea typeface="微软雅黑" panose="020B0503020204020204" pitchFamily="34" charset="-122"/>
                <a:sym typeface="+mn-ea"/>
              </a:rPr>
              <a:t>心得</a:t>
            </a:r>
            <a:endParaRPr lang="zh-CN" altLang="zh-HK" sz="1400" dirty="0">
              <a:solidFill>
                <a:schemeClr val="bg1">
                  <a:lumMod val="50000"/>
                </a:schemeClr>
              </a:solidFill>
              <a:uFillTx/>
              <a:latin typeface="微软雅黑" panose="020B0503020204020204" pitchFamily="34" charset="-122"/>
              <a:ea typeface="微软雅黑" panose="020B0503020204020204" pitchFamily="34" charset="-122"/>
              <a:sym typeface="+mn-ea"/>
            </a:endParaRPr>
          </a:p>
        </p:txBody>
      </p:sp>
      <p:sp>
        <p:nvSpPr>
          <p:cNvPr id="6" name="文本框 67"/>
          <p:cNvSpPr txBox="1">
            <a:spLocks noChangeArrowheads="1"/>
          </p:cNvSpPr>
          <p:nvPr/>
        </p:nvSpPr>
        <p:spPr bwMode="auto">
          <a:xfrm>
            <a:off x="3702685" y="2368550"/>
            <a:ext cx="1414780" cy="407035"/>
          </a:xfrm>
          <a:prstGeom prst="rect">
            <a:avLst/>
          </a:prstGeom>
          <a:noFill/>
          <a:ln w="9525">
            <a:noFill/>
            <a:miter lim="800000"/>
          </a:ln>
        </p:spPr>
        <p:txBody>
          <a:bodyPr wrap="square" lIns="68580" tIns="34290" rIns="68580" bIns="34290">
            <a:spAutoFit/>
          </a:bodyPr>
          <a:p>
            <a:pPr algn="ctr"/>
            <a:endParaRPr lang="en-US" altLang="zh-CN" sz="800" dirty="0">
              <a:solidFill>
                <a:schemeClr val="bg1">
                  <a:lumMod val="50000"/>
                </a:schemeClr>
              </a:solidFill>
              <a:uFillTx/>
              <a:latin typeface="微软雅黑" panose="020B0503020204020204" pitchFamily="34" charset="-122"/>
              <a:ea typeface="微软雅黑" panose="020B0503020204020204" pitchFamily="34" charset="-122"/>
            </a:endParaRPr>
          </a:p>
          <a:p>
            <a:pPr algn="ctr"/>
            <a:r>
              <a:rPr lang="zh-CN" altLang="zh-HK" sz="1400" dirty="0">
                <a:solidFill>
                  <a:schemeClr val="bg1">
                    <a:lumMod val="50000"/>
                  </a:schemeClr>
                </a:solidFill>
                <a:uFillTx/>
                <a:latin typeface="微软雅黑" panose="020B0503020204020204" pitchFamily="34" charset="-122"/>
                <a:ea typeface="微软雅黑" panose="020B0503020204020204" pitchFamily="34" charset="-122"/>
                <a:sym typeface="+mn-ea"/>
              </a:rPr>
              <a:t>心得</a:t>
            </a:r>
            <a:endParaRPr lang="zh-CN" altLang="zh-HK" sz="1400" dirty="0">
              <a:solidFill>
                <a:schemeClr val="bg1">
                  <a:lumMod val="50000"/>
                </a:schemeClr>
              </a:solidFill>
              <a:uFillTx/>
              <a:latin typeface="微软雅黑" panose="020B0503020204020204" pitchFamily="34" charset="-122"/>
              <a:ea typeface="微软雅黑" panose="020B0503020204020204" pitchFamily="34" charset="-122"/>
              <a:sym typeface="+mn-ea"/>
            </a:endParaRPr>
          </a:p>
        </p:txBody>
      </p:sp>
      <p:sp>
        <p:nvSpPr>
          <p:cNvPr id="7" name="文本框 67"/>
          <p:cNvSpPr txBox="1">
            <a:spLocks noChangeArrowheads="1"/>
          </p:cNvSpPr>
          <p:nvPr/>
        </p:nvSpPr>
        <p:spPr bwMode="auto">
          <a:xfrm>
            <a:off x="6216650" y="2367915"/>
            <a:ext cx="1414780" cy="407035"/>
          </a:xfrm>
          <a:prstGeom prst="rect">
            <a:avLst/>
          </a:prstGeom>
          <a:noFill/>
          <a:ln w="9525">
            <a:noFill/>
            <a:miter lim="800000"/>
          </a:ln>
        </p:spPr>
        <p:txBody>
          <a:bodyPr wrap="square" lIns="68580" tIns="34290" rIns="68580" bIns="34290">
            <a:spAutoFit/>
          </a:bodyPr>
          <a:p>
            <a:pPr algn="ctr"/>
            <a:endParaRPr lang="en-US" altLang="zh-CN" sz="800" dirty="0">
              <a:solidFill>
                <a:schemeClr val="bg1">
                  <a:lumMod val="50000"/>
                </a:schemeClr>
              </a:solidFill>
              <a:uFillTx/>
              <a:latin typeface="微软雅黑" panose="020B0503020204020204" pitchFamily="34" charset="-122"/>
              <a:ea typeface="微软雅黑" panose="020B0503020204020204" pitchFamily="34" charset="-122"/>
            </a:endParaRPr>
          </a:p>
          <a:p>
            <a:pPr algn="ctr"/>
            <a:r>
              <a:rPr lang="zh-CN" altLang="zh-HK" sz="1400" dirty="0">
                <a:solidFill>
                  <a:schemeClr val="bg1">
                    <a:lumMod val="50000"/>
                  </a:schemeClr>
                </a:solidFill>
                <a:uFillTx/>
                <a:latin typeface="微软雅黑" panose="020B0503020204020204" pitchFamily="34" charset="-122"/>
                <a:ea typeface="微软雅黑" panose="020B0503020204020204" pitchFamily="34" charset="-122"/>
                <a:sym typeface="+mn-ea"/>
              </a:rPr>
              <a:t>心得</a:t>
            </a:r>
            <a:endParaRPr lang="zh-CN" altLang="zh-HK" sz="1400" dirty="0">
              <a:solidFill>
                <a:schemeClr val="bg1">
                  <a:lumMod val="50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
                                          </p:val>
                                        </p:tav>
                                        <p:tav tm="100000">
                                          <p:val>
                                            <p:strVal val="#ppt_x"/>
                                          </p:val>
                                        </p:tav>
                                      </p:tavLst>
                                    </p:anim>
                                    <p:anim calcmode="lin" valueType="num">
                                      <p:cBhvr>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500"/>
                                        <p:tgtEl>
                                          <p:spTgt spid="18"/>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randombar(horizontal)">
                                      <p:cBhvr>
                                        <p:cTn id="20" dur="500"/>
                                        <p:tgtEl>
                                          <p:spTgt spid="24"/>
                                        </p:tgtEl>
                                      </p:cBhvr>
                                    </p:animEffect>
                                  </p:childTnLst>
                                </p:cTn>
                              </p:par>
                            </p:childTnLst>
                          </p:cTn>
                        </p:par>
                        <p:par>
                          <p:cTn id="21" fill="hold">
                            <p:stCondLst>
                              <p:cond delay="2000"/>
                            </p:stCondLst>
                            <p:childTnLst>
                              <p:par>
                                <p:cTn id="22" presetID="2" presetClass="entr" presetSubtype="4"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ppt_x</p:attrName>
                                        </p:attrNameLst>
                                      </p:cBhvr>
                                      <p:tavLst>
                                        <p:tav tm="0">
                                          <p:val>
                                            <p:strVal val="#ppt_x"/>
                                          </p:val>
                                        </p:tav>
                                        <p:tav tm="100000">
                                          <p:val>
                                            <p:strVal val="#ppt_x"/>
                                          </p:val>
                                        </p:tav>
                                      </p:tavLst>
                                    </p:anim>
                                    <p:anim calcmode="lin" valueType="num">
                                      <p:cBhvr>
                                        <p:cTn id="25" dur="500" fill="hold"/>
                                        <p:tgtEl>
                                          <p:spTgt spid="3"/>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2" presetClass="entr" presetSubtype="1"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up)">
                                      <p:cBhvr>
                                        <p:cTn id="29" dur="500"/>
                                        <p:tgtEl>
                                          <p:spTgt spid="19"/>
                                        </p:tgtEl>
                                      </p:cBhvr>
                                    </p:animEffect>
                                  </p:childTnLst>
                                </p:cTn>
                              </p:par>
                            </p:childTnLst>
                          </p:cTn>
                        </p:par>
                        <p:par>
                          <p:cTn id="30" fill="hold">
                            <p:stCondLst>
                              <p:cond delay="3000"/>
                            </p:stCondLst>
                            <p:childTnLst>
                              <p:par>
                                <p:cTn id="31" presetID="14" presetClass="entr" presetSubtype="10"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randombar(horizontal)">
                                      <p:cBhvr>
                                        <p:cTn id="33" dur="500"/>
                                        <p:tgtEl>
                                          <p:spTgt spid="28"/>
                                        </p:tgtEl>
                                      </p:cBhvr>
                                    </p:animEffect>
                                  </p:childTnLst>
                                </p:cTn>
                              </p:par>
                            </p:childTnLst>
                          </p:cTn>
                        </p:par>
                        <p:par>
                          <p:cTn id="34" fill="hold">
                            <p:stCondLst>
                              <p:cond delay="3500"/>
                            </p:stCondLst>
                            <p:childTnLst>
                              <p:par>
                                <p:cTn id="35" presetID="2" presetClass="entr" presetSubtype="4"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ppt_x</p:attrName>
                                        </p:attrNameLst>
                                      </p:cBhvr>
                                      <p:tavLst>
                                        <p:tav tm="0">
                                          <p:val>
                                            <p:strVal val="#ppt_x"/>
                                          </p:val>
                                        </p:tav>
                                        <p:tav tm="100000">
                                          <p:val>
                                            <p:strVal val="#ppt_x"/>
                                          </p:val>
                                        </p:tav>
                                      </p:tavLst>
                                    </p:anim>
                                    <p:anim calcmode="lin" valueType="num">
                                      <p:cBhvr>
                                        <p:cTn id="38" dur="500" fill="hold"/>
                                        <p:tgtEl>
                                          <p:spTgt spid="4"/>
                                        </p:tgtEl>
                                        <p:attrNameLst>
                                          <p:attrName>ppt_y</p:attrName>
                                        </p:attrNameLst>
                                      </p:cBhvr>
                                      <p:tavLst>
                                        <p:tav tm="0">
                                          <p:val>
                                            <p:strVal val="1+#ppt_h/2"/>
                                          </p:val>
                                        </p:tav>
                                        <p:tav tm="100000">
                                          <p:val>
                                            <p:strVal val="#ppt_y"/>
                                          </p:val>
                                        </p:tav>
                                      </p:tavLst>
                                    </p:anim>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4" grpId="0" bldLvl="0" animBg="1"/>
      <p:bldP spid="28" grpId="0" animBg="1"/>
      <p:bldP spid="5"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060" y="0"/>
            <a:ext cx="9135879" cy="5143500"/>
          </a:xfrm>
          <a:prstGeom prst="rect">
            <a:avLst/>
          </a:prstGeom>
        </p:spPr>
      </p:pic>
      <p:sp>
        <p:nvSpPr>
          <p:cNvPr id="9" name="TextBox 25"/>
          <p:cNvSpPr txBox="1"/>
          <p:nvPr/>
        </p:nvSpPr>
        <p:spPr>
          <a:xfrm>
            <a:off x="1968372" y="1956817"/>
            <a:ext cx="4824536" cy="398780"/>
          </a:xfrm>
          <a:prstGeom prst="rect">
            <a:avLst/>
          </a:prstGeom>
          <a:noFill/>
        </p:spPr>
        <p:txBody>
          <a:bodyPr wrap="square" rtlCol="0">
            <a:spAutoFit/>
          </a:bodyPr>
          <a:lstStyle/>
          <a:p>
            <a:pPr algn="ct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sz="2000" dirty="0">
                <a:solidFill>
                  <a:schemeClr val="tx1">
                    <a:lumMod val="65000"/>
                    <a:lumOff val="35000"/>
                  </a:schemeClr>
                </a:solidFill>
                <a:latin typeface="微软雅黑" panose="020B0503020204020204" pitchFamily="34" charset="-122"/>
                <a:ea typeface="微软雅黑" panose="020B0503020204020204" pitchFamily="34" charset="-122"/>
              </a:rPr>
              <a:t>房产网站项目</a:t>
            </a:r>
            <a:endParaRPr 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TextBox 26"/>
          <p:cNvSpPr txBox="1"/>
          <p:nvPr/>
        </p:nvSpPr>
        <p:spPr>
          <a:xfrm>
            <a:off x="2170231" y="2291269"/>
            <a:ext cx="4801314" cy="707886"/>
          </a:xfrm>
          <a:prstGeom prst="rect">
            <a:avLst/>
          </a:prstGeom>
          <a:noFill/>
        </p:spPr>
        <p:txBody>
          <a:bodyPr wrap="none" rtlCol="0">
            <a:spAutoFit/>
          </a:bodyPr>
          <a:lstStyle/>
          <a:p>
            <a:r>
              <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rPr>
              <a:t>演讲完毕，谢谢观看</a:t>
            </a:r>
            <a:endPar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TextBox 32"/>
          <p:cNvSpPr txBox="1"/>
          <p:nvPr/>
        </p:nvSpPr>
        <p:spPr>
          <a:xfrm>
            <a:off x="6120910" y="4184857"/>
            <a:ext cx="1850390" cy="306705"/>
          </a:xfrm>
          <a:prstGeom prst="rect">
            <a:avLst/>
          </a:prstGeom>
          <a:noFill/>
        </p:spPr>
        <p:txBody>
          <a:bodyPr wrap="none" rtlCol="0">
            <a:spAutoFit/>
          </a:bodyPr>
          <a:lstStyle/>
          <a:p>
            <a:pPr algn="ctr" eaLnBrk="1" hangingPunct="1">
              <a:buFont typeface="Arial" panose="020B0604020202020204" pitchFamily="34" charset="0"/>
              <a:buNone/>
            </a:pPr>
            <a:r>
              <a:rPr lang="zh-CN" sz="14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完成时间：</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2018-4-9</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 name="TextBox 12"/>
          <p:cNvSpPr txBox="1"/>
          <p:nvPr/>
        </p:nvSpPr>
        <p:spPr>
          <a:xfrm>
            <a:off x="2971056" y="600224"/>
            <a:ext cx="2413442" cy="1198880"/>
          </a:xfrm>
          <a:prstGeom prst="rect">
            <a:avLst/>
          </a:prstGeom>
          <a:noFill/>
        </p:spPr>
        <p:txBody>
          <a:bodyPr wrap="square" rtlCol="0">
            <a:spAutoFit/>
          </a:bodyPr>
          <a:lstStyle/>
          <a:p>
            <a:pPr algn="ctr"/>
            <a:r>
              <a:rPr lang="en-US" altLang="zh-CN" sz="7200" spc="-300" dirty="0" smtClean="0">
                <a:solidFill>
                  <a:schemeClr val="tx1">
                    <a:lumMod val="65000"/>
                    <a:lumOff val="35000"/>
                  </a:schemeClr>
                </a:solidFill>
                <a:latin typeface="Agency FB" panose="020B0503020202020204" pitchFamily="34" charset="0"/>
              </a:rPr>
              <a:t>2018</a:t>
            </a:r>
            <a:endParaRPr lang="zh-CN" altLang="en-US" sz="7200" spc="-300" dirty="0">
              <a:solidFill>
                <a:schemeClr val="tx1">
                  <a:lumMod val="65000"/>
                  <a:lumOff val="35000"/>
                </a:schemeClr>
              </a:solidFill>
              <a:latin typeface="Agency FB" panose="020B0503020202020204" pitchFamily="34" charset="0"/>
            </a:endParaRPr>
          </a:p>
        </p:txBody>
      </p:sp>
      <p:sp>
        <p:nvSpPr>
          <p:cNvPr id="2" name="TextBox 32"/>
          <p:cNvSpPr txBox="1"/>
          <p:nvPr/>
        </p:nvSpPr>
        <p:spPr>
          <a:xfrm>
            <a:off x="5516390" y="3156157"/>
            <a:ext cx="1455420" cy="306705"/>
          </a:xfrm>
          <a:prstGeom prst="rect">
            <a:avLst/>
          </a:prstGeom>
          <a:noFill/>
        </p:spPr>
        <p:txBody>
          <a:bodyPr wrap="none" rtlCol="0">
            <a:spAutoFit/>
          </a:bodyPr>
          <a:p>
            <a:pPr algn="ctr" eaLnBrk="1" hangingPunct="1">
              <a:buFont typeface="Arial" panose="020B0604020202020204" pitchFamily="34" charset="0"/>
              <a:buNone/>
            </a:pPr>
            <a:r>
              <a:rPr lang="zh-CN" sz="14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作者</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米少东</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45" presetClass="entr" presetSubtype="0" fill="hold" grpId="0" nodeType="afterEffect">
                                  <p:stCondLst>
                                    <p:cond delay="0"/>
                                  </p:stCondLst>
                                  <p:iterate type="lt">
                                    <p:tmPct val="10000"/>
                                  </p:iterate>
                                  <p:childTnLst>
                                    <p:set>
                                      <p:cBhvr>
                                        <p:cTn id="17" dur="1" fill="hold">
                                          <p:stCondLst>
                                            <p:cond delay="0"/>
                                          </p:stCondLst>
                                        </p:cTn>
                                        <p:tgtEl>
                                          <p:spTgt spid="18"/>
                                        </p:tgtEl>
                                        <p:attrNameLst>
                                          <p:attrName>style.visibility</p:attrName>
                                        </p:attrNameLst>
                                      </p:cBhvr>
                                      <p:to>
                                        <p:strVal val="visible"/>
                                      </p:to>
                                    </p:set>
                                    <p:animEffect transition="in" filter="fade">
                                      <p:cBhvr>
                                        <p:cTn id="18" dur="1000"/>
                                        <p:tgtEl>
                                          <p:spTgt spid="18"/>
                                        </p:tgtEl>
                                      </p:cBhvr>
                                    </p:animEffect>
                                    <p:anim calcmode="lin" valueType="num">
                                      <p:cBhvr>
                                        <p:cTn id="19" dur="1000" fill="hold"/>
                                        <p:tgtEl>
                                          <p:spTgt spid="18"/>
                                        </p:tgtEl>
                                        <p:attrNameLst>
                                          <p:attrName>ppt_w</p:attrName>
                                        </p:attrNameLst>
                                      </p:cBhvr>
                                      <p:tavLst>
                                        <p:tav tm="0" fmla="#ppt_w*sin(2.5*pi*$)">
                                          <p:val>
                                            <p:fltVal val="0"/>
                                          </p:val>
                                        </p:tav>
                                        <p:tav tm="100000">
                                          <p:val>
                                            <p:fltVal val="1"/>
                                          </p:val>
                                        </p:tav>
                                      </p:tavLst>
                                    </p:anim>
                                    <p:anim calcmode="lin" valueType="num">
                                      <p:cBhvr>
                                        <p:cTn id="20" dur="1000" fill="hold"/>
                                        <p:tgtEl>
                                          <p:spTgt spid="18"/>
                                        </p:tgtEl>
                                        <p:attrNameLst>
                                          <p:attrName>ppt_h</p:attrName>
                                        </p:attrNameLst>
                                      </p:cBhvr>
                                      <p:tavLst>
                                        <p:tav tm="0">
                                          <p:val>
                                            <p:strVal val="#ppt_h"/>
                                          </p:val>
                                        </p:tav>
                                        <p:tav tm="100000">
                                          <p:val>
                                            <p:strVal val="#ppt_h"/>
                                          </p:val>
                                        </p:tav>
                                      </p:tavLst>
                                    </p:anim>
                                  </p:childTnLst>
                                </p:cTn>
                              </p:par>
                            </p:childTnLst>
                          </p:cTn>
                        </p:par>
                        <p:par>
                          <p:cTn id="21" fill="hold">
                            <p:stCondLst>
                              <p:cond delay="2799"/>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15"/>
                                        </p:tgtEl>
                                        <p:attrNameLst>
                                          <p:attrName>style.visibility</p:attrName>
                                        </p:attrNameLst>
                                      </p:cBhvr>
                                      <p:to>
                                        <p:strVal val="visible"/>
                                      </p:to>
                                    </p:set>
                                    <p:anim by="(-#ppt_w*2)" calcmode="lin" valueType="num">
                                      <p:cBhvr rctx="PPT">
                                        <p:cTn id="24" dur="500" autoRev="1" fill="hold">
                                          <p:stCondLst>
                                            <p:cond delay="0"/>
                                          </p:stCondLst>
                                        </p:cTn>
                                        <p:tgtEl>
                                          <p:spTgt spid="15"/>
                                        </p:tgtEl>
                                        <p:attrNameLst>
                                          <p:attrName>ppt_w</p:attrName>
                                        </p:attrNameLst>
                                      </p:cBhvr>
                                    </p:anim>
                                    <p:anim by="(#ppt_w*0.50)" calcmode="lin" valueType="num">
                                      <p:cBhvr>
                                        <p:cTn id="25" dur="500" decel="50000" autoRev="1" fill="hold">
                                          <p:stCondLst>
                                            <p:cond delay="0"/>
                                          </p:stCondLst>
                                        </p:cTn>
                                        <p:tgtEl>
                                          <p:spTgt spid="15"/>
                                        </p:tgtEl>
                                        <p:attrNameLst>
                                          <p:attrName>ppt_x</p:attrName>
                                        </p:attrNameLst>
                                      </p:cBhvr>
                                    </p:anim>
                                    <p:anim from="(-#ppt_h/2)" to="(#ppt_y)" calcmode="lin" valueType="num">
                                      <p:cBhvr>
                                        <p:cTn id="26" dur="1000" fill="hold">
                                          <p:stCondLst>
                                            <p:cond delay="0"/>
                                          </p:stCondLst>
                                        </p:cTn>
                                        <p:tgtEl>
                                          <p:spTgt spid="15"/>
                                        </p:tgtEl>
                                        <p:attrNameLst>
                                          <p:attrName>ppt_y</p:attrName>
                                        </p:attrNameLst>
                                      </p:cBhvr>
                                    </p:anim>
                                    <p:animRot by="21600000">
                                      <p:cBhvr>
                                        <p:cTn id="27" dur="1000" fill="hold">
                                          <p:stCondLst>
                                            <p:cond delay="0"/>
                                          </p:stCondLst>
                                        </p:cTn>
                                        <p:tgtEl>
                                          <p:spTgt spid="15"/>
                                        </p:tgtEl>
                                        <p:attrNameLst>
                                          <p:attrName>r</p:attrName>
                                        </p:attrNameLst>
                                      </p:cBhvr>
                                    </p:animRot>
                                  </p:childTnLst>
                                </p:cTn>
                              </p:par>
                            </p:childTnLst>
                          </p:cTn>
                        </p:par>
                        <p:par>
                          <p:cTn id="28" fill="hold">
                            <p:stCondLst>
                              <p:cond delay="4599"/>
                            </p:stCondLst>
                            <p:childTnLst>
                              <p:par>
                                <p:cTn id="29" presetID="40" presetClass="entr" presetSubtype="0" fill="hold" grpId="0" nodeType="afterEffect">
                                  <p:stCondLst>
                                    <p:cond delay="0"/>
                                  </p:stCondLst>
                                  <p:iterate type="lt">
                                    <p:tmPct val="10000"/>
                                  </p:iterate>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1"/>
                                          </p:val>
                                        </p:tav>
                                        <p:tav tm="100000">
                                          <p:val>
                                            <p:strVal val="#ppt_x"/>
                                          </p:val>
                                        </p:tav>
                                      </p:tavLst>
                                    </p:anim>
                                    <p:anim calcmode="lin" valueType="num">
                                      <p:cBhvr>
                                        <p:cTn id="33" dur="1000" fill="hold"/>
                                        <p:tgtEl>
                                          <p:spTgt spid="16"/>
                                        </p:tgtEl>
                                        <p:attrNameLst>
                                          <p:attrName>ppt_y</p:attrName>
                                        </p:attrNameLst>
                                      </p:cBhvr>
                                      <p:tavLst>
                                        <p:tav tm="0">
                                          <p:val>
                                            <p:strVal val="#ppt_y"/>
                                          </p:val>
                                        </p:tav>
                                        <p:tav tm="100000">
                                          <p:val>
                                            <p:strVal val="#ppt_y"/>
                                          </p:val>
                                        </p:tav>
                                      </p:tavLst>
                                    </p:anim>
                                  </p:childTnLst>
                                </p:cTn>
                              </p:par>
                            </p:childTnLst>
                          </p:cTn>
                        </p:par>
                        <p:par>
                          <p:cTn id="34" fill="hold">
                            <p:stCondLst>
                              <p:cond delay="6800"/>
                            </p:stCondLst>
                            <p:childTnLst>
                              <p:par>
                                <p:cTn id="35" presetID="40" presetClass="entr" presetSubtype="0" fill="hold" grpId="0" nodeType="afterEffect">
                                  <p:stCondLst>
                                    <p:cond delay="0"/>
                                  </p:stCondLst>
                                  <p:iterate type="lt">
                                    <p:tmPct val="10000"/>
                                  </p:iterate>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1"/>
                                          </p:val>
                                        </p:tav>
                                        <p:tav tm="100000">
                                          <p:val>
                                            <p:strVal val="#ppt_x"/>
                                          </p:val>
                                        </p:tav>
                                      </p:tavLst>
                                    </p:anim>
                                    <p:anim calcmode="lin" valueType="num">
                                      <p:cBhvr>
                                        <p:cTn id="39"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6" grpId="0"/>
      <p:bldP spid="18"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32"/>
          <p:cNvSpPr/>
          <p:nvPr/>
        </p:nvSpPr>
        <p:spPr>
          <a:xfrm>
            <a:off x="353695" y="1255395"/>
            <a:ext cx="1282065" cy="1538605"/>
          </a:xfrm>
          <a:prstGeom prst="roundRect">
            <a:avLst>
              <a:gd name="adj" fmla="val 93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endParaRPr lang="zh-HK" altLang="en-US" noProof="1"/>
          </a:p>
        </p:txBody>
      </p:sp>
      <p:sp>
        <p:nvSpPr>
          <p:cNvPr id="34" name="任意多边形 33"/>
          <p:cNvSpPr/>
          <p:nvPr/>
        </p:nvSpPr>
        <p:spPr>
          <a:xfrm>
            <a:off x="221615" y="2186305"/>
            <a:ext cx="1535430" cy="2040255"/>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endParaRPr lang="zh-HK" altLang="en-US" noProof="1">
              <a:solidFill>
                <a:schemeClr val="bg1"/>
              </a:solidFill>
            </a:endParaRPr>
          </a:p>
        </p:txBody>
      </p:sp>
      <p:sp>
        <p:nvSpPr>
          <p:cNvPr id="35" name="椭圆 34"/>
          <p:cNvSpPr/>
          <p:nvPr/>
        </p:nvSpPr>
        <p:spPr>
          <a:xfrm>
            <a:off x="552450" y="1894840"/>
            <a:ext cx="789940" cy="61531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endParaRPr lang="zh-HK" altLang="en-US" noProof="1">
              <a:latin typeface="Impact" panose="020B0806030902050204" pitchFamily="34" charset="0"/>
            </a:endParaRPr>
          </a:p>
        </p:txBody>
      </p:sp>
      <p:sp>
        <p:nvSpPr>
          <p:cNvPr id="38917" name="文本框 11"/>
          <p:cNvSpPr txBox="1">
            <a:spLocks noChangeArrowheads="1"/>
          </p:cNvSpPr>
          <p:nvPr/>
        </p:nvSpPr>
        <p:spPr bwMode="auto">
          <a:xfrm>
            <a:off x="482600" y="1474470"/>
            <a:ext cx="1013460" cy="575945"/>
          </a:xfrm>
          <a:prstGeom prst="rect">
            <a:avLst/>
          </a:prstGeom>
          <a:noFill/>
          <a:ln w="9525">
            <a:noFill/>
            <a:miter lim="800000"/>
          </a:ln>
        </p:spPr>
        <p:txBody>
          <a:bodyPr lIns="68580" tIns="34290" rIns="68580" bIns="34290">
            <a:spAutoFit/>
          </a:bodyPr>
          <a:lstStyle/>
          <a:p>
            <a:pPr algn="ctr"/>
            <a:r>
              <a:rPr lang="en-US" altLang="zh-HK" sz="3300" dirty="0">
                <a:solidFill>
                  <a:schemeClr val="bg1"/>
                </a:solidFill>
                <a:latin typeface="Impact" panose="020B0806030902050204" pitchFamily="34" charset="0"/>
                <a:ea typeface="张海山锐谐体2.0-授权联系：Samtype@QQ.com" pitchFamily="2" charset="-122"/>
              </a:rPr>
              <a:t>01</a:t>
            </a:r>
            <a:endParaRPr lang="zh-HK" altLang="en-US" sz="3300" dirty="0">
              <a:solidFill>
                <a:schemeClr val="bg1"/>
              </a:solidFill>
              <a:latin typeface="Impact" panose="020B0806030902050204" pitchFamily="34" charset="0"/>
              <a:ea typeface="张海山锐谐体2.0-授权联系：Samtype@QQ.com" pitchFamily="2" charset="-122"/>
            </a:endParaRPr>
          </a:p>
        </p:txBody>
      </p:sp>
      <p:sp>
        <p:nvSpPr>
          <p:cNvPr id="38918" name="文本框 64"/>
          <p:cNvSpPr txBox="1">
            <a:spLocks noChangeArrowheads="1"/>
          </p:cNvSpPr>
          <p:nvPr/>
        </p:nvSpPr>
        <p:spPr bwMode="auto">
          <a:xfrm>
            <a:off x="226695" y="2496185"/>
            <a:ext cx="1441450" cy="345440"/>
          </a:xfrm>
          <a:prstGeom prst="rect">
            <a:avLst/>
          </a:prstGeom>
          <a:noFill/>
          <a:ln w="9525">
            <a:noFill/>
            <a:miter lim="800000"/>
          </a:ln>
        </p:spPr>
        <p:txBody>
          <a:bodyPr wrap="square" lIns="68580" tIns="34290" rIns="68580" bIns="34290">
            <a:spAutoFit/>
          </a:bodyPr>
          <a:lstStyle/>
          <a:p>
            <a:pPr algn="ctr"/>
            <a:r>
              <a:rPr lang="zh-CN" altLang="zh-HK" b="1" dirty="0">
                <a:solidFill>
                  <a:schemeClr val="bg1">
                    <a:lumMod val="50000"/>
                  </a:schemeClr>
                </a:solidFill>
                <a:uFillTx/>
                <a:latin typeface="微软雅黑" panose="020B0503020204020204" pitchFamily="34" charset="-122"/>
                <a:ea typeface="微软雅黑" panose="020B0503020204020204" pitchFamily="34" charset="-122"/>
              </a:rPr>
              <a:t>项目需求</a:t>
            </a:r>
            <a:endParaRPr lang="zh-CN" altLang="zh-HK" b="1" dirty="0">
              <a:solidFill>
                <a:schemeClr val="bg1">
                  <a:lumMod val="50000"/>
                </a:schemeClr>
              </a:solidFill>
              <a:uFillTx/>
              <a:latin typeface="微软雅黑" panose="020B0503020204020204" pitchFamily="34" charset="-122"/>
              <a:ea typeface="微软雅黑" panose="020B0503020204020204" pitchFamily="34" charset="-122"/>
            </a:endParaRPr>
          </a:p>
        </p:txBody>
      </p:sp>
      <p:sp>
        <p:nvSpPr>
          <p:cNvPr id="30" name="MH_Others_1"/>
          <p:cNvSpPr txBox="1"/>
          <p:nvPr>
            <p:custDataLst>
              <p:tags r:id="rId1"/>
            </p:custDataLst>
          </p:nvPr>
        </p:nvSpPr>
        <p:spPr>
          <a:xfrm>
            <a:off x="3536093" y="323787"/>
            <a:ext cx="2044019" cy="722512"/>
          </a:xfrm>
          <a:prstGeom prst="rect">
            <a:avLst/>
          </a:prstGeom>
          <a:noFill/>
        </p:spPr>
        <p:txBody>
          <a:bodyPr vert="horz" wrap="square" lIns="0" tIns="0" rIns="0" bIns="0" rtlCol="0" anchor="ctr" anchorCtr="0">
            <a:spAutoFit/>
          </a:bodyPr>
          <a:lstStyle/>
          <a:p>
            <a:pPr algn="ctr"/>
            <a:r>
              <a:rPr lang="zh-CN" altLang="en-US" sz="47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目  录</a:t>
            </a:r>
            <a:endParaRPr lang="zh-CN" altLang="en-US" sz="47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MH_Others_2"/>
          <p:cNvSpPr txBox="1"/>
          <p:nvPr>
            <p:custDataLst>
              <p:tags r:id="rId2"/>
            </p:custDataLst>
          </p:nvPr>
        </p:nvSpPr>
        <p:spPr>
          <a:xfrm>
            <a:off x="3560387" y="950413"/>
            <a:ext cx="2023371" cy="306520"/>
          </a:xfrm>
          <a:prstGeom prst="rect">
            <a:avLst/>
          </a:prstGeom>
          <a:noFill/>
        </p:spPr>
        <p:txBody>
          <a:bodyPr wrap="square" lIns="0" tIns="0" rIns="0" bIns="0">
            <a:spAutoFit/>
          </a:bodyPr>
          <a:lstStyle/>
          <a:p>
            <a:pPr algn="ctr">
              <a:defRPr/>
            </a:pPr>
            <a:r>
              <a:rPr lang="en-US" altLang="zh-CN" sz="20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文本框 67"/>
          <p:cNvSpPr txBox="1">
            <a:spLocks noChangeArrowheads="1"/>
          </p:cNvSpPr>
          <p:nvPr/>
        </p:nvSpPr>
        <p:spPr bwMode="auto">
          <a:xfrm>
            <a:off x="287655" y="2925445"/>
            <a:ext cx="1414780" cy="622300"/>
          </a:xfrm>
          <a:prstGeom prst="rect">
            <a:avLst/>
          </a:prstGeom>
          <a:noFill/>
          <a:ln w="9525">
            <a:noFill/>
            <a:miter lim="800000"/>
          </a:ln>
        </p:spPr>
        <p:txBody>
          <a:bodyPr wrap="square" lIns="68580" tIns="34290" rIns="68580" bIns="34290">
            <a:spAutoFit/>
          </a:bodyPr>
          <a:lstStyle/>
          <a:p>
            <a:pPr algn="ctr"/>
            <a:endParaRPr lang="en-US" altLang="zh-CN" sz="800" dirty="0">
              <a:solidFill>
                <a:schemeClr val="bg1">
                  <a:lumMod val="50000"/>
                </a:schemeClr>
              </a:solidFill>
              <a:uFillTx/>
              <a:latin typeface="微软雅黑" panose="020B0503020204020204" pitchFamily="34" charset="-122"/>
              <a:ea typeface="微软雅黑" panose="020B0503020204020204" pitchFamily="34" charset="-122"/>
            </a:endParaRPr>
          </a:p>
          <a:p>
            <a:pPr algn="ctr"/>
            <a:r>
              <a:rPr lang="zh-CN" altLang="zh-HK" sz="1400" dirty="0">
                <a:solidFill>
                  <a:schemeClr val="bg1">
                    <a:lumMod val="50000"/>
                  </a:schemeClr>
                </a:solidFill>
                <a:uFillTx/>
                <a:latin typeface="微软雅黑" panose="020B0503020204020204" pitchFamily="34" charset="-122"/>
                <a:ea typeface="微软雅黑" panose="020B0503020204020204" pitchFamily="34" charset="-122"/>
                <a:sym typeface="+mn-ea"/>
              </a:rPr>
              <a:t>项目需求背景和开发周期，人员</a:t>
            </a:r>
            <a:endParaRPr lang="zh-CN" altLang="zh-HK" sz="1400" dirty="0">
              <a:solidFill>
                <a:schemeClr val="bg1">
                  <a:lumMod val="50000"/>
                </a:schemeClr>
              </a:solidFill>
              <a:uFillTx/>
              <a:latin typeface="微软雅黑" panose="020B0503020204020204" pitchFamily="34" charset="-122"/>
              <a:ea typeface="微软雅黑" panose="020B0503020204020204" pitchFamily="34" charset="-122"/>
              <a:sym typeface="+mn-ea"/>
            </a:endParaRPr>
          </a:p>
        </p:txBody>
      </p:sp>
      <p:sp>
        <p:nvSpPr>
          <p:cNvPr id="2" name="圆角矩形 1"/>
          <p:cNvSpPr/>
          <p:nvPr/>
        </p:nvSpPr>
        <p:spPr>
          <a:xfrm>
            <a:off x="2078355" y="1255395"/>
            <a:ext cx="1282065" cy="1538605"/>
          </a:xfrm>
          <a:prstGeom prst="roundRect">
            <a:avLst>
              <a:gd name="adj" fmla="val 93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p>
            <a:pPr algn="ctr" fontAlgn="auto"/>
            <a:endParaRPr lang="zh-HK" altLang="en-US" noProof="1"/>
          </a:p>
        </p:txBody>
      </p:sp>
      <p:sp>
        <p:nvSpPr>
          <p:cNvPr id="6" name="任意多边形 5"/>
          <p:cNvSpPr/>
          <p:nvPr/>
        </p:nvSpPr>
        <p:spPr>
          <a:xfrm>
            <a:off x="1946275" y="2186305"/>
            <a:ext cx="1535430" cy="2040255"/>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p>
            <a:pPr algn="ctr" fontAlgn="auto"/>
            <a:endParaRPr lang="zh-HK" altLang="en-US" noProof="1">
              <a:solidFill>
                <a:schemeClr val="bg1"/>
              </a:solidFill>
            </a:endParaRPr>
          </a:p>
        </p:txBody>
      </p:sp>
      <p:sp>
        <p:nvSpPr>
          <p:cNvPr id="8" name="椭圆 7"/>
          <p:cNvSpPr/>
          <p:nvPr/>
        </p:nvSpPr>
        <p:spPr>
          <a:xfrm>
            <a:off x="2277110" y="1894840"/>
            <a:ext cx="789940" cy="61531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p>
            <a:pPr algn="ctr" fontAlgn="auto"/>
            <a:endParaRPr lang="zh-HK" altLang="en-US" noProof="1">
              <a:latin typeface="Impact" panose="020B0806030902050204" pitchFamily="34" charset="0"/>
            </a:endParaRPr>
          </a:p>
        </p:txBody>
      </p:sp>
      <p:sp>
        <p:nvSpPr>
          <p:cNvPr id="9" name="文本框 11"/>
          <p:cNvSpPr txBox="1">
            <a:spLocks noChangeArrowheads="1"/>
          </p:cNvSpPr>
          <p:nvPr/>
        </p:nvSpPr>
        <p:spPr bwMode="auto">
          <a:xfrm>
            <a:off x="2207260" y="1444625"/>
            <a:ext cx="1013460" cy="575945"/>
          </a:xfrm>
          <a:prstGeom prst="rect">
            <a:avLst/>
          </a:prstGeom>
          <a:noFill/>
          <a:ln w="9525">
            <a:noFill/>
            <a:miter lim="800000"/>
          </a:ln>
        </p:spPr>
        <p:txBody>
          <a:bodyPr lIns="68580" tIns="34290" rIns="68580" bIns="34290">
            <a:spAutoFit/>
          </a:bodyPr>
          <a:p>
            <a:pPr algn="ctr"/>
            <a:r>
              <a:rPr lang="en-US" altLang="zh-HK" sz="3300" dirty="0">
                <a:solidFill>
                  <a:schemeClr val="bg1"/>
                </a:solidFill>
                <a:latin typeface="Impact" panose="020B0806030902050204" pitchFamily="34" charset="0"/>
                <a:ea typeface="张海山锐谐体2.0-授权联系：Samtype@QQ.com" pitchFamily="2" charset="-122"/>
              </a:rPr>
              <a:t>02</a:t>
            </a:r>
            <a:endParaRPr lang="zh-HK" altLang="en-US" sz="3300" dirty="0">
              <a:solidFill>
                <a:schemeClr val="bg1"/>
              </a:solidFill>
              <a:latin typeface="Impact" panose="020B0806030902050204" pitchFamily="34" charset="0"/>
              <a:ea typeface="张海山锐谐体2.0-授权联系：Samtype@QQ.com" pitchFamily="2" charset="-122"/>
            </a:endParaRPr>
          </a:p>
        </p:txBody>
      </p:sp>
      <p:sp>
        <p:nvSpPr>
          <p:cNvPr id="10" name="文本框 64"/>
          <p:cNvSpPr txBox="1">
            <a:spLocks noChangeArrowheads="1"/>
          </p:cNvSpPr>
          <p:nvPr/>
        </p:nvSpPr>
        <p:spPr bwMode="auto">
          <a:xfrm>
            <a:off x="1951355" y="2496185"/>
            <a:ext cx="1441450" cy="345440"/>
          </a:xfrm>
          <a:prstGeom prst="rect">
            <a:avLst/>
          </a:prstGeom>
          <a:noFill/>
          <a:ln w="9525">
            <a:noFill/>
            <a:miter lim="800000"/>
          </a:ln>
        </p:spPr>
        <p:txBody>
          <a:bodyPr wrap="square" lIns="68580" tIns="34290" rIns="68580" bIns="34290">
            <a:spAutoFit/>
          </a:bodyPr>
          <a:p>
            <a:pPr algn="ctr"/>
            <a:r>
              <a:rPr lang="zh-CN" altLang="en-US" b="1" dirty="0">
                <a:solidFill>
                  <a:schemeClr val="bg1">
                    <a:lumMod val="50000"/>
                  </a:schemeClr>
                </a:solidFill>
                <a:latin typeface="微软雅黑" panose="020B0503020204020204" pitchFamily="34" charset="-122"/>
                <a:ea typeface="微软雅黑" panose="020B0503020204020204" pitchFamily="34" charset="-122"/>
                <a:sym typeface="+mn-ea"/>
              </a:rPr>
              <a:t>项目分析</a:t>
            </a:r>
            <a:endParaRPr lang="zh-CN" altLang="zh-HK" b="1" dirty="0">
              <a:solidFill>
                <a:schemeClr val="bg1">
                  <a:lumMod val="50000"/>
                </a:schemeClr>
              </a:solidFill>
              <a:uFillTx/>
              <a:latin typeface="微软雅黑" panose="020B0503020204020204" pitchFamily="34" charset="-122"/>
              <a:ea typeface="微软雅黑" panose="020B0503020204020204" pitchFamily="34" charset="-122"/>
            </a:endParaRPr>
          </a:p>
        </p:txBody>
      </p:sp>
      <p:sp>
        <p:nvSpPr>
          <p:cNvPr id="11" name="文本框 67"/>
          <p:cNvSpPr txBox="1">
            <a:spLocks noChangeArrowheads="1"/>
          </p:cNvSpPr>
          <p:nvPr/>
        </p:nvSpPr>
        <p:spPr bwMode="auto">
          <a:xfrm>
            <a:off x="2012315" y="2925445"/>
            <a:ext cx="1414780" cy="837565"/>
          </a:xfrm>
          <a:prstGeom prst="rect">
            <a:avLst/>
          </a:prstGeom>
          <a:noFill/>
          <a:ln w="9525">
            <a:noFill/>
            <a:miter lim="800000"/>
          </a:ln>
        </p:spPr>
        <p:txBody>
          <a:bodyPr wrap="square" lIns="68580" tIns="34290" rIns="68580" bIns="34290">
            <a:spAutoFit/>
          </a:bodyPr>
          <a:p>
            <a:pPr algn="ctr"/>
            <a:endParaRPr lang="en-US" altLang="zh-CN" sz="800" dirty="0">
              <a:solidFill>
                <a:schemeClr val="bg1">
                  <a:lumMod val="50000"/>
                </a:schemeClr>
              </a:solidFill>
              <a:uFillTx/>
              <a:latin typeface="微软雅黑" panose="020B0503020204020204" pitchFamily="34" charset="-122"/>
              <a:ea typeface="微软雅黑" panose="020B0503020204020204" pitchFamily="34" charset="-122"/>
            </a:endParaRPr>
          </a:p>
          <a:p>
            <a:pPr algn="ctr"/>
            <a:r>
              <a:rPr lang="zh-CN" altLang="en-US" sz="1400" dirty="0">
                <a:solidFill>
                  <a:schemeClr val="bg1">
                    <a:lumMod val="50000"/>
                  </a:schemeClr>
                </a:solidFill>
                <a:uFillTx/>
                <a:latin typeface="微软雅黑" panose="020B0503020204020204" pitchFamily="34" charset="-122"/>
                <a:ea typeface="微软雅黑" panose="020B0503020204020204" pitchFamily="34" charset="-122"/>
                <a:sym typeface="+mn-ea"/>
              </a:rPr>
              <a:t>开发环境和数据库设计，</a:t>
            </a:r>
            <a:r>
              <a:rPr lang="en-US" altLang="zh-CN" sz="1400" dirty="0">
                <a:solidFill>
                  <a:schemeClr val="bg1">
                    <a:lumMod val="50000"/>
                  </a:schemeClr>
                </a:solidFill>
                <a:uFillTx/>
                <a:latin typeface="微软雅黑" panose="020B0503020204020204" pitchFamily="34" charset="-122"/>
                <a:ea typeface="微软雅黑" panose="020B0503020204020204" pitchFamily="34" charset="-122"/>
                <a:sym typeface="+mn-ea"/>
              </a:rPr>
              <a:t>ER</a:t>
            </a:r>
            <a:endParaRPr lang="en-US" altLang="zh-CN" sz="1400" dirty="0">
              <a:solidFill>
                <a:schemeClr val="bg1">
                  <a:lumMod val="50000"/>
                </a:schemeClr>
              </a:solidFill>
              <a:uFillTx/>
              <a:latin typeface="微软雅黑" panose="020B0503020204020204" pitchFamily="34" charset="-122"/>
              <a:ea typeface="微软雅黑" panose="020B0503020204020204" pitchFamily="34" charset="-122"/>
            </a:endParaRPr>
          </a:p>
          <a:p>
            <a:pPr algn="ctr"/>
            <a:r>
              <a:rPr lang="zh-CN" altLang="en-US" sz="1400" dirty="0">
                <a:solidFill>
                  <a:schemeClr val="bg1">
                    <a:lumMod val="50000"/>
                  </a:schemeClr>
                </a:solidFill>
                <a:uFillTx/>
                <a:latin typeface="微软雅黑" panose="020B0503020204020204" pitchFamily="34" charset="-122"/>
                <a:ea typeface="微软雅黑" panose="020B0503020204020204" pitchFamily="34" charset="-122"/>
                <a:sym typeface="+mn-ea"/>
              </a:rPr>
              <a:t>图</a:t>
            </a:r>
            <a:endParaRPr lang="zh-CN" altLang="zh-HK" sz="1400" dirty="0">
              <a:solidFill>
                <a:schemeClr val="bg1">
                  <a:lumMod val="50000"/>
                </a:schemeClr>
              </a:solidFill>
              <a:uFillTx/>
              <a:latin typeface="微软雅黑" panose="020B0503020204020204" pitchFamily="34" charset="-122"/>
              <a:ea typeface="微软雅黑" panose="020B0503020204020204" pitchFamily="34" charset="-122"/>
              <a:sym typeface="+mn-ea"/>
            </a:endParaRPr>
          </a:p>
        </p:txBody>
      </p:sp>
      <p:sp>
        <p:nvSpPr>
          <p:cNvPr id="12" name="圆角矩形 11"/>
          <p:cNvSpPr/>
          <p:nvPr/>
        </p:nvSpPr>
        <p:spPr>
          <a:xfrm>
            <a:off x="3811905" y="1255395"/>
            <a:ext cx="1282065" cy="1538605"/>
          </a:xfrm>
          <a:prstGeom prst="roundRect">
            <a:avLst>
              <a:gd name="adj" fmla="val 93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p>
            <a:pPr algn="ctr" fontAlgn="auto"/>
            <a:endParaRPr lang="zh-HK" altLang="en-US" noProof="1"/>
          </a:p>
        </p:txBody>
      </p:sp>
      <p:sp>
        <p:nvSpPr>
          <p:cNvPr id="13" name="任意多边形 12"/>
          <p:cNvSpPr/>
          <p:nvPr/>
        </p:nvSpPr>
        <p:spPr>
          <a:xfrm>
            <a:off x="3679825" y="2186305"/>
            <a:ext cx="1535430" cy="2040255"/>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p>
            <a:pPr algn="ctr" fontAlgn="auto"/>
            <a:endParaRPr lang="zh-HK" altLang="en-US" noProof="1">
              <a:solidFill>
                <a:schemeClr val="bg1"/>
              </a:solidFill>
            </a:endParaRPr>
          </a:p>
        </p:txBody>
      </p:sp>
      <p:sp>
        <p:nvSpPr>
          <p:cNvPr id="14" name="椭圆 13"/>
          <p:cNvSpPr/>
          <p:nvPr/>
        </p:nvSpPr>
        <p:spPr>
          <a:xfrm>
            <a:off x="4010660" y="1894840"/>
            <a:ext cx="789940" cy="61531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p>
            <a:pPr algn="ctr" fontAlgn="auto"/>
            <a:endParaRPr lang="zh-HK" altLang="en-US" noProof="1">
              <a:latin typeface="Impact" panose="020B0806030902050204" pitchFamily="34" charset="0"/>
            </a:endParaRPr>
          </a:p>
        </p:txBody>
      </p:sp>
      <p:sp>
        <p:nvSpPr>
          <p:cNvPr id="15" name="文本框 11"/>
          <p:cNvSpPr txBox="1">
            <a:spLocks noChangeArrowheads="1"/>
          </p:cNvSpPr>
          <p:nvPr/>
        </p:nvSpPr>
        <p:spPr bwMode="auto">
          <a:xfrm>
            <a:off x="3940810" y="1444625"/>
            <a:ext cx="1013460" cy="575945"/>
          </a:xfrm>
          <a:prstGeom prst="rect">
            <a:avLst/>
          </a:prstGeom>
          <a:noFill/>
          <a:ln w="9525">
            <a:noFill/>
            <a:miter lim="800000"/>
          </a:ln>
        </p:spPr>
        <p:txBody>
          <a:bodyPr lIns="68580" tIns="34290" rIns="68580" bIns="34290">
            <a:spAutoFit/>
          </a:bodyPr>
          <a:p>
            <a:pPr algn="ctr"/>
            <a:r>
              <a:rPr lang="en-US" altLang="zh-HK" sz="3300" dirty="0">
                <a:solidFill>
                  <a:schemeClr val="bg1"/>
                </a:solidFill>
                <a:latin typeface="Impact" panose="020B0806030902050204" pitchFamily="34" charset="0"/>
                <a:ea typeface="张海山锐谐体2.0-授权联系：Samtype@QQ.com" pitchFamily="2" charset="-122"/>
              </a:rPr>
              <a:t>03</a:t>
            </a:r>
            <a:endParaRPr lang="zh-HK" altLang="en-US" sz="3300" dirty="0">
              <a:solidFill>
                <a:schemeClr val="bg1"/>
              </a:solidFill>
              <a:latin typeface="Impact" panose="020B0806030902050204" pitchFamily="34" charset="0"/>
              <a:ea typeface="张海山锐谐体2.0-授权联系：Samtype@QQ.com" pitchFamily="2" charset="-122"/>
            </a:endParaRPr>
          </a:p>
        </p:txBody>
      </p:sp>
      <p:sp>
        <p:nvSpPr>
          <p:cNvPr id="16" name="文本框 64"/>
          <p:cNvSpPr txBox="1">
            <a:spLocks noChangeArrowheads="1"/>
          </p:cNvSpPr>
          <p:nvPr/>
        </p:nvSpPr>
        <p:spPr bwMode="auto">
          <a:xfrm>
            <a:off x="3684905" y="2496185"/>
            <a:ext cx="1441450" cy="345440"/>
          </a:xfrm>
          <a:prstGeom prst="rect">
            <a:avLst/>
          </a:prstGeom>
          <a:noFill/>
          <a:ln w="9525">
            <a:noFill/>
            <a:miter lim="800000"/>
          </a:ln>
        </p:spPr>
        <p:txBody>
          <a:bodyPr wrap="square" lIns="68580" tIns="34290" rIns="68580" bIns="34290">
            <a:spAutoFit/>
          </a:bodyPr>
          <a:p>
            <a:pPr algn="ctr"/>
            <a:r>
              <a:rPr lang="zh-CN" altLang="zh-HK" b="1" dirty="0">
                <a:solidFill>
                  <a:schemeClr val="bg1">
                    <a:lumMod val="50000"/>
                  </a:schemeClr>
                </a:solidFill>
                <a:latin typeface="微软雅黑" panose="020B0503020204020204" pitchFamily="34" charset="-122"/>
                <a:ea typeface="微软雅黑" panose="020B0503020204020204" pitchFamily="34" charset="-122"/>
                <a:sym typeface="+mn-ea"/>
              </a:rPr>
              <a:t>项目设计</a:t>
            </a:r>
            <a:endParaRPr lang="zh-CN" altLang="zh-HK" b="1" dirty="0">
              <a:solidFill>
                <a:schemeClr val="bg1">
                  <a:lumMod val="50000"/>
                </a:schemeClr>
              </a:solidFill>
              <a:uFillTx/>
              <a:latin typeface="微软雅黑" panose="020B0503020204020204" pitchFamily="34" charset="-122"/>
              <a:ea typeface="微软雅黑" panose="020B0503020204020204" pitchFamily="34" charset="-122"/>
            </a:endParaRPr>
          </a:p>
        </p:txBody>
      </p:sp>
      <p:sp>
        <p:nvSpPr>
          <p:cNvPr id="17" name="文本框 67"/>
          <p:cNvSpPr txBox="1">
            <a:spLocks noChangeArrowheads="1"/>
          </p:cNvSpPr>
          <p:nvPr/>
        </p:nvSpPr>
        <p:spPr bwMode="auto">
          <a:xfrm>
            <a:off x="3745865" y="2925445"/>
            <a:ext cx="1414780" cy="622300"/>
          </a:xfrm>
          <a:prstGeom prst="rect">
            <a:avLst/>
          </a:prstGeom>
          <a:noFill/>
          <a:ln w="9525">
            <a:noFill/>
            <a:miter lim="800000"/>
          </a:ln>
        </p:spPr>
        <p:txBody>
          <a:bodyPr wrap="square" lIns="68580" tIns="34290" rIns="68580" bIns="34290">
            <a:spAutoFit/>
          </a:bodyPr>
          <a:p>
            <a:pPr algn="ctr"/>
            <a:endParaRPr lang="en-US" altLang="zh-CN" sz="800" dirty="0">
              <a:solidFill>
                <a:schemeClr val="bg1">
                  <a:lumMod val="50000"/>
                </a:schemeClr>
              </a:solidFill>
              <a:uFillTx/>
              <a:latin typeface="微软雅黑" panose="020B0503020204020204" pitchFamily="34" charset="-122"/>
              <a:ea typeface="微软雅黑" panose="020B0503020204020204" pitchFamily="34" charset="-122"/>
            </a:endParaRPr>
          </a:p>
          <a:p>
            <a:pPr algn="ctr"/>
            <a:r>
              <a:rPr lang="zh-CN" sz="1400" dirty="0">
                <a:solidFill>
                  <a:schemeClr val="bg1">
                    <a:lumMod val="50000"/>
                  </a:schemeClr>
                </a:solidFill>
                <a:uFillTx/>
                <a:latin typeface="微软雅黑" panose="020B0503020204020204" pitchFamily="34" charset="-122"/>
                <a:ea typeface="微软雅黑" panose="020B0503020204020204" pitchFamily="34" charset="-122"/>
                <a:sym typeface="+mn-ea"/>
              </a:rPr>
              <a:t>系统设计和界面设计</a:t>
            </a:r>
            <a:endParaRPr lang="zh-CN" altLang="zh-HK" sz="1400" dirty="0">
              <a:solidFill>
                <a:schemeClr val="bg1">
                  <a:lumMod val="50000"/>
                </a:schemeClr>
              </a:solidFill>
              <a:uFillTx/>
              <a:latin typeface="微软雅黑" panose="020B0503020204020204" pitchFamily="34" charset="-122"/>
              <a:ea typeface="微软雅黑" panose="020B0503020204020204" pitchFamily="34" charset="-122"/>
              <a:sym typeface="+mn-ea"/>
            </a:endParaRPr>
          </a:p>
        </p:txBody>
      </p:sp>
      <p:sp>
        <p:nvSpPr>
          <p:cNvPr id="36" name="圆角矩形 35"/>
          <p:cNvSpPr/>
          <p:nvPr/>
        </p:nvSpPr>
        <p:spPr>
          <a:xfrm>
            <a:off x="5554980" y="1255395"/>
            <a:ext cx="1282065" cy="1538605"/>
          </a:xfrm>
          <a:prstGeom prst="roundRect">
            <a:avLst>
              <a:gd name="adj" fmla="val 93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p>
            <a:pPr algn="ctr" fontAlgn="auto"/>
            <a:endParaRPr lang="zh-HK" altLang="en-US" noProof="1"/>
          </a:p>
        </p:txBody>
      </p:sp>
      <p:sp>
        <p:nvSpPr>
          <p:cNvPr id="37" name="任意多边形 36"/>
          <p:cNvSpPr/>
          <p:nvPr/>
        </p:nvSpPr>
        <p:spPr>
          <a:xfrm>
            <a:off x="5422900" y="2186305"/>
            <a:ext cx="1535430" cy="2040255"/>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p>
            <a:pPr algn="ctr" fontAlgn="auto"/>
            <a:endParaRPr lang="zh-HK" altLang="en-US" noProof="1">
              <a:solidFill>
                <a:schemeClr val="bg1"/>
              </a:solidFill>
            </a:endParaRPr>
          </a:p>
        </p:txBody>
      </p:sp>
      <p:sp>
        <p:nvSpPr>
          <p:cNvPr id="38" name="椭圆 37"/>
          <p:cNvSpPr/>
          <p:nvPr/>
        </p:nvSpPr>
        <p:spPr>
          <a:xfrm>
            <a:off x="5753735" y="1894840"/>
            <a:ext cx="789940" cy="61531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p>
            <a:pPr algn="ctr" fontAlgn="auto"/>
            <a:endParaRPr lang="zh-HK" altLang="en-US" noProof="1">
              <a:latin typeface="Impact" panose="020B0806030902050204" pitchFamily="34" charset="0"/>
            </a:endParaRPr>
          </a:p>
        </p:txBody>
      </p:sp>
      <p:sp>
        <p:nvSpPr>
          <p:cNvPr id="39" name="文本框 11"/>
          <p:cNvSpPr txBox="1">
            <a:spLocks noChangeArrowheads="1"/>
          </p:cNvSpPr>
          <p:nvPr/>
        </p:nvSpPr>
        <p:spPr bwMode="auto">
          <a:xfrm>
            <a:off x="5683885" y="1474470"/>
            <a:ext cx="1013460" cy="575945"/>
          </a:xfrm>
          <a:prstGeom prst="rect">
            <a:avLst/>
          </a:prstGeom>
          <a:noFill/>
          <a:ln w="9525">
            <a:noFill/>
            <a:miter lim="800000"/>
          </a:ln>
        </p:spPr>
        <p:txBody>
          <a:bodyPr lIns="68580" tIns="34290" rIns="68580" bIns="34290">
            <a:spAutoFit/>
          </a:bodyPr>
          <a:p>
            <a:pPr algn="ctr"/>
            <a:r>
              <a:rPr lang="en-US" altLang="zh-HK" sz="3300" dirty="0">
                <a:solidFill>
                  <a:schemeClr val="bg1"/>
                </a:solidFill>
                <a:latin typeface="Impact" panose="020B0806030902050204" pitchFamily="34" charset="0"/>
                <a:ea typeface="张海山锐谐体2.0-授权联系：Samtype@QQ.com" pitchFamily="2" charset="-122"/>
              </a:rPr>
              <a:t>04</a:t>
            </a:r>
            <a:endParaRPr lang="zh-HK" altLang="en-US" sz="3300" dirty="0">
              <a:solidFill>
                <a:schemeClr val="bg1"/>
              </a:solidFill>
              <a:latin typeface="Impact" panose="020B0806030902050204" pitchFamily="34" charset="0"/>
              <a:ea typeface="张海山锐谐体2.0-授权联系：Samtype@QQ.com" pitchFamily="2" charset="-122"/>
            </a:endParaRPr>
          </a:p>
        </p:txBody>
      </p:sp>
      <p:sp>
        <p:nvSpPr>
          <p:cNvPr id="43" name="文本框 64"/>
          <p:cNvSpPr txBox="1">
            <a:spLocks noChangeArrowheads="1"/>
          </p:cNvSpPr>
          <p:nvPr/>
        </p:nvSpPr>
        <p:spPr bwMode="auto">
          <a:xfrm>
            <a:off x="5427980" y="2496185"/>
            <a:ext cx="1441450" cy="622300"/>
          </a:xfrm>
          <a:prstGeom prst="rect">
            <a:avLst/>
          </a:prstGeom>
          <a:noFill/>
          <a:ln w="9525">
            <a:noFill/>
            <a:miter lim="800000"/>
          </a:ln>
        </p:spPr>
        <p:txBody>
          <a:bodyPr wrap="square" lIns="68580" tIns="34290" rIns="68580" bIns="34290">
            <a:spAutoFit/>
          </a:bodyPr>
          <a:p>
            <a:pPr algn="ctr"/>
            <a:r>
              <a:rPr lang="zh-CN" altLang="zh-HK" b="1" dirty="0">
                <a:solidFill>
                  <a:schemeClr val="bg1">
                    <a:lumMod val="50000"/>
                  </a:schemeClr>
                </a:solidFill>
                <a:latin typeface="微软雅黑" panose="020B0503020204020204" pitchFamily="34" charset="-122"/>
                <a:ea typeface="微软雅黑" panose="020B0503020204020204" pitchFamily="34" charset="-122"/>
                <a:sym typeface="+mn-ea"/>
              </a:rPr>
              <a:t>功能核心演示</a:t>
            </a:r>
            <a:endParaRPr lang="zh-CN" altLang="zh-HK" b="1" dirty="0">
              <a:solidFill>
                <a:schemeClr val="bg1">
                  <a:lumMod val="50000"/>
                </a:schemeClr>
              </a:solidFill>
              <a:uFillTx/>
              <a:latin typeface="微软雅黑" panose="020B0503020204020204" pitchFamily="34" charset="-122"/>
              <a:ea typeface="微软雅黑" panose="020B0503020204020204" pitchFamily="34" charset="-122"/>
            </a:endParaRPr>
          </a:p>
        </p:txBody>
      </p:sp>
      <p:sp>
        <p:nvSpPr>
          <p:cNvPr id="44" name="文本框 67"/>
          <p:cNvSpPr txBox="1">
            <a:spLocks noChangeArrowheads="1"/>
          </p:cNvSpPr>
          <p:nvPr/>
        </p:nvSpPr>
        <p:spPr bwMode="auto">
          <a:xfrm>
            <a:off x="5488940" y="2925445"/>
            <a:ext cx="1414780" cy="837565"/>
          </a:xfrm>
          <a:prstGeom prst="rect">
            <a:avLst/>
          </a:prstGeom>
          <a:noFill/>
          <a:ln w="9525">
            <a:noFill/>
            <a:miter lim="800000"/>
          </a:ln>
        </p:spPr>
        <p:txBody>
          <a:bodyPr wrap="square" lIns="68580" tIns="34290" rIns="68580" bIns="34290">
            <a:spAutoFit/>
          </a:bodyPr>
          <a:p>
            <a:pPr algn="ctr"/>
            <a:endParaRPr lang="en-US" altLang="zh-CN" sz="800" dirty="0">
              <a:solidFill>
                <a:schemeClr val="bg1">
                  <a:lumMod val="50000"/>
                </a:schemeClr>
              </a:solidFill>
              <a:uFillTx/>
              <a:latin typeface="微软雅黑" panose="020B0503020204020204" pitchFamily="34" charset="-122"/>
              <a:ea typeface="微软雅黑" panose="020B0503020204020204" pitchFamily="34" charset="-122"/>
            </a:endParaRPr>
          </a:p>
          <a:p>
            <a:pPr algn="ctr"/>
            <a:r>
              <a:rPr lang="zh-CN" altLang="en-US" sz="1400" dirty="0">
                <a:solidFill>
                  <a:schemeClr val="bg1">
                    <a:lumMod val="50000"/>
                  </a:schemeClr>
                </a:solidFill>
                <a:latin typeface="微软雅黑" panose="020B0503020204020204" pitchFamily="34" charset="-122"/>
                <a:ea typeface="微软雅黑" panose="020B0503020204020204" pitchFamily="34" charset="-122"/>
                <a:sym typeface="+mn-ea"/>
              </a:rPr>
              <a:t>功能（模块）介绍与特色</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1400" dirty="0">
                <a:solidFill>
                  <a:schemeClr val="bg1">
                    <a:lumMod val="50000"/>
                  </a:schemeClr>
                </a:solidFill>
                <a:latin typeface="微软雅黑" panose="020B0503020204020204" pitchFamily="34" charset="-122"/>
                <a:ea typeface="微软雅黑" panose="020B0503020204020204" pitchFamily="34" charset="-122"/>
                <a:sym typeface="+mn-ea"/>
              </a:rPr>
              <a:t> 核心代码介绍</a:t>
            </a:r>
            <a:endParaRPr lang="zh-CN" altLang="zh-HK" sz="1400" dirty="0">
              <a:solidFill>
                <a:schemeClr val="bg1">
                  <a:lumMod val="50000"/>
                </a:schemeClr>
              </a:solidFill>
              <a:uFillTx/>
              <a:latin typeface="微软雅黑" panose="020B0503020204020204" pitchFamily="34" charset="-122"/>
              <a:ea typeface="微软雅黑" panose="020B0503020204020204" pitchFamily="34" charset="-122"/>
              <a:sym typeface="+mn-ea"/>
            </a:endParaRPr>
          </a:p>
        </p:txBody>
      </p:sp>
      <p:sp>
        <p:nvSpPr>
          <p:cNvPr id="45" name="圆角矩形 44"/>
          <p:cNvSpPr/>
          <p:nvPr/>
        </p:nvSpPr>
        <p:spPr>
          <a:xfrm>
            <a:off x="7444740" y="1255395"/>
            <a:ext cx="1282065" cy="1538605"/>
          </a:xfrm>
          <a:prstGeom prst="roundRect">
            <a:avLst>
              <a:gd name="adj" fmla="val 93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p>
            <a:pPr algn="ctr" fontAlgn="auto"/>
            <a:endParaRPr lang="zh-HK" altLang="en-US" noProof="1"/>
          </a:p>
        </p:txBody>
      </p:sp>
      <p:sp>
        <p:nvSpPr>
          <p:cNvPr id="46" name="任意多边形 45"/>
          <p:cNvSpPr/>
          <p:nvPr/>
        </p:nvSpPr>
        <p:spPr>
          <a:xfrm>
            <a:off x="7312660" y="2186305"/>
            <a:ext cx="1535430" cy="2040255"/>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p>
            <a:pPr algn="ctr" fontAlgn="auto"/>
            <a:endParaRPr lang="zh-HK" altLang="en-US" noProof="1">
              <a:solidFill>
                <a:schemeClr val="bg1"/>
              </a:solidFill>
            </a:endParaRPr>
          </a:p>
        </p:txBody>
      </p:sp>
      <p:sp>
        <p:nvSpPr>
          <p:cNvPr id="50" name="椭圆 49"/>
          <p:cNvSpPr/>
          <p:nvPr/>
        </p:nvSpPr>
        <p:spPr>
          <a:xfrm>
            <a:off x="7643495" y="1894840"/>
            <a:ext cx="789940" cy="61531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p>
            <a:pPr algn="ctr" fontAlgn="auto"/>
            <a:endParaRPr lang="zh-HK" altLang="en-US" noProof="1">
              <a:latin typeface="Impact" panose="020B0806030902050204" pitchFamily="34" charset="0"/>
            </a:endParaRPr>
          </a:p>
        </p:txBody>
      </p:sp>
      <p:sp>
        <p:nvSpPr>
          <p:cNvPr id="51" name="文本框 11"/>
          <p:cNvSpPr txBox="1">
            <a:spLocks noChangeArrowheads="1"/>
          </p:cNvSpPr>
          <p:nvPr/>
        </p:nvSpPr>
        <p:spPr bwMode="auto">
          <a:xfrm>
            <a:off x="7573645" y="1474470"/>
            <a:ext cx="1013460" cy="575945"/>
          </a:xfrm>
          <a:prstGeom prst="rect">
            <a:avLst/>
          </a:prstGeom>
          <a:noFill/>
          <a:ln w="9525">
            <a:noFill/>
            <a:miter lim="800000"/>
          </a:ln>
        </p:spPr>
        <p:txBody>
          <a:bodyPr lIns="68580" tIns="34290" rIns="68580" bIns="34290">
            <a:spAutoFit/>
          </a:bodyPr>
          <a:p>
            <a:pPr algn="ctr"/>
            <a:r>
              <a:rPr lang="en-US" altLang="zh-HK" sz="3300" dirty="0">
                <a:solidFill>
                  <a:schemeClr val="bg1"/>
                </a:solidFill>
                <a:latin typeface="Impact" panose="020B0806030902050204" pitchFamily="34" charset="0"/>
                <a:ea typeface="张海山锐谐体2.0-授权联系：Samtype@QQ.com" pitchFamily="2" charset="-122"/>
              </a:rPr>
              <a:t>05</a:t>
            </a:r>
            <a:endParaRPr lang="zh-HK" altLang="en-US" sz="3300" dirty="0">
              <a:solidFill>
                <a:schemeClr val="bg1"/>
              </a:solidFill>
              <a:latin typeface="Impact" panose="020B0806030902050204" pitchFamily="34" charset="0"/>
              <a:ea typeface="张海山锐谐体2.0-授权联系：Samtype@QQ.com" pitchFamily="2" charset="-122"/>
            </a:endParaRPr>
          </a:p>
        </p:txBody>
      </p:sp>
      <p:sp>
        <p:nvSpPr>
          <p:cNvPr id="52" name="文本框 64"/>
          <p:cNvSpPr txBox="1">
            <a:spLocks noChangeArrowheads="1"/>
          </p:cNvSpPr>
          <p:nvPr/>
        </p:nvSpPr>
        <p:spPr bwMode="auto">
          <a:xfrm>
            <a:off x="7317740" y="2496185"/>
            <a:ext cx="1441450" cy="345440"/>
          </a:xfrm>
          <a:prstGeom prst="rect">
            <a:avLst/>
          </a:prstGeom>
          <a:noFill/>
          <a:ln w="9525">
            <a:noFill/>
            <a:miter lim="800000"/>
          </a:ln>
        </p:spPr>
        <p:txBody>
          <a:bodyPr wrap="square" lIns="68580" tIns="34290" rIns="68580" bIns="34290">
            <a:spAutoFit/>
          </a:bodyPr>
          <a:p>
            <a:pPr algn="ctr"/>
            <a:r>
              <a:rPr lang="zh-CN" altLang="zh-HK" b="1" dirty="0">
                <a:solidFill>
                  <a:schemeClr val="bg1">
                    <a:lumMod val="50000"/>
                  </a:schemeClr>
                </a:solidFill>
                <a:uFillTx/>
                <a:latin typeface="微软雅黑" panose="020B0503020204020204" pitchFamily="34" charset="-122"/>
                <a:ea typeface="微软雅黑" panose="020B0503020204020204" pitchFamily="34" charset="-122"/>
              </a:rPr>
              <a:t>项目总结</a:t>
            </a:r>
            <a:endParaRPr lang="zh-CN" altLang="zh-HK" b="1" dirty="0">
              <a:solidFill>
                <a:schemeClr val="bg1">
                  <a:lumMod val="50000"/>
                </a:schemeClr>
              </a:solidFill>
              <a:uFillTx/>
              <a:latin typeface="微软雅黑" panose="020B0503020204020204" pitchFamily="34" charset="-122"/>
              <a:ea typeface="微软雅黑" panose="020B0503020204020204" pitchFamily="34" charset="-122"/>
            </a:endParaRPr>
          </a:p>
        </p:txBody>
      </p:sp>
      <p:sp>
        <p:nvSpPr>
          <p:cNvPr id="53" name="文本框 67"/>
          <p:cNvSpPr txBox="1">
            <a:spLocks noChangeArrowheads="1"/>
          </p:cNvSpPr>
          <p:nvPr/>
        </p:nvSpPr>
        <p:spPr bwMode="auto">
          <a:xfrm>
            <a:off x="7378700" y="2925445"/>
            <a:ext cx="1414780" cy="407035"/>
          </a:xfrm>
          <a:prstGeom prst="rect">
            <a:avLst/>
          </a:prstGeom>
          <a:noFill/>
          <a:ln w="9525">
            <a:noFill/>
            <a:miter lim="800000"/>
          </a:ln>
        </p:spPr>
        <p:txBody>
          <a:bodyPr wrap="square" lIns="68580" tIns="34290" rIns="68580" bIns="34290">
            <a:spAutoFit/>
          </a:bodyPr>
          <a:p>
            <a:pPr algn="ctr"/>
            <a:endParaRPr lang="en-US" altLang="zh-CN" sz="800" dirty="0">
              <a:solidFill>
                <a:schemeClr val="bg1">
                  <a:lumMod val="50000"/>
                </a:schemeClr>
              </a:solidFill>
              <a:uFillTx/>
              <a:latin typeface="微软雅黑" panose="020B0503020204020204" pitchFamily="34" charset="-122"/>
              <a:ea typeface="微软雅黑" panose="020B0503020204020204" pitchFamily="34" charset="-122"/>
            </a:endParaRPr>
          </a:p>
          <a:p>
            <a:pPr algn="ctr"/>
            <a:r>
              <a:rPr lang="zh-CN" altLang="zh-HK" sz="1400" dirty="0">
                <a:solidFill>
                  <a:schemeClr val="bg1">
                    <a:lumMod val="50000"/>
                  </a:schemeClr>
                </a:solidFill>
                <a:uFillTx/>
                <a:latin typeface="微软雅黑" panose="020B0503020204020204" pitchFamily="34" charset="-122"/>
                <a:ea typeface="微软雅黑" panose="020B0503020204020204" pitchFamily="34" charset="-122"/>
                <a:sym typeface="+mn-ea"/>
              </a:rPr>
              <a:t>总结问题心得</a:t>
            </a:r>
            <a:endParaRPr lang="zh-CN" altLang="zh-HK" sz="1400" dirty="0">
              <a:solidFill>
                <a:schemeClr val="bg1">
                  <a:lumMod val="50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0"/>
                                        </p:tgtEl>
                                        <p:attrNameLst>
                                          <p:attrName>style.visibility</p:attrName>
                                        </p:attrNameLst>
                                      </p:cBhvr>
                                      <p:to>
                                        <p:strVal val="visible"/>
                                      </p:to>
                                    </p:set>
                                    <p:anim by="(-#ppt_w*2)" calcmode="lin" valueType="num">
                                      <p:cBhvr rctx="PPT">
                                        <p:cTn id="7" dur="500" autoRev="1" fill="hold">
                                          <p:stCondLst>
                                            <p:cond delay="0"/>
                                          </p:stCondLst>
                                        </p:cTn>
                                        <p:tgtEl>
                                          <p:spTgt spid="30"/>
                                        </p:tgtEl>
                                        <p:attrNameLst>
                                          <p:attrName>ppt_w</p:attrName>
                                        </p:attrNameLst>
                                      </p:cBhvr>
                                    </p:anim>
                                    <p:anim by="(#ppt_w*0.50)" calcmode="lin" valueType="num">
                                      <p:cBhvr>
                                        <p:cTn id="8" dur="500" decel="50000" autoRev="1" fill="hold">
                                          <p:stCondLst>
                                            <p:cond delay="0"/>
                                          </p:stCondLst>
                                        </p:cTn>
                                        <p:tgtEl>
                                          <p:spTgt spid="30"/>
                                        </p:tgtEl>
                                        <p:attrNameLst>
                                          <p:attrName>ppt_x</p:attrName>
                                        </p:attrNameLst>
                                      </p:cBhvr>
                                    </p:anim>
                                    <p:anim from="(-#ppt_h/2)" to="(#ppt_y)" calcmode="lin" valueType="num">
                                      <p:cBhvr>
                                        <p:cTn id="9" dur="1000" fill="hold">
                                          <p:stCondLst>
                                            <p:cond delay="0"/>
                                          </p:stCondLst>
                                        </p:cTn>
                                        <p:tgtEl>
                                          <p:spTgt spid="30"/>
                                        </p:tgtEl>
                                        <p:attrNameLst>
                                          <p:attrName>ppt_y</p:attrName>
                                        </p:attrNameLst>
                                      </p:cBhvr>
                                    </p:anim>
                                    <p:animRot by="21600000">
                                      <p:cBhvr>
                                        <p:cTn id="10" dur="1000" fill="hold">
                                          <p:stCondLst>
                                            <p:cond delay="0"/>
                                          </p:stCondLst>
                                        </p:cTn>
                                        <p:tgtEl>
                                          <p:spTgt spid="30"/>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31"/>
                                        </p:tgtEl>
                                        <p:attrNameLst>
                                          <p:attrName>style.visibility</p:attrName>
                                        </p:attrNameLst>
                                      </p:cBhvr>
                                      <p:to>
                                        <p:strVal val="visible"/>
                                      </p:to>
                                    </p:set>
                                    <p:anim by="(-#ppt_w*2)" calcmode="lin" valueType="num">
                                      <p:cBhvr rctx="PPT">
                                        <p:cTn id="13" dur="500" autoRev="1" fill="hold">
                                          <p:stCondLst>
                                            <p:cond delay="0"/>
                                          </p:stCondLst>
                                        </p:cTn>
                                        <p:tgtEl>
                                          <p:spTgt spid="31"/>
                                        </p:tgtEl>
                                        <p:attrNameLst>
                                          <p:attrName>ppt_w</p:attrName>
                                        </p:attrNameLst>
                                      </p:cBhvr>
                                    </p:anim>
                                    <p:anim by="(#ppt_w*0.50)" calcmode="lin" valueType="num">
                                      <p:cBhvr>
                                        <p:cTn id="14" dur="500" decel="50000" autoRev="1" fill="hold">
                                          <p:stCondLst>
                                            <p:cond delay="0"/>
                                          </p:stCondLst>
                                        </p:cTn>
                                        <p:tgtEl>
                                          <p:spTgt spid="31"/>
                                        </p:tgtEl>
                                        <p:attrNameLst>
                                          <p:attrName>ppt_x</p:attrName>
                                        </p:attrNameLst>
                                      </p:cBhvr>
                                    </p:anim>
                                    <p:anim from="(-#ppt_h/2)" to="(#ppt_y)" calcmode="lin" valueType="num">
                                      <p:cBhvr>
                                        <p:cTn id="15" dur="1000" fill="hold">
                                          <p:stCondLst>
                                            <p:cond delay="0"/>
                                          </p:stCondLst>
                                        </p:cTn>
                                        <p:tgtEl>
                                          <p:spTgt spid="31"/>
                                        </p:tgtEl>
                                        <p:attrNameLst>
                                          <p:attrName>ppt_y</p:attrName>
                                        </p:attrNameLst>
                                      </p:cBhvr>
                                    </p:anim>
                                    <p:animRot by="21600000">
                                      <p:cBhvr>
                                        <p:cTn id="16" dur="1000" fill="hold">
                                          <p:stCondLst>
                                            <p:cond delay="0"/>
                                          </p:stCondLst>
                                        </p:cTn>
                                        <p:tgtEl>
                                          <p:spTgt spid="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39120" y="43815"/>
            <a:ext cx="9135879" cy="5143500"/>
          </a:xfrm>
          <a:prstGeom prst="rect">
            <a:avLst/>
          </a:prstGeom>
        </p:spPr>
      </p:pic>
      <p:sp>
        <p:nvSpPr>
          <p:cNvPr id="29" name="矩形 28"/>
          <p:cNvSpPr/>
          <p:nvPr/>
        </p:nvSpPr>
        <p:spPr>
          <a:xfrm>
            <a:off x="3341370" y="1384935"/>
            <a:ext cx="3196590" cy="307340"/>
          </a:xfrm>
          <a:prstGeom prst="rect">
            <a:avLst/>
          </a:prstGeom>
        </p:spPr>
        <p:txBody>
          <a:bodyPr wrap="square" lIns="0" tIns="0" rIns="0" bIns="0">
            <a:spAutoFit/>
          </a:bodyPr>
          <a:lstStyle/>
          <a:p>
            <a:r>
              <a:rPr lang="zh-CN" altLang="en-US" sz="20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房产网站项目背景需求：</a:t>
            </a:r>
            <a:endParaRPr lang="zh-CN" altLang="en-US" sz="20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1"/>
          <p:cNvSpPr txBox="1"/>
          <p:nvPr/>
        </p:nvSpPr>
        <p:spPr>
          <a:xfrm>
            <a:off x="3624580" y="1974850"/>
            <a:ext cx="3284220" cy="1076960"/>
          </a:xfrm>
          <a:prstGeom prst="rect">
            <a:avLst/>
          </a:prstGeom>
          <a:noFill/>
        </p:spPr>
        <p:txBody>
          <a:bodyPr wrap="square" lIns="0" tIns="0" rIns="0" bIns="0" rtlCol="0">
            <a:spAutoFit/>
          </a:bodyPr>
          <a:lstStyle/>
          <a:p>
            <a:pPr marL="121920" lvl="1" indent="-121920">
              <a:buFont typeface="Arial" panose="020B0604020202020204" pitchFamily="34" charset="0"/>
              <a:buChar char="•"/>
            </a:pPr>
            <a:r>
              <a:rPr lang="en-US" altLang="zh-CN" sz="1400" dirty="0">
                <a:solidFill>
                  <a:schemeClr val="bg1">
                    <a:lumMod val="50000"/>
                  </a:schemeClr>
                </a:solidFill>
                <a:uFillTx/>
                <a:latin typeface="Arial" panose="020B0604020202020204" pitchFamily="34" charset="0"/>
                <a:ea typeface="微软雅黑" panose="020B0503020204020204" pitchFamily="34" charset="-122"/>
                <a:sym typeface="Arial" panose="020B0604020202020204" pitchFamily="34" charset="0"/>
              </a:rPr>
              <a:t>1.</a:t>
            </a:r>
            <a:r>
              <a:rPr lang="zh-CN" altLang="en-US" sz="1400" dirty="0">
                <a:solidFill>
                  <a:schemeClr val="bg1">
                    <a:lumMod val="50000"/>
                  </a:schemeClr>
                </a:solidFill>
                <a:uFillTx/>
                <a:latin typeface="Arial" panose="020B0604020202020204" pitchFamily="34" charset="0"/>
                <a:ea typeface="微软雅黑" panose="020B0503020204020204" pitchFamily="34" charset="-122"/>
                <a:sym typeface="Arial" panose="020B0604020202020204" pitchFamily="34" charset="0"/>
              </a:rPr>
              <a:t>由于中国现在房地产行业，发展迅猛，各种房产网站信息爆炸，且对年轻人来说是一个刚需需求。所以就需要对房产信息数据进行收集分析。力求找对相应的高性价比楼盘</a:t>
            </a:r>
            <a:endParaRPr lang="zh-CN" altLang="en-US" sz="1400" dirty="0">
              <a:solidFill>
                <a:schemeClr val="bg1">
                  <a:lumMod val="50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11"/>
          <p:cNvSpPr txBox="1"/>
          <p:nvPr/>
        </p:nvSpPr>
        <p:spPr>
          <a:xfrm>
            <a:off x="3696335" y="3124835"/>
            <a:ext cx="3160395" cy="861695"/>
          </a:xfrm>
          <a:prstGeom prst="rect">
            <a:avLst/>
          </a:prstGeom>
          <a:noFill/>
        </p:spPr>
        <p:txBody>
          <a:bodyPr wrap="square" lIns="0" tIns="0" rIns="0" bIns="0" rtlCol="0">
            <a:spAutoFit/>
          </a:bodyPr>
          <a:lstStyle/>
          <a:p>
            <a:pPr marL="121920" lvl="1" indent="-121920">
              <a:buFont typeface="Arial" panose="020B0604020202020204" pitchFamily="34" charset="0"/>
              <a:buChar char="•"/>
            </a:pPr>
            <a:r>
              <a:rPr lang="en-US" altLang="zh-CN"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2.</a:t>
            </a:r>
            <a:r>
              <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针对现在房产信息的繁多，需要进行对数据的整理来方便年轻人的浏览，如此才能更了解的知道真是的房产信息。有助于人们在购房中起到一个指导作用</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流程图: 准备 1"/>
          <p:cNvSpPr/>
          <p:nvPr/>
        </p:nvSpPr>
        <p:spPr>
          <a:xfrm>
            <a:off x="1609725" y="1553845"/>
            <a:ext cx="1296035" cy="906780"/>
          </a:xfrm>
          <a:prstGeom prst="flowChartPreparati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01</a:t>
            </a:r>
            <a:endParaRPr lang="zh-CN" altLang="en-US" sz="4400" dirty="0"/>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0-#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1000" fill="hold"/>
                                        <p:tgtEl>
                                          <p:spTgt spid="29"/>
                                        </p:tgtEl>
                                        <p:attrNameLst>
                                          <p:attrName>ppt_x</p:attrName>
                                        </p:attrNameLst>
                                      </p:cBhvr>
                                      <p:tavLst>
                                        <p:tav tm="0">
                                          <p:val>
                                            <p:strVal val="0-#ppt_w/2"/>
                                          </p:val>
                                        </p:tav>
                                        <p:tav tm="100000">
                                          <p:val>
                                            <p:strVal val="#ppt_x"/>
                                          </p:val>
                                        </p:tav>
                                      </p:tavLst>
                                    </p:anim>
                                    <p:anim calcmode="lin" valueType="num">
                                      <p:cBhvr additive="base">
                                        <p:cTn id="21" dur="10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2" grpId="0"/>
      <p:bldP spid="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39120" y="43815"/>
            <a:ext cx="9135879" cy="5143500"/>
          </a:xfrm>
          <a:prstGeom prst="rect">
            <a:avLst/>
          </a:prstGeom>
        </p:spPr>
      </p:pic>
      <p:sp>
        <p:nvSpPr>
          <p:cNvPr id="29" name="矩形 28"/>
          <p:cNvSpPr/>
          <p:nvPr/>
        </p:nvSpPr>
        <p:spPr>
          <a:xfrm>
            <a:off x="3341370" y="1384935"/>
            <a:ext cx="3196590" cy="307340"/>
          </a:xfrm>
          <a:prstGeom prst="rect">
            <a:avLst/>
          </a:prstGeom>
        </p:spPr>
        <p:txBody>
          <a:bodyPr wrap="square" lIns="0" tIns="0" rIns="0" bIns="0">
            <a:spAutoFit/>
          </a:bodyPr>
          <a:lstStyle/>
          <a:p>
            <a:r>
              <a:rPr lang="zh-CN" altLang="en-US" sz="20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项目开发周期人员：</a:t>
            </a:r>
            <a:endParaRPr lang="zh-CN" altLang="en-US" sz="20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1"/>
          <p:cNvSpPr txBox="1"/>
          <p:nvPr/>
        </p:nvSpPr>
        <p:spPr>
          <a:xfrm>
            <a:off x="3624580" y="1974850"/>
            <a:ext cx="3284220" cy="215265"/>
          </a:xfrm>
          <a:prstGeom prst="rect">
            <a:avLst/>
          </a:prstGeom>
          <a:noFill/>
        </p:spPr>
        <p:txBody>
          <a:bodyPr wrap="square" lIns="0" tIns="0" rIns="0" bIns="0" rtlCol="0">
            <a:spAutoFit/>
          </a:bodyPr>
          <a:lstStyle/>
          <a:p>
            <a:pPr marL="121920" lvl="1" indent="-121920">
              <a:buFont typeface="Arial" panose="020B0604020202020204" pitchFamily="34" charset="0"/>
              <a:buChar char="•"/>
            </a:pPr>
            <a:r>
              <a:rPr lang="zh-CN" altLang="en-US" sz="1400" dirty="0">
                <a:solidFill>
                  <a:schemeClr val="bg1">
                    <a:lumMod val="50000"/>
                  </a:schemeClr>
                </a:solidFill>
                <a:uFillTx/>
                <a:latin typeface="Arial" panose="020B0604020202020204" pitchFamily="34" charset="0"/>
                <a:ea typeface="微软雅黑" panose="020B0503020204020204" pitchFamily="34" charset="-122"/>
                <a:sym typeface="Arial" panose="020B0604020202020204" pitchFamily="34" charset="0"/>
              </a:rPr>
              <a:t>详见：</a:t>
            </a:r>
            <a:r>
              <a:rPr lang="en-US" altLang="zh-CN" sz="1400" dirty="0">
                <a:solidFill>
                  <a:schemeClr val="bg1">
                    <a:lumMod val="50000"/>
                  </a:schemeClr>
                </a:solidFill>
                <a:uFillTx/>
                <a:latin typeface="Arial" panose="020B0604020202020204" pitchFamily="34" charset="0"/>
                <a:ea typeface="微软雅黑" panose="020B0503020204020204" pitchFamily="34" charset="-122"/>
                <a:sym typeface="Arial" panose="020B0604020202020204" pitchFamily="34" charset="0"/>
              </a:rPr>
              <a:t>ppt-</a:t>
            </a:r>
            <a:r>
              <a:rPr lang="zh-CN" altLang="en-US" sz="1400" dirty="0">
                <a:solidFill>
                  <a:schemeClr val="bg1">
                    <a:lumMod val="50000"/>
                  </a:schemeClr>
                </a:solidFill>
                <a:uFillTx/>
                <a:latin typeface="Arial" panose="020B0604020202020204" pitchFamily="34" charset="0"/>
                <a:ea typeface="微软雅黑" panose="020B0503020204020204" pitchFamily="34" charset="-122"/>
                <a:sym typeface="Arial" panose="020B0604020202020204" pitchFamily="34" charset="0"/>
              </a:rPr>
              <a:t>第五页</a:t>
            </a:r>
            <a:endParaRPr lang="zh-CN" altLang="en-US" sz="1400" dirty="0">
              <a:solidFill>
                <a:schemeClr val="bg1">
                  <a:lumMod val="50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2" name="流程图: 准备 1"/>
          <p:cNvSpPr/>
          <p:nvPr/>
        </p:nvSpPr>
        <p:spPr>
          <a:xfrm>
            <a:off x="1609725" y="1553845"/>
            <a:ext cx="1296035" cy="906780"/>
          </a:xfrm>
          <a:prstGeom prst="flowChartPreparati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02</a:t>
            </a:r>
            <a:endParaRPr lang="zh-CN" altLang="en-US" sz="4400" dirty="0"/>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0-#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1000" fill="hold"/>
                                        <p:tgtEl>
                                          <p:spTgt spid="29"/>
                                        </p:tgtEl>
                                        <p:attrNameLst>
                                          <p:attrName>ppt_x</p:attrName>
                                        </p:attrNameLst>
                                      </p:cBhvr>
                                      <p:tavLst>
                                        <p:tav tm="0">
                                          <p:val>
                                            <p:strVal val="0-#ppt_w/2"/>
                                          </p:val>
                                        </p:tav>
                                        <p:tav tm="100000">
                                          <p:val>
                                            <p:strVal val="#ppt_x"/>
                                          </p:val>
                                        </p:tav>
                                      </p:tavLst>
                                    </p:anim>
                                    <p:anim calcmode="lin" valueType="num">
                                      <p:cBhvr additive="base">
                                        <p:cTn id="21" dur="10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6"/>
          <p:cNvSpPr>
            <a:spLocks noChangeArrowheads="1"/>
          </p:cNvSpPr>
          <p:nvPr/>
        </p:nvSpPr>
        <p:spPr bwMode="auto">
          <a:xfrm>
            <a:off x="387985" y="63500"/>
            <a:ext cx="1466850" cy="814705"/>
          </a:xfrm>
          <a:prstGeom prst="ellipse">
            <a:avLst/>
          </a:prstGeom>
          <a:solidFill>
            <a:schemeClr val="accent1"/>
          </a:solidFill>
          <a:ln w="4" cap="flat">
            <a:noFill/>
            <a:prstDash val="solid"/>
            <a:miter lim="800000"/>
          </a:ln>
        </p:spPr>
        <p:txBody>
          <a:bodyPr vert="horz" wrap="square" lIns="68573" tIns="34286" rIns="68573" bIns="34286" numCol="1" anchor="t" anchorCtr="0" compatLnSpc="1"/>
          <a:lstStyle/>
          <a:p>
            <a:endParaRPr lang="zh-CN" altLang="en-US" sz="1000" dirty="0"/>
          </a:p>
        </p:txBody>
      </p:sp>
      <p:sp>
        <p:nvSpPr>
          <p:cNvPr id="5" name="Oval 7"/>
          <p:cNvSpPr>
            <a:spLocks noChangeArrowheads="1"/>
          </p:cNvSpPr>
          <p:nvPr/>
        </p:nvSpPr>
        <p:spPr bwMode="auto">
          <a:xfrm>
            <a:off x="2559050" y="939800"/>
            <a:ext cx="847090" cy="817880"/>
          </a:xfrm>
          <a:prstGeom prst="ellipse">
            <a:avLst/>
          </a:prstGeom>
          <a:solidFill>
            <a:schemeClr val="accent2"/>
          </a:solidFill>
          <a:ln w="4" cap="flat">
            <a:noFill/>
            <a:prstDash val="solid"/>
            <a:miter lim="800000"/>
          </a:ln>
        </p:spPr>
        <p:txBody>
          <a:bodyPr vert="horz" wrap="square" lIns="68573" tIns="34286" rIns="68573" bIns="34286" numCol="1" anchor="t" anchorCtr="0" compatLnSpc="1"/>
          <a:lstStyle/>
          <a:p>
            <a:endParaRPr lang="zh-CN" altLang="en-US" sz="1000" dirty="0"/>
          </a:p>
        </p:txBody>
      </p:sp>
      <p:sp>
        <p:nvSpPr>
          <p:cNvPr id="6" name="Oval 8"/>
          <p:cNvSpPr>
            <a:spLocks noChangeArrowheads="1"/>
          </p:cNvSpPr>
          <p:nvPr/>
        </p:nvSpPr>
        <p:spPr bwMode="auto">
          <a:xfrm>
            <a:off x="2559050" y="1956435"/>
            <a:ext cx="866775" cy="813435"/>
          </a:xfrm>
          <a:prstGeom prst="ellipse">
            <a:avLst/>
          </a:prstGeom>
          <a:solidFill>
            <a:schemeClr val="accent3"/>
          </a:solidFill>
          <a:ln w="4" cap="flat">
            <a:noFill/>
            <a:prstDash val="solid"/>
            <a:miter lim="800000"/>
          </a:ln>
        </p:spPr>
        <p:txBody>
          <a:bodyPr vert="horz" wrap="square" lIns="68573" tIns="34286" rIns="68573" bIns="34286" numCol="1" anchor="t" anchorCtr="0" compatLnSpc="1"/>
          <a:lstStyle/>
          <a:p>
            <a:endParaRPr lang="zh-CN" altLang="en-US" sz="1000" dirty="0"/>
          </a:p>
        </p:txBody>
      </p:sp>
      <p:sp>
        <p:nvSpPr>
          <p:cNvPr id="14" name="Oval 12"/>
          <p:cNvSpPr>
            <a:spLocks noChangeArrowheads="1"/>
          </p:cNvSpPr>
          <p:nvPr/>
        </p:nvSpPr>
        <p:spPr bwMode="auto">
          <a:xfrm>
            <a:off x="3592070" y="1236409"/>
            <a:ext cx="102223" cy="103369"/>
          </a:xfrm>
          <a:prstGeom prst="ellipse">
            <a:avLst/>
          </a:prstGeom>
          <a:solidFill>
            <a:schemeClr val="accent3"/>
          </a:solidFill>
          <a:ln w="4" cap="flat">
            <a:noFill/>
            <a:prstDash val="solid"/>
            <a:miter lim="800000"/>
          </a:ln>
        </p:spPr>
        <p:txBody>
          <a:bodyPr vert="horz" wrap="square" lIns="68573" tIns="34286" rIns="68573" bIns="34286" numCol="1" anchor="t" anchorCtr="0" compatLnSpc="1"/>
          <a:lstStyle/>
          <a:p>
            <a:endParaRPr lang="zh-CN" altLang="en-US" sz="1000" dirty="0"/>
          </a:p>
        </p:txBody>
      </p:sp>
      <p:sp>
        <p:nvSpPr>
          <p:cNvPr id="17" name="Line 15"/>
          <p:cNvSpPr>
            <a:spLocks noChangeShapeType="1"/>
          </p:cNvSpPr>
          <p:nvPr/>
        </p:nvSpPr>
        <p:spPr bwMode="auto">
          <a:xfrm>
            <a:off x="1593007" y="2702838"/>
            <a:ext cx="0" cy="374618"/>
          </a:xfrm>
          <a:prstGeom prst="line">
            <a:avLst/>
          </a:prstGeom>
          <a:noFill/>
          <a:ln w="4" cap="flat">
            <a:noFill/>
            <a:prstDash val="solid"/>
            <a:miter lim="800000"/>
          </a:ln>
          <a:extLst>
            <a:ext uri="{909E8E84-426E-40DD-AFC4-6F175D3DCCD1}">
              <a14:hiddenFill xmlns:a14="http://schemas.microsoft.com/office/drawing/2010/main">
                <a:noFill/>
              </a14:hiddenFill>
            </a:ext>
          </a:extLst>
        </p:spPr>
        <p:txBody>
          <a:bodyPr vert="horz" wrap="square" lIns="68573" tIns="34286" rIns="68573" bIns="34286" numCol="1" anchor="t" anchorCtr="0" compatLnSpc="1"/>
          <a:lstStyle/>
          <a:p>
            <a:endParaRPr lang="zh-CN" altLang="en-US" sz="1000" dirty="0"/>
          </a:p>
        </p:txBody>
      </p:sp>
      <p:sp>
        <p:nvSpPr>
          <p:cNvPr id="18" name="Line 16"/>
          <p:cNvSpPr>
            <a:spLocks noChangeShapeType="1"/>
          </p:cNvSpPr>
          <p:nvPr/>
        </p:nvSpPr>
        <p:spPr bwMode="auto">
          <a:xfrm>
            <a:off x="3082975" y="2422159"/>
            <a:ext cx="0" cy="228995"/>
          </a:xfrm>
          <a:prstGeom prst="line">
            <a:avLst/>
          </a:prstGeom>
          <a:noFill/>
          <a:ln w="4" cap="flat">
            <a:noFill/>
            <a:prstDash val="solid"/>
            <a:miter lim="800000"/>
          </a:ln>
          <a:extLst>
            <a:ext uri="{909E8E84-426E-40DD-AFC4-6F175D3DCCD1}">
              <a14:hiddenFill xmlns:a14="http://schemas.microsoft.com/office/drawing/2010/main">
                <a:noFill/>
              </a14:hiddenFill>
            </a:ext>
          </a:extLst>
        </p:spPr>
        <p:txBody>
          <a:bodyPr vert="horz" wrap="square" lIns="68573" tIns="34286" rIns="68573" bIns="34286" numCol="1" anchor="t" anchorCtr="0" compatLnSpc="1"/>
          <a:lstStyle/>
          <a:p>
            <a:endParaRPr lang="zh-CN" altLang="en-US" sz="1000" dirty="0"/>
          </a:p>
        </p:txBody>
      </p:sp>
      <p:sp>
        <p:nvSpPr>
          <p:cNvPr id="19" name="Line 17"/>
          <p:cNvSpPr>
            <a:spLocks noChangeShapeType="1"/>
          </p:cNvSpPr>
          <p:nvPr/>
        </p:nvSpPr>
        <p:spPr bwMode="auto">
          <a:xfrm>
            <a:off x="4571811" y="2702838"/>
            <a:ext cx="0" cy="374618"/>
          </a:xfrm>
          <a:prstGeom prst="line">
            <a:avLst/>
          </a:prstGeom>
          <a:noFill/>
          <a:ln w="4" cap="flat">
            <a:noFill/>
            <a:prstDash val="solid"/>
            <a:miter lim="800000"/>
          </a:ln>
          <a:extLst>
            <a:ext uri="{909E8E84-426E-40DD-AFC4-6F175D3DCCD1}">
              <a14:hiddenFill xmlns:a14="http://schemas.microsoft.com/office/drawing/2010/main">
                <a:noFill/>
              </a14:hiddenFill>
            </a:ext>
          </a:extLst>
        </p:spPr>
        <p:txBody>
          <a:bodyPr vert="horz" wrap="square" lIns="68573" tIns="34286" rIns="68573" bIns="34286" numCol="1" anchor="t" anchorCtr="0" compatLnSpc="1"/>
          <a:lstStyle/>
          <a:p>
            <a:endParaRPr lang="zh-CN" altLang="en-US" sz="1000" dirty="0"/>
          </a:p>
        </p:txBody>
      </p:sp>
      <p:sp>
        <p:nvSpPr>
          <p:cNvPr id="20" name="Line 18"/>
          <p:cNvSpPr>
            <a:spLocks noChangeShapeType="1"/>
          </p:cNvSpPr>
          <p:nvPr/>
        </p:nvSpPr>
        <p:spPr bwMode="auto">
          <a:xfrm>
            <a:off x="6061025" y="2422159"/>
            <a:ext cx="0" cy="228995"/>
          </a:xfrm>
          <a:prstGeom prst="line">
            <a:avLst/>
          </a:prstGeom>
          <a:noFill/>
          <a:ln w="4" cap="flat">
            <a:noFill/>
            <a:prstDash val="solid"/>
            <a:miter lim="800000"/>
          </a:ln>
          <a:extLst>
            <a:ext uri="{909E8E84-426E-40DD-AFC4-6F175D3DCCD1}">
              <a14:hiddenFill xmlns:a14="http://schemas.microsoft.com/office/drawing/2010/main">
                <a:noFill/>
              </a14:hiddenFill>
            </a:ext>
          </a:extLst>
        </p:spPr>
        <p:txBody>
          <a:bodyPr vert="horz" wrap="square" lIns="68573" tIns="34286" rIns="68573" bIns="34286" numCol="1" anchor="t" anchorCtr="0" compatLnSpc="1"/>
          <a:lstStyle/>
          <a:p>
            <a:endParaRPr lang="zh-CN" altLang="en-US" sz="1000" dirty="0"/>
          </a:p>
        </p:txBody>
      </p:sp>
      <p:sp>
        <p:nvSpPr>
          <p:cNvPr id="21" name="Line 19"/>
          <p:cNvSpPr>
            <a:spLocks noChangeShapeType="1"/>
          </p:cNvSpPr>
          <p:nvPr/>
        </p:nvSpPr>
        <p:spPr bwMode="auto">
          <a:xfrm>
            <a:off x="7549862" y="2702838"/>
            <a:ext cx="0" cy="374618"/>
          </a:xfrm>
          <a:prstGeom prst="line">
            <a:avLst/>
          </a:prstGeom>
          <a:noFill/>
          <a:ln w="4" cap="flat">
            <a:noFill/>
            <a:prstDash val="solid"/>
            <a:miter lim="800000"/>
          </a:ln>
          <a:extLst>
            <a:ext uri="{909E8E84-426E-40DD-AFC4-6F175D3DCCD1}">
              <a14:hiddenFill xmlns:a14="http://schemas.microsoft.com/office/drawing/2010/main">
                <a:noFill/>
              </a14:hiddenFill>
            </a:ext>
          </a:extLst>
        </p:spPr>
        <p:txBody>
          <a:bodyPr vert="horz" wrap="square" lIns="68573" tIns="34286" rIns="68573" bIns="34286" numCol="1" anchor="t" anchorCtr="0" compatLnSpc="1"/>
          <a:lstStyle/>
          <a:p>
            <a:endParaRPr lang="zh-CN" altLang="en-US" sz="1000" dirty="0"/>
          </a:p>
        </p:txBody>
      </p:sp>
      <p:sp>
        <p:nvSpPr>
          <p:cNvPr id="25" name="Freeform 24"/>
          <p:cNvSpPr>
            <a:spLocks noEditPoints="1"/>
          </p:cNvSpPr>
          <p:nvPr/>
        </p:nvSpPr>
        <p:spPr bwMode="auto">
          <a:xfrm>
            <a:off x="2713990" y="1082675"/>
            <a:ext cx="537845" cy="531495"/>
          </a:xfrm>
          <a:custGeom>
            <a:avLst/>
            <a:gdLst>
              <a:gd name="T0" fmla="*/ 919 w 1838"/>
              <a:gd name="T1" fmla="*/ 0 h 1838"/>
              <a:gd name="T2" fmla="*/ 0 w 1838"/>
              <a:gd name="T3" fmla="*/ 919 h 1838"/>
              <a:gd name="T4" fmla="*/ 919 w 1838"/>
              <a:gd name="T5" fmla="*/ 1838 h 1838"/>
              <a:gd name="T6" fmla="*/ 1838 w 1838"/>
              <a:gd name="T7" fmla="*/ 919 h 1838"/>
              <a:gd name="T8" fmla="*/ 919 w 1838"/>
              <a:gd name="T9" fmla="*/ 0 h 1838"/>
              <a:gd name="T10" fmla="*/ 919 w 1838"/>
              <a:gd name="T11" fmla="*/ 1608 h 1838"/>
              <a:gd name="T12" fmla="*/ 919 w 1838"/>
              <a:gd name="T13" fmla="*/ 1608 h 1838"/>
              <a:gd name="T14" fmla="*/ 230 w 1838"/>
              <a:gd name="T15" fmla="*/ 919 h 1838"/>
              <a:gd name="T16" fmla="*/ 919 w 1838"/>
              <a:gd name="T17" fmla="*/ 230 h 1838"/>
              <a:gd name="T18" fmla="*/ 1608 w 1838"/>
              <a:gd name="T19" fmla="*/ 919 h 1838"/>
              <a:gd name="T20" fmla="*/ 919 w 1838"/>
              <a:gd name="T21" fmla="*/ 1608 h 1838"/>
              <a:gd name="T22" fmla="*/ 1493 w 1838"/>
              <a:gd name="T23" fmla="*/ 919 h 1838"/>
              <a:gd name="T24" fmla="*/ 1493 w 1838"/>
              <a:gd name="T25" fmla="*/ 919 h 1838"/>
              <a:gd name="T26" fmla="*/ 1378 w 1838"/>
              <a:gd name="T27" fmla="*/ 1034 h 1838"/>
              <a:gd name="T28" fmla="*/ 919 w 1838"/>
              <a:gd name="T29" fmla="*/ 1034 h 1838"/>
              <a:gd name="T30" fmla="*/ 804 w 1838"/>
              <a:gd name="T31" fmla="*/ 919 h 1838"/>
              <a:gd name="T32" fmla="*/ 804 w 1838"/>
              <a:gd name="T33" fmla="*/ 460 h 1838"/>
              <a:gd name="T34" fmla="*/ 919 w 1838"/>
              <a:gd name="T35" fmla="*/ 345 h 1838"/>
              <a:gd name="T36" fmla="*/ 1034 w 1838"/>
              <a:gd name="T37" fmla="*/ 460 h 1838"/>
              <a:gd name="T38" fmla="*/ 1034 w 1838"/>
              <a:gd name="T39" fmla="*/ 804 h 1838"/>
              <a:gd name="T40" fmla="*/ 1378 w 1838"/>
              <a:gd name="T41" fmla="*/ 804 h 1838"/>
              <a:gd name="T42" fmla="*/ 1493 w 1838"/>
              <a:gd name="T43" fmla="*/ 919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38" h="1838">
                <a:moveTo>
                  <a:pt x="919" y="0"/>
                </a:moveTo>
                <a:cubicBezTo>
                  <a:pt x="411" y="0"/>
                  <a:pt x="0" y="412"/>
                  <a:pt x="0" y="919"/>
                </a:cubicBezTo>
                <a:cubicBezTo>
                  <a:pt x="0" y="1427"/>
                  <a:pt x="411" y="1838"/>
                  <a:pt x="919" y="1838"/>
                </a:cubicBezTo>
                <a:cubicBezTo>
                  <a:pt x="1426" y="1838"/>
                  <a:pt x="1838" y="1427"/>
                  <a:pt x="1838" y="919"/>
                </a:cubicBezTo>
                <a:cubicBezTo>
                  <a:pt x="1838" y="412"/>
                  <a:pt x="1426" y="0"/>
                  <a:pt x="919" y="0"/>
                </a:cubicBezTo>
                <a:close/>
                <a:moveTo>
                  <a:pt x="919" y="1608"/>
                </a:moveTo>
                <a:cubicBezTo>
                  <a:pt x="919" y="1608"/>
                  <a:pt x="919" y="1608"/>
                  <a:pt x="919" y="1608"/>
                </a:cubicBezTo>
                <a:cubicBezTo>
                  <a:pt x="539" y="1608"/>
                  <a:pt x="230" y="1299"/>
                  <a:pt x="230" y="919"/>
                </a:cubicBezTo>
                <a:cubicBezTo>
                  <a:pt x="230" y="539"/>
                  <a:pt x="539" y="230"/>
                  <a:pt x="919" y="230"/>
                </a:cubicBezTo>
                <a:cubicBezTo>
                  <a:pt x="1299" y="230"/>
                  <a:pt x="1608" y="539"/>
                  <a:pt x="1608" y="919"/>
                </a:cubicBezTo>
                <a:cubicBezTo>
                  <a:pt x="1608" y="1299"/>
                  <a:pt x="1299" y="1608"/>
                  <a:pt x="919" y="1608"/>
                </a:cubicBezTo>
                <a:close/>
                <a:moveTo>
                  <a:pt x="1493" y="919"/>
                </a:moveTo>
                <a:cubicBezTo>
                  <a:pt x="1493" y="919"/>
                  <a:pt x="1493" y="919"/>
                  <a:pt x="1493" y="919"/>
                </a:cubicBezTo>
                <a:cubicBezTo>
                  <a:pt x="1493" y="983"/>
                  <a:pt x="1442" y="1034"/>
                  <a:pt x="1378" y="1034"/>
                </a:cubicBezTo>
                <a:cubicBezTo>
                  <a:pt x="919" y="1034"/>
                  <a:pt x="919" y="1034"/>
                  <a:pt x="919" y="1034"/>
                </a:cubicBezTo>
                <a:cubicBezTo>
                  <a:pt x="856" y="1034"/>
                  <a:pt x="804" y="983"/>
                  <a:pt x="804" y="919"/>
                </a:cubicBezTo>
                <a:cubicBezTo>
                  <a:pt x="804" y="460"/>
                  <a:pt x="804" y="460"/>
                  <a:pt x="804" y="460"/>
                </a:cubicBezTo>
                <a:cubicBezTo>
                  <a:pt x="804" y="396"/>
                  <a:pt x="856" y="345"/>
                  <a:pt x="919" y="345"/>
                </a:cubicBezTo>
                <a:cubicBezTo>
                  <a:pt x="982" y="345"/>
                  <a:pt x="1034" y="396"/>
                  <a:pt x="1034" y="460"/>
                </a:cubicBezTo>
                <a:cubicBezTo>
                  <a:pt x="1034" y="804"/>
                  <a:pt x="1034" y="804"/>
                  <a:pt x="1034" y="804"/>
                </a:cubicBezTo>
                <a:cubicBezTo>
                  <a:pt x="1378" y="804"/>
                  <a:pt x="1378" y="804"/>
                  <a:pt x="1378" y="804"/>
                </a:cubicBezTo>
                <a:cubicBezTo>
                  <a:pt x="1442" y="804"/>
                  <a:pt x="1493" y="856"/>
                  <a:pt x="1493" y="919"/>
                </a:cubicBezTo>
                <a:close/>
              </a:path>
            </a:pathLst>
          </a:custGeom>
          <a:solidFill>
            <a:srgbClr val="FFFFFF"/>
          </a:solidFill>
          <a:ln w="9525">
            <a:noFill/>
            <a:round/>
          </a:ln>
        </p:spPr>
        <p:txBody>
          <a:bodyPr vert="horz" wrap="square" lIns="68573" tIns="34286" rIns="68573" bIns="34286" numCol="1" anchor="t" anchorCtr="0" compatLnSpc="1"/>
          <a:lstStyle/>
          <a:p>
            <a:endParaRPr lang="zh-CN" altLang="en-US" sz="1000" dirty="0"/>
          </a:p>
        </p:txBody>
      </p:sp>
      <p:sp>
        <p:nvSpPr>
          <p:cNvPr id="26" name="Freeform 25"/>
          <p:cNvSpPr/>
          <p:nvPr/>
        </p:nvSpPr>
        <p:spPr bwMode="auto">
          <a:xfrm>
            <a:off x="1423587" y="1791326"/>
            <a:ext cx="339972" cy="613161"/>
          </a:xfrm>
          <a:custGeom>
            <a:avLst/>
            <a:gdLst>
              <a:gd name="T0" fmla="*/ 604 w 637"/>
              <a:gd name="T1" fmla="*/ 610 h 1149"/>
              <a:gd name="T2" fmla="*/ 604 w 637"/>
              <a:gd name="T3" fmla="*/ 610 h 1149"/>
              <a:gd name="T4" fmla="*/ 637 w 637"/>
              <a:gd name="T5" fmla="*/ 739 h 1149"/>
              <a:gd name="T6" fmla="*/ 569 w 637"/>
              <a:gd name="T7" fmla="*/ 929 h 1149"/>
              <a:gd name="T8" fmla="*/ 373 w 637"/>
              <a:gd name="T9" fmla="*/ 1019 h 1149"/>
              <a:gd name="T10" fmla="*/ 373 w 637"/>
              <a:gd name="T11" fmla="*/ 1149 h 1149"/>
              <a:gd name="T12" fmla="*/ 264 w 637"/>
              <a:gd name="T13" fmla="*/ 1149 h 1149"/>
              <a:gd name="T14" fmla="*/ 264 w 637"/>
              <a:gd name="T15" fmla="*/ 1019 h 1149"/>
              <a:gd name="T16" fmla="*/ 0 w 637"/>
              <a:gd name="T17" fmla="*/ 771 h 1149"/>
              <a:gd name="T18" fmla="*/ 168 w 637"/>
              <a:gd name="T19" fmla="*/ 728 h 1149"/>
              <a:gd name="T20" fmla="*/ 323 w 637"/>
              <a:gd name="T21" fmla="*/ 870 h 1149"/>
              <a:gd name="T22" fmla="*/ 413 w 637"/>
              <a:gd name="T23" fmla="*/ 839 h 1149"/>
              <a:gd name="T24" fmla="*/ 442 w 637"/>
              <a:gd name="T25" fmla="*/ 766 h 1149"/>
              <a:gd name="T26" fmla="*/ 413 w 637"/>
              <a:gd name="T27" fmla="*/ 698 h 1149"/>
              <a:gd name="T28" fmla="*/ 284 w 637"/>
              <a:gd name="T29" fmla="*/ 640 h 1149"/>
              <a:gd name="T30" fmla="*/ 144 w 637"/>
              <a:gd name="T31" fmla="*/ 578 h 1149"/>
              <a:gd name="T32" fmla="*/ 62 w 637"/>
              <a:gd name="T33" fmla="*/ 493 h 1149"/>
              <a:gd name="T34" fmla="*/ 31 w 637"/>
              <a:gd name="T35" fmla="*/ 366 h 1149"/>
              <a:gd name="T36" fmla="*/ 87 w 637"/>
              <a:gd name="T37" fmla="*/ 194 h 1149"/>
              <a:gd name="T38" fmla="*/ 264 w 637"/>
              <a:gd name="T39" fmla="*/ 101 h 1149"/>
              <a:gd name="T40" fmla="*/ 264 w 637"/>
              <a:gd name="T41" fmla="*/ 0 h 1149"/>
              <a:gd name="T42" fmla="*/ 373 w 637"/>
              <a:gd name="T43" fmla="*/ 0 h 1149"/>
              <a:gd name="T44" fmla="*/ 373 w 637"/>
              <a:gd name="T45" fmla="*/ 101 h 1149"/>
              <a:gd name="T46" fmla="*/ 609 w 637"/>
              <a:gd name="T47" fmla="*/ 307 h 1149"/>
              <a:gd name="T48" fmla="*/ 459 w 637"/>
              <a:gd name="T49" fmla="*/ 369 h 1149"/>
              <a:gd name="T50" fmla="*/ 323 w 637"/>
              <a:gd name="T51" fmla="*/ 242 h 1149"/>
              <a:gd name="T52" fmla="*/ 250 w 637"/>
              <a:gd name="T53" fmla="*/ 270 h 1149"/>
              <a:gd name="T54" fmla="*/ 222 w 637"/>
              <a:gd name="T55" fmla="*/ 339 h 1149"/>
              <a:gd name="T56" fmla="*/ 249 w 637"/>
              <a:gd name="T57" fmla="*/ 402 h 1149"/>
              <a:gd name="T58" fmla="*/ 364 w 637"/>
              <a:gd name="T59" fmla="*/ 456 h 1149"/>
              <a:gd name="T60" fmla="*/ 516 w 637"/>
              <a:gd name="T61" fmla="*/ 523 h 1149"/>
              <a:gd name="T62" fmla="*/ 604 w 637"/>
              <a:gd name="T63" fmla="*/ 61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7" h="1149">
                <a:moveTo>
                  <a:pt x="604" y="610"/>
                </a:moveTo>
                <a:cubicBezTo>
                  <a:pt x="604" y="610"/>
                  <a:pt x="604" y="610"/>
                  <a:pt x="604" y="610"/>
                </a:cubicBezTo>
                <a:cubicBezTo>
                  <a:pt x="626" y="647"/>
                  <a:pt x="637" y="690"/>
                  <a:pt x="637" y="739"/>
                </a:cubicBezTo>
                <a:cubicBezTo>
                  <a:pt x="637" y="815"/>
                  <a:pt x="614" y="879"/>
                  <a:pt x="569" y="929"/>
                </a:cubicBezTo>
                <a:cubicBezTo>
                  <a:pt x="523" y="980"/>
                  <a:pt x="458" y="1010"/>
                  <a:pt x="373" y="1019"/>
                </a:cubicBezTo>
                <a:cubicBezTo>
                  <a:pt x="373" y="1149"/>
                  <a:pt x="373" y="1149"/>
                  <a:pt x="373" y="1149"/>
                </a:cubicBezTo>
                <a:cubicBezTo>
                  <a:pt x="264" y="1149"/>
                  <a:pt x="264" y="1149"/>
                  <a:pt x="264" y="1149"/>
                </a:cubicBezTo>
                <a:cubicBezTo>
                  <a:pt x="264" y="1019"/>
                  <a:pt x="264" y="1019"/>
                  <a:pt x="264" y="1019"/>
                </a:cubicBezTo>
                <a:cubicBezTo>
                  <a:pt x="122" y="1005"/>
                  <a:pt x="34" y="922"/>
                  <a:pt x="0" y="771"/>
                </a:cubicBezTo>
                <a:cubicBezTo>
                  <a:pt x="168" y="728"/>
                  <a:pt x="168" y="728"/>
                  <a:pt x="168" y="728"/>
                </a:cubicBezTo>
                <a:cubicBezTo>
                  <a:pt x="184" y="822"/>
                  <a:pt x="235" y="870"/>
                  <a:pt x="323" y="870"/>
                </a:cubicBezTo>
                <a:cubicBezTo>
                  <a:pt x="364" y="870"/>
                  <a:pt x="394" y="860"/>
                  <a:pt x="413" y="839"/>
                </a:cubicBezTo>
                <a:cubicBezTo>
                  <a:pt x="432" y="819"/>
                  <a:pt x="442" y="795"/>
                  <a:pt x="442" y="766"/>
                </a:cubicBezTo>
                <a:cubicBezTo>
                  <a:pt x="442" y="736"/>
                  <a:pt x="432" y="714"/>
                  <a:pt x="413" y="698"/>
                </a:cubicBezTo>
                <a:cubicBezTo>
                  <a:pt x="394" y="683"/>
                  <a:pt x="351" y="664"/>
                  <a:pt x="284" y="640"/>
                </a:cubicBezTo>
                <a:cubicBezTo>
                  <a:pt x="225" y="619"/>
                  <a:pt x="178" y="599"/>
                  <a:pt x="144" y="578"/>
                </a:cubicBezTo>
                <a:cubicBezTo>
                  <a:pt x="111" y="558"/>
                  <a:pt x="83" y="530"/>
                  <a:pt x="62" y="493"/>
                </a:cubicBezTo>
                <a:cubicBezTo>
                  <a:pt x="41" y="457"/>
                  <a:pt x="31" y="414"/>
                  <a:pt x="31" y="366"/>
                </a:cubicBezTo>
                <a:cubicBezTo>
                  <a:pt x="31" y="302"/>
                  <a:pt x="50" y="245"/>
                  <a:pt x="87" y="194"/>
                </a:cubicBezTo>
                <a:cubicBezTo>
                  <a:pt x="125" y="143"/>
                  <a:pt x="184" y="112"/>
                  <a:pt x="264" y="101"/>
                </a:cubicBezTo>
                <a:cubicBezTo>
                  <a:pt x="264" y="0"/>
                  <a:pt x="264" y="0"/>
                  <a:pt x="264" y="0"/>
                </a:cubicBezTo>
                <a:cubicBezTo>
                  <a:pt x="373" y="0"/>
                  <a:pt x="373" y="0"/>
                  <a:pt x="373" y="0"/>
                </a:cubicBezTo>
                <a:cubicBezTo>
                  <a:pt x="373" y="101"/>
                  <a:pt x="373" y="101"/>
                  <a:pt x="373" y="101"/>
                </a:cubicBezTo>
                <a:cubicBezTo>
                  <a:pt x="494" y="115"/>
                  <a:pt x="573" y="184"/>
                  <a:pt x="609" y="307"/>
                </a:cubicBezTo>
                <a:cubicBezTo>
                  <a:pt x="459" y="369"/>
                  <a:pt x="459" y="369"/>
                  <a:pt x="459" y="369"/>
                </a:cubicBezTo>
                <a:cubicBezTo>
                  <a:pt x="430" y="284"/>
                  <a:pt x="385" y="242"/>
                  <a:pt x="323" y="242"/>
                </a:cubicBezTo>
                <a:cubicBezTo>
                  <a:pt x="293" y="242"/>
                  <a:pt x="268" y="252"/>
                  <a:pt x="250" y="270"/>
                </a:cubicBezTo>
                <a:cubicBezTo>
                  <a:pt x="231" y="289"/>
                  <a:pt x="222" y="312"/>
                  <a:pt x="222" y="339"/>
                </a:cubicBezTo>
                <a:cubicBezTo>
                  <a:pt x="222" y="366"/>
                  <a:pt x="231" y="387"/>
                  <a:pt x="249" y="402"/>
                </a:cubicBezTo>
                <a:cubicBezTo>
                  <a:pt x="267" y="416"/>
                  <a:pt x="305" y="435"/>
                  <a:pt x="364" y="456"/>
                </a:cubicBezTo>
                <a:cubicBezTo>
                  <a:pt x="428" y="480"/>
                  <a:pt x="479" y="502"/>
                  <a:pt x="516" y="523"/>
                </a:cubicBezTo>
                <a:cubicBezTo>
                  <a:pt x="552" y="544"/>
                  <a:pt x="582" y="573"/>
                  <a:pt x="604" y="610"/>
                </a:cubicBezTo>
                <a:close/>
              </a:path>
            </a:pathLst>
          </a:custGeom>
          <a:solidFill>
            <a:srgbClr val="FFFFFF"/>
          </a:solidFill>
          <a:ln w="9525">
            <a:noFill/>
            <a:round/>
          </a:ln>
        </p:spPr>
        <p:txBody>
          <a:bodyPr vert="horz" wrap="square" lIns="68573" tIns="34286" rIns="68573" bIns="34286" numCol="1" anchor="t" anchorCtr="0" compatLnSpc="1"/>
          <a:lstStyle/>
          <a:p>
            <a:endParaRPr lang="zh-CN" altLang="en-US" sz="1000" dirty="0"/>
          </a:p>
        </p:txBody>
      </p:sp>
      <p:sp>
        <p:nvSpPr>
          <p:cNvPr id="27" name="Freeform 26"/>
          <p:cNvSpPr>
            <a:spLocks noEditPoints="1"/>
          </p:cNvSpPr>
          <p:nvPr/>
        </p:nvSpPr>
        <p:spPr bwMode="auto">
          <a:xfrm>
            <a:off x="2684284" y="2077835"/>
            <a:ext cx="567550" cy="550680"/>
          </a:xfrm>
          <a:custGeom>
            <a:avLst/>
            <a:gdLst>
              <a:gd name="T0" fmla="*/ 1687 w 1687"/>
              <a:gd name="T1" fmla="*/ 89 h 1637"/>
              <a:gd name="T2" fmla="*/ 1598 w 1687"/>
              <a:gd name="T3" fmla="*/ 0 h 1637"/>
              <a:gd name="T4" fmla="*/ 959 w 1687"/>
              <a:gd name="T5" fmla="*/ 0 h 1637"/>
              <a:gd name="T6" fmla="*/ 869 w 1687"/>
              <a:gd name="T7" fmla="*/ 89 h 1637"/>
              <a:gd name="T8" fmla="*/ 869 w 1687"/>
              <a:gd name="T9" fmla="*/ 755 h 1637"/>
              <a:gd name="T10" fmla="*/ 920 w 1687"/>
              <a:gd name="T11" fmla="*/ 755 h 1637"/>
              <a:gd name="T12" fmla="*/ 920 w 1687"/>
              <a:gd name="T13" fmla="*/ 190 h 1637"/>
              <a:gd name="T14" fmla="*/ 1636 w 1687"/>
              <a:gd name="T15" fmla="*/ 190 h 1637"/>
              <a:gd name="T16" fmla="*/ 1636 w 1687"/>
              <a:gd name="T17" fmla="*/ 1214 h 1637"/>
              <a:gd name="T18" fmla="*/ 1535 w 1687"/>
              <a:gd name="T19" fmla="*/ 1214 h 1637"/>
              <a:gd name="T20" fmla="*/ 1535 w 1687"/>
              <a:gd name="T21" fmla="*/ 1469 h 1637"/>
              <a:gd name="T22" fmla="*/ 1598 w 1687"/>
              <a:gd name="T23" fmla="*/ 1469 h 1637"/>
              <a:gd name="T24" fmla="*/ 1687 w 1687"/>
              <a:gd name="T25" fmla="*/ 1380 h 1637"/>
              <a:gd name="T26" fmla="*/ 1687 w 1687"/>
              <a:gd name="T27" fmla="*/ 89 h 1637"/>
              <a:gd name="T28" fmla="*/ 1687 w 1687"/>
              <a:gd name="T29" fmla="*/ 89 h 1637"/>
              <a:gd name="T30" fmla="*/ 1548 w 1687"/>
              <a:gd name="T31" fmla="*/ 108 h 1637"/>
              <a:gd name="T32" fmla="*/ 1548 w 1687"/>
              <a:gd name="T33" fmla="*/ 108 h 1637"/>
              <a:gd name="T34" fmla="*/ 1008 w 1687"/>
              <a:gd name="T35" fmla="*/ 108 h 1637"/>
              <a:gd name="T36" fmla="*/ 990 w 1687"/>
              <a:gd name="T37" fmla="*/ 89 h 1637"/>
              <a:gd name="T38" fmla="*/ 1008 w 1687"/>
              <a:gd name="T39" fmla="*/ 71 h 1637"/>
              <a:gd name="T40" fmla="*/ 1548 w 1687"/>
              <a:gd name="T41" fmla="*/ 71 h 1637"/>
              <a:gd name="T42" fmla="*/ 1567 w 1687"/>
              <a:gd name="T43" fmla="*/ 89 h 1637"/>
              <a:gd name="T44" fmla="*/ 1548 w 1687"/>
              <a:gd name="T45" fmla="*/ 108 h 1637"/>
              <a:gd name="T46" fmla="*/ 1470 w 1687"/>
              <a:gd name="T47" fmla="*/ 1548 h 1637"/>
              <a:gd name="T48" fmla="*/ 1381 w 1687"/>
              <a:gd name="T49" fmla="*/ 1637 h 1637"/>
              <a:gd name="T50" fmla="*/ 89 w 1687"/>
              <a:gd name="T51" fmla="*/ 1637 h 1637"/>
              <a:gd name="T52" fmla="*/ 0 w 1687"/>
              <a:gd name="T53" fmla="*/ 1548 h 1637"/>
              <a:gd name="T54" fmla="*/ 0 w 1687"/>
              <a:gd name="T55" fmla="*/ 908 h 1637"/>
              <a:gd name="T56" fmla="*/ 89 w 1687"/>
              <a:gd name="T57" fmla="*/ 819 h 1637"/>
              <a:gd name="T58" fmla="*/ 1381 w 1687"/>
              <a:gd name="T59" fmla="*/ 819 h 1637"/>
              <a:gd name="T60" fmla="*/ 1470 w 1687"/>
              <a:gd name="T61" fmla="*/ 908 h 1637"/>
              <a:gd name="T62" fmla="*/ 1470 w 1687"/>
              <a:gd name="T63" fmla="*/ 1548 h 1637"/>
              <a:gd name="T64" fmla="*/ 1399 w 1687"/>
              <a:gd name="T65" fmla="*/ 958 h 1637"/>
              <a:gd name="T66" fmla="*/ 1399 w 1687"/>
              <a:gd name="T67" fmla="*/ 958 h 1637"/>
              <a:gd name="T68" fmla="*/ 1399 w 1687"/>
              <a:gd name="T69" fmla="*/ 1498 h 1637"/>
              <a:gd name="T70" fmla="*/ 1380 w 1687"/>
              <a:gd name="T71" fmla="*/ 1517 h 1637"/>
              <a:gd name="T72" fmla="*/ 1362 w 1687"/>
              <a:gd name="T73" fmla="*/ 1498 h 1637"/>
              <a:gd name="T74" fmla="*/ 1362 w 1687"/>
              <a:gd name="T75" fmla="*/ 958 h 1637"/>
              <a:gd name="T76" fmla="*/ 1380 w 1687"/>
              <a:gd name="T77" fmla="*/ 939 h 1637"/>
              <a:gd name="T78" fmla="*/ 1399 w 1687"/>
              <a:gd name="T79" fmla="*/ 958 h 1637"/>
              <a:gd name="T80" fmla="*/ 65 w 1687"/>
              <a:gd name="T81" fmla="*/ 1228 h 1637"/>
              <a:gd name="T82" fmla="*/ 118 w 1687"/>
              <a:gd name="T83" fmla="*/ 1282 h 1637"/>
              <a:gd name="T84" fmla="*/ 172 w 1687"/>
              <a:gd name="T85" fmla="*/ 1228 h 1637"/>
              <a:gd name="T86" fmla="*/ 118 w 1687"/>
              <a:gd name="T87" fmla="*/ 1174 h 1637"/>
              <a:gd name="T88" fmla="*/ 65 w 1687"/>
              <a:gd name="T89" fmla="*/ 1228 h 1637"/>
              <a:gd name="T90" fmla="*/ 65 w 1687"/>
              <a:gd name="T91" fmla="*/ 1228 h 1637"/>
              <a:gd name="T92" fmla="*/ 255 w 1687"/>
              <a:gd name="T93" fmla="*/ 870 h 1637"/>
              <a:gd name="T94" fmla="*/ 255 w 1687"/>
              <a:gd name="T95" fmla="*/ 870 h 1637"/>
              <a:gd name="T96" fmla="*/ 1280 w 1687"/>
              <a:gd name="T97" fmla="*/ 870 h 1637"/>
              <a:gd name="T98" fmla="*/ 1280 w 1687"/>
              <a:gd name="T99" fmla="*/ 1586 h 1637"/>
              <a:gd name="T100" fmla="*/ 255 w 1687"/>
              <a:gd name="T101" fmla="*/ 1586 h 1637"/>
              <a:gd name="T102" fmla="*/ 255 w 1687"/>
              <a:gd name="T103" fmla="*/ 870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87" h="1637">
                <a:moveTo>
                  <a:pt x="1687" y="89"/>
                </a:moveTo>
                <a:cubicBezTo>
                  <a:pt x="1687" y="40"/>
                  <a:pt x="1647" y="0"/>
                  <a:pt x="1598" y="0"/>
                </a:cubicBezTo>
                <a:cubicBezTo>
                  <a:pt x="959" y="0"/>
                  <a:pt x="959" y="0"/>
                  <a:pt x="959" y="0"/>
                </a:cubicBezTo>
                <a:cubicBezTo>
                  <a:pt x="909" y="0"/>
                  <a:pt x="869" y="40"/>
                  <a:pt x="869" y="89"/>
                </a:cubicBezTo>
                <a:cubicBezTo>
                  <a:pt x="869" y="755"/>
                  <a:pt x="869" y="755"/>
                  <a:pt x="869" y="755"/>
                </a:cubicBezTo>
                <a:cubicBezTo>
                  <a:pt x="920" y="755"/>
                  <a:pt x="920" y="755"/>
                  <a:pt x="920" y="755"/>
                </a:cubicBezTo>
                <a:cubicBezTo>
                  <a:pt x="920" y="190"/>
                  <a:pt x="920" y="190"/>
                  <a:pt x="920" y="190"/>
                </a:cubicBezTo>
                <a:cubicBezTo>
                  <a:pt x="1636" y="190"/>
                  <a:pt x="1636" y="190"/>
                  <a:pt x="1636" y="190"/>
                </a:cubicBezTo>
                <a:cubicBezTo>
                  <a:pt x="1636" y="1214"/>
                  <a:pt x="1636" y="1214"/>
                  <a:pt x="1636" y="1214"/>
                </a:cubicBezTo>
                <a:cubicBezTo>
                  <a:pt x="1535" y="1214"/>
                  <a:pt x="1535" y="1214"/>
                  <a:pt x="1535" y="1214"/>
                </a:cubicBezTo>
                <a:cubicBezTo>
                  <a:pt x="1535" y="1469"/>
                  <a:pt x="1535" y="1469"/>
                  <a:pt x="1535" y="1469"/>
                </a:cubicBezTo>
                <a:cubicBezTo>
                  <a:pt x="1598" y="1469"/>
                  <a:pt x="1598" y="1469"/>
                  <a:pt x="1598" y="1469"/>
                </a:cubicBezTo>
                <a:cubicBezTo>
                  <a:pt x="1647" y="1469"/>
                  <a:pt x="1687" y="1430"/>
                  <a:pt x="1687" y="1380"/>
                </a:cubicBezTo>
                <a:cubicBezTo>
                  <a:pt x="1687" y="89"/>
                  <a:pt x="1687" y="89"/>
                  <a:pt x="1687" y="89"/>
                </a:cubicBezTo>
                <a:cubicBezTo>
                  <a:pt x="1687" y="89"/>
                  <a:pt x="1687" y="89"/>
                  <a:pt x="1687" y="89"/>
                </a:cubicBezTo>
                <a:close/>
                <a:moveTo>
                  <a:pt x="1548" y="108"/>
                </a:moveTo>
                <a:cubicBezTo>
                  <a:pt x="1548" y="108"/>
                  <a:pt x="1548" y="108"/>
                  <a:pt x="1548" y="108"/>
                </a:cubicBezTo>
                <a:cubicBezTo>
                  <a:pt x="1008" y="108"/>
                  <a:pt x="1008" y="108"/>
                  <a:pt x="1008" y="108"/>
                </a:cubicBezTo>
                <a:cubicBezTo>
                  <a:pt x="998" y="108"/>
                  <a:pt x="990" y="100"/>
                  <a:pt x="990" y="89"/>
                </a:cubicBezTo>
                <a:cubicBezTo>
                  <a:pt x="990" y="79"/>
                  <a:pt x="998" y="71"/>
                  <a:pt x="1008" y="71"/>
                </a:cubicBezTo>
                <a:cubicBezTo>
                  <a:pt x="1548" y="71"/>
                  <a:pt x="1548" y="71"/>
                  <a:pt x="1548" y="71"/>
                </a:cubicBezTo>
                <a:cubicBezTo>
                  <a:pt x="1558" y="71"/>
                  <a:pt x="1567" y="79"/>
                  <a:pt x="1567" y="89"/>
                </a:cubicBezTo>
                <a:cubicBezTo>
                  <a:pt x="1567" y="100"/>
                  <a:pt x="1558" y="108"/>
                  <a:pt x="1548" y="108"/>
                </a:cubicBezTo>
                <a:close/>
                <a:moveTo>
                  <a:pt x="1470" y="1548"/>
                </a:moveTo>
                <a:cubicBezTo>
                  <a:pt x="1470" y="1597"/>
                  <a:pt x="1430" y="1637"/>
                  <a:pt x="1381" y="1637"/>
                </a:cubicBezTo>
                <a:cubicBezTo>
                  <a:pt x="89" y="1637"/>
                  <a:pt x="89" y="1637"/>
                  <a:pt x="89" y="1637"/>
                </a:cubicBezTo>
                <a:cubicBezTo>
                  <a:pt x="40" y="1637"/>
                  <a:pt x="0" y="1597"/>
                  <a:pt x="0" y="1548"/>
                </a:cubicBezTo>
                <a:cubicBezTo>
                  <a:pt x="0" y="908"/>
                  <a:pt x="0" y="908"/>
                  <a:pt x="0" y="908"/>
                </a:cubicBezTo>
                <a:cubicBezTo>
                  <a:pt x="0" y="859"/>
                  <a:pt x="40" y="819"/>
                  <a:pt x="89" y="819"/>
                </a:cubicBezTo>
                <a:cubicBezTo>
                  <a:pt x="1381" y="819"/>
                  <a:pt x="1381" y="819"/>
                  <a:pt x="1381" y="819"/>
                </a:cubicBezTo>
                <a:cubicBezTo>
                  <a:pt x="1430" y="819"/>
                  <a:pt x="1470" y="859"/>
                  <a:pt x="1470" y="908"/>
                </a:cubicBezTo>
                <a:cubicBezTo>
                  <a:pt x="1470" y="1548"/>
                  <a:pt x="1470" y="1548"/>
                  <a:pt x="1470" y="1548"/>
                </a:cubicBezTo>
                <a:close/>
                <a:moveTo>
                  <a:pt x="1399" y="958"/>
                </a:moveTo>
                <a:cubicBezTo>
                  <a:pt x="1399" y="958"/>
                  <a:pt x="1399" y="958"/>
                  <a:pt x="1399" y="958"/>
                </a:cubicBezTo>
                <a:cubicBezTo>
                  <a:pt x="1399" y="1498"/>
                  <a:pt x="1399" y="1498"/>
                  <a:pt x="1399" y="1498"/>
                </a:cubicBezTo>
                <a:cubicBezTo>
                  <a:pt x="1399" y="1508"/>
                  <a:pt x="1391" y="1517"/>
                  <a:pt x="1380" y="1517"/>
                </a:cubicBezTo>
                <a:cubicBezTo>
                  <a:pt x="1370" y="1517"/>
                  <a:pt x="1362" y="1508"/>
                  <a:pt x="1362" y="1498"/>
                </a:cubicBezTo>
                <a:cubicBezTo>
                  <a:pt x="1362" y="958"/>
                  <a:pt x="1362" y="958"/>
                  <a:pt x="1362" y="958"/>
                </a:cubicBezTo>
                <a:cubicBezTo>
                  <a:pt x="1362" y="948"/>
                  <a:pt x="1370" y="939"/>
                  <a:pt x="1380" y="939"/>
                </a:cubicBezTo>
                <a:cubicBezTo>
                  <a:pt x="1391" y="939"/>
                  <a:pt x="1399" y="948"/>
                  <a:pt x="1399" y="958"/>
                </a:cubicBezTo>
                <a:close/>
                <a:moveTo>
                  <a:pt x="65" y="1228"/>
                </a:moveTo>
                <a:cubicBezTo>
                  <a:pt x="65" y="1258"/>
                  <a:pt x="88" y="1282"/>
                  <a:pt x="118" y="1282"/>
                </a:cubicBezTo>
                <a:cubicBezTo>
                  <a:pt x="148" y="1282"/>
                  <a:pt x="172" y="1258"/>
                  <a:pt x="172" y="1228"/>
                </a:cubicBezTo>
                <a:cubicBezTo>
                  <a:pt x="172" y="1198"/>
                  <a:pt x="148" y="1174"/>
                  <a:pt x="118" y="1174"/>
                </a:cubicBezTo>
                <a:cubicBezTo>
                  <a:pt x="88" y="1174"/>
                  <a:pt x="65" y="1198"/>
                  <a:pt x="65" y="1228"/>
                </a:cubicBezTo>
                <a:cubicBezTo>
                  <a:pt x="65" y="1228"/>
                  <a:pt x="65" y="1228"/>
                  <a:pt x="65" y="1228"/>
                </a:cubicBezTo>
                <a:close/>
                <a:moveTo>
                  <a:pt x="255" y="870"/>
                </a:moveTo>
                <a:cubicBezTo>
                  <a:pt x="255" y="870"/>
                  <a:pt x="255" y="870"/>
                  <a:pt x="255" y="870"/>
                </a:cubicBezTo>
                <a:cubicBezTo>
                  <a:pt x="1280" y="870"/>
                  <a:pt x="1280" y="870"/>
                  <a:pt x="1280" y="870"/>
                </a:cubicBezTo>
                <a:cubicBezTo>
                  <a:pt x="1280" y="1586"/>
                  <a:pt x="1280" y="1586"/>
                  <a:pt x="1280" y="1586"/>
                </a:cubicBezTo>
                <a:cubicBezTo>
                  <a:pt x="255" y="1586"/>
                  <a:pt x="255" y="1586"/>
                  <a:pt x="255" y="1586"/>
                </a:cubicBezTo>
                <a:lnTo>
                  <a:pt x="255" y="870"/>
                </a:lnTo>
                <a:close/>
              </a:path>
            </a:pathLst>
          </a:custGeom>
          <a:solidFill>
            <a:srgbClr val="FFFFFF"/>
          </a:solidFill>
          <a:ln w="9525">
            <a:noFill/>
            <a:round/>
          </a:ln>
        </p:spPr>
        <p:txBody>
          <a:bodyPr vert="horz" wrap="square" lIns="68573" tIns="34286" rIns="68573" bIns="34286" numCol="1" anchor="t" anchorCtr="0" compatLnSpc="1"/>
          <a:lstStyle/>
          <a:p>
            <a:endParaRPr lang="zh-CN" altLang="en-US" sz="1000" dirty="0"/>
          </a:p>
        </p:txBody>
      </p:sp>
      <p:sp>
        <p:nvSpPr>
          <p:cNvPr id="29" name="Freeform 28"/>
          <p:cNvSpPr>
            <a:spLocks noEditPoints="1"/>
          </p:cNvSpPr>
          <p:nvPr/>
        </p:nvSpPr>
        <p:spPr bwMode="auto">
          <a:xfrm>
            <a:off x="7352559" y="1780952"/>
            <a:ext cx="395737" cy="633906"/>
          </a:xfrm>
          <a:custGeom>
            <a:avLst/>
            <a:gdLst>
              <a:gd name="T0" fmla="*/ 804 w 1148"/>
              <a:gd name="T1" fmla="*/ 1493 h 1838"/>
              <a:gd name="T2" fmla="*/ 746 w 1148"/>
              <a:gd name="T3" fmla="*/ 1551 h 1838"/>
              <a:gd name="T4" fmla="*/ 402 w 1148"/>
              <a:gd name="T5" fmla="*/ 1551 h 1838"/>
              <a:gd name="T6" fmla="*/ 344 w 1148"/>
              <a:gd name="T7" fmla="*/ 1493 h 1838"/>
              <a:gd name="T8" fmla="*/ 402 w 1148"/>
              <a:gd name="T9" fmla="*/ 1436 h 1838"/>
              <a:gd name="T10" fmla="*/ 746 w 1148"/>
              <a:gd name="T11" fmla="*/ 1436 h 1838"/>
              <a:gd name="T12" fmla="*/ 804 w 1148"/>
              <a:gd name="T13" fmla="*/ 1493 h 1838"/>
              <a:gd name="T14" fmla="*/ 746 w 1148"/>
              <a:gd name="T15" fmla="*/ 1608 h 1838"/>
              <a:gd name="T16" fmla="*/ 746 w 1148"/>
              <a:gd name="T17" fmla="*/ 1608 h 1838"/>
              <a:gd name="T18" fmla="*/ 402 w 1148"/>
              <a:gd name="T19" fmla="*/ 1608 h 1838"/>
              <a:gd name="T20" fmla="*/ 344 w 1148"/>
              <a:gd name="T21" fmla="*/ 1666 h 1838"/>
              <a:gd name="T22" fmla="*/ 402 w 1148"/>
              <a:gd name="T23" fmla="*/ 1723 h 1838"/>
              <a:gd name="T24" fmla="*/ 516 w 1148"/>
              <a:gd name="T25" fmla="*/ 1838 h 1838"/>
              <a:gd name="T26" fmla="*/ 631 w 1148"/>
              <a:gd name="T27" fmla="*/ 1838 h 1838"/>
              <a:gd name="T28" fmla="*/ 746 w 1148"/>
              <a:gd name="T29" fmla="*/ 1723 h 1838"/>
              <a:gd name="T30" fmla="*/ 804 w 1148"/>
              <a:gd name="T31" fmla="*/ 1666 h 1838"/>
              <a:gd name="T32" fmla="*/ 746 w 1148"/>
              <a:gd name="T33" fmla="*/ 1608 h 1838"/>
              <a:gd name="T34" fmla="*/ 574 w 1148"/>
              <a:gd name="T35" fmla="*/ 115 h 1838"/>
              <a:gd name="T36" fmla="*/ 574 w 1148"/>
              <a:gd name="T37" fmla="*/ 115 h 1838"/>
              <a:gd name="T38" fmla="*/ 1033 w 1148"/>
              <a:gd name="T39" fmla="*/ 575 h 1838"/>
              <a:gd name="T40" fmla="*/ 803 w 1148"/>
              <a:gd name="T41" fmla="*/ 970 h 1838"/>
              <a:gd name="T42" fmla="*/ 746 w 1148"/>
              <a:gd name="T43" fmla="*/ 1003 h 1838"/>
              <a:gd name="T44" fmla="*/ 746 w 1148"/>
              <a:gd name="T45" fmla="*/ 1264 h 1838"/>
              <a:gd name="T46" fmla="*/ 402 w 1148"/>
              <a:gd name="T47" fmla="*/ 1264 h 1838"/>
              <a:gd name="T48" fmla="*/ 402 w 1148"/>
              <a:gd name="T49" fmla="*/ 1003 h 1838"/>
              <a:gd name="T50" fmla="*/ 345 w 1148"/>
              <a:gd name="T51" fmla="*/ 970 h 1838"/>
              <a:gd name="T52" fmla="*/ 115 w 1148"/>
              <a:gd name="T53" fmla="*/ 575 h 1838"/>
              <a:gd name="T54" fmla="*/ 574 w 1148"/>
              <a:gd name="T55" fmla="*/ 115 h 1838"/>
              <a:gd name="T56" fmla="*/ 574 w 1148"/>
              <a:gd name="T57" fmla="*/ 0 h 1838"/>
              <a:gd name="T58" fmla="*/ 574 w 1148"/>
              <a:gd name="T59" fmla="*/ 0 h 1838"/>
              <a:gd name="T60" fmla="*/ 0 w 1148"/>
              <a:gd name="T61" fmla="*/ 575 h 1838"/>
              <a:gd name="T62" fmla="*/ 287 w 1148"/>
              <a:gd name="T63" fmla="*/ 1069 h 1838"/>
              <a:gd name="T64" fmla="*/ 287 w 1148"/>
              <a:gd name="T65" fmla="*/ 1264 h 1838"/>
              <a:gd name="T66" fmla="*/ 402 w 1148"/>
              <a:gd name="T67" fmla="*/ 1379 h 1838"/>
              <a:gd name="T68" fmla="*/ 746 w 1148"/>
              <a:gd name="T69" fmla="*/ 1379 h 1838"/>
              <a:gd name="T70" fmla="*/ 861 w 1148"/>
              <a:gd name="T71" fmla="*/ 1264 h 1838"/>
              <a:gd name="T72" fmla="*/ 861 w 1148"/>
              <a:gd name="T73" fmla="*/ 1069 h 1838"/>
              <a:gd name="T74" fmla="*/ 1148 w 1148"/>
              <a:gd name="T75" fmla="*/ 575 h 1838"/>
              <a:gd name="T76" fmla="*/ 574 w 1148"/>
              <a:gd name="T77" fmla="*/ 0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48" h="1838">
                <a:moveTo>
                  <a:pt x="804" y="1493"/>
                </a:moveTo>
                <a:cubicBezTo>
                  <a:pt x="804" y="1525"/>
                  <a:pt x="778" y="1551"/>
                  <a:pt x="746" y="1551"/>
                </a:cubicBezTo>
                <a:cubicBezTo>
                  <a:pt x="402" y="1551"/>
                  <a:pt x="402" y="1551"/>
                  <a:pt x="402" y="1551"/>
                </a:cubicBezTo>
                <a:cubicBezTo>
                  <a:pt x="370" y="1551"/>
                  <a:pt x="344" y="1525"/>
                  <a:pt x="344" y="1493"/>
                </a:cubicBezTo>
                <a:cubicBezTo>
                  <a:pt x="344" y="1462"/>
                  <a:pt x="370" y="1436"/>
                  <a:pt x="402" y="1436"/>
                </a:cubicBezTo>
                <a:cubicBezTo>
                  <a:pt x="746" y="1436"/>
                  <a:pt x="746" y="1436"/>
                  <a:pt x="746" y="1436"/>
                </a:cubicBezTo>
                <a:cubicBezTo>
                  <a:pt x="778" y="1436"/>
                  <a:pt x="804" y="1462"/>
                  <a:pt x="804" y="1493"/>
                </a:cubicBezTo>
                <a:close/>
                <a:moveTo>
                  <a:pt x="746" y="1608"/>
                </a:moveTo>
                <a:cubicBezTo>
                  <a:pt x="746" y="1608"/>
                  <a:pt x="746" y="1608"/>
                  <a:pt x="746" y="1608"/>
                </a:cubicBezTo>
                <a:cubicBezTo>
                  <a:pt x="402" y="1608"/>
                  <a:pt x="402" y="1608"/>
                  <a:pt x="402" y="1608"/>
                </a:cubicBezTo>
                <a:cubicBezTo>
                  <a:pt x="370" y="1608"/>
                  <a:pt x="344" y="1634"/>
                  <a:pt x="344" y="1666"/>
                </a:cubicBezTo>
                <a:cubicBezTo>
                  <a:pt x="344" y="1697"/>
                  <a:pt x="370" y="1723"/>
                  <a:pt x="402" y="1723"/>
                </a:cubicBezTo>
                <a:cubicBezTo>
                  <a:pt x="402" y="1787"/>
                  <a:pt x="453" y="1838"/>
                  <a:pt x="516" y="1838"/>
                </a:cubicBezTo>
                <a:cubicBezTo>
                  <a:pt x="631" y="1838"/>
                  <a:pt x="631" y="1838"/>
                  <a:pt x="631" y="1838"/>
                </a:cubicBezTo>
                <a:cubicBezTo>
                  <a:pt x="695" y="1838"/>
                  <a:pt x="746" y="1787"/>
                  <a:pt x="746" y="1723"/>
                </a:cubicBezTo>
                <a:cubicBezTo>
                  <a:pt x="778" y="1723"/>
                  <a:pt x="804" y="1697"/>
                  <a:pt x="804" y="1666"/>
                </a:cubicBezTo>
                <a:cubicBezTo>
                  <a:pt x="804" y="1634"/>
                  <a:pt x="778" y="1608"/>
                  <a:pt x="746" y="1608"/>
                </a:cubicBezTo>
                <a:close/>
                <a:moveTo>
                  <a:pt x="574" y="115"/>
                </a:moveTo>
                <a:cubicBezTo>
                  <a:pt x="574" y="115"/>
                  <a:pt x="574" y="115"/>
                  <a:pt x="574" y="115"/>
                </a:cubicBezTo>
                <a:cubicBezTo>
                  <a:pt x="827" y="115"/>
                  <a:pt x="1033" y="321"/>
                  <a:pt x="1033" y="575"/>
                </a:cubicBezTo>
                <a:cubicBezTo>
                  <a:pt x="1033" y="738"/>
                  <a:pt x="947" y="886"/>
                  <a:pt x="803" y="970"/>
                </a:cubicBezTo>
                <a:cubicBezTo>
                  <a:pt x="746" y="1003"/>
                  <a:pt x="746" y="1003"/>
                  <a:pt x="746" y="1003"/>
                </a:cubicBezTo>
                <a:cubicBezTo>
                  <a:pt x="746" y="1264"/>
                  <a:pt x="746" y="1264"/>
                  <a:pt x="746" y="1264"/>
                </a:cubicBezTo>
                <a:cubicBezTo>
                  <a:pt x="402" y="1264"/>
                  <a:pt x="402" y="1264"/>
                  <a:pt x="402" y="1264"/>
                </a:cubicBezTo>
                <a:cubicBezTo>
                  <a:pt x="402" y="1003"/>
                  <a:pt x="402" y="1003"/>
                  <a:pt x="402" y="1003"/>
                </a:cubicBezTo>
                <a:cubicBezTo>
                  <a:pt x="345" y="970"/>
                  <a:pt x="345" y="970"/>
                  <a:pt x="345" y="970"/>
                </a:cubicBezTo>
                <a:cubicBezTo>
                  <a:pt x="200" y="886"/>
                  <a:pt x="115" y="738"/>
                  <a:pt x="115" y="575"/>
                </a:cubicBezTo>
                <a:cubicBezTo>
                  <a:pt x="115" y="321"/>
                  <a:pt x="321" y="115"/>
                  <a:pt x="574" y="115"/>
                </a:cubicBezTo>
                <a:close/>
                <a:moveTo>
                  <a:pt x="574" y="0"/>
                </a:moveTo>
                <a:cubicBezTo>
                  <a:pt x="574" y="0"/>
                  <a:pt x="574" y="0"/>
                  <a:pt x="574" y="0"/>
                </a:cubicBezTo>
                <a:cubicBezTo>
                  <a:pt x="257" y="0"/>
                  <a:pt x="0" y="258"/>
                  <a:pt x="0" y="575"/>
                </a:cubicBezTo>
                <a:cubicBezTo>
                  <a:pt x="0" y="787"/>
                  <a:pt x="116" y="970"/>
                  <a:pt x="287" y="1069"/>
                </a:cubicBezTo>
                <a:cubicBezTo>
                  <a:pt x="287" y="1264"/>
                  <a:pt x="287" y="1264"/>
                  <a:pt x="287" y="1264"/>
                </a:cubicBezTo>
                <a:cubicBezTo>
                  <a:pt x="287" y="1327"/>
                  <a:pt x="338" y="1379"/>
                  <a:pt x="402" y="1379"/>
                </a:cubicBezTo>
                <a:cubicBezTo>
                  <a:pt x="746" y="1379"/>
                  <a:pt x="746" y="1379"/>
                  <a:pt x="746" y="1379"/>
                </a:cubicBezTo>
                <a:cubicBezTo>
                  <a:pt x="810" y="1379"/>
                  <a:pt x="861" y="1327"/>
                  <a:pt x="861" y="1264"/>
                </a:cubicBezTo>
                <a:cubicBezTo>
                  <a:pt x="861" y="1069"/>
                  <a:pt x="861" y="1069"/>
                  <a:pt x="861" y="1069"/>
                </a:cubicBezTo>
                <a:cubicBezTo>
                  <a:pt x="1032" y="970"/>
                  <a:pt x="1148" y="787"/>
                  <a:pt x="1148" y="575"/>
                </a:cubicBezTo>
                <a:cubicBezTo>
                  <a:pt x="1148" y="258"/>
                  <a:pt x="891" y="0"/>
                  <a:pt x="574" y="0"/>
                </a:cubicBezTo>
                <a:close/>
              </a:path>
            </a:pathLst>
          </a:custGeom>
          <a:solidFill>
            <a:srgbClr val="FFFFFF"/>
          </a:solidFill>
          <a:ln w="9525">
            <a:noFill/>
            <a:round/>
          </a:ln>
        </p:spPr>
        <p:txBody>
          <a:bodyPr vert="horz" wrap="square" lIns="68573" tIns="34286" rIns="68573" bIns="34286" numCol="1" anchor="t" anchorCtr="0" compatLnSpc="1"/>
          <a:lstStyle/>
          <a:p>
            <a:endParaRPr lang="zh-CN" altLang="en-US" sz="1000" dirty="0"/>
          </a:p>
        </p:txBody>
      </p:sp>
      <p:sp>
        <p:nvSpPr>
          <p:cNvPr id="33" name="矩形 32"/>
          <p:cNvSpPr/>
          <p:nvPr/>
        </p:nvSpPr>
        <p:spPr>
          <a:xfrm>
            <a:off x="366395" y="63500"/>
            <a:ext cx="1488440" cy="8286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lIns="91430" tIns="45715" rIns="91430" bIns="45715" anchor="ctr" anchorCtr="0">
            <a:spAutoFit/>
          </a:bodyPr>
          <a:lstStyle/>
          <a:p>
            <a:pPr algn="ctr">
              <a:lnSpc>
                <a:spcPct val="150000"/>
              </a:lnSpc>
            </a:pP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项目开发周期及人员：</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5314315" y="920115"/>
            <a:ext cx="2766060" cy="735965"/>
          </a:xfrm>
          <a:prstGeom prst="rect">
            <a:avLst/>
          </a:prstGeom>
        </p:spPr>
        <p:txBody>
          <a:bodyPr wrap="square" lIns="91430" tIns="45715" rIns="91430" bIns="45715">
            <a:spAutoFit/>
          </a:bodyPr>
          <a:lstStyle/>
          <a:p>
            <a:pPr algn="ctr"/>
            <a:r>
              <a:rPr lang="zh-CN" altLang="en-US" sz="1400" dirty="0">
                <a:solidFill>
                  <a:schemeClr val="bg1">
                    <a:lumMod val="50000"/>
                  </a:schemeClr>
                </a:solidFill>
                <a:latin typeface="微软雅黑" panose="020B0503020204020204" pitchFamily="34" charset="-122"/>
                <a:ea typeface="微软雅黑" panose="020B0503020204020204" pitchFamily="34" charset="-122"/>
              </a:rPr>
              <a:t>此项目从前期分析需求，项目规划，到项目实施完成，总的花费一周的时间完成</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矩形 40"/>
          <p:cNvSpPr/>
          <p:nvPr/>
        </p:nvSpPr>
        <p:spPr>
          <a:xfrm>
            <a:off x="3890466" y="1083625"/>
            <a:ext cx="1226976" cy="367030"/>
          </a:xfrm>
          <a:prstGeom prst="rect">
            <a:avLst/>
          </a:prstGeom>
        </p:spPr>
        <p:txBody>
          <a:bodyPr wrap="square" lIns="91430" tIns="45715" rIns="91430" bIns="45715" anchor="ctr" anchorCtr="0">
            <a:spAutoFit/>
          </a:bodyPr>
          <a:lstStyle/>
          <a:p>
            <a:pPr algn="ctr">
              <a:lnSpc>
                <a:spcPct val="150000"/>
              </a:lnSpc>
            </a:pP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开发周期：</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Oval 12"/>
          <p:cNvSpPr>
            <a:spLocks noChangeArrowheads="1"/>
          </p:cNvSpPr>
          <p:nvPr/>
        </p:nvSpPr>
        <p:spPr bwMode="auto">
          <a:xfrm>
            <a:off x="2259205" y="1236409"/>
            <a:ext cx="102223" cy="103369"/>
          </a:xfrm>
          <a:prstGeom prst="ellipse">
            <a:avLst/>
          </a:prstGeom>
          <a:solidFill>
            <a:schemeClr val="accent3"/>
          </a:solidFill>
          <a:ln w="4" cap="flat">
            <a:noFill/>
            <a:prstDash val="solid"/>
            <a:miter lim="800000"/>
          </a:ln>
        </p:spPr>
        <p:txBody>
          <a:bodyPr vert="horz" wrap="square" lIns="68573" tIns="34286" rIns="68573" bIns="34286" numCol="1" anchor="t" anchorCtr="0" compatLnSpc="1"/>
          <a:p>
            <a:endParaRPr lang="zh-CN" altLang="en-US" sz="1000" dirty="0"/>
          </a:p>
        </p:txBody>
      </p:sp>
      <p:sp>
        <p:nvSpPr>
          <p:cNvPr id="10" name="Oval 12"/>
          <p:cNvSpPr>
            <a:spLocks noChangeArrowheads="1"/>
          </p:cNvSpPr>
          <p:nvPr/>
        </p:nvSpPr>
        <p:spPr bwMode="auto">
          <a:xfrm>
            <a:off x="2259205" y="2301304"/>
            <a:ext cx="102223" cy="103369"/>
          </a:xfrm>
          <a:prstGeom prst="ellipse">
            <a:avLst/>
          </a:prstGeom>
          <a:solidFill>
            <a:schemeClr val="accent3"/>
          </a:solidFill>
          <a:ln w="4" cap="flat">
            <a:noFill/>
            <a:prstDash val="solid"/>
            <a:miter lim="800000"/>
          </a:ln>
        </p:spPr>
        <p:txBody>
          <a:bodyPr vert="horz" wrap="square" lIns="68573" tIns="34286" rIns="68573" bIns="34286" numCol="1" anchor="t" anchorCtr="0" compatLnSpc="1"/>
          <a:p>
            <a:endParaRPr lang="zh-CN" altLang="en-US" sz="1000" dirty="0"/>
          </a:p>
        </p:txBody>
      </p:sp>
      <p:sp>
        <p:nvSpPr>
          <p:cNvPr id="22" name="Oval 12"/>
          <p:cNvSpPr>
            <a:spLocks noChangeArrowheads="1"/>
          </p:cNvSpPr>
          <p:nvPr/>
        </p:nvSpPr>
        <p:spPr bwMode="auto">
          <a:xfrm>
            <a:off x="3592070" y="2318449"/>
            <a:ext cx="102223" cy="103369"/>
          </a:xfrm>
          <a:prstGeom prst="ellipse">
            <a:avLst/>
          </a:prstGeom>
          <a:solidFill>
            <a:schemeClr val="accent3"/>
          </a:solidFill>
          <a:ln w="4" cap="flat">
            <a:noFill/>
            <a:prstDash val="solid"/>
            <a:miter lim="800000"/>
          </a:ln>
        </p:spPr>
        <p:txBody>
          <a:bodyPr vert="horz" wrap="square" lIns="68573" tIns="34286" rIns="68573" bIns="34286" numCol="1" anchor="t" anchorCtr="0" compatLnSpc="1"/>
          <a:p>
            <a:endParaRPr lang="zh-CN" altLang="en-US" sz="1000" dirty="0"/>
          </a:p>
        </p:txBody>
      </p:sp>
      <p:sp>
        <p:nvSpPr>
          <p:cNvPr id="23" name="矩形 22"/>
          <p:cNvSpPr/>
          <p:nvPr/>
        </p:nvSpPr>
        <p:spPr>
          <a:xfrm>
            <a:off x="3890466" y="2186620"/>
            <a:ext cx="1226976" cy="367030"/>
          </a:xfrm>
          <a:prstGeom prst="rect">
            <a:avLst/>
          </a:prstGeom>
        </p:spPr>
        <p:txBody>
          <a:bodyPr wrap="square" lIns="91430" tIns="45715" rIns="91430" bIns="45715" anchor="ctr" anchorCtr="0">
            <a:spAutoFit/>
          </a:bodyPr>
          <a:p>
            <a:pPr algn="ctr">
              <a:lnSpc>
                <a:spcPct val="150000"/>
              </a:lnSpc>
            </a:pP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开发人员：</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5419090" y="1966595"/>
            <a:ext cx="2766060" cy="951865"/>
          </a:xfrm>
          <a:prstGeom prst="rect">
            <a:avLst/>
          </a:prstGeom>
        </p:spPr>
        <p:txBody>
          <a:bodyPr wrap="square" lIns="91430" tIns="45715" rIns="91430" bIns="45715">
            <a:spAutoFit/>
          </a:bodyPr>
          <a:p>
            <a:pPr algn="ctr"/>
            <a:r>
              <a:rPr lang="zh-CN" altLang="en-US" sz="1400" dirty="0">
                <a:solidFill>
                  <a:schemeClr val="bg1">
                    <a:lumMod val="50000"/>
                  </a:schemeClr>
                </a:solidFill>
                <a:latin typeface="微软雅黑" panose="020B0503020204020204" pitchFamily="34" charset="-122"/>
                <a:ea typeface="微软雅黑" panose="020B0503020204020204" pitchFamily="34" charset="-122"/>
              </a:rPr>
              <a:t>在整个项目的完成过程中，得到马老师，武老师，和同学的无私帮助。使得自己才能完成此次项目</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ppt_x</p:attrName>
                                        </p:attrNameLst>
                                      </p:cBhvr>
                                      <p:tavLst>
                                        <p:tav tm="0">
                                          <p:val>
                                            <p:fltVal val="0.5"/>
                                          </p:val>
                                        </p:tav>
                                        <p:tav tm="100000">
                                          <p:val>
                                            <p:strVal val="#ppt_x"/>
                                          </p:val>
                                        </p:tav>
                                      </p:tavLst>
                                    </p:anim>
                                    <p:anim calcmode="lin" valueType="num">
                                      <p:cBhvr>
                                        <p:cTn id="10" dur="500" fill="hold"/>
                                        <p:tgtEl>
                                          <p:spTgt spid="6"/>
                                        </p:tgtEl>
                                        <p:attrNameLst>
                                          <p:attrName>ppt_y</p:attrName>
                                        </p:attrNameLst>
                                      </p:cBhvr>
                                      <p:tavLst>
                                        <p:tav tm="0">
                                          <p:val>
                                            <p:fltVal val="0.5"/>
                                          </p:val>
                                        </p:tav>
                                        <p:tav tm="100000">
                                          <p:val>
                                            <p:strVal val="#ppt_y"/>
                                          </p:val>
                                        </p:tav>
                                      </p:tavLst>
                                    </p:anim>
                                  </p:childTnLst>
                                </p:cTn>
                              </p:par>
                              <p:par>
                                <p:cTn id="11" presetID="23" presetClass="entr" presetSubtype="528"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ppt_x</p:attrName>
                                        </p:attrNameLst>
                                      </p:cBhvr>
                                      <p:tavLst>
                                        <p:tav tm="0">
                                          <p:val>
                                            <p:fltVal val="0.5"/>
                                          </p:val>
                                        </p:tav>
                                        <p:tav tm="100000">
                                          <p:val>
                                            <p:strVal val="#ppt_x"/>
                                          </p:val>
                                        </p:tav>
                                      </p:tavLst>
                                    </p:anim>
                                    <p:anim calcmode="lin" valueType="num">
                                      <p:cBhvr>
                                        <p:cTn id="16" dur="500" fill="hold"/>
                                        <p:tgtEl>
                                          <p:spTgt spid="5"/>
                                        </p:tgtEl>
                                        <p:attrNameLst>
                                          <p:attrName>ppt_y</p:attrName>
                                        </p:attrNameLst>
                                      </p:cBhvr>
                                      <p:tavLst>
                                        <p:tav tm="0">
                                          <p:val>
                                            <p:fltVal val="0.5"/>
                                          </p:val>
                                        </p:tav>
                                        <p:tav tm="100000">
                                          <p:val>
                                            <p:strVal val="#ppt_y"/>
                                          </p:val>
                                        </p:tav>
                                      </p:tavLst>
                                    </p:anim>
                                  </p:childTnLst>
                                </p:cTn>
                              </p:par>
                              <p:par>
                                <p:cTn id="17" presetID="23" presetClass="entr" presetSubtype="528" fill="hold" grpId="0" nodeType="withEffect">
                                  <p:stCondLst>
                                    <p:cond delay="20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 calcmode="lin" valueType="num">
                                      <p:cBhvr>
                                        <p:cTn id="21" dur="500" fill="hold"/>
                                        <p:tgtEl>
                                          <p:spTgt spid="4"/>
                                        </p:tgtEl>
                                        <p:attrNameLst>
                                          <p:attrName>ppt_x</p:attrName>
                                        </p:attrNameLst>
                                      </p:cBhvr>
                                      <p:tavLst>
                                        <p:tav tm="0">
                                          <p:val>
                                            <p:fltVal val="0.5"/>
                                          </p:val>
                                        </p:tav>
                                        <p:tav tm="100000">
                                          <p:val>
                                            <p:strVal val="#ppt_x"/>
                                          </p:val>
                                        </p:tav>
                                      </p:tavLst>
                                    </p:anim>
                                    <p:anim calcmode="lin" valueType="num">
                                      <p:cBhvr>
                                        <p:cTn id="22" dur="500" fill="hold"/>
                                        <p:tgtEl>
                                          <p:spTgt spid="4"/>
                                        </p:tgtEl>
                                        <p:attrNameLst>
                                          <p:attrName>ppt_y</p:attrName>
                                        </p:attrNameLst>
                                      </p:cBhvr>
                                      <p:tavLst>
                                        <p:tav tm="0">
                                          <p:val>
                                            <p:fltVal val="0.5"/>
                                          </p:val>
                                        </p:tav>
                                        <p:tav tm="100000">
                                          <p:val>
                                            <p:strVal val="#ppt_y"/>
                                          </p:val>
                                        </p:tav>
                                      </p:tavLst>
                                    </p:anim>
                                  </p:childTnLst>
                                </p:cTn>
                              </p:par>
                              <p:par>
                                <p:cTn id="23" presetID="23" presetClass="entr" presetSubtype="528" fill="hold" grpId="0" nodeType="withEffect">
                                  <p:stCondLst>
                                    <p:cond delay="30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 calcmode="lin" valueType="num">
                                      <p:cBhvr>
                                        <p:cTn id="27" dur="500" fill="hold"/>
                                        <p:tgtEl>
                                          <p:spTgt spid="14"/>
                                        </p:tgtEl>
                                        <p:attrNameLst>
                                          <p:attrName>ppt_x</p:attrName>
                                        </p:attrNameLst>
                                      </p:cBhvr>
                                      <p:tavLst>
                                        <p:tav tm="0">
                                          <p:val>
                                            <p:fltVal val="0.5"/>
                                          </p:val>
                                        </p:tav>
                                        <p:tav tm="100000">
                                          <p:val>
                                            <p:strVal val="#ppt_x"/>
                                          </p:val>
                                        </p:tav>
                                      </p:tavLst>
                                    </p:anim>
                                    <p:anim calcmode="lin" valueType="num">
                                      <p:cBhvr>
                                        <p:cTn id="28" dur="500" fill="hold"/>
                                        <p:tgtEl>
                                          <p:spTgt spid="14"/>
                                        </p:tgtEl>
                                        <p:attrNameLst>
                                          <p:attrName>ppt_y</p:attrName>
                                        </p:attrNameLst>
                                      </p:cBhvr>
                                      <p:tavLst>
                                        <p:tav tm="0">
                                          <p:val>
                                            <p:fltVal val="0.5"/>
                                          </p:val>
                                        </p:tav>
                                        <p:tav tm="100000">
                                          <p:val>
                                            <p:strVal val="#ppt_y"/>
                                          </p:val>
                                        </p:tav>
                                      </p:tavLst>
                                    </p:anim>
                                  </p:childTnLst>
                                </p:cTn>
                              </p:par>
                            </p:childTnLst>
                          </p:cTn>
                        </p:par>
                        <p:par>
                          <p:cTn id="29" fill="hold">
                            <p:stCondLst>
                              <p:cond delay="500"/>
                            </p:stCondLst>
                            <p:childTnLst>
                              <p:par>
                                <p:cTn id="30" presetID="55" presetClass="entr" presetSubtype="0"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strVal val="#ppt_w*0.70"/>
                                          </p:val>
                                        </p:tav>
                                        <p:tav tm="100000">
                                          <p:val>
                                            <p:strVal val="#ppt_w"/>
                                          </p:val>
                                        </p:tav>
                                      </p:tavLst>
                                    </p:anim>
                                    <p:anim calcmode="lin" valueType="num">
                                      <p:cBhvr>
                                        <p:cTn id="33" dur="500" fill="hold"/>
                                        <p:tgtEl>
                                          <p:spTgt spid="27"/>
                                        </p:tgtEl>
                                        <p:attrNameLst>
                                          <p:attrName>ppt_h</p:attrName>
                                        </p:attrNameLst>
                                      </p:cBhvr>
                                      <p:tavLst>
                                        <p:tav tm="0">
                                          <p:val>
                                            <p:strVal val="#ppt_h"/>
                                          </p:val>
                                        </p:tav>
                                        <p:tav tm="100000">
                                          <p:val>
                                            <p:strVal val="#ppt_h"/>
                                          </p:val>
                                        </p:tav>
                                      </p:tavLst>
                                    </p:anim>
                                    <p:animEffect transition="in" filter="fade">
                                      <p:cBhvr>
                                        <p:cTn id="34" dur="500"/>
                                        <p:tgtEl>
                                          <p:spTgt spid="27"/>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strVal val="#ppt_w*0.70"/>
                                          </p:val>
                                        </p:tav>
                                        <p:tav tm="100000">
                                          <p:val>
                                            <p:strVal val="#ppt_w"/>
                                          </p:val>
                                        </p:tav>
                                      </p:tavLst>
                                    </p:anim>
                                    <p:anim calcmode="lin" valueType="num">
                                      <p:cBhvr>
                                        <p:cTn id="38" dur="500" fill="hold"/>
                                        <p:tgtEl>
                                          <p:spTgt spid="25"/>
                                        </p:tgtEl>
                                        <p:attrNameLst>
                                          <p:attrName>ppt_h</p:attrName>
                                        </p:attrNameLst>
                                      </p:cBhvr>
                                      <p:tavLst>
                                        <p:tav tm="0">
                                          <p:val>
                                            <p:strVal val="#ppt_h"/>
                                          </p:val>
                                        </p:tav>
                                        <p:tav tm="100000">
                                          <p:val>
                                            <p:strVal val="#ppt_h"/>
                                          </p:val>
                                        </p:tav>
                                      </p:tavLst>
                                    </p:anim>
                                    <p:animEffect transition="in" filter="fade">
                                      <p:cBhvr>
                                        <p:cTn id="39" dur="500"/>
                                        <p:tgtEl>
                                          <p:spTgt spid="25"/>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p:cTn id="42" dur="500" fill="hold"/>
                                        <p:tgtEl>
                                          <p:spTgt spid="26"/>
                                        </p:tgtEl>
                                        <p:attrNameLst>
                                          <p:attrName>ppt_w</p:attrName>
                                        </p:attrNameLst>
                                      </p:cBhvr>
                                      <p:tavLst>
                                        <p:tav tm="0">
                                          <p:val>
                                            <p:strVal val="#ppt_w*0.70"/>
                                          </p:val>
                                        </p:tav>
                                        <p:tav tm="100000">
                                          <p:val>
                                            <p:strVal val="#ppt_w"/>
                                          </p:val>
                                        </p:tav>
                                      </p:tavLst>
                                    </p:anim>
                                    <p:anim calcmode="lin" valueType="num">
                                      <p:cBhvr>
                                        <p:cTn id="43" dur="500" fill="hold"/>
                                        <p:tgtEl>
                                          <p:spTgt spid="26"/>
                                        </p:tgtEl>
                                        <p:attrNameLst>
                                          <p:attrName>ppt_h</p:attrName>
                                        </p:attrNameLst>
                                      </p:cBhvr>
                                      <p:tavLst>
                                        <p:tav tm="0">
                                          <p:val>
                                            <p:strVal val="#ppt_h"/>
                                          </p:val>
                                        </p:tav>
                                        <p:tav tm="100000">
                                          <p:val>
                                            <p:strVal val="#ppt_h"/>
                                          </p:val>
                                        </p:tav>
                                      </p:tavLst>
                                    </p:anim>
                                    <p:animEffect transition="in" filter="fade">
                                      <p:cBhvr>
                                        <p:cTn id="44" dur="500"/>
                                        <p:tgtEl>
                                          <p:spTgt spid="26"/>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p:cTn id="47" dur="500" fill="hold"/>
                                        <p:tgtEl>
                                          <p:spTgt spid="29"/>
                                        </p:tgtEl>
                                        <p:attrNameLst>
                                          <p:attrName>ppt_w</p:attrName>
                                        </p:attrNameLst>
                                      </p:cBhvr>
                                      <p:tavLst>
                                        <p:tav tm="0">
                                          <p:val>
                                            <p:strVal val="#ppt_w*0.70"/>
                                          </p:val>
                                        </p:tav>
                                        <p:tav tm="100000">
                                          <p:val>
                                            <p:strVal val="#ppt_w"/>
                                          </p:val>
                                        </p:tav>
                                      </p:tavLst>
                                    </p:anim>
                                    <p:anim calcmode="lin" valueType="num">
                                      <p:cBhvr>
                                        <p:cTn id="48" dur="500" fill="hold"/>
                                        <p:tgtEl>
                                          <p:spTgt spid="29"/>
                                        </p:tgtEl>
                                        <p:attrNameLst>
                                          <p:attrName>ppt_h</p:attrName>
                                        </p:attrNameLst>
                                      </p:cBhvr>
                                      <p:tavLst>
                                        <p:tav tm="0">
                                          <p:val>
                                            <p:strVal val="#ppt_h"/>
                                          </p:val>
                                        </p:tav>
                                        <p:tav tm="100000">
                                          <p:val>
                                            <p:strVal val="#ppt_h"/>
                                          </p:val>
                                        </p:tav>
                                      </p:tavLst>
                                    </p:anim>
                                    <p:animEffect transition="in" filter="fade">
                                      <p:cBhvr>
                                        <p:cTn id="49" dur="500"/>
                                        <p:tgtEl>
                                          <p:spTgt spid="29"/>
                                        </p:tgtEl>
                                      </p:cBhvr>
                                    </p:animEffect>
                                  </p:childTnLst>
                                </p:cTn>
                              </p:par>
                              <p:par>
                                <p:cTn id="50" presetID="22" presetClass="entr" presetSubtype="1" fill="hold" grpId="0" nodeType="withEffect" nodePh="1">
                                  <p:stCondLst>
                                    <p:cond delay="0"/>
                                  </p:stCondLst>
                                  <p:endCondLst>
                                    <p:cond evt="begin" delay="0">
                                      <p:tn val="50"/>
                                    </p:cond>
                                  </p:end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par>
                                <p:cTn id="53" presetID="22" presetClass="entr" presetSubtype="1" fill="hold" grpId="0" nodeType="withEffect" nodePh="1">
                                  <p:stCondLst>
                                    <p:cond delay="0"/>
                                  </p:stCondLst>
                                  <p:endCondLst>
                                    <p:cond evt="begin" delay="0">
                                      <p:tn val="53"/>
                                    </p:cond>
                                  </p:endCondLst>
                                  <p:childTnLst>
                                    <p:set>
                                      <p:cBhvr>
                                        <p:cTn id="54" dur="1" fill="hold">
                                          <p:stCondLst>
                                            <p:cond delay="0"/>
                                          </p:stCondLst>
                                        </p:cTn>
                                        <p:tgtEl>
                                          <p:spTgt spid="18"/>
                                        </p:tgtEl>
                                        <p:attrNameLst>
                                          <p:attrName>style.visibility</p:attrName>
                                        </p:attrNameLst>
                                      </p:cBhvr>
                                      <p:to>
                                        <p:strVal val="visible"/>
                                      </p:to>
                                    </p:set>
                                    <p:animEffect transition="in" filter="wipe(up)">
                                      <p:cBhvr>
                                        <p:cTn id="55" dur="500"/>
                                        <p:tgtEl>
                                          <p:spTgt spid="18"/>
                                        </p:tgtEl>
                                      </p:cBhvr>
                                    </p:animEffect>
                                  </p:childTnLst>
                                </p:cTn>
                              </p:par>
                              <p:par>
                                <p:cTn id="56" presetID="22" presetClass="entr" presetSubtype="1" fill="hold" grpId="0" nodeType="withEffect" nodePh="1">
                                  <p:stCondLst>
                                    <p:cond delay="0"/>
                                  </p:stCondLst>
                                  <p:endCondLst>
                                    <p:cond evt="begin" delay="0">
                                      <p:tn val="56"/>
                                    </p:cond>
                                  </p:endCondLst>
                                  <p:childTnLst>
                                    <p:set>
                                      <p:cBhvr>
                                        <p:cTn id="57" dur="1" fill="hold">
                                          <p:stCondLst>
                                            <p:cond delay="0"/>
                                          </p:stCondLst>
                                        </p:cTn>
                                        <p:tgtEl>
                                          <p:spTgt spid="19"/>
                                        </p:tgtEl>
                                        <p:attrNameLst>
                                          <p:attrName>style.visibility</p:attrName>
                                        </p:attrNameLst>
                                      </p:cBhvr>
                                      <p:to>
                                        <p:strVal val="visible"/>
                                      </p:to>
                                    </p:set>
                                    <p:animEffect transition="in" filter="wipe(up)">
                                      <p:cBhvr>
                                        <p:cTn id="58" dur="500"/>
                                        <p:tgtEl>
                                          <p:spTgt spid="19"/>
                                        </p:tgtEl>
                                      </p:cBhvr>
                                    </p:animEffect>
                                  </p:childTnLst>
                                </p:cTn>
                              </p:par>
                              <p:par>
                                <p:cTn id="59" presetID="22" presetClass="entr" presetSubtype="1" fill="hold" grpId="0" nodeType="withEffect" nodePh="1">
                                  <p:stCondLst>
                                    <p:cond delay="0"/>
                                  </p:stCondLst>
                                  <p:endCondLst>
                                    <p:cond evt="begin" delay="0">
                                      <p:tn val="59"/>
                                    </p:cond>
                                  </p:endCondLst>
                                  <p:childTnLst>
                                    <p:set>
                                      <p:cBhvr>
                                        <p:cTn id="60" dur="1" fill="hold">
                                          <p:stCondLst>
                                            <p:cond delay="0"/>
                                          </p:stCondLst>
                                        </p:cTn>
                                        <p:tgtEl>
                                          <p:spTgt spid="20"/>
                                        </p:tgtEl>
                                        <p:attrNameLst>
                                          <p:attrName>style.visibility</p:attrName>
                                        </p:attrNameLst>
                                      </p:cBhvr>
                                      <p:to>
                                        <p:strVal val="visible"/>
                                      </p:to>
                                    </p:set>
                                    <p:animEffect transition="in" filter="wipe(up)">
                                      <p:cBhvr>
                                        <p:cTn id="61" dur="500"/>
                                        <p:tgtEl>
                                          <p:spTgt spid="20"/>
                                        </p:tgtEl>
                                      </p:cBhvr>
                                    </p:animEffect>
                                  </p:childTnLst>
                                </p:cTn>
                              </p:par>
                              <p:par>
                                <p:cTn id="62" presetID="22" presetClass="entr" presetSubtype="1" fill="hold" grpId="0" nodeType="withEffect" nodePh="1">
                                  <p:stCondLst>
                                    <p:cond delay="0"/>
                                  </p:stCondLst>
                                  <p:endCondLst>
                                    <p:cond evt="begin" delay="0">
                                      <p:tn val="62"/>
                                    </p:cond>
                                  </p:endCondLst>
                                  <p:childTnLst>
                                    <p:set>
                                      <p:cBhvr>
                                        <p:cTn id="63" dur="1" fill="hold">
                                          <p:stCondLst>
                                            <p:cond delay="0"/>
                                          </p:stCondLst>
                                        </p:cTn>
                                        <p:tgtEl>
                                          <p:spTgt spid="21"/>
                                        </p:tgtEl>
                                        <p:attrNameLst>
                                          <p:attrName>style.visibility</p:attrName>
                                        </p:attrNameLst>
                                      </p:cBhvr>
                                      <p:to>
                                        <p:strVal val="visible"/>
                                      </p:to>
                                    </p:set>
                                    <p:animEffect transition="in" filter="wipe(up)">
                                      <p:cBhvr>
                                        <p:cTn id="64" dur="500"/>
                                        <p:tgtEl>
                                          <p:spTgt spid="21"/>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500"/>
                                        <p:tgtEl>
                                          <p:spTgt spid="3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fade">
                                      <p:cBhvr>
                                        <p:cTn id="71" dur="500"/>
                                        <p:tgtEl>
                                          <p:spTgt spid="34"/>
                                        </p:tgtEl>
                                      </p:cBhvr>
                                    </p:animEffect>
                                  </p:childTnLst>
                                </p:cTn>
                              </p:par>
                            </p:childTnLst>
                          </p:cTn>
                        </p:par>
                        <p:par>
                          <p:cTn id="72" fill="hold">
                            <p:stCondLst>
                              <p:cond delay="1500"/>
                            </p:stCondLst>
                            <p:childTnLst>
                              <p:par>
                                <p:cTn id="73" presetID="10" presetClass="entr" presetSubtype="0" fill="hold" grpId="0" nodeType="after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fade">
                                      <p:cBhvr>
                                        <p:cTn id="75" dur="500"/>
                                        <p:tgtEl>
                                          <p:spTgt spid="41"/>
                                        </p:tgtEl>
                                      </p:cBhvr>
                                    </p:animEffect>
                                  </p:childTnLst>
                                </p:cTn>
                              </p:par>
                              <p:par>
                                <p:cTn id="76" presetID="23" presetClass="entr" presetSubtype="528" fill="hold" grpId="0" nodeType="withEffect">
                                  <p:stCondLst>
                                    <p:cond delay="300"/>
                                  </p:stCondLst>
                                  <p:childTnLst>
                                    <p:set>
                                      <p:cBhvr>
                                        <p:cTn id="77" dur="1" fill="hold">
                                          <p:stCondLst>
                                            <p:cond delay="0"/>
                                          </p:stCondLst>
                                        </p:cTn>
                                        <p:tgtEl>
                                          <p:spTgt spid="9"/>
                                        </p:tgtEl>
                                        <p:attrNameLst>
                                          <p:attrName>style.visibility</p:attrName>
                                        </p:attrNameLst>
                                      </p:cBhvr>
                                      <p:to>
                                        <p:strVal val="visible"/>
                                      </p:to>
                                    </p:set>
                                    <p:anim calcmode="lin" valueType="num">
                                      <p:cBhvr>
                                        <p:cTn id="78" dur="500" fill="hold"/>
                                        <p:tgtEl>
                                          <p:spTgt spid="9"/>
                                        </p:tgtEl>
                                        <p:attrNameLst>
                                          <p:attrName>ppt_w</p:attrName>
                                        </p:attrNameLst>
                                      </p:cBhvr>
                                      <p:tavLst>
                                        <p:tav tm="0">
                                          <p:val>
                                            <p:fltVal val="0"/>
                                          </p:val>
                                        </p:tav>
                                        <p:tav tm="100000">
                                          <p:val>
                                            <p:strVal val="#ppt_w"/>
                                          </p:val>
                                        </p:tav>
                                      </p:tavLst>
                                    </p:anim>
                                    <p:anim calcmode="lin" valueType="num">
                                      <p:cBhvr>
                                        <p:cTn id="79" dur="500" fill="hold"/>
                                        <p:tgtEl>
                                          <p:spTgt spid="9"/>
                                        </p:tgtEl>
                                        <p:attrNameLst>
                                          <p:attrName>ppt_h</p:attrName>
                                        </p:attrNameLst>
                                      </p:cBhvr>
                                      <p:tavLst>
                                        <p:tav tm="0">
                                          <p:val>
                                            <p:fltVal val="0"/>
                                          </p:val>
                                        </p:tav>
                                        <p:tav tm="100000">
                                          <p:val>
                                            <p:strVal val="#ppt_h"/>
                                          </p:val>
                                        </p:tav>
                                      </p:tavLst>
                                    </p:anim>
                                    <p:anim calcmode="lin" valueType="num">
                                      <p:cBhvr>
                                        <p:cTn id="80" dur="500" fill="hold"/>
                                        <p:tgtEl>
                                          <p:spTgt spid="9"/>
                                        </p:tgtEl>
                                        <p:attrNameLst>
                                          <p:attrName>ppt_x</p:attrName>
                                        </p:attrNameLst>
                                      </p:cBhvr>
                                      <p:tavLst>
                                        <p:tav tm="0">
                                          <p:val>
                                            <p:fltVal val="0.5"/>
                                          </p:val>
                                        </p:tav>
                                        <p:tav tm="100000">
                                          <p:val>
                                            <p:strVal val="#ppt_x"/>
                                          </p:val>
                                        </p:tav>
                                      </p:tavLst>
                                    </p:anim>
                                    <p:anim calcmode="lin" valueType="num">
                                      <p:cBhvr>
                                        <p:cTn id="81" dur="500" fill="hold"/>
                                        <p:tgtEl>
                                          <p:spTgt spid="9"/>
                                        </p:tgtEl>
                                        <p:attrNameLst>
                                          <p:attrName>ppt_y</p:attrName>
                                        </p:attrNameLst>
                                      </p:cBhvr>
                                      <p:tavLst>
                                        <p:tav tm="0">
                                          <p:val>
                                            <p:fltVal val="0.5"/>
                                          </p:val>
                                        </p:tav>
                                        <p:tav tm="100000">
                                          <p:val>
                                            <p:strVal val="#ppt_y"/>
                                          </p:val>
                                        </p:tav>
                                      </p:tavLst>
                                    </p:anim>
                                  </p:childTnLst>
                                </p:cTn>
                              </p:par>
                              <p:par>
                                <p:cTn id="82" presetID="23" presetClass="entr" presetSubtype="528" fill="hold" grpId="0" nodeType="withEffect">
                                  <p:stCondLst>
                                    <p:cond delay="300"/>
                                  </p:stCondLst>
                                  <p:childTnLst>
                                    <p:set>
                                      <p:cBhvr>
                                        <p:cTn id="83" dur="1" fill="hold">
                                          <p:stCondLst>
                                            <p:cond delay="0"/>
                                          </p:stCondLst>
                                        </p:cTn>
                                        <p:tgtEl>
                                          <p:spTgt spid="10"/>
                                        </p:tgtEl>
                                        <p:attrNameLst>
                                          <p:attrName>style.visibility</p:attrName>
                                        </p:attrNameLst>
                                      </p:cBhvr>
                                      <p:to>
                                        <p:strVal val="visible"/>
                                      </p:to>
                                    </p:set>
                                    <p:anim calcmode="lin" valueType="num">
                                      <p:cBhvr>
                                        <p:cTn id="84" dur="500" fill="hold"/>
                                        <p:tgtEl>
                                          <p:spTgt spid="10"/>
                                        </p:tgtEl>
                                        <p:attrNameLst>
                                          <p:attrName>ppt_w</p:attrName>
                                        </p:attrNameLst>
                                      </p:cBhvr>
                                      <p:tavLst>
                                        <p:tav tm="0">
                                          <p:val>
                                            <p:fltVal val="0"/>
                                          </p:val>
                                        </p:tav>
                                        <p:tav tm="100000">
                                          <p:val>
                                            <p:strVal val="#ppt_w"/>
                                          </p:val>
                                        </p:tav>
                                      </p:tavLst>
                                    </p:anim>
                                    <p:anim calcmode="lin" valueType="num">
                                      <p:cBhvr>
                                        <p:cTn id="85" dur="500" fill="hold"/>
                                        <p:tgtEl>
                                          <p:spTgt spid="10"/>
                                        </p:tgtEl>
                                        <p:attrNameLst>
                                          <p:attrName>ppt_h</p:attrName>
                                        </p:attrNameLst>
                                      </p:cBhvr>
                                      <p:tavLst>
                                        <p:tav tm="0">
                                          <p:val>
                                            <p:fltVal val="0"/>
                                          </p:val>
                                        </p:tav>
                                        <p:tav tm="100000">
                                          <p:val>
                                            <p:strVal val="#ppt_h"/>
                                          </p:val>
                                        </p:tav>
                                      </p:tavLst>
                                    </p:anim>
                                    <p:anim calcmode="lin" valueType="num">
                                      <p:cBhvr>
                                        <p:cTn id="86" dur="500" fill="hold"/>
                                        <p:tgtEl>
                                          <p:spTgt spid="10"/>
                                        </p:tgtEl>
                                        <p:attrNameLst>
                                          <p:attrName>ppt_x</p:attrName>
                                        </p:attrNameLst>
                                      </p:cBhvr>
                                      <p:tavLst>
                                        <p:tav tm="0">
                                          <p:val>
                                            <p:fltVal val="0.5"/>
                                          </p:val>
                                        </p:tav>
                                        <p:tav tm="100000">
                                          <p:val>
                                            <p:strVal val="#ppt_x"/>
                                          </p:val>
                                        </p:tav>
                                      </p:tavLst>
                                    </p:anim>
                                    <p:anim calcmode="lin" valueType="num">
                                      <p:cBhvr>
                                        <p:cTn id="87" dur="500" fill="hold"/>
                                        <p:tgtEl>
                                          <p:spTgt spid="10"/>
                                        </p:tgtEl>
                                        <p:attrNameLst>
                                          <p:attrName>ppt_y</p:attrName>
                                        </p:attrNameLst>
                                      </p:cBhvr>
                                      <p:tavLst>
                                        <p:tav tm="0">
                                          <p:val>
                                            <p:fltVal val="0.5"/>
                                          </p:val>
                                        </p:tav>
                                        <p:tav tm="100000">
                                          <p:val>
                                            <p:strVal val="#ppt_y"/>
                                          </p:val>
                                        </p:tav>
                                      </p:tavLst>
                                    </p:anim>
                                  </p:childTnLst>
                                </p:cTn>
                              </p:par>
                              <p:par>
                                <p:cTn id="88" presetID="23" presetClass="entr" presetSubtype="528" fill="hold" grpId="0" nodeType="withEffect">
                                  <p:stCondLst>
                                    <p:cond delay="300"/>
                                  </p:stCondLst>
                                  <p:childTnLst>
                                    <p:set>
                                      <p:cBhvr>
                                        <p:cTn id="89" dur="1" fill="hold">
                                          <p:stCondLst>
                                            <p:cond delay="0"/>
                                          </p:stCondLst>
                                        </p:cTn>
                                        <p:tgtEl>
                                          <p:spTgt spid="22"/>
                                        </p:tgtEl>
                                        <p:attrNameLst>
                                          <p:attrName>style.visibility</p:attrName>
                                        </p:attrNameLst>
                                      </p:cBhvr>
                                      <p:to>
                                        <p:strVal val="visible"/>
                                      </p:to>
                                    </p:set>
                                    <p:anim calcmode="lin" valueType="num">
                                      <p:cBhvr>
                                        <p:cTn id="90" dur="500" fill="hold"/>
                                        <p:tgtEl>
                                          <p:spTgt spid="22"/>
                                        </p:tgtEl>
                                        <p:attrNameLst>
                                          <p:attrName>ppt_w</p:attrName>
                                        </p:attrNameLst>
                                      </p:cBhvr>
                                      <p:tavLst>
                                        <p:tav tm="0">
                                          <p:val>
                                            <p:fltVal val="0"/>
                                          </p:val>
                                        </p:tav>
                                        <p:tav tm="100000">
                                          <p:val>
                                            <p:strVal val="#ppt_w"/>
                                          </p:val>
                                        </p:tav>
                                      </p:tavLst>
                                    </p:anim>
                                    <p:anim calcmode="lin" valueType="num">
                                      <p:cBhvr>
                                        <p:cTn id="91" dur="500" fill="hold"/>
                                        <p:tgtEl>
                                          <p:spTgt spid="22"/>
                                        </p:tgtEl>
                                        <p:attrNameLst>
                                          <p:attrName>ppt_h</p:attrName>
                                        </p:attrNameLst>
                                      </p:cBhvr>
                                      <p:tavLst>
                                        <p:tav tm="0">
                                          <p:val>
                                            <p:fltVal val="0"/>
                                          </p:val>
                                        </p:tav>
                                        <p:tav tm="100000">
                                          <p:val>
                                            <p:strVal val="#ppt_h"/>
                                          </p:val>
                                        </p:tav>
                                      </p:tavLst>
                                    </p:anim>
                                    <p:anim calcmode="lin" valueType="num">
                                      <p:cBhvr>
                                        <p:cTn id="92" dur="500" fill="hold"/>
                                        <p:tgtEl>
                                          <p:spTgt spid="22"/>
                                        </p:tgtEl>
                                        <p:attrNameLst>
                                          <p:attrName>ppt_x</p:attrName>
                                        </p:attrNameLst>
                                      </p:cBhvr>
                                      <p:tavLst>
                                        <p:tav tm="0">
                                          <p:val>
                                            <p:fltVal val="0.5"/>
                                          </p:val>
                                        </p:tav>
                                        <p:tav tm="100000">
                                          <p:val>
                                            <p:strVal val="#ppt_x"/>
                                          </p:val>
                                        </p:tav>
                                      </p:tavLst>
                                    </p:anim>
                                    <p:anim calcmode="lin" valueType="num">
                                      <p:cBhvr>
                                        <p:cTn id="93" dur="500" fill="hold"/>
                                        <p:tgtEl>
                                          <p:spTgt spid="22"/>
                                        </p:tgtEl>
                                        <p:attrNameLst>
                                          <p:attrName>ppt_y</p:attrName>
                                        </p:attrNameLst>
                                      </p:cBhvr>
                                      <p:tavLst>
                                        <p:tav tm="0">
                                          <p:val>
                                            <p:fltVal val="0.5"/>
                                          </p:val>
                                        </p:tav>
                                        <p:tav tm="100000">
                                          <p:val>
                                            <p:strVal val="#ppt_y"/>
                                          </p:val>
                                        </p:tav>
                                      </p:tavLst>
                                    </p:anim>
                                  </p:childTnLst>
                                </p:cTn>
                              </p:par>
                            </p:childTnLst>
                          </p:cTn>
                        </p:par>
                        <p:par>
                          <p:cTn id="94" fill="hold">
                            <p:stCondLst>
                              <p:cond delay="2000"/>
                            </p:stCondLst>
                            <p:childTnLst>
                              <p:par>
                                <p:cTn id="95" presetID="10" presetClass="entr" presetSubtype="0" fill="hold" grpId="0" nodeType="after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fade">
                                      <p:cBhvr>
                                        <p:cTn id="97" dur="500"/>
                                        <p:tgtEl>
                                          <p:spTgt spid="23"/>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fade">
                                      <p:cBhvr>
                                        <p:cTn id="10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14" grpId="0" bldLvl="0" animBg="1"/>
      <p:bldP spid="17" grpId="0"/>
      <p:bldP spid="18" grpId="0"/>
      <p:bldP spid="19" grpId="0"/>
      <p:bldP spid="20" grpId="0"/>
      <p:bldP spid="21" grpId="0"/>
      <p:bldP spid="25" grpId="0" bldLvl="0" animBg="1"/>
      <p:bldP spid="26" grpId="0" animBg="1"/>
      <p:bldP spid="27" grpId="0" bldLvl="0" animBg="1"/>
      <p:bldP spid="29" grpId="0" animBg="1"/>
      <p:bldP spid="33" grpId="0" bldLvl="0" animBg="1"/>
      <p:bldP spid="34" grpId="0"/>
      <p:bldP spid="41" grpId="0"/>
      <p:bldP spid="9" grpId="0" bldLvl="0" animBg="1"/>
      <p:bldP spid="10" grpId="0" bldLvl="0" animBg="1"/>
      <p:bldP spid="22" grpId="0" bldLvl="0" animBg="1"/>
      <p:bldP spid="23"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38"/>
          <p:cNvGrpSpPr/>
          <p:nvPr/>
        </p:nvGrpSpPr>
        <p:grpSpPr bwMode="auto">
          <a:xfrm>
            <a:off x="7568811" y="2544446"/>
            <a:ext cx="1473795" cy="1475185"/>
            <a:chOff x="5909556" y="2272576"/>
            <a:chExt cx="2052000" cy="2052000"/>
          </a:xfrm>
        </p:grpSpPr>
        <p:sp>
          <p:nvSpPr>
            <p:cNvPr id="40" name="泪滴形 39"/>
            <p:cNvSpPr>
              <a:spLocks noChangeAspect="1"/>
            </p:cNvSpPr>
            <p:nvPr/>
          </p:nvSpPr>
          <p:spPr>
            <a:xfrm rot="13500000">
              <a:off x="5909556" y="2272576"/>
              <a:ext cx="2052000" cy="2052000"/>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4530">
                <a:defRPr/>
              </a:pP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grpSp>
          <p:nvGrpSpPr>
            <p:cNvPr id="6" name="组合 40"/>
            <p:cNvGrpSpPr>
              <a:grpSpLocks noChangeAspect="1"/>
            </p:cNvGrpSpPr>
            <p:nvPr/>
          </p:nvGrpSpPr>
          <p:grpSpPr>
            <a:xfrm>
              <a:off x="6599557" y="3046576"/>
              <a:ext cx="671999" cy="504000"/>
              <a:chOff x="17463" y="6819899"/>
              <a:chExt cx="400050" cy="300038"/>
            </a:xfrm>
            <a:solidFill>
              <a:srgbClr val="9DA8B1"/>
            </a:solidFill>
          </p:grpSpPr>
          <p:sp>
            <p:nvSpPr>
              <p:cNvPr id="42" name="Rectangle 426"/>
              <p:cNvSpPr>
                <a:spLocks noChangeArrowheads="1"/>
              </p:cNvSpPr>
              <p:nvPr/>
            </p:nvSpPr>
            <p:spPr bwMode="auto">
              <a:xfrm>
                <a:off x="88900" y="6991349"/>
                <a:ext cx="31750" cy="69850"/>
              </a:xfrm>
              <a:prstGeom prst="rect">
                <a:avLst/>
              </a:prstGeom>
              <a:solidFill>
                <a:schemeClr val="bg1">
                  <a:lumMod val="95000"/>
                </a:schemeClr>
              </a:solidFill>
              <a:ln>
                <a:noFill/>
              </a:ln>
            </p:spPr>
            <p:txBody>
              <a:bodyPr lIns="121882" tIns="60941" rIns="121882" bIns="60941"/>
              <a:lstStyle/>
              <a:p>
                <a:pPr defTabSz="684530">
                  <a:defRPr/>
                </a:pP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sp>
            <p:nvSpPr>
              <p:cNvPr id="43" name="Rectangle 427"/>
              <p:cNvSpPr>
                <a:spLocks noChangeArrowheads="1"/>
              </p:cNvSpPr>
              <p:nvPr/>
            </p:nvSpPr>
            <p:spPr bwMode="auto">
              <a:xfrm>
                <a:off x="144463" y="6911974"/>
                <a:ext cx="33338" cy="149225"/>
              </a:xfrm>
              <a:prstGeom prst="rect">
                <a:avLst/>
              </a:prstGeom>
              <a:solidFill>
                <a:schemeClr val="bg1">
                  <a:lumMod val="95000"/>
                </a:schemeClr>
              </a:solidFill>
              <a:ln>
                <a:noFill/>
              </a:ln>
            </p:spPr>
            <p:txBody>
              <a:bodyPr lIns="121882" tIns="60941" rIns="121882" bIns="60941"/>
              <a:lstStyle/>
              <a:p>
                <a:pPr defTabSz="684530">
                  <a:defRPr/>
                </a:pP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sp>
            <p:nvSpPr>
              <p:cNvPr id="44" name="Rectangle 428"/>
              <p:cNvSpPr>
                <a:spLocks noChangeArrowheads="1"/>
              </p:cNvSpPr>
              <p:nvPr/>
            </p:nvSpPr>
            <p:spPr bwMode="auto">
              <a:xfrm>
                <a:off x="200025" y="6946899"/>
                <a:ext cx="33338" cy="114300"/>
              </a:xfrm>
              <a:prstGeom prst="rect">
                <a:avLst/>
              </a:prstGeom>
              <a:solidFill>
                <a:schemeClr val="bg1">
                  <a:lumMod val="95000"/>
                </a:schemeClr>
              </a:solidFill>
              <a:ln>
                <a:noFill/>
              </a:ln>
            </p:spPr>
            <p:txBody>
              <a:bodyPr lIns="121882" tIns="60941" rIns="121882" bIns="60941"/>
              <a:lstStyle/>
              <a:p>
                <a:pPr defTabSz="684530">
                  <a:defRPr/>
                </a:pP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sp>
            <p:nvSpPr>
              <p:cNvPr id="45" name="Rectangle 429"/>
              <p:cNvSpPr>
                <a:spLocks noChangeArrowheads="1"/>
              </p:cNvSpPr>
              <p:nvPr/>
            </p:nvSpPr>
            <p:spPr bwMode="auto">
              <a:xfrm>
                <a:off x="257175" y="7024687"/>
                <a:ext cx="31750" cy="36513"/>
              </a:xfrm>
              <a:prstGeom prst="rect">
                <a:avLst/>
              </a:prstGeom>
              <a:solidFill>
                <a:schemeClr val="bg1">
                  <a:lumMod val="95000"/>
                </a:schemeClr>
              </a:solidFill>
              <a:ln>
                <a:noFill/>
              </a:ln>
            </p:spPr>
            <p:txBody>
              <a:bodyPr lIns="121882" tIns="60941" rIns="121882" bIns="60941"/>
              <a:lstStyle/>
              <a:p>
                <a:pPr defTabSz="684530">
                  <a:defRPr/>
                </a:pP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sp>
            <p:nvSpPr>
              <p:cNvPr id="46" name="Rectangle 430"/>
              <p:cNvSpPr>
                <a:spLocks noChangeArrowheads="1"/>
              </p:cNvSpPr>
              <p:nvPr/>
            </p:nvSpPr>
            <p:spPr bwMode="auto">
              <a:xfrm>
                <a:off x="312738" y="6883399"/>
                <a:ext cx="33338" cy="177800"/>
              </a:xfrm>
              <a:prstGeom prst="rect">
                <a:avLst/>
              </a:prstGeom>
              <a:solidFill>
                <a:schemeClr val="bg1">
                  <a:lumMod val="95000"/>
                </a:schemeClr>
              </a:solidFill>
              <a:ln>
                <a:noFill/>
              </a:ln>
            </p:spPr>
            <p:txBody>
              <a:bodyPr lIns="121882" tIns="60941" rIns="121882" bIns="60941"/>
              <a:lstStyle/>
              <a:p>
                <a:pPr defTabSz="684530">
                  <a:defRPr/>
                </a:pP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sp>
            <p:nvSpPr>
              <p:cNvPr id="47" name="Freeform 431"/>
              <p:cNvSpPr>
                <a:spLocks noEditPoints="1"/>
              </p:cNvSpPr>
              <p:nvPr/>
            </p:nvSpPr>
            <p:spPr bwMode="auto">
              <a:xfrm>
                <a:off x="17463" y="6819899"/>
                <a:ext cx="400050" cy="300038"/>
              </a:xfrm>
              <a:custGeom>
                <a:avLst/>
                <a:gdLst>
                  <a:gd name="T0" fmla="*/ 0 w 252"/>
                  <a:gd name="T1" fmla="*/ 0 h 189"/>
                  <a:gd name="T2" fmla="*/ 0 w 252"/>
                  <a:gd name="T3" fmla="*/ 189 h 189"/>
                  <a:gd name="T4" fmla="*/ 252 w 252"/>
                  <a:gd name="T5" fmla="*/ 189 h 189"/>
                  <a:gd name="T6" fmla="*/ 252 w 252"/>
                  <a:gd name="T7" fmla="*/ 0 h 189"/>
                  <a:gd name="T8" fmla="*/ 0 w 252"/>
                  <a:gd name="T9" fmla="*/ 0 h 189"/>
                  <a:gd name="T10" fmla="*/ 231 w 252"/>
                  <a:gd name="T11" fmla="*/ 168 h 189"/>
                  <a:gd name="T12" fmla="*/ 21 w 252"/>
                  <a:gd name="T13" fmla="*/ 168 h 189"/>
                  <a:gd name="T14" fmla="*/ 21 w 252"/>
                  <a:gd name="T15" fmla="*/ 21 h 189"/>
                  <a:gd name="T16" fmla="*/ 231 w 252"/>
                  <a:gd name="T17" fmla="*/ 21 h 189"/>
                  <a:gd name="T18" fmla="*/ 231 w 252"/>
                  <a:gd name="T19" fmla="*/ 16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189">
                    <a:moveTo>
                      <a:pt x="0" y="0"/>
                    </a:moveTo>
                    <a:lnTo>
                      <a:pt x="0" y="189"/>
                    </a:lnTo>
                    <a:lnTo>
                      <a:pt x="252" y="189"/>
                    </a:lnTo>
                    <a:lnTo>
                      <a:pt x="252" y="0"/>
                    </a:lnTo>
                    <a:lnTo>
                      <a:pt x="0" y="0"/>
                    </a:lnTo>
                    <a:close/>
                    <a:moveTo>
                      <a:pt x="231" y="168"/>
                    </a:moveTo>
                    <a:lnTo>
                      <a:pt x="21" y="168"/>
                    </a:lnTo>
                    <a:lnTo>
                      <a:pt x="21" y="21"/>
                    </a:lnTo>
                    <a:lnTo>
                      <a:pt x="231" y="21"/>
                    </a:lnTo>
                    <a:lnTo>
                      <a:pt x="231" y="168"/>
                    </a:lnTo>
                    <a:close/>
                  </a:path>
                </a:pathLst>
              </a:custGeom>
              <a:solidFill>
                <a:schemeClr val="bg1">
                  <a:lumMod val="95000"/>
                </a:schemeClr>
              </a:solidFill>
              <a:ln>
                <a:noFill/>
              </a:ln>
            </p:spPr>
            <p:txBody>
              <a:bodyPr lIns="121882" tIns="60941" rIns="121882" bIns="60941"/>
              <a:lstStyle/>
              <a:p>
                <a:pPr defTabSz="684530">
                  <a:defRPr/>
                </a:pP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grpSp>
      </p:grpSp>
      <p:sp>
        <p:nvSpPr>
          <p:cNvPr id="49" name="泪滴形 48"/>
          <p:cNvSpPr>
            <a:spLocks noChangeAspect="1"/>
          </p:cNvSpPr>
          <p:nvPr/>
        </p:nvSpPr>
        <p:spPr>
          <a:xfrm rot="8100000" flipH="1">
            <a:off x="343535" y="48260"/>
            <a:ext cx="1473835" cy="1475105"/>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4530">
              <a:defRPr/>
            </a:pP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sp>
        <p:nvSpPr>
          <p:cNvPr id="57" name="矩形 56"/>
          <p:cNvSpPr>
            <a:spLocks noChangeArrowheads="1"/>
          </p:cNvSpPr>
          <p:nvPr/>
        </p:nvSpPr>
        <p:spPr bwMode="auto">
          <a:xfrm>
            <a:off x="611437" y="3097134"/>
            <a:ext cx="1369197" cy="251460"/>
          </a:xfrm>
          <a:prstGeom prst="rect">
            <a:avLst/>
          </a:prstGeom>
          <a:noFill/>
          <a:ln w="9525">
            <a:noFill/>
            <a:miter lim="800000"/>
          </a:ln>
        </p:spPr>
        <p:txBody>
          <a:bodyPr wrap="square" lIns="68566" tIns="34283" rIns="68566" bIns="34283">
            <a:spAutoFit/>
          </a:bodyPr>
          <a:lstStyle/>
          <a:p>
            <a:pPr algn="ct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项目开发环境</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8" name="矩形 57"/>
          <p:cNvSpPr>
            <a:spLocks noChangeArrowheads="1"/>
          </p:cNvSpPr>
          <p:nvPr/>
        </p:nvSpPr>
        <p:spPr bwMode="auto">
          <a:xfrm>
            <a:off x="2550160" y="302895"/>
            <a:ext cx="3286760" cy="1185545"/>
          </a:xfrm>
          <a:prstGeom prst="rect">
            <a:avLst/>
          </a:prstGeom>
          <a:noFill/>
          <a:ln>
            <a:noFill/>
          </a:ln>
        </p:spPr>
        <p:txBody>
          <a:bodyPr wrap="square" lIns="68566" tIns="34283" rIns="68566" bIns="34283">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684530">
              <a:lnSpc>
                <a:spcPct val="130000"/>
              </a:lnSpc>
              <a:spcBef>
                <a:spcPct val="0"/>
              </a:spcBef>
              <a:buNone/>
              <a:defRPr/>
            </a:pPr>
            <a:r>
              <a:rPr lang="zh-CN" altLang="en-US" sz="1400" dirty="0">
                <a:solidFill>
                  <a:schemeClr val="bg1">
                    <a:lumMod val="50000"/>
                  </a:schemeClr>
                </a:solidFill>
                <a:sym typeface="微软雅黑" panose="020B0503020204020204" pitchFamily="34" charset="-122"/>
              </a:rPr>
              <a:t>采集房产数据信息：主要使用的是</a:t>
            </a:r>
            <a:r>
              <a:rPr lang="en-US" altLang="zh-CN" sz="1400" dirty="0">
                <a:solidFill>
                  <a:schemeClr val="bg1">
                    <a:lumMod val="50000"/>
                  </a:schemeClr>
                </a:solidFill>
                <a:sym typeface="微软雅黑" panose="020B0503020204020204" pitchFamily="34" charset="-122"/>
              </a:rPr>
              <a:t>python</a:t>
            </a:r>
            <a:r>
              <a:rPr lang="zh-CN" altLang="en-US" sz="1400" dirty="0">
                <a:solidFill>
                  <a:schemeClr val="bg1">
                    <a:lumMod val="50000"/>
                  </a:schemeClr>
                </a:solidFill>
                <a:sym typeface="微软雅黑" panose="020B0503020204020204" pitchFamily="34" charset="-122"/>
              </a:rPr>
              <a:t>语言中的爬虫框架</a:t>
            </a:r>
            <a:r>
              <a:rPr lang="en-US" altLang="zh-CN" sz="1400" dirty="0">
                <a:solidFill>
                  <a:schemeClr val="bg1">
                    <a:lumMod val="50000"/>
                  </a:schemeClr>
                </a:solidFill>
                <a:sym typeface="微软雅黑" panose="020B0503020204020204" pitchFamily="34" charset="-122"/>
              </a:rPr>
              <a:t>scrapy</a:t>
            </a:r>
            <a:r>
              <a:rPr lang="zh-CN" altLang="en-US" sz="1400" dirty="0">
                <a:solidFill>
                  <a:schemeClr val="bg1">
                    <a:lumMod val="50000"/>
                  </a:schemeClr>
                </a:solidFill>
                <a:sym typeface="微软雅黑" panose="020B0503020204020204" pitchFamily="34" charset="-122"/>
              </a:rPr>
              <a:t>库。此库非常强大的爬取网站信息的功能，是目前非常主流的爬虫框架！</a:t>
            </a:r>
            <a:endParaRPr lang="en-US" altLang="zh-CN" sz="1400" dirty="0">
              <a:solidFill>
                <a:schemeClr val="bg1">
                  <a:lumMod val="50000"/>
                </a:schemeClr>
              </a:solidFill>
              <a:sym typeface="微软雅黑" panose="020B0503020204020204" pitchFamily="34" charset="-122"/>
            </a:endParaRPr>
          </a:p>
        </p:txBody>
      </p:sp>
      <p:sp>
        <p:nvSpPr>
          <p:cNvPr id="9" name="矩形 8"/>
          <p:cNvSpPr>
            <a:spLocks noChangeArrowheads="1"/>
          </p:cNvSpPr>
          <p:nvPr/>
        </p:nvSpPr>
        <p:spPr bwMode="auto">
          <a:xfrm>
            <a:off x="2550160" y="2758440"/>
            <a:ext cx="3286760" cy="1185545"/>
          </a:xfrm>
          <a:prstGeom prst="rect">
            <a:avLst/>
          </a:prstGeom>
          <a:noFill/>
          <a:ln>
            <a:noFill/>
          </a:ln>
        </p:spPr>
        <p:txBody>
          <a:bodyPr wrap="square" lIns="68566" tIns="34283" rIns="68566" bIns="34283">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684530">
              <a:lnSpc>
                <a:spcPct val="130000"/>
              </a:lnSpc>
              <a:spcBef>
                <a:spcPct val="0"/>
              </a:spcBef>
              <a:buNone/>
              <a:defRPr/>
            </a:pPr>
            <a:r>
              <a:rPr lang="zh-CN" sz="1400" dirty="0">
                <a:solidFill>
                  <a:schemeClr val="bg1">
                    <a:lumMod val="50000"/>
                  </a:schemeClr>
                </a:solidFill>
                <a:sym typeface="微软雅黑" panose="020B0503020204020204" pitchFamily="34" charset="-122"/>
              </a:rPr>
              <a:t>前端页面展示和后端编写代码：主要使用的</a:t>
            </a:r>
            <a:r>
              <a:rPr lang="en-US" altLang="zh-CN" sz="1400" dirty="0">
                <a:solidFill>
                  <a:schemeClr val="bg1">
                    <a:lumMod val="50000"/>
                  </a:schemeClr>
                </a:solidFill>
                <a:sym typeface="微软雅黑" panose="020B0503020204020204" pitchFamily="34" charset="-122"/>
              </a:rPr>
              <a:t>web</a:t>
            </a:r>
            <a:r>
              <a:rPr lang="zh-CN" altLang="en-US" sz="1400" dirty="0">
                <a:solidFill>
                  <a:schemeClr val="bg1">
                    <a:lumMod val="50000"/>
                  </a:schemeClr>
                </a:solidFill>
                <a:sym typeface="微软雅黑" panose="020B0503020204020204" pitchFamily="34" charset="-122"/>
              </a:rPr>
              <a:t>框架</a:t>
            </a:r>
            <a:r>
              <a:rPr lang="en-US" altLang="zh-CN" sz="1400" dirty="0">
                <a:solidFill>
                  <a:schemeClr val="bg1">
                    <a:lumMod val="50000"/>
                  </a:schemeClr>
                </a:solidFill>
                <a:sym typeface="微软雅黑" panose="020B0503020204020204" pitchFamily="34" charset="-122"/>
              </a:rPr>
              <a:t>Django</a:t>
            </a:r>
            <a:r>
              <a:rPr lang="zh-CN" altLang="en-US" sz="1400" dirty="0">
                <a:solidFill>
                  <a:schemeClr val="bg1">
                    <a:lumMod val="50000"/>
                  </a:schemeClr>
                </a:solidFill>
                <a:sym typeface="微软雅黑" panose="020B0503020204020204" pitchFamily="34" charset="-122"/>
              </a:rPr>
              <a:t>，此框架可以非常灵活的对我们</a:t>
            </a:r>
            <a:r>
              <a:rPr lang="en-US" altLang="zh-CN" sz="1400" dirty="0">
                <a:solidFill>
                  <a:schemeClr val="bg1">
                    <a:lumMod val="50000"/>
                  </a:schemeClr>
                </a:solidFill>
                <a:sym typeface="微软雅黑" panose="020B0503020204020204" pitchFamily="34" charset="-122"/>
              </a:rPr>
              <a:t>web</a:t>
            </a:r>
            <a:r>
              <a:rPr lang="zh-CN" altLang="en-US" sz="1400" dirty="0">
                <a:solidFill>
                  <a:schemeClr val="bg1">
                    <a:lumMod val="50000"/>
                  </a:schemeClr>
                </a:solidFill>
                <a:sym typeface="微软雅黑" panose="020B0503020204020204" pitchFamily="34" charset="-122"/>
              </a:rPr>
              <a:t>编码提供便利，是程序员非常喜欢和习惯使用的！</a:t>
            </a:r>
            <a:endParaRPr lang="zh-CN" altLang="en-US" sz="1400" dirty="0">
              <a:solidFill>
                <a:schemeClr val="bg1">
                  <a:lumMod val="50000"/>
                </a:schemeClr>
              </a:solidFill>
              <a:sym typeface="微软雅黑" panose="020B0503020204020204" pitchFamily="34" charset="-122"/>
            </a:endParaRPr>
          </a:p>
        </p:txBody>
      </p:sp>
      <p:sp>
        <p:nvSpPr>
          <p:cNvPr id="10" name="泪滴形 9"/>
          <p:cNvSpPr>
            <a:spLocks noChangeAspect="1"/>
          </p:cNvSpPr>
          <p:nvPr/>
        </p:nvSpPr>
        <p:spPr>
          <a:xfrm rot="8100000" flipH="1">
            <a:off x="416560" y="2503170"/>
            <a:ext cx="1473835" cy="1475105"/>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defTabSz="684530">
              <a:defRPr/>
            </a:pP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grpSp>
        <p:nvGrpSpPr>
          <p:cNvPr id="11" name="组合 38"/>
          <p:cNvGrpSpPr/>
          <p:nvPr/>
        </p:nvGrpSpPr>
        <p:grpSpPr bwMode="auto">
          <a:xfrm>
            <a:off x="7432921" y="234316"/>
            <a:ext cx="1473795" cy="1475185"/>
            <a:chOff x="5909556" y="2272576"/>
            <a:chExt cx="2052000" cy="2052000"/>
          </a:xfrm>
        </p:grpSpPr>
        <p:sp>
          <p:nvSpPr>
            <p:cNvPr id="12" name="泪滴形 11"/>
            <p:cNvSpPr>
              <a:spLocks noChangeAspect="1"/>
            </p:cNvSpPr>
            <p:nvPr/>
          </p:nvSpPr>
          <p:spPr>
            <a:xfrm rot="13500000">
              <a:off x="5909556" y="2272576"/>
              <a:ext cx="2052000" cy="2052000"/>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defTabSz="684530">
                <a:defRPr/>
              </a:pP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grpSp>
          <p:nvGrpSpPr>
            <p:cNvPr id="13" name="组合 40"/>
            <p:cNvGrpSpPr>
              <a:grpSpLocks noChangeAspect="1"/>
            </p:cNvGrpSpPr>
            <p:nvPr/>
          </p:nvGrpSpPr>
          <p:grpSpPr>
            <a:xfrm>
              <a:off x="6599557" y="3046576"/>
              <a:ext cx="671999" cy="504000"/>
              <a:chOff x="17463" y="6819899"/>
              <a:chExt cx="400050" cy="300038"/>
            </a:xfrm>
            <a:solidFill>
              <a:srgbClr val="9DA8B1"/>
            </a:solidFill>
          </p:grpSpPr>
          <p:sp>
            <p:nvSpPr>
              <p:cNvPr id="14" name="Rectangle 426"/>
              <p:cNvSpPr>
                <a:spLocks noChangeArrowheads="1"/>
              </p:cNvSpPr>
              <p:nvPr/>
            </p:nvSpPr>
            <p:spPr bwMode="auto">
              <a:xfrm>
                <a:off x="88900" y="6991349"/>
                <a:ext cx="31750" cy="69850"/>
              </a:xfrm>
              <a:prstGeom prst="rect">
                <a:avLst/>
              </a:prstGeom>
              <a:solidFill>
                <a:schemeClr val="bg1">
                  <a:lumMod val="95000"/>
                </a:schemeClr>
              </a:solidFill>
              <a:ln>
                <a:noFill/>
              </a:ln>
            </p:spPr>
            <p:txBody>
              <a:bodyPr lIns="121882" tIns="60941" rIns="121882" bIns="60941"/>
              <a:p>
                <a:pPr defTabSz="684530">
                  <a:defRPr/>
                </a:pP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sp>
            <p:nvSpPr>
              <p:cNvPr id="15" name="Rectangle 427"/>
              <p:cNvSpPr>
                <a:spLocks noChangeArrowheads="1"/>
              </p:cNvSpPr>
              <p:nvPr/>
            </p:nvSpPr>
            <p:spPr bwMode="auto">
              <a:xfrm>
                <a:off x="144463" y="6911974"/>
                <a:ext cx="33338" cy="149225"/>
              </a:xfrm>
              <a:prstGeom prst="rect">
                <a:avLst/>
              </a:prstGeom>
              <a:solidFill>
                <a:schemeClr val="bg1">
                  <a:lumMod val="95000"/>
                </a:schemeClr>
              </a:solidFill>
              <a:ln>
                <a:noFill/>
              </a:ln>
            </p:spPr>
            <p:txBody>
              <a:bodyPr lIns="121882" tIns="60941" rIns="121882" bIns="60941"/>
              <a:p>
                <a:pPr defTabSz="684530">
                  <a:defRPr/>
                </a:pP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sp>
            <p:nvSpPr>
              <p:cNvPr id="16" name="Rectangle 428"/>
              <p:cNvSpPr>
                <a:spLocks noChangeArrowheads="1"/>
              </p:cNvSpPr>
              <p:nvPr/>
            </p:nvSpPr>
            <p:spPr bwMode="auto">
              <a:xfrm>
                <a:off x="200025" y="6946899"/>
                <a:ext cx="33338" cy="114300"/>
              </a:xfrm>
              <a:prstGeom prst="rect">
                <a:avLst/>
              </a:prstGeom>
              <a:solidFill>
                <a:schemeClr val="bg1">
                  <a:lumMod val="95000"/>
                </a:schemeClr>
              </a:solidFill>
              <a:ln>
                <a:noFill/>
              </a:ln>
            </p:spPr>
            <p:txBody>
              <a:bodyPr lIns="121882" tIns="60941" rIns="121882" bIns="60941"/>
              <a:p>
                <a:pPr defTabSz="684530">
                  <a:defRPr/>
                </a:pP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sp>
            <p:nvSpPr>
              <p:cNvPr id="17" name="Rectangle 429"/>
              <p:cNvSpPr>
                <a:spLocks noChangeArrowheads="1"/>
              </p:cNvSpPr>
              <p:nvPr/>
            </p:nvSpPr>
            <p:spPr bwMode="auto">
              <a:xfrm>
                <a:off x="257175" y="7024687"/>
                <a:ext cx="31750" cy="36513"/>
              </a:xfrm>
              <a:prstGeom prst="rect">
                <a:avLst/>
              </a:prstGeom>
              <a:solidFill>
                <a:schemeClr val="bg1">
                  <a:lumMod val="95000"/>
                </a:schemeClr>
              </a:solidFill>
              <a:ln>
                <a:noFill/>
              </a:ln>
            </p:spPr>
            <p:txBody>
              <a:bodyPr lIns="121882" tIns="60941" rIns="121882" bIns="60941"/>
              <a:p>
                <a:pPr defTabSz="684530">
                  <a:defRPr/>
                </a:pP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sp>
            <p:nvSpPr>
              <p:cNvPr id="18" name="Rectangle 430"/>
              <p:cNvSpPr>
                <a:spLocks noChangeArrowheads="1"/>
              </p:cNvSpPr>
              <p:nvPr/>
            </p:nvSpPr>
            <p:spPr bwMode="auto">
              <a:xfrm>
                <a:off x="312738" y="6883399"/>
                <a:ext cx="33338" cy="177800"/>
              </a:xfrm>
              <a:prstGeom prst="rect">
                <a:avLst/>
              </a:prstGeom>
              <a:solidFill>
                <a:schemeClr val="bg1">
                  <a:lumMod val="95000"/>
                </a:schemeClr>
              </a:solidFill>
              <a:ln>
                <a:noFill/>
              </a:ln>
            </p:spPr>
            <p:txBody>
              <a:bodyPr lIns="121882" tIns="60941" rIns="121882" bIns="60941"/>
              <a:p>
                <a:pPr defTabSz="684530">
                  <a:defRPr/>
                </a:pP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sp>
            <p:nvSpPr>
              <p:cNvPr id="19" name="Freeform 431"/>
              <p:cNvSpPr>
                <a:spLocks noEditPoints="1"/>
              </p:cNvSpPr>
              <p:nvPr/>
            </p:nvSpPr>
            <p:spPr bwMode="auto">
              <a:xfrm>
                <a:off x="17463" y="6819899"/>
                <a:ext cx="400050" cy="300038"/>
              </a:xfrm>
              <a:custGeom>
                <a:avLst/>
                <a:gdLst>
                  <a:gd name="T0" fmla="*/ 0 w 252"/>
                  <a:gd name="T1" fmla="*/ 0 h 189"/>
                  <a:gd name="T2" fmla="*/ 0 w 252"/>
                  <a:gd name="T3" fmla="*/ 189 h 189"/>
                  <a:gd name="T4" fmla="*/ 252 w 252"/>
                  <a:gd name="T5" fmla="*/ 189 h 189"/>
                  <a:gd name="T6" fmla="*/ 252 w 252"/>
                  <a:gd name="T7" fmla="*/ 0 h 189"/>
                  <a:gd name="T8" fmla="*/ 0 w 252"/>
                  <a:gd name="T9" fmla="*/ 0 h 189"/>
                  <a:gd name="T10" fmla="*/ 231 w 252"/>
                  <a:gd name="T11" fmla="*/ 168 h 189"/>
                  <a:gd name="T12" fmla="*/ 21 w 252"/>
                  <a:gd name="T13" fmla="*/ 168 h 189"/>
                  <a:gd name="T14" fmla="*/ 21 w 252"/>
                  <a:gd name="T15" fmla="*/ 21 h 189"/>
                  <a:gd name="T16" fmla="*/ 231 w 252"/>
                  <a:gd name="T17" fmla="*/ 21 h 189"/>
                  <a:gd name="T18" fmla="*/ 231 w 252"/>
                  <a:gd name="T19" fmla="*/ 16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189">
                    <a:moveTo>
                      <a:pt x="0" y="0"/>
                    </a:moveTo>
                    <a:lnTo>
                      <a:pt x="0" y="189"/>
                    </a:lnTo>
                    <a:lnTo>
                      <a:pt x="252" y="189"/>
                    </a:lnTo>
                    <a:lnTo>
                      <a:pt x="252" y="0"/>
                    </a:lnTo>
                    <a:lnTo>
                      <a:pt x="0" y="0"/>
                    </a:lnTo>
                    <a:close/>
                    <a:moveTo>
                      <a:pt x="231" y="168"/>
                    </a:moveTo>
                    <a:lnTo>
                      <a:pt x="21" y="168"/>
                    </a:lnTo>
                    <a:lnTo>
                      <a:pt x="21" y="21"/>
                    </a:lnTo>
                    <a:lnTo>
                      <a:pt x="231" y="21"/>
                    </a:lnTo>
                    <a:lnTo>
                      <a:pt x="231" y="168"/>
                    </a:lnTo>
                    <a:close/>
                  </a:path>
                </a:pathLst>
              </a:custGeom>
              <a:solidFill>
                <a:schemeClr val="bg1">
                  <a:lumMod val="95000"/>
                </a:schemeClr>
              </a:solidFill>
              <a:ln>
                <a:noFill/>
              </a:ln>
            </p:spPr>
            <p:txBody>
              <a:bodyPr lIns="121882" tIns="60941" rIns="121882" bIns="60941"/>
              <a:p>
                <a:pPr defTabSz="684530">
                  <a:defRPr/>
                </a:pP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grpSp>
      </p:grpSp>
      <p:grpSp>
        <p:nvGrpSpPr>
          <p:cNvPr id="20" name="组合 38"/>
          <p:cNvGrpSpPr/>
          <p:nvPr/>
        </p:nvGrpSpPr>
        <p:grpSpPr bwMode="auto">
          <a:xfrm>
            <a:off x="6545191" y="2543811"/>
            <a:ext cx="1473795" cy="1475185"/>
            <a:chOff x="5909556" y="2272576"/>
            <a:chExt cx="2052000" cy="2052000"/>
          </a:xfrm>
        </p:grpSpPr>
        <p:sp>
          <p:nvSpPr>
            <p:cNvPr id="22" name="泪滴形 21"/>
            <p:cNvSpPr>
              <a:spLocks noChangeAspect="1"/>
            </p:cNvSpPr>
            <p:nvPr/>
          </p:nvSpPr>
          <p:spPr>
            <a:xfrm rot="13500000">
              <a:off x="5909556" y="2272576"/>
              <a:ext cx="2052000" cy="2052000"/>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defTabSz="684530">
                <a:defRPr/>
              </a:pP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grpSp>
          <p:nvGrpSpPr>
            <p:cNvPr id="23" name="组合 40"/>
            <p:cNvGrpSpPr>
              <a:grpSpLocks noChangeAspect="1"/>
            </p:cNvGrpSpPr>
            <p:nvPr/>
          </p:nvGrpSpPr>
          <p:grpSpPr>
            <a:xfrm>
              <a:off x="6599557" y="3046576"/>
              <a:ext cx="671999" cy="504000"/>
              <a:chOff x="17463" y="6819899"/>
              <a:chExt cx="400050" cy="300038"/>
            </a:xfrm>
            <a:solidFill>
              <a:srgbClr val="9DA8B1"/>
            </a:solidFill>
          </p:grpSpPr>
          <p:sp>
            <p:nvSpPr>
              <p:cNvPr id="24" name="Rectangle 426"/>
              <p:cNvSpPr>
                <a:spLocks noChangeArrowheads="1"/>
              </p:cNvSpPr>
              <p:nvPr/>
            </p:nvSpPr>
            <p:spPr bwMode="auto">
              <a:xfrm>
                <a:off x="88900" y="6991349"/>
                <a:ext cx="31750" cy="69850"/>
              </a:xfrm>
              <a:prstGeom prst="rect">
                <a:avLst/>
              </a:prstGeom>
              <a:solidFill>
                <a:schemeClr val="bg1">
                  <a:lumMod val="95000"/>
                </a:schemeClr>
              </a:solidFill>
              <a:ln>
                <a:noFill/>
              </a:ln>
            </p:spPr>
            <p:txBody>
              <a:bodyPr lIns="121882" tIns="60941" rIns="121882" bIns="60941"/>
              <a:p>
                <a:pPr defTabSz="684530">
                  <a:defRPr/>
                </a:pP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sp>
            <p:nvSpPr>
              <p:cNvPr id="25" name="Rectangle 427"/>
              <p:cNvSpPr>
                <a:spLocks noChangeArrowheads="1"/>
              </p:cNvSpPr>
              <p:nvPr/>
            </p:nvSpPr>
            <p:spPr bwMode="auto">
              <a:xfrm>
                <a:off x="144463" y="6911974"/>
                <a:ext cx="33338" cy="149225"/>
              </a:xfrm>
              <a:prstGeom prst="rect">
                <a:avLst/>
              </a:prstGeom>
              <a:solidFill>
                <a:schemeClr val="bg1">
                  <a:lumMod val="95000"/>
                </a:schemeClr>
              </a:solidFill>
              <a:ln>
                <a:noFill/>
              </a:ln>
            </p:spPr>
            <p:txBody>
              <a:bodyPr lIns="121882" tIns="60941" rIns="121882" bIns="60941"/>
              <a:p>
                <a:pPr defTabSz="684530">
                  <a:defRPr/>
                </a:pP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sp>
            <p:nvSpPr>
              <p:cNvPr id="26" name="Rectangle 428"/>
              <p:cNvSpPr>
                <a:spLocks noChangeArrowheads="1"/>
              </p:cNvSpPr>
              <p:nvPr/>
            </p:nvSpPr>
            <p:spPr bwMode="auto">
              <a:xfrm>
                <a:off x="200025" y="6946899"/>
                <a:ext cx="33338" cy="114300"/>
              </a:xfrm>
              <a:prstGeom prst="rect">
                <a:avLst/>
              </a:prstGeom>
              <a:solidFill>
                <a:schemeClr val="bg1">
                  <a:lumMod val="95000"/>
                </a:schemeClr>
              </a:solidFill>
              <a:ln>
                <a:noFill/>
              </a:ln>
            </p:spPr>
            <p:txBody>
              <a:bodyPr lIns="121882" tIns="60941" rIns="121882" bIns="60941"/>
              <a:p>
                <a:pPr defTabSz="684530">
                  <a:defRPr/>
                </a:pP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sp>
            <p:nvSpPr>
              <p:cNvPr id="27" name="Rectangle 429"/>
              <p:cNvSpPr>
                <a:spLocks noChangeArrowheads="1"/>
              </p:cNvSpPr>
              <p:nvPr/>
            </p:nvSpPr>
            <p:spPr bwMode="auto">
              <a:xfrm>
                <a:off x="257175" y="7024687"/>
                <a:ext cx="31750" cy="36513"/>
              </a:xfrm>
              <a:prstGeom prst="rect">
                <a:avLst/>
              </a:prstGeom>
              <a:solidFill>
                <a:schemeClr val="bg1">
                  <a:lumMod val="95000"/>
                </a:schemeClr>
              </a:solidFill>
              <a:ln>
                <a:noFill/>
              </a:ln>
            </p:spPr>
            <p:txBody>
              <a:bodyPr lIns="121882" tIns="60941" rIns="121882" bIns="60941"/>
              <a:p>
                <a:pPr defTabSz="684530">
                  <a:defRPr/>
                </a:pP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sp>
            <p:nvSpPr>
              <p:cNvPr id="28" name="Rectangle 430"/>
              <p:cNvSpPr>
                <a:spLocks noChangeArrowheads="1"/>
              </p:cNvSpPr>
              <p:nvPr/>
            </p:nvSpPr>
            <p:spPr bwMode="auto">
              <a:xfrm>
                <a:off x="312738" y="6883399"/>
                <a:ext cx="33338" cy="177800"/>
              </a:xfrm>
              <a:prstGeom prst="rect">
                <a:avLst/>
              </a:prstGeom>
              <a:solidFill>
                <a:schemeClr val="bg1">
                  <a:lumMod val="95000"/>
                </a:schemeClr>
              </a:solidFill>
              <a:ln>
                <a:noFill/>
              </a:ln>
            </p:spPr>
            <p:txBody>
              <a:bodyPr lIns="121882" tIns="60941" rIns="121882" bIns="60941"/>
              <a:p>
                <a:pPr defTabSz="684530">
                  <a:defRPr/>
                </a:pP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sp>
            <p:nvSpPr>
              <p:cNvPr id="29" name="Freeform 431"/>
              <p:cNvSpPr>
                <a:spLocks noEditPoints="1"/>
              </p:cNvSpPr>
              <p:nvPr/>
            </p:nvSpPr>
            <p:spPr bwMode="auto">
              <a:xfrm>
                <a:off x="17463" y="6819899"/>
                <a:ext cx="400050" cy="300038"/>
              </a:xfrm>
              <a:custGeom>
                <a:avLst/>
                <a:gdLst>
                  <a:gd name="T0" fmla="*/ 0 w 252"/>
                  <a:gd name="T1" fmla="*/ 0 h 189"/>
                  <a:gd name="T2" fmla="*/ 0 w 252"/>
                  <a:gd name="T3" fmla="*/ 189 h 189"/>
                  <a:gd name="T4" fmla="*/ 252 w 252"/>
                  <a:gd name="T5" fmla="*/ 189 h 189"/>
                  <a:gd name="T6" fmla="*/ 252 w 252"/>
                  <a:gd name="T7" fmla="*/ 0 h 189"/>
                  <a:gd name="T8" fmla="*/ 0 w 252"/>
                  <a:gd name="T9" fmla="*/ 0 h 189"/>
                  <a:gd name="T10" fmla="*/ 231 w 252"/>
                  <a:gd name="T11" fmla="*/ 168 h 189"/>
                  <a:gd name="T12" fmla="*/ 21 w 252"/>
                  <a:gd name="T13" fmla="*/ 168 h 189"/>
                  <a:gd name="T14" fmla="*/ 21 w 252"/>
                  <a:gd name="T15" fmla="*/ 21 h 189"/>
                  <a:gd name="T16" fmla="*/ 231 w 252"/>
                  <a:gd name="T17" fmla="*/ 21 h 189"/>
                  <a:gd name="T18" fmla="*/ 231 w 252"/>
                  <a:gd name="T19" fmla="*/ 16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189">
                    <a:moveTo>
                      <a:pt x="0" y="0"/>
                    </a:moveTo>
                    <a:lnTo>
                      <a:pt x="0" y="189"/>
                    </a:lnTo>
                    <a:lnTo>
                      <a:pt x="252" y="189"/>
                    </a:lnTo>
                    <a:lnTo>
                      <a:pt x="252" y="0"/>
                    </a:lnTo>
                    <a:lnTo>
                      <a:pt x="0" y="0"/>
                    </a:lnTo>
                    <a:close/>
                    <a:moveTo>
                      <a:pt x="231" y="168"/>
                    </a:moveTo>
                    <a:lnTo>
                      <a:pt x="21" y="168"/>
                    </a:lnTo>
                    <a:lnTo>
                      <a:pt x="21" y="21"/>
                    </a:lnTo>
                    <a:lnTo>
                      <a:pt x="231" y="21"/>
                    </a:lnTo>
                    <a:lnTo>
                      <a:pt x="231" y="168"/>
                    </a:lnTo>
                    <a:close/>
                  </a:path>
                </a:pathLst>
              </a:custGeom>
              <a:solidFill>
                <a:schemeClr val="bg1">
                  <a:lumMod val="95000"/>
                </a:schemeClr>
              </a:solidFill>
              <a:ln>
                <a:noFill/>
              </a:ln>
            </p:spPr>
            <p:txBody>
              <a:bodyPr lIns="121882" tIns="60941" rIns="121882" bIns="60941"/>
              <a:p>
                <a:pPr defTabSz="684530">
                  <a:defRPr/>
                </a:pP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grpSp>
      </p:grpSp>
      <p:grpSp>
        <p:nvGrpSpPr>
          <p:cNvPr id="30" name="组合 38"/>
          <p:cNvGrpSpPr/>
          <p:nvPr/>
        </p:nvGrpSpPr>
        <p:grpSpPr bwMode="auto">
          <a:xfrm>
            <a:off x="6371201" y="233681"/>
            <a:ext cx="1473795" cy="1475185"/>
            <a:chOff x="5909556" y="2272576"/>
            <a:chExt cx="2052000" cy="2052000"/>
          </a:xfrm>
        </p:grpSpPr>
        <p:sp>
          <p:nvSpPr>
            <p:cNvPr id="31" name="泪滴形 30"/>
            <p:cNvSpPr>
              <a:spLocks noChangeAspect="1"/>
            </p:cNvSpPr>
            <p:nvPr/>
          </p:nvSpPr>
          <p:spPr>
            <a:xfrm rot="13500000">
              <a:off x="5909556" y="2272576"/>
              <a:ext cx="2052000" cy="2052000"/>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defTabSz="684530">
                <a:defRPr/>
              </a:pP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grpSp>
          <p:nvGrpSpPr>
            <p:cNvPr id="32" name="组合 40"/>
            <p:cNvGrpSpPr>
              <a:grpSpLocks noChangeAspect="1"/>
            </p:cNvGrpSpPr>
            <p:nvPr/>
          </p:nvGrpSpPr>
          <p:grpSpPr>
            <a:xfrm>
              <a:off x="6599557" y="3046576"/>
              <a:ext cx="671999" cy="504000"/>
              <a:chOff x="17463" y="6819899"/>
              <a:chExt cx="400050" cy="300038"/>
            </a:xfrm>
            <a:solidFill>
              <a:srgbClr val="9DA8B1"/>
            </a:solidFill>
          </p:grpSpPr>
          <p:sp>
            <p:nvSpPr>
              <p:cNvPr id="33" name="Rectangle 426"/>
              <p:cNvSpPr>
                <a:spLocks noChangeArrowheads="1"/>
              </p:cNvSpPr>
              <p:nvPr/>
            </p:nvSpPr>
            <p:spPr bwMode="auto">
              <a:xfrm>
                <a:off x="88900" y="6991349"/>
                <a:ext cx="31750" cy="69850"/>
              </a:xfrm>
              <a:prstGeom prst="rect">
                <a:avLst/>
              </a:prstGeom>
              <a:solidFill>
                <a:schemeClr val="bg1">
                  <a:lumMod val="95000"/>
                </a:schemeClr>
              </a:solidFill>
              <a:ln>
                <a:noFill/>
              </a:ln>
            </p:spPr>
            <p:txBody>
              <a:bodyPr lIns="121882" tIns="60941" rIns="121882" bIns="60941"/>
              <a:p>
                <a:pPr defTabSz="684530">
                  <a:defRPr/>
                </a:pP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sp>
            <p:nvSpPr>
              <p:cNvPr id="36" name="Rectangle 427"/>
              <p:cNvSpPr>
                <a:spLocks noChangeArrowheads="1"/>
              </p:cNvSpPr>
              <p:nvPr/>
            </p:nvSpPr>
            <p:spPr bwMode="auto">
              <a:xfrm>
                <a:off x="144463" y="6911974"/>
                <a:ext cx="33338" cy="149225"/>
              </a:xfrm>
              <a:prstGeom prst="rect">
                <a:avLst/>
              </a:prstGeom>
              <a:solidFill>
                <a:schemeClr val="bg1">
                  <a:lumMod val="95000"/>
                </a:schemeClr>
              </a:solidFill>
              <a:ln>
                <a:noFill/>
              </a:ln>
            </p:spPr>
            <p:txBody>
              <a:bodyPr lIns="121882" tIns="60941" rIns="121882" bIns="60941"/>
              <a:p>
                <a:pPr defTabSz="684530">
                  <a:defRPr/>
                </a:pP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sp>
            <p:nvSpPr>
              <p:cNvPr id="39" name="Rectangle 428"/>
              <p:cNvSpPr>
                <a:spLocks noChangeArrowheads="1"/>
              </p:cNvSpPr>
              <p:nvPr/>
            </p:nvSpPr>
            <p:spPr bwMode="auto">
              <a:xfrm>
                <a:off x="200025" y="6946899"/>
                <a:ext cx="33338" cy="114300"/>
              </a:xfrm>
              <a:prstGeom prst="rect">
                <a:avLst/>
              </a:prstGeom>
              <a:solidFill>
                <a:schemeClr val="bg1">
                  <a:lumMod val="95000"/>
                </a:schemeClr>
              </a:solidFill>
              <a:ln>
                <a:noFill/>
              </a:ln>
            </p:spPr>
            <p:txBody>
              <a:bodyPr lIns="121882" tIns="60941" rIns="121882" bIns="60941"/>
              <a:p>
                <a:pPr defTabSz="684530">
                  <a:defRPr/>
                </a:pP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sp>
            <p:nvSpPr>
              <p:cNvPr id="41" name="Rectangle 429"/>
              <p:cNvSpPr>
                <a:spLocks noChangeArrowheads="1"/>
              </p:cNvSpPr>
              <p:nvPr/>
            </p:nvSpPr>
            <p:spPr bwMode="auto">
              <a:xfrm>
                <a:off x="257175" y="7024687"/>
                <a:ext cx="31750" cy="36513"/>
              </a:xfrm>
              <a:prstGeom prst="rect">
                <a:avLst/>
              </a:prstGeom>
              <a:solidFill>
                <a:schemeClr val="bg1">
                  <a:lumMod val="95000"/>
                </a:schemeClr>
              </a:solidFill>
              <a:ln>
                <a:noFill/>
              </a:ln>
            </p:spPr>
            <p:txBody>
              <a:bodyPr lIns="121882" tIns="60941" rIns="121882" bIns="60941"/>
              <a:p>
                <a:pPr defTabSz="684530">
                  <a:defRPr/>
                </a:pP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sp>
            <p:nvSpPr>
              <p:cNvPr id="48" name="Rectangle 430"/>
              <p:cNvSpPr>
                <a:spLocks noChangeArrowheads="1"/>
              </p:cNvSpPr>
              <p:nvPr/>
            </p:nvSpPr>
            <p:spPr bwMode="auto">
              <a:xfrm>
                <a:off x="312738" y="6883399"/>
                <a:ext cx="33338" cy="177800"/>
              </a:xfrm>
              <a:prstGeom prst="rect">
                <a:avLst/>
              </a:prstGeom>
              <a:solidFill>
                <a:schemeClr val="bg1">
                  <a:lumMod val="95000"/>
                </a:schemeClr>
              </a:solidFill>
              <a:ln>
                <a:noFill/>
              </a:ln>
            </p:spPr>
            <p:txBody>
              <a:bodyPr lIns="121882" tIns="60941" rIns="121882" bIns="60941"/>
              <a:p>
                <a:pPr defTabSz="684530">
                  <a:defRPr/>
                </a:pP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sp>
            <p:nvSpPr>
              <p:cNvPr id="50" name="Freeform 431"/>
              <p:cNvSpPr>
                <a:spLocks noEditPoints="1"/>
              </p:cNvSpPr>
              <p:nvPr/>
            </p:nvSpPr>
            <p:spPr bwMode="auto">
              <a:xfrm>
                <a:off x="17463" y="6819899"/>
                <a:ext cx="400050" cy="300038"/>
              </a:xfrm>
              <a:custGeom>
                <a:avLst/>
                <a:gdLst>
                  <a:gd name="T0" fmla="*/ 0 w 252"/>
                  <a:gd name="T1" fmla="*/ 0 h 189"/>
                  <a:gd name="T2" fmla="*/ 0 w 252"/>
                  <a:gd name="T3" fmla="*/ 189 h 189"/>
                  <a:gd name="T4" fmla="*/ 252 w 252"/>
                  <a:gd name="T5" fmla="*/ 189 h 189"/>
                  <a:gd name="T6" fmla="*/ 252 w 252"/>
                  <a:gd name="T7" fmla="*/ 0 h 189"/>
                  <a:gd name="T8" fmla="*/ 0 w 252"/>
                  <a:gd name="T9" fmla="*/ 0 h 189"/>
                  <a:gd name="T10" fmla="*/ 231 w 252"/>
                  <a:gd name="T11" fmla="*/ 168 h 189"/>
                  <a:gd name="T12" fmla="*/ 21 w 252"/>
                  <a:gd name="T13" fmla="*/ 168 h 189"/>
                  <a:gd name="T14" fmla="*/ 21 w 252"/>
                  <a:gd name="T15" fmla="*/ 21 h 189"/>
                  <a:gd name="T16" fmla="*/ 231 w 252"/>
                  <a:gd name="T17" fmla="*/ 21 h 189"/>
                  <a:gd name="T18" fmla="*/ 231 w 252"/>
                  <a:gd name="T19" fmla="*/ 16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189">
                    <a:moveTo>
                      <a:pt x="0" y="0"/>
                    </a:moveTo>
                    <a:lnTo>
                      <a:pt x="0" y="189"/>
                    </a:lnTo>
                    <a:lnTo>
                      <a:pt x="252" y="189"/>
                    </a:lnTo>
                    <a:lnTo>
                      <a:pt x="252" y="0"/>
                    </a:lnTo>
                    <a:lnTo>
                      <a:pt x="0" y="0"/>
                    </a:lnTo>
                    <a:close/>
                    <a:moveTo>
                      <a:pt x="231" y="168"/>
                    </a:moveTo>
                    <a:lnTo>
                      <a:pt x="21" y="168"/>
                    </a:lnTo>
                    <a:lnTo>
                      <a:pt x="21" y="21"/>
                    </a:lnTo>
                    <a:lnTo>
                      <a:pt x="231" y="21"/>
                    </a:lnTo>
                    <a:lnTo>
                      <a:pt x="231" y="168"/>
                    </a:lnTo>
                    <a:close/>
                  </a:path>
                </a:pathLst>
              </a:custGeom>
              <a:solidFill>
                <a:schemeClr val="bg1">
                  <a:lumMod val="95000"/>
                </a:schemeClr>
              </a:solidFill>
              <a:ln>
                <a:noFill/>
              </a:ln>
            </p:spPr>
            <p:txBody>
              <a:bodyPr lIns="121882" tIns="60941" rIns="121882" bIns="60941"/>
              <a:p>
                <a:pPr defTabSz="684530">
                  <a:defRPr/>
                </a:pP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grpSp>
      </p:grpSp>
      <p:sp>
        <p:nvSpPr>
          <p:cNvPr id="60" name="矩形 59"/>
          <p:cNvSpPr>
            <a:spLocks noChangeArrowheads="1"/>
          </p:cNvSpPr>
          <p:nvPr/>
        </p:nvSpPr>
        <p:spPr bwMode="auto">
          <a:xfrm>
            <a:off x="469197" y="651114"/>
            <a:ext cx="1369197" cy="251460"/>
          </a:xfrm>
          <a:prstGeom prst="rect">
            <a:avLst/>
          </a:prstGeom>
          <a:noFill/>
          <a:ln w="9525">
            <a:noFill/>
            <a:miter lim="800000"/>
          </a:ln>
        </p:spPr>
        <p:txBody>
          <a:bodyPr wrap="square" lIns="68566" tIns="34283" rIns="68566" bIns="34283">
            <a:spAutoFit/>
          </a:bodyPr>
          <a:p>
            <a:pPr algn="ct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项目开发环境：</a:t>
            </a:r>
            <a:r>
              <a:rPr lang="en-US" altLang="zh-CN" sz="1200" b="1" dirty="0">
                <a:solidFill>
                  <a:schemeClr val="bg1">
                    <a:lumMod val="50000"/>
                  </a:schemeClr>
                </a:solidFill>
                <a:latin typeface="微软雅黑" panose="020B0503020204020204" pitchFamily="34" charset="-122"/>
                <a:ea typeface="微软雅黑" panose="020B0503020204020204" pitchFamily="34" charset="-122"/>
              </a:rPr>
              <a:t>1</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1" name="矩形 60"/>
          <p:cNvSpPr>
            <a:spLocks noChangeArrowheads="1"/>
          </p:cNvSpPr>
          <p:nvPr/>
        </p:nvSpPr>
        <p:spPr bwMode="auto">
          <a:xfrm>
            <a:off x="553017" y="3115549"/>
            <a:ext cx="1369197" cy="251460"/>
          </a:xfrm>
          <a:prstGeom prst="rect">
            <a:avLst/>
          </a:prstGeom>
          <a:noFill/>
          <a:ln w="9525">
            <a:noFill/>
            <a:miter lim="800000"/>
          </a:ln>
        </p:spPr>
        <p:txBody>
          <a:bodyPr wrap="square" lIns="68566" tIns="34283" rIns="68566" bIns="34283">
            <a:spAutoFit/>
          </a:bodyPr>
          <a:p>
            <a:pPr algn="ct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项目开发环境：</a:t>
            </a:r>
            <a:r>
              <a:rPr lang="en-US" altLang="zh-CN" sz="1200" b="1" dirty="0">
                <a:solidFill>
                  <a:schemeClr val="bg1">
                    <a:lumMod val="50000"/>
                  </a:schemeClr>
                </a:solidFill>
                <a:latin typeface="微软雅黑" panose="020B0503020204020204" pitchFamily="34" charset="-122"/>
                <a:ea typeface="微软雅黑" panose="020B0503020204020204" pitchFamily="34" charset="-122"/>
              </a:rPr>
              <a:t>2</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arn(outVertical)">
                                      <p:cBhvr>
                                        <p:cTn id="7" dur="500"/>
                                        <p:tgtEl>
                                          <p:spTgt spid="58"/>
                                        </p:tgtEl>
                                      </p:cBhvr>
                                    </p:animEffect>
                                  </p:childTnLst>
                                </p:cTn>
                              </p:par>
                              <p:par>
                                <p:cTn id="8" presetID="2" presetClass="entr" presetSubtype="2" fill="hold" nodeType="withEffect">
                                  <p:stCondLst>
                                    <p:cond delay="225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1+#ppt_w/2"/>
                                          </p:val>
                                        </p:tav>
                                        <p:tav tm="100000">
                                          <p:val>
                                            <p:strVal val="#ppt_x"/>
                                          </p:val>
                                        </p:tav>
                                      </p:tavLst>
                                    </p:anim>
                                    <p:anim calcmode="lin" valueType="num">
                                      <p:cBhvr additive="base">
                                        <p:cTn id="11" dur="500" fill="hold"/>
                                        <p:tgtEl>
                                          <p:spTgt spid="5"/>
                                        </p:tgtEl>
                                        <p:attrNameLst>
                                          <p:attrName>ppt_y</p:attrName>
                                        </p:attrNameLst>
                                      </p:cBhvr>
                                      <p:tavLst>
                                        <p:tav tm="0">
                                          <p:val>
                                            <p:strVal val="#ppt_y"/>
                                          </p:val>
                                        </p:tav>
                                        <p:tav tm="100000">
                                          <p:val>
                                            <p:strVal val="#ppt_y"/>
                                          </p:val>
                                        </p:tav>
                                      </p:tavLst>
                                    </p:anim>
                                  </p:childTnLst>
                                </p:cTn>
                              </p:par>
                              <p:par>
                                <p:cTn id="12" presetID="23" presetClass="entr" presetSubtype="528" fill="hold" grpId="0" nodeType="withEffect">
                                  <p:stCondLst>
                                    <p:cond delay="4000"/>
                                  </p:stCondLst>
                                  <p:childTnLst>
                                    <p:set>
                                      <p:cBhvr>
                                        <p:cTn id="13" dur="1" fill="hold">
                                          <p:stCondLst>
                                            <p:cond delay="0"/>
                                          </p:stCondLst>
                                        </p:cTn>
                                        <p:tgtEl>
                                          <p:spTgt spid="57"/>
                                        </p:tgtEl>
                                        <p:attrNameLst>
                                          <p:attrName>style.visibility</p:attrName>
                                        </p:attrNameLst>
                                      </p:cBhvr>
                                      <p:to>
                                        <p:strVal val="visible"/>
                                      </p:to>
                                    </p:set>
                                    <p:anim calcmode="lin" valueType="num">
                                      <p:cBhvr>
                                        <p:cTn id="14" dur="400" fill="hold"/>
                                        <p:tgtEl>
                                          <p:spTgt spid="57"/>
                                        </p:tgtEl>
                                        <p:attrNameLst>
                                          <p:attrName>ppt_w</p:attrName>
                                        </p:attrNameLst>
                                      </p:cBhvr>
                                      <p:tavLst>
                                        <p:tav tm="0">
                                          <p:val>
                                            <p:fltVal val="0"/>
                                          </p:val>
                                        </p:tav>
                                        <p:tav tm="100000">
                                          <p:val>
                                            <p:strVal val="#ppt_w"/>
                                          </p:val>
                                        </p:tav>
                                      </p:tavLst>
                                    </p:anim>
                                    <p:anim calcmode="lin" valueType="num">
                                      <p:cBhvr>
                                        <p:cTn id="15" dur="400" fill="hold"/>
                                        <p:tgtEl>
                                          <p:spTgt spid="57"/>
                                        </p:tgtEl>
                                        <p:attrNameLst>
                                          <p:attrName>ppt_h</p:attrName>
                                        </p:attrNameLst>
                                      </p:cBhvr>
                                      <p:tavLst>
                                        <p:tav tm="0">
                                          <p:val>
                                            <p:fltVal val="0"/>
                                          </p:val>
                                        </p:tav>
                                        <p:tav tm="100000">
                                          <p:val>
                                            <p:strVal val="#ppt_h"/>
                                          </p:val>
                                        </p:tav>
                                      </p:tavLst>
                                    </p:anim>
                                    <p:anim calcmode="lin" valueType="num">
                                      <p:cBhvr>
                                        <p:cTn id="16" dur="400" fill="hold"/>
                                        <p:tgtEl>
                                          <p:spTgt spid="57"/>
                                        </p:tgtEl>
                                        <p:attrNameLst>
                                          <p:attrName>ppt_x</p:attrName>
                                        </p:attrNameLst>
                                      </p:cBhvr>
                                      <p:tavLst>
                                        <p:tav tm="0">
                                          <p:val>
                                            <p:fltVal val="0.5"/>
                                          </p:val>
                                        </p:tav>
                                        <p:tav tm="100000">
                                          <p:val>
                                            <p:strVal val="#ppt_x"/>
                                          </p:val>
                                        </p:tav>
                                      </p:tavLst>
                                    </p:anim>
                                    <p:anim calcmode="lin" valueType="num">
                                      <p:cBhvr>
                                        <p:cTn id="17" dur="400" fill="hold"/>
                                        <p:tgtEl>
                                          <p:spTgt spid="57"/>
                                        </p:tgtEl>
                                        <p:attrNameLst>
                                          <p:attrName>ppt_y</p:attrName>
                                        </p:attrNameLst>
                                      </p:cBhvr>
                                      <p:tavLst>
                                        <p:tav tm="0">
                                          <p:val>
                                            <p:fltVal val="0.5"/>
                                          </p:val>
                                        </p:tav>
                                        <p:tav tm="100000">
                                          <p:val>
                                            <p:strVal val="#ppt_y"/>
                                          </p:val>
                                        </p:tav>
                                      </p:tavLst>
                                    </p:anim>
                                  </p:childTnLst>
                                </p:cTn>
                              </p:par>
                            </p:childTnLst>
                          </p:cTn>
                        </p:par>
                        <p:par>
                          <p:cTn id="18" fill="hold">
                            <p:stCondLst>
                              <p:cond delay="500"/>
                            </p:stCondLst>
                            <p:childTnLst>
                              <p:par>
                                <p:cTn id="19" presetID="16" presetClass="entr" presetSubtype="37"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outVertical)">
                                      <p:cBhvr>
                                        <p:cTn id="21" dur="500"/>
                                        <p:tgtEl>
                                          <p:spTgt spid="9"/>
                                        </p:tgtEl>
                                      </p:cBhvr>
                                    </p:animEffect>
                                  </p:childTnLst>
                                </p:cTn>
                              </p:par>
                              <p:par>
                                <p:cTn id="22" presetID="2" presetClass="entr" presetSubtype="2" fill="hold" nodeType="withEffect">
                                  <p:stCondLst>
                                    <p:cond delay="225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225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500" fill="hold"/>
                                        <p:tgtEl>
                                          <p:spTgt spid="20"/>
                                        </p:tgtEl>
                                        <p:attrNameLst>
                                          <p:attrName>ppt_x</p:attrName>
                                        </p:attrNameLst>
                                      </p:cBhvr>
                                      <p:tavLst>
                                        <p:tav tm="0">
                                          <p:val>
                                            <p:strVal val="1+#ppt_w/2"/>
                                          </p:val>
                                        </p:tav>
                                        <p:tav tm="100000">
                                          <p:val>
                                            <p:strVal val="#ppt_x"/>
                                          </p:val>
                                        </p:tav>
                                      </p:tavLst>
                                    </p:anim>
                                    <p:anim calcmode="lin" valueType="num">
                                      <p:cBhvr additive="base">
                                        <p:cTn id="29" dur="500" fill="hold"/>
                                        <p:tgtEl>
                                          <p:spTgt spid="20"/>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225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1+#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3" presetClass="entr" presetSubtype="528" fill="hold" grpId="0" nodeType="withEffect">
                                  <p:stCondLst>
                                    <p:cond delay="4000"/>
                                  </p:stCondLst>
                                  <p:childTnLst>
                                    <p:set>
                                      <p:cBhvr>
                                        <p:cTn id="35" dur="1" fill="hold">
                                          <p:stCondLst>
                                            <p:cond delay="0"/>
                                          </p:stCondLst>
                                        </p:cTn>
                                        <p:tgtEl>
                                          <p:spTgt spid="60"/>
                                        </p:tgtEl>
                                        <p:attrNameLst>
                                          <p:attrName>style.visibility</p:attrName>
                                        </p:attrNameLst>
                                      </p:cBhvr>
                                      <p:to>
                                        <p:strVal val="visible"/>
                                      </p:to>
                                    </p:set>
                                    <p:anim calcmode="lin" valueType="num">
                                      <p:cBhvr>
                                        <p:cTn id="36" dur="400" fill="hold"/>
                                        <p:tgtEl>
                                          <p:spTgt spid="60"/>
                                        </p:tgtEl>
                                        <p:attrNameLst>
                                          <p:attrName>ppt_w</p:attrName>
                                        </p:attrNameLst>
                                      </p:cBhvr>
                                      <p:tavLst>
                                        <p:tav tm="0">
                                          <p:val>
                                            <p:fltVal val="0"/>
                                          </p:val>
                                        </p:tav>
                                        <p:tav tm="100000">
                                          <p:val>
                                            <p:strVal val="#ppt_w"/>
                                          </p:val>
                                        </p:tav>
                                      </p:tavLst>
                                    </p:anim>
                                    <p:anim calcmode="lin" valueType="num">
                                      <p:cBhvr>
                                        <p:cTn id="37" dur="400" fill="hold"/>
                                        <p:tgtEl>
                                          <p:spTgt spid="60"/>
                                        </p:tgtEl>
                                        <p:attrNameLst>
                                          <p:attrName>ppt_h</p:attrName>
                                        </p:attrNameLst>
                                      </p:cBhvr>
                                      <p:tavLst>
                                        <p:tav tm="0">
                                          <p:val>
                                            <p:fltVal val="0"/>
                                          </p:val>
                                        </p:tav>
                                        <p:tav tm="100000">
                                          <p:val>
                                            <p:strVal val="#ppt_h"/>
                                          </p:val>
                                        </p:tav>
                                      </p:tavLst>
                                    </p:anim>
                                    <p:anim calcmode="lin" valueType="num">
                                      <p:cBhvr>
                                        <p:cTn id="38" dur="400" fill="hold"/>
                                        <p:tgtEl>
                                          <p:spTgt spid="60"/>
                                        </p:tgtEl>
                                        <p:attrNameLst>
                                          <p:attrName>ppt_x</p:attrName>
                                        </p:attrNameLst>
                                      </p:cBhvr>
                                      <p:tavLst>
                                        <p:tav tm="0">
                                          <p:val>
                                            <p:fltVal val="0.5"/>
                                          </p:val>
                                        </p:tav>
                                        <p:tav tm="100000">
                                          <p:val>
                                            <p:strVal val="#ppt_x"/>
                                          </p:val>
                                        </p:tav>
                                      </p:tavLst>
                                    </p:anim>
                                    <p:anim calcmode="lin" valueType="num">
                                      <p:cBhvr>
                                        <p:cTn id="39" dur="400" fill="hold"/>
                                        <p:tgtEl>
                                          <p:spTgt spid="60"/>
                                        </p:tgtEl>
                                        <p:attrNameLst>
                                          <p:attrName>ppt_y</p:attrName>
                                        </p:attrNameLst>
                                      </p:cBhvr>
                                      <p:tavLst>
                                        <p:tav tm="0">
                                          <p:val>
                                            <p:fltVal val="0.5"/>
                                          </p:val>
                                        </p:tav>
                                        <p:tav tm="100000">
                                          <p:val>
                                            <p:strVal val="#ppt_y"/>
                                          </p:val>
                                        </p:tav>
                                      </p:tavLst>
                                    </p:anim>
                                  </p:childTnLst>
                                </p:cTn>
                              </p:par>
                              <p:par>
                                <p:cTn id="40" presetID="23" presetClass="entr" presetSubtype="528" fill="hold" grpId="0" nodeType="withEffect">
                                  <p:stCondLst>
                                    <p:cond delay="4000"/>
                                  </p:stCondLst>
                                  <p:childTnLst>
                                    <p:set>
                                      <p:cBhvr>
                                        <p:cTn id="41" dur="1" fill="hold">
                                          <p:stCondLst>
                                            <p:cond delay="0"/>
                                          </p:stCondLst>
                                        </p:cTn>
                                        <p:tgtEl>
                                          <p:spTgt spid="61"/>
                                        </p:tgtEl>
                                        <p:attrNameLst>
                                          <p:attrName>style.visibility</p:attrName>
                                        </p:attrNameLst>
                                      </p:cBhvr>
                                      <p:to>
                                        <p:strVal val="visible"/>
                                      </p:to>
                                    </p:set>
                                    <p:anim calcmode="lin" valueType="num">
                                      <p:cBhvr>
                                        <p:cTn id="42" dur="400" fill="hold"/>
                                        <p:tgtEl>
                                          <p:spTgt spid="61"/>
                                        </p:tgtEl>
                                        <p:attrNameLst>
                                          <p:attrName>ppt_w</p:attrName>
                                        </p:attrNameLst>
                                      </p:cBhvr>
                                      <p:tavLst>
                                        <p:tav tm="0">
                                          <p:val>
                                            <p:fltVal val="0"/>
                                          </p:val>
                                        </p:tav>
                                        <p:tav tm="100000">
                                          <p:val>
                                            <p:strVal val="#ppt_w"/>
                                          </p:val>
                                        </p:tav>
                                      </p:tavLst>
                                    </p:anim>
                                    <p:anim calcmode="lin" valueType="num">
                                      <p:cBhvr>
                                        <p:cTn id="43" dur="400" fill="hold"/>
                                        <p:tgtEl>
                                          <p:spTgt spid="61"/>
                                        </p:tgtEl>
                                        <p:attrNameLst>
                                          <p:attrName>ppt_h</p:attrName>
                                        </p:attrNameLst>
                                      </p:cBhvr>
                                      <p:tavLst>
                                        <p:tav tm="0">
                                          <p:val>
                                            <p:fltVal val="0"/>
                                          </p:val>
                                        </p:tav>
                                        <p:tav tm="100000">
                                          <p:val>
                                            <p:strVal val="#ppt_h"/>
                                          </p:val>
                                        </p:tav>
                                      </p:tavLst>
                                    </p:anim>
                                    <p:anim calcmode="lin" valueType="num">
                                      <p:cBhvr>
                                        <p:cTn id="44" dur="400" fill="hold"/>
                                        <p:tgtEl>
                                          <p:spTgt spid="61"/>
                                        </p:tgtEl>
                                        <p:attrNameLst>
                                          <p:attrName>ppt_x</p:attrName>
                                        </p:attrNameLst>
                                      </p:cBhvr>
                                      <p:tavLst>
                                        <p:tav tm="0">
                                          <p:val>
                                            <p:fltVal val="0.5"/>
                                          </p:val>
                                        </p:tav>
                                        <p:tav tm="100000">
                                          <p:val>
                                            <p:strVal val="#ppt_x"/>
                                          </p:val>
                                        </p:tav>
                                      </p:tavLst>
                                    </p:anim>
                                    <p:anim calcmode="lin" valueType="num">
                                      <p:cBhvr>
                                        <p:cTn id="45" dur="400" fill="hold"/>
                                        <p:tgtEl>
                                          <p:spTgt spid="6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9" grpId="0"/>
      <p:bldP spid="60" grpId="0"/>
      <p:bldP spid="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461010" y="104140"/>
            <a:ext cx="1488440" cy="828675"/>
          </a:xfrm>
          <a:prstGeom prst="rect">
            <a:avLst/>
          </a:prstGeom>
        </p:spPr>
        <p:style>
          <a:lnRef idx="2">
            <a:schemeClr val="accent5"/>
          </a:lnRef>
          <a:fillRef idx="1">
            <a:schemeClr val="lt1"/>
          </a:fillRef>
          <a:effectRef idx="0">
            <a:schemeClr val="accent5"/>
          </a:effectRef>
          <a:fontRef idx="minor">
            <a:schemeClr val="dk1"/>
          </a:fontRef>
        </p:style>
        <p:txBody>
          <a:bodyPr wrap="square" lIns="91430" tIns="45715" rIns="91430" bIns="45715" anchor="ctr" anchorCtr="0">
            <a:spAutoFit/>
          </a:bodyPr>
          <a:p>
            <a:pPr algn="ctr">
              <a:lnSpc>
                <a:spcPct val="150000"/>
              </a:lnSpc>
            </a:pP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数据库设计 </a:t>
            </a: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ER</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图：</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3" name="图片 12" descr="数据库ER图"/>
          <p:cNvPicPr>
            <a:picLocks noChangeAspect="1"/>
          </p:cNvPicPr>
          <p:nvPr/>
        </p:nvPicPr>
        <p:blipFill>
          <a:blip r:embed="rId1"/>
          <a:stretch>
            <a:fillRect/>
          </a:stretch>
        </p:blipFill>
        <p:spPr>
          <a:xfrm>
            <a:off x="2140585" y="559435"/>
            <a:ext cx="5873750" cy="4025900"/>
          </a:xfrm>
          <a:prstGeom prst="rect">
            <a:avLst/>
          </a:prstGeom>
        </p:spPr>
      </p:pic>
      <p:sp>
        <p:nvSpPr>
          <p:cNvPr id="9" name="矩形 8"/>
          <p:cNvSpPr>
            <a:spLocks noChangeArrowheads="1"/>
          </p:cNvSpPr>
          <p:nvPr/>
        </p:nvSpPr>
        <p:spPr bwMode="auto">
          <a:xfrm>
            <a:off x="1399540" y="1000760"/>
            <a:ext cx="1258570" cy="346710"/>
          </a:xfrm>
          <a:prstGeom prst="rect">
            <a:avLst/>
          </a:prstGeom>
          <a:noFill/>
          <a:ln>
            <a:noFill/>
          </a:ln>
        </p:spPr>
        <p:txBody>
          <a:bodyPr wrap="square" lIns="68566" tIns="34283" rIns="68566" bIns="34283">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684530">
              <a:lnSpc>
                <a:spcPct val="130000"/>
              </a:lnSpc>
              <a:spcBef>
                <a:spcPct val="0"/>
              </a:spcBef>
              <a:buNone/>
              <a:defRPr/>
            </a:pPr>
            <a:endParaRPr lang="zh-CN" altLang="en-US" sz="1400" dirty="0">
              <a:solidFill>
                <a:schemeClr val="bg1">
                  <a:lumMod val="50000"/>
                </a:schemeClr>
              </a:solidFill>
              <a:sym typeface="微软雅黑" panose="020B0503020204020204" pitchFamily="34" charset="-122"/>
            </a:endParaRPr>
          </a:p>
        </p:txBody>
      </p:sp>
      <p:sp>
        <p:nvSpPr>
          <p:cNvPr id="2" name="矩形 1"/>
          <p:cNvSpPr>
            <a:spLocks noChangeArrowheads="1"/>
          </p:cNvSpPr>
          <p:nvPr/>
        </p:nvSpPr>
        <p:spPr bwMode="auto">
          <a:xfrm>
            <a:off x="604520" y="1197610"/>
            <a:ext cx="1536065" cy="346710"/>
          </a:xfrm>
          <a:prstGeom prst="rect">
            <a:avLst/>
          </a:prstGeom>
          <a:noFill/>
          <a:ln>
            <a:solidFill>
              <a:schemeClr val="tx2"/>
            </a:solidFill>
          </a:ln>
        </p:spPr>
        <p:txBody>
          <a:bodyPr wrap="square" lIns="68566" tIns="34283" rIns="68566" bIns="34283">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684530">
              <a:lnSpc>
                <a:spcPct val="130000"/>
              </a:lnSpc>
              <a:spcBef>
                <a:spcPct val="0"/>
              </a:spcBef>
              <a:buNone/>
              <a:defRPr/>
            </a:pPr>
            <a:r>
              <a:rPr lang="zh-CN" altLang="en-US" sz="1400" dirty="0">
                <a:solidFill>
                  <a:schemeClr val="bg1">
                    <a:lumMod val="50000"/>
                  </a:schemeClr>
                </a:solidFill>
                <a:sym typeface="微软雅黑" panose="020B0503020204020204" pitchFamily="34" charset="-122"/>
              </a:rPr>
              <a:t>北京房产数据表</a:t>
            </a:r>
            <a:endParaRPr lang="zh-CN" altLang="en-US" sz="1400" dirty="0">
              <a:solidFill>
                <a:schemeClr val="bg1">
                  <a:lumMod val="50000"/>
                </a:schemeClr>
              </a:solidFill>
              <a:sym typeface="微软雅黑" panose="020B0503020204020204" pitchFamily="34" charset="-122"/>
            </a:endParaRPr>
          </a:p>
        </p:txBody>
      </p:sp>
      <p:cxnSp>
        <p:nvCxnSpPr>
          <p:cNvPr id="18" name="Straight Arrow Connector 62"/>
          <p:cNvCxnSpPr/>
          <p:nvPr/>
        </p:nvCxnSpPr>
        <p:spPr>
          <a:xfrm>
            <a:off x="2140585" y="1370965"/>
            <a:ext cx="575945" cy="0"/>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3" name="矩形 2"/>
          <p:cNvSpPr>
            <a:spLocks noChangeArrowheads="1"/>
          </p:cNvSpPr>
          <p:nvPr/>
        </p:nvSpPr>
        <p:spPr bwMode="auto">
          <a:xfrm>
            <a:off x="675005" y="2834640"/>
            <a:ext cx="1536065" cy="346710"/>
          </a:xfrm>
          <a:prstGeom prst="rect">
            <a:avLst/>
          </a:prstGeom>
          <a:noFill/>
          <a:ln>
            <a:solidFill>
              <a:schemeClr val="tx2"/>
            </a:solidFill>
          </a:ln>
        </p:spPr>
        <p:txBody>
          <a:bodyPr wrap="square" lIns="68566" tIns="34283" rIns="68566" bIns="34283">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684530">
              <a:lnSpc>
                <a:spcPct val="130000"/>
              </a:lnSpc>
              <a:spcBef>
                <a:spcPct val="0"/>
              </a:spcBef>
              <a:buNone/>
              <a:defRPr/>
            </a:pPr>
            <a:r>
              <a:rPr lang="zh-CN" altLang="en-US" sz="1400" dirty="0">
                <a:solidFill>
                  <a:schemeClr val="bg1">
                    <a:lumMod val="50000"/>
                  </a:schemeClr>
                </a:solidFill>
                <a:sym typeface="微软雅黑" panose="020B0503020204020204" pitchFamily="34" charset="-122"/>
              </a:rPr>
              <a:t>西安房产数据表</a:t>
            </a:r>
            <a:endParaRPr lang="zh-CN" altLang="en-US" sz="1400" dirty="0">
              <a:solidFill>
                <a:schemeClr val="bg1">
                  <a:lumMod val="50000"/>
                </a:schemeClr>
              </a:solidFill>
              <a:sym typeface="微软雅黑" panose="020B0503020204020204" pitchFamily="34" charset="-122"/>
            </a:endParaRPr>
          </a:p>
        </p:txBody>
      </p:sp>
      <p:cxnSp>
        <p:nvCxnSpPr>
          <p:cNvPr id="4" name="Straight Arrow Connector 62"/>
          <p:cNvCxnSpPr/>
          <p:nvPr/>
        </p:nvCxnSpPr>
        <p:spPr>
          <a:xfrm>
            <a:off x="2211070" y="3007995"/>
            <a:ext cx="575945" cy="0"/>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5" name="矩形 4"/>
          <p:cNvSpPr>
            <a:spLocks noChangeArrowheads="1"/>
          </p:cNvSpPr>
          <p:nvPr/>
        </p:nvSpPr>
        <p:spPr bwMode="auto">
          <a:xfrm>
            <a:off x="6913245" y="760730"/>
            <a:ext cx="1877695" cy="346710"/>
          </a:xfrm>
          <a:prstGeom prst="rect">
            <a:avLst/>
          </a:prstGeom>
          <a:noFill/>
          <a:ln>
            <a:solidFill>
              <a:schemeClr val="tx2"/>
            </a:solidFill>
          </a:ln>
        </p:spPr>
        <p:txBody>
          <a:bodyPr wrap="square" lIns="68566" tIns="34283" rIns="68566" bIns="34283">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684530">
              <a:lnSpc>
                <a:spcPct val="130000"/>
              </a:lnSpc>
              <a:spcBef>
                <a:spcPct val="0"/>
              </a:spcBef>
              <a:buNone/>
              <a:defRPr/>
            </a:pPr>
            <a:r>
              <a:rPr lang="zh-CN" altLang="en-US" sz="1400" dirty="0">
                <a:solidFill>
                  <a:schemeClr val="bg1">
                    <a:lumMod val="50000"/>
                  </a:schemeClr>
                </a:solidFill>
                <a:sym typeface="微软雅黑" panose="020B0503020204020204" pitchFamily="34" charset="-122"/>
              </a:rPr>
              <a:t>天津市房产数据表</a:t>
            </a:r>
            <a:endParaRPr lang="zh-CN" altLang="en-US" sz="1400" dirty="0">
              <a:solidFill>
                <a:schemeClr val="bg1">
                  <a:lumMod val="50000"/>
                </a:schemeClr>
              </a:solidFill>
              <a:sym typeface="微软雅黑" panose="020B0503020204020204" pitchFamily="34" charset="-122"/>
            </a:endParaRPr>
          </a:p>
        </p:txBody>
      </p:sp>
      <p:cxnSp>
        <p:nvCxnSpPr>
          <p:cNvPr id="6" name="Straight Arrow Connector 62"/>
          <p:cNvCxnSpPr/>
          <p:nvPr/>
        </p:nvCxnSpPr>
        <p:spPr>
          <a:xfrm flipH="1">
            <a:off x="6416040" y="932815"/>
            <a:ext cx="443230" cy="1905"/>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7" name="矩形 6"/>
          <p:cNvSpPr>
            <a:spLocks noChangeArrowheads="1"/>
          </p:cNvSpPr>
          <p:nvPr/>
        </p:nvSpPr>
        <p:spPr bwMode="auto">
          <a:xfrm>
            <a:off x="6913245" y="3947795"/>
            <a:ext cx="1820545" cy="346710"/>
          </a:xfrm>
          <a:prstGeom prst="rect">
            <a:avLst/>
          </a:prstGeom>
          <a:noFill/>
          <a:ln>
            <a:solidFill>
              <a:schemeClr val="tx2"/>
            </a:solidFill>
          </a:ln>
        </p:spPr>
        <p:txBody>
          <a:bodyPr wrap="square" lIns="68566" tIns="34283" rIns="68566" bIns="34283">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684530">
              <a:lnSpc>
                <a:spcPct val="130000"/>
              </a:lnSpc>
              <a:spcBef>
                <a:spcPct val="0"/>
              </a:spcBef>
              <a:buNone/>
              <a:defRPr/>
            </a:pPr>
            <a:r>
              <a:rPr lang="zh-CN" altLang="en-US" sz="1400" dirty="0">
                <a:solidFill>
                  <a:schemeClr val="bg1">
                    <a:lumMod val="50000"/>
                  </a:schemeClr>
                </a:solidFill>
                <a:sym typeface="微软雅黑" panose="020B0503020204020204" pitchFamily="34" charset="-122"/>
              </a:rPr>
              <a:t>上海市房产数据表</a:t>
            </a:r>
            <a:endParaRPr lang="zh-CN" altLang="en-US" sz="1400" dirty="0">
              <a:solidFill>
                <a:schemeClr val="bg1">
                  <a:lumMod val="50000"/>
                </a:schemeClr>
              </a:solidFill>
              <a:sym typeface="微软雅黑" panose="020B0503020204020204" pitchFamily="34" charset="-122"/>
            </a:endParaRPr>
          </a:p>
        </p:txBody>
      </p:sp>
      <p:cxnSp>
        <p:nvCxnSpPr>
          <p:cNvPr id="8" name="Straight Arrow Connector 62"/>
          <p:cNvCxnSpPr/>
          <p:nvPr/>
        </p:nvCxnSpPr>
        <p:spPr>
          <a:xfrm flipH="1">
            <a:off x="6416040" y="4138930"/>
            <a:ext cx="443230" cy="1905"/>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a:spLocks noChangeArrowheads="1"/>
          </p:cNvSpPr>
          <p:nvPr/>
        </p:nvSpPr>
        <p:spPr bwMode="auto">
          <a:xfrm>
            <a:off x="6002020" y="1786255"/>
            <a:ext cx="337820" cy="346710"/>
          </a:xfrm>
          <a:prstGeom prst="rect">
            <a:avLst/>
          </a:prstGeom>
          <a:noFill/>
          <a:ln>
            <a:noFill/>
          </a:ln>
        </p:spPr>
        <p:txBody>
          <a:bodyPr wrap="square" lIns="68566" tIns="34283" rIns="68566" bIns="34283">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684530">
              <a:lnSpc>
                <a:spcPct val="130000"/>
              </a:lnSpc>
              <a:spcBef>
                <a:spcPct val="0"/>
              </a:spcBef>
              <a:buNone/>
              <a:defRPr/>
            </a:pPr>
            <a:r>
              <a:rPr lang="en-US" altLang="zh-CN" sz="1400" dirty="0">
                <a:solidFill>
                  <a:schemeClr val="bg1">
                    <a:lumMod val="50000"/>
                  </a:schemeClr>
                </a:solidFill>
                <a:sym typeface="微软雅黑" panose="020B0503020204020204" pitchFamily="34" charset="-122"/>
              </a:rPr>
              <a:t>n</a:t>
            </a:r>
            <a:endParaRPr lang="en-US" altLang="zh-CN" sz="1400" dirty="0">
              <a:solidFill>
                <a:schemeClr val="bg1">
                  <a:lumMod val="50000"/>
                </a:schemeClr>
              </a:solidFill>
              <a:sym typeface="微软雅黑" panose="020B0503020204020204" pitchFamily="34" charset="-122"/>
            </a:endParaRPr>
          </a:p>
        </p:txBody>
      </p:sp>
      <p:cxnSp>
        <p:nvCxnSpPr>
          <p:cNvPr id="11" name="Straight Arrow Connector 62"/>
          <p:cNvCxnSpPr/>
          <p:nvPr/>
        </p:nvCxnSpPr>
        <p:spPr>
          <a:xfrm flipH="1">
            <a:off x="6416040" y="2571115"/>
            <a:ext cx="443230" cy="1905"/>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62"/>
          <p:cNvCxnSpPr/>
          <p:nvPr/>
        </p:nvCxnSpPr>
        <p:spPr>
          <a:xfrm flipV="1">
            <a:off x="5868035" y="1635760"/>
            <a:ext cx="0" cy="647700"/>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14" name="矩形 13"/>
          <p:cNvSpPr>
            <a:spLocks noChangeArrowheads="1"/>
          </p:cNvSpPr>
          <p:nvPr/>
        </p:nvSpPr>
        <p:spPr bwMode="auto">
          <a:xfrm>
            <a:off x="6967220" y="2398395"/>
            <a:ext cx="1877695" cy="346710"/>
          </a:xfrm>
          <a:prstGeom prst="rect">
            <a:avLst/>
          </a:prstGeom>
          <a:noFill/>
          <a:ln>
            <a:solidFill>
              <a:schemeClr val="tx2"/>
            </a:solidFill>
          </a:ln>
        </p:spPr>
        <p:txBody>
          <a:bodyPr wrap="square" lIns="68566" tIns="34283" rIns="68566" bIns="34283">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684530">
              <a:lnSpc>
                <a:spcPct val="130000"/>
              </a:lnSpc>
              <a:spcBef>
                <a:spcPct val="0"/>
              </a:spcBef>
              <a:buNone/>
              <a:defRPr/>
            </a:pPr>
            <a:r>
              <a:rPr lang="zh-CN" altLang="en-US" sz="1400" dirty="0">
                <a:solidFill>
                  <a:schemeClr val="bg1">
                    <a:lumMod val="50000"/>
                  </a:schemeClr>
                </a:solidFill>
                <a:sym typeface="微软雅黑" panose="020B0503020204020204" pitchFamily="34" charset="-122"/>
              </a:rPr>
              <a:t>个城市房产数据表</a:t>
            </a:r>
            <a:endParaRPr lang="zh-CN" altLang="en-US" sz="1400" dirty="0">
              <a:solidFill>
                <a:schemeClr val="bg1">
                  <a:lumMod val="50000"/>
                </a:schemeClr>
              </a:solidFill>
              <a:sym typeface="微软雅黑" panose="020B0503020204020204" pitchFamily="34" charset="-122"/>
            </a:endParaRPr>
          </a:p>
        </p:txBody>
      </p:sp>
      <p:cxnSp>
        <p:nvCxnSpPr>
          <p:cNvPr id="15" name="Straight Arrow Connector 62"/>
          <p:cNvCxnSpPr/>
          <p:nvPr/>
        </p:nvCxnSpPr>
        <p:spPr>
          <a:xfrm>
            <a:off x="5868035" y="2872105"/>
            <a:ext cx="0" cy="635635"/>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a:spLocks noChangeArrowheads="1"/>
          </p:cNvSpPr>
          <p:nvPr/>
        </p:nvSpPr>
        <p:spPr bwMode="auto">
          <a:xfrm>
            <a:off x="5963920" y="3007995"/>
            <a:ext cx="337820" cy="346710"/>
          </a:xfrm>
          <a:prstGeom prst="rect">
            <a:avLst/>
          </a:prstGeom>
          <a:noFill/>
          <a:ln>
            <a:noFill/>
          </a:ln>
        </p:spPr>
        <p:txBody>
          <a:bodyPr wrap="square" lIns="68566" tIns="34283" rIns="68566" bIns="34283">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684530">
              <a:lnSpc>
                <a:spcPct val="130000"/>
              </a:lnSpc>
              <a:spcBef>
                <a:spcPct val="0"/>
              </a:spcBef>
              <a:buNone/>
              <a:defRPr/>
            </a:pPr>
            <a:r>
              <a:rPr lang="en-US" altLang="zh-CN" sz="1400" dirty="0">
                <a:solidFill>
                  <a:schemeClr val="bg1">
                    <a:lumMod val="50000"/>
                  </a:schemeClr>
                </a:solidFill>
                <a:sym typeface="微软雅黑" panose="020B0503020204020204" pitchFamily="34" charset="-122"/>
              </a:rPr>
              <a:t>n</a:t>
            </a:r>
            <a:endParaRPr lang="en-US" altLang="zh-CN" sz="1400" dirty="0">
              <a:solidFill>
                <a:schemeClr val="bg1">
                  <a:lumMod val="50000"/>
                </a:schemeClr>
              </a:solidFill>
              <a:sym typeface="微软雅黑" panose="020B0503020204020204" pitchFamily="34" charset="-122"/>
            </a:endParaRPr>
          </a:p>
        </p:txBody>
      </p:sp>
      <p:cxnSp>
        <p:nvCxnSpPr>
          <p:cNvPr id="17" name="Straight Arrow Connector 62"/>
          <p:cNvCxnSpPr/>
          <p:nvPr/>
        </p:nvCxnSpPr>
        <p:spPr>
          <a:xfrm flipH="1">
            <a:off x="3636010" y="2690495"/>
            <a:ext cx="1838325" cy="25400"/>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 name="矩形 19"/>
          <p:cNvSpPr>
            <a:spLocks noChangeArrowheads="1"/>
          </p:cNvSpPr>
          <p:nvPr/>
        </p:nvSpPr>
        <p:spPr bwMode="auto">
          <a:xfrm>
            <a:off x="4442460" y="2773045"/>
            <a:ext cx="337820" cy="346710"/>
          </a:xfrm>
          <a:prstGeom prst="rect">
            <a:avLst/>
          </a:prstGeom>
          <a:noFill/>
          <a:ln>
            <a:noFill/>
          </a:ln>
        </p:spPr>
        <p:txBody>
          <a:bodyPr wrap="square" lIns="68566" tIns="34283" rIns="68566" bIns="34283">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684530">
              <a:lnSpc>
                <a:spcPct val="130000"/>
              </a:lnSpc>
              <a:spcBef>
                <a:spcPct val="0"/>
              </a:spcBef>
              <a:buNone/>
              <a:defRPr/>
            </a:pPr>
            <a:r>
              <a:rPr lang="en-US" altLang="zh-CN" sz="1400" dirty="0">
                <a:solidFill>
                  <a:schemeClr val="bg1">
                    <a:lumMod val="50000"/>
                  </a:schemeClr>
                </a:solidFill>
                <a:sym typeface="微软雅黑" panose="020B0503020204020204" pitchFamily="34" charset="-122"/>
              </a:rPr>
              <a:t>n</a:t>
            </a:r>
            <a:endParaRPr lang="en-US" altLang="zh-CN" sz="1400" dirty="0">
              <a:solidFill>
                <a:schemeClr val="bg1">
                  <a:lumMod val="50000"/>
                </a:schemeClr>
              </a:solidFill>
              <a:sym typeface="微软雅黑" panose="020B0503020204020204" pitchFamily="34" charset="-122"/>
            </a:endParaRPr>
          </a:p>
        </p:txBody>
      </p:sp>
      <p:sp>
        <p:nvSpPr>
          <p:cNvPr id="22" name="矩形 21"/>
          <p:cNvSpPr>
            <a:spLocks noChangeArrowheads="1"/>
          </p:cNvSpPr>
          <p:nvPr/>
        </p:nvSpPr>
        <p:spPr bwMode="auto">
          <a:xfrm>
            <a:off x="4594860" y="2004695"/>
            <a:ext cx="337820" cy="346710"/>
          </a:xfrm>
          <a:prstGeom prst="rect">
            <a:avLst/>
          </a:prstGeom>
          <a:noFill/>
          <a:ln>
            <a:noFill/>
          </a:ln>
        </p:spPr>
        <p:txBody>
          <a:bodyPr wrap="square" lIns="68566" tIns="34283" rIns="68566" bIns="34283">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684530">
              <a:lnSpc>
                <a:spcPct val="130000"/>
              </a:lnSpc>
              <a:spcBef>
                <a:spcPct val="0"/>
              </a:spcBef>
              <a:buNone/>
              <a:defRPr/>
            </a:pPr>
            <a:r>
              <a:rPr lang="en-US" altLang="zh-CN" sz="1400" dirty="0">
                <a:solidFill>
                  <a:schemeClr val="bg1">
                    <a:lumMod val="50000"/>
                  </a:schemeClr>
                </a:solidFill>
                <a:sym typeface="微软雅黑" panose="020B0503020204020204" pitchFamily="34" charset="-122"/>
              </a:rPr>
              <a:t>n</a:t>
            </a:r>
            <a:endParaRPr lang="en-US" altLang="zh-CN" sz="1400" dirty="0">
              <a:solidFill>
                <a:schemeClr val="bg1">
                  <a:lumMod val="50000"/>
                </a:schemeClr>
              </a:solidFill>
              <a:sym typeface="微软雅黑" panose="020B0503020204020204" pitchFamily="34" charset="-122"/>
            </a:endParaRPr>
          </a:p>
        </p:txBody>
      </p:sp>
      <p:cxnSp>
        <p:nvCxnSpPr>
          <p:cNvPr id="23" name="Straight Arrow Connector 62"/>
          <p:cNvCxnSpPr/>
          <p:nvPr/>
        </p:nvCxnSpPr>
        <p:spPr>
          <a:xfrm flipH="1">
            <a:off x="3498215" y="1748155"/>
            <a:ext cx="720090" cy="0"/>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outVertical)">
                                      <p:cBhvr>
                                        <p:cTn id="15" dur="500"/>
                                        <p:tgtEl>
                                          <p:spTgt spid="2"/>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outVertical)">
                                      <p:cBhvr>
                                        <p:cTn id="19" dur="500"/>
                                        <p:tgtEl>
                                          <p:spTgt spid="3"/>
                                        </p:tgtEl>
                                      </p:cBhvr>
                                    </p:animEffect>
                                  </p:childTnLst>
                                </p:cTn>
                              </p:par>
                            </p:childTnLst>
                          </p:cTn>
                        </p:par>
                        <p:par>
                          <p:cTn id="20" fill="hold">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outVertical)">
                                      <p:cBhvr>
                                        <p:cTn id="23" dur="500"/>
                                        <p:tgtEl>
                                          <p:spTgt spid="5"/>
                                        </p:tgtEl>
                                      </p:cBhvr>
                                    </p:animEffect>
                                  </p:childTnLst>
                                </p:cTn>
                              </p:par>
                            </p:childTnLst>
                          </p:cTn>
                        </p:par>
                        <p:par>
                          <p:cTn id="24" fill="hold">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outVertical)">
                                      <p:cBhvr>
                                        <p:cTn id="27" dur="500"/>
                                        <p:tgtEl>
                                          <p:spTgt spid="7"/>
                                        </p:tgtEl>
                                      </p:cBhvr>
                                    </p:animEffect>
                                  </p:childTnLst>
                                </p:cTn>
                              </p:par>
                            </p:childTnLst>
                          </p:cTn>
                        </p:par>
                        <p:par>
                          <p:cTn id="28" fill="hold">
                            <p:stCondLst>
                              <p:cond delay="3000"/>
                            </p:stCondLst>
                            <p:childTnLst>
                              <p:par>
                                <p:cTn id="29" presetID="16" presetClass="entr" presetSubtype="37"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arn(outVertical)">
                                      <p:cBhvr>
                                        <p:cTn id="31" dur="500"/>
                                        <p:tgtEl>
                                          <p:spTgt spid="10"/>
                                        </p:tgtEl>
                                      </p:cBhvr>
                                    </p:animEffect>
                                  </p:childTnLst>
                                </p:cTn>
                              </p:par>
                            </p:childTnLst>
                          </p:cTn>
                        </p:par>
                        <p:par>
                          <p:cTn id="32" fill="hold">
                            <p:stCondLst>
                              <p:cond delay="3500"/>
                            </p:stCondLst>
                            <p:childTnLst>
                              <p:par>
                                <p:cTn id="33" presetID="16" presetClass="entr" presetSubtype="37"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arn(outVertical)">
                                      <p:cBhvr>
                                        <p:cTn id="35" dur="500"/>
                                        <p:tgtEl>
                                          <p:spTgt spid="14"/>
                                        </p:tgtEl>
                                      </p:cBhvr>
                                    </p:animEffect>
                                  </p:childTnLst>
                                </p:cTn>
                              </p:par>
                            </p:childTnLst>
                          </p:cTn>
                        </p:par>
                        <p:par>
                          <p:cTn id="36" fill="hold">
                            <p:stCondLst>
                              <p:cond delay="4000"/>
                            </p:stCondLst>
                            <p:childTnLst>
                              <p:par>
                                <p:cTn id="37" presetID="16" presetClass="entr" presetSubtype="37"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barn(outVertical)">
                                      <p:cBhvr>
                                        <p:cTn id="39" dur="500"/>
                                        <p:tgtEl>
                                          <p:spTgt spid="16"/>
                                        </p:tgtEl>
                                      </p:cBhvr>
                                    </p:animEffect>
                                  </p:childTnLst>
                                </p:cTn>
                              </p:par>
                            </p:childTnLst>
                          </p:cTn>
                        </p:par>
                        <p:par>
                          <p:cTn id="40" fill="hold">
                            <p:stCondLst>
                              <p:cond delay="4500"/>
                            </p:stCondLst>
                            <p:childTnLst>
                              <p:par>
                                <p:cTn id="41" presetID="16" presetClass="entr" presetSubtype="37"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arn(outVertical)">
                                      <p:cBhvr>
                                        <p:cTn id="43" dur="500"/>
                                        <p:tgtEl>
                                          <p:spTgt spid="20"/>
                                        </p:tgtEl>
                                      </p:cBhvr>
                                    </p:animEffect>
                                  </p:childTnLst>
                                </p:cTn>
                              </p:par>
                            </p:childTnLst>
                          </p:cTn>
                        </p:par>
                        <p:par>
                          <p:cTn id="44" fill="hold">
                            <p:stCondLst>
                              <p:cond delay="5000"/>
                            </p:stCondLst>
                            <p:childTnLst>
                              <p:par>
                                <p:cTn id="45" presetID="16" presetClass="entr" presetSubtype="37"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barn(outVertical)">
                                      <p:cBhvr>
                                        <p:cTn id="4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9" grpId="0"/>
      <p:bldP spid="2" grpId="0" bldLvl="0" animBg="1"/>
      <p:bldP spid="3" grpId="0" bldLvl="0" animBg="1"/>
      <p:bldP spid="5" grpId="0" bldLvl="0" animBg="1"/>
      <p:bldP spid="7" grpId="0" bldLvl="0" animBg="1"/>
      <p:bldP spid="10" grpId="0" bldLvl="0" animBg="1"/>
      <p:bldP spid="14" grpId="0" bldLvl="0" animBg="1"/>
      <p:bldP spid="16" grpId="0" bldLvl="0" animBg="1"/>
      <p:bldP spid="20" grpId="0" bldLvl="0" animBg="1"/>
      <p:bldP spid="2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4060" y="0"/>
            <a:ext cx="9135879" cy="5143500"/>
          </a:xfrm>
          <a:prstGeom prst="rect">
            <a:avLst/>
          </a:prstGeom>
        </p:spPr>
      </p:pic>
      <p:sp>
        <p:nvSpPr>
          <p:cNvPr id="29" name="矩形 28"/>
          <p:cNvSpPr/>
          <p:nvPr/>
        </p:nvSpPr>
        <p:spPr>
          <a:xfrm>
            <a:off x="3796338" y="1459999"/>
            <a:ext cx="2819320" cy="276860"/>
          </a:xfrm>
          <a:prstGeom prst="rect">
            <a:avLst/>
          </a:prstGeom>
        </p:spPr>
        <p:txBody>
          <a:bodyPr wrap="square" lIns="0" tIns="0" rIns="0" bIns="0">
            <a:spAutoFit/>
          </a:bodyPr>
          <a:lstStyle/>
          <a:p>
            <a:r>
              <a:rPr lang="zh-CN" altLang="en-US"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系统设计和界面设计</a:t>
            </a:r>
            <a:endParaRPr lang="zh-CN" altLang="en-US"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1"/>
          <p:cNvSpPr txBox="1"/>
          <p:nvPr/>
        </p:nvSpPr>
        <p:spPr>
          <a:xfrm>
            <a:off x="3624580" y="2004060"/>
            <a:ext cx="1566545" cy="153670"/>
          </a:xfrm>
          <a:prstGeom prst="rect">
            <a:avLst/>
          </a:prstGeom>
          <a:noFill/>
        </p:spPr>
        <p:txBody>
          <a:bodyPr wrap="square" lIns="0" tIns="0" rIns="0" bIns="0" rtlCol="0">
            <a:spAutoFit/>
          </a:bodyPr>
          <a:lstStyle/>
          <a:p>
            <a:pPr marL="121920" lvl="1" indent="-121920">
              <a:buFont typeface="Arial" panose="020B0604020202020204" pitchFamily="34" charset="0"/>
              <a:buChar char="•"/>
            </a:pPr>
            <a:r>
              <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1.</a:t>
            </a:r>
            <a:r>
              <a:rPr lang="zh-CN" altLang="en-US"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系统设计</a:t>
            </a:r>
            <a:endParaRPr lang="zh-CN" altLang="en-US"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11"/>
          <p:cNvSpPr txBox="1"/>
          <p:nvPr/>
        </p:nvSpPr>
        <p:spPr>
          <a:xfrm>
            <a:off x="3624888" y="2390368"/>
            <a:ext cx="771525" cy="153670"/>
          </a:xfrm>
          <a:prstGeom prst="rect">
            <a:avLst/>
          </a:prstGeom>
          <a:noFill/>
        </p:spPr>
        <p:txBody>
          <a:bodyPr wrap="none" lIns="0" tIns="0" rIns="0" bIns="0" rtlCol="0">
            <a:spAutoFit/>
          </a:bodyPr>
          <a:lstStyle/>
          <a:p>
            <a:pPr marL="121920" lvl="1" indent="-121920">
              <a:buFont typeface="Arial" panose="020B0604020202020204" pitchFamily="34" charset="0"/>
              <a:buChar char="•"/>
            </a:pPr>
            <a:r>
              <a:rPr 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2.</a:t>
            </a: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界面设计</a:t>
            </a:r>
            <a:r>
              <a:rPr lang="en-US" altLang="zh-CN"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流程图: 准备 1"/>
          <p:cNvSpPr/>
          <p:nvPr/>
        </p:nvSpPr>
        <p:spPr>
          <a:xfrm>
            <a:off x="1754670" y="1525657"/>
            <a:ext cx="1296144" cy="864096"/>
          </a:xfrm>
          <a:prstGeom prst="flowChartPreparati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03</a:t>
            </a:r>
            <a:endParaRPr lang="zh-CN" altLang="en-US" sz="4400" dirty="0"/>
          </a:p>
        </p:txBody>
      </p:sp>
    </p:spTree>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0-#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1000" fill="hold"/>
                                        <p:tgtEl>
                                          <p:spTgt spid="29"/>
                                        </p:tgtEl>
                                        <p:attrNameLst>
                                          <p:attrName>ppt_x</p:attrName>
                                        </p:attrNameLst>
                                      </p:cBhvr>
                                      <p:tavLst>
                                        <p:tav tm="0">
                                          <p:val>
                                            <p:strVal val="0-#ppt_w/2"/>
                                          </p:val>
                                        </p:tav>
                                        <p:tav tm="100000">
                                          <p:val>
                                            <p:strVal val="#ppt_x"/>
                                          </p:val>
                                        </p:tav>
                                      </p:tavLst>
                                    </p:anim>
                                    <p:anim calcmode="lin" valueType="num">
                                      <p:cBhvr additive="base">
                                        <p:cTn id="21" dur="10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2" grpId="0"/>
      <p:bldP spid="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 Box 10"/>
          <p:cNvSpPr txBox="1">
            <a:spLocks noChangeArrowheads="1"/>
          </p:cNvSpPr>
          <p:nvPr/>
        </p:nvSpPr>
        <p:spPr bwMode="auto">
          <a:xfrm>
            <a:off x="379730" y="2106930"/>
            <a:ext cx="1363980" cy="712470"/>
          </a:xfrm>
          <a:prstGeom prst="rect">
            <a:avLst/>
          </a:prstGeom>
          <a:noFill/>
          <a:ln w="9525">
            <a:noFill/>
            <a:miter lim="800000"/>
          </a:ln>
        </p:spPr>
        <p:txBody>
          <a:bodyPr wrap="square" lIns="34279" tIns="17140" rIns="34279" bIns="17140">
            <a:spAutoFit/>
          </a:bodyPr>
          <a:lstStyle/>
          <a:p>
            <a:pPr algn="ctr" defTabSz="815340">
              <a:lnSpc>
                <a:spcPct val="130000"/>
              </a:lnSpc>
            </a:pPr>
            <a:r>
              <a:rPr lang="zh-CN" altLang="en-US" sz="1400" dirty="0">
                <a:latin typeface="微软雅黑" panose="020B0503020204020204" pitchFamily="34" charset="-122"/>
                <a:ea typeface="微软雅黑" panose="020B0503020204020204" pitchFamily="34" charset="-122"/>
              </a:rPr>
              <a:t>前端</a:t>
            </a:r>
            <a:endParaRPr lang="zh-CN" altLang="en-US" sz="1400" dirty="0">
              <a:latin typeface="微软雅黑" panose="020B0503020204020204" pitchFamily="34" charset="-122"/>
              <a:ea typeface="微软雅黑" panose="020B0503020204020204" pitchFamily="34" charset="-122"/>
            </a:endParaRPr>
          </a:p>
          <a:p>
            <a:pPr algn="r" defTabSz="815340">
              <a:lnSpc>
                <a:spcPct val="130000"/>
              </a:lnSpc>
            </a:pPr>
            <a:r>
              <a:rPr lang="zh-CN" altLang="en-US" sz="1000" dirty="0">
                <a:latin typeface="微软雅黑" panose="020B0503020204020204" pitchFamily="34" charset="-122"/>
                <a:ea typeface="微软雅黑" panose="020B0503020204020204" pitchFamily="34" charset="-122"/>
              </a:rPr>
              <a:t>主要通过使用</a:t>
            </a:r>
            <a:r>
              <a:rPr lang="en-US" altLang="zh-CN" sz="1000" dirty="0">
                <a:latin typeface="微软雅黑" panose="020B0503020204020204" pitchFamily="34" charset="-122"/>
                <a:ea typeface="微软雅黑" panose="020B0503020204020204" pitchFamily="34" charset="-122"/>
              </a:rPr>
              <a:t>html</a:t>
            </a:r>
            <a:r>
              <a:rPr lang="zh-CN" altLang="en-US" sz="1000" dirty="0">
                <a:latin typeface="微软雅黑" panose="020B0503020204020204" pitchFamily="34" charset="-122"/>
                <a:ea typeface="微软雅黑" panose="020B0503020204020204" pitchFamily="34" charset="-122"/>
              </a:rPr>
              <a:t>模板来展现数据房产信息</a:t>
            </a:r>
            <a:r>
              <a:rPr lang="zh-CN" altLang="en-US" sz="800" dirty="0">
                <a:latin typeface="微软雅黑" panose="020B0503020204020204" pitchFamily="34" charset="-122"/>
                <a:ea typeface="微软雅黑" panose="020B0503020204020204" pitchFamily="34" charset="-122"/>
              </a:rPr>
              <a:t>。</a:t>
            </a:r>
            <a:endParaRPr lang="en-US" altLang="zh-CN" sz="800" dirty="0">
              <a:latin typeface="微软雅黑" panose="020B0503020204020204" pitchFamily="34" charset="-122"/>
              <a:ea typeface="微软雅黑" panose="020B0503020204020204" pitchFamily="34" charset="-122"/>
              <a:cs typeface="Open Sans" panose="020B0606030504020204" pitchFamily="34" charset="0"/>
            </a:endParaRPr>
          </a:p>
        </p:txBody>
      </p:sp>
      <p:sp>
        <p:nvSpPr>
          <p:cNvPr id="67" name="Text Box 10"/>
          <p:cNvSpPr txBox="1">
            <a:spLocks noChangeArrowheads="1"/>
          </p:cNvSpPr>
          <p:nvPr/>
        </p:nvSpPr>
        <p:spPr bwMode="auto">
          <a:xfrm>
            <a:off x="174625" y="3712210"/>
            <a:ext cx="1774825" cy="751205"/>
          </a:xfrm>
          <a:prstGeom prst="rect">
            <a:avLst/>
          </a:prstGeom>
          <a:noFill/>
          <a:ln w="9525">
            <a:noFill/>
            <a:miter lim="800000"/>
          </a:ln>
        </p:spPr>
        <p:txBody>
          <a:bodyPr wrap="square" lIns="34279" tIns="17140" rIns="34279" bIns="17140">
            <a:spAutoFit/>
          </a:bodyPr>
          <a:lstStyle/>
          <a:p>
            <a:pPr algn="r" defTabSz="815340">
              <a:lnSpc>
                <a:spcPct val="130000"/>
              </a:lnSpc>
            </a:pPr>
            <a:r>
              <a:rPr lang="en-US" altLang="zh-CN" sz="1200" b="1" dirty="0">
                <a:latin typeface="微软雅黑" panose="020B0503020204020204" pitchFamily="34" charset="-122"/>
                <a:ea typeface="微软雅黑" panose="020B0503020204020204" pitchFamily="34" charset="-122"/>
                <a:cs typeface="Open Sans" panose="020B0606030504020204" pitchFamily="34" charset="0"/>
              </a:rPr>
              <a:t>django</a:t>
            </a:r>
            <a:r>
              <a:rPr lang="zh-CN" altLang="en-US" sz="1200" b="1" dirty="0">
                <a:latin typeface="微软雅黑" panose="020B0503020204020204" pitchFamily="34" charset="-122"/>
                <a:ea typeface="微软雅黑" panose="020B0503020204020204" pitchFamily="34" charset="-122"/>
                <a:cs typeface="Open Sans" panose="020B0606030504020204" pitchFamily="34" charset="0"/>
              </a:rPr>
              <a:t>和</a:t>
            </a:r>
            <a:r>
              <a:rPr lang="en-US" altLang="zh-CN" sz="1200" b="1" dirty="0">
                <a:latin typeface="微软雅黑" panose="020B0503020204020204" pitchFamily="34" charset="-122"/>
                <a:ea typeface="微软雅黑" panose="020B0503020204020204" pitchFamily="34" charset="-122"/>
                <a:cs typeface="Open Sans" panose="020B0606030504020204" pitchFamily="34" charset="0"/>
              </a:rPr>
              <a:t>pymysql</a:t>
            </a:r>
            <a:r>
              <a:rPr lang="zh-CN" altLang="en-US" sz="1200" b="1" dirty="0">
                <a:latin typeface="微软雅黑" panose="020B0503020204020204" pitchFamily="34" charset="-122"/>
                <a:ea typeface="微软雅黑" panose="020B0503020204020204" pitchFamily="34" charset="-122"/>
                <a:cs typeface="Open Sans" panose="020B0606030504020204" pitchFamily="34" charset="0"/>
              </a:rPr>
              <a:t>连接</a:t>
            </a:r>
            <a:endParaRPr lang="zh-CN" altLang="en-US" sz="1200" b="1" dirty="0">
              <a:latin typeface="微软雅黑" panose="020B0503020204020204" pitchFamily="34" charset="-122"/>
              <a:ea typeface="微软雅黑" panose="020B0503020204020204" pitchFamily="34" charset="-122"/>
              <a:cs typeface="Open Sans" panose="020B0606030504020204" pitchFamily="34" charset="0"/>
            </a:endParaRPr>
          </a:p>
          <a:p>
            <a:pPr algn="r" defTabSz="815340">
              <a:lnSpc>
                <a:spcPct val="130000"/>
              </a:lnSpc>
            </a:pPr>
            <a:r>
              <a:rPr lang="zh-CN" altLang="en-US" sz="800" dirty="0">
                <a:latin typeface="微软雅黑" panose="020B0503020204020204" pitchFamily="34" charset="-122"/>
                <a:ea typeface="微软雅黑" panose="020B0503020204020204" pitchFamily="34" charset="-122"/>
              </a:rPr>
              <a:t>通过连接在</a:t>
            </a:r>
            <a:r>
              <a:rPr lang="en-US" altLang="zh-CN" sz="800" dirty="0">
                <a:latin typeface="微软雅黑" panose="020B0503020204020204" pitchFamily="34" charset="-122"/>
                <a:ea typeface="微软雅黑" panose="020B0503020204020204" pitchFamily="34" charset="-122"/>
              </a:rPr>
              <a:t>django</a:t>
            </a:r>
            <a:r>
              <a:rPr lang="zh-CN" altLang="en-US" sz="800" dirty="0">
                <a:latin typeface="微软雅黑" panose="020B0503020204020204" pitchFamily="34" charset="-122"/>
                <a:ea typeface="微软雅黑" panose="020B0503020204020204" pitchFamily="34" charset="-122"/>
              </a:rPr>
              <a:t>的</a:t>
            </a:r>
            <a:r>
              <a:rPr lang="en-US" altLang="zh-CN" sz="800" dirty="0">
                <a:latin typeface="微软雅黑" panose="020B0503020204020204" pitchFamily="34" charset="-122"/>
                <a:ea typeface="微软雅黑" panose="020B0503020204020204" pitchFamily="34" charset="-122"/>
              </a:rPr>
              <a:t>homemodels</a:t>
            </a:r>
            <a:r>
              <a:rPr lang="zh-CN" altLang="en-US" sz="800" dirty="0">
                <a:latin typeface="微软雅黑" panose="020B0503020204020204" pitchFamily="34" charset="-122"/>
                <a:ea typeface="微软雅黑" panose="020B0503020204020204" pitchFamily="34" charset="-122"/>
              </a:rPr>
              <a:t>中来创建数据库中所有的需要的表和表所对应的所有字段。</a:t>
            </a:r>
            <a:endParaRPr lang="zh-CN" altLang="en-US" sz="800" dirty="0">
              <a:latin typeface="微软雅黑" panose="020B0503020204020204" pitchFamily="34" charset="-122"/>
              <a:ea typeface="微软雅黑" panose="020B0503020204020204" pitchFamily="34" charset="-122"/>
              <a:cs typeface="Open Sans" panose="020B0606030504020204" pitchFamily="34" charset="0"/>
            </a:endParaRPr>
          </a:p>
        </p:txBody>
      </p:sp>
      <p:sp>
        <p:nvSpPr>
          <p:cNvPr id="69" name="Text Box 10"/>
          <p:cNvSpPr txBox="1">
            <a:spLocks noChangeArrowheads="1"/>
          </p:cNvSpPr>
          <p:nvPr/>
        </p:nvSpPr>
        <p:spPr bwMode="auto">
          <a:xfrm>
            <a:off x="7373045" y="1884682"/>
            <a:ext cx="1475675" cy="912495"/>
          </a:xfrm>
          <a:prstGeom prst="rect">
            <a:avLst/>
          </a:prstGeom>
          <a:noFill/>
          <a:ln w="9525">
            <a:noFill/>
            <a:miter lim="800000"/>
          </a:ln>
        </p:spPr>
        <p:txBody>
          <a:bodyPr wrap="square" lIns="34279" tIns="17140" rIns="34279" bIns="17140">
            <a:spAutoFit/>
          </a:bodyPr>
          <a:lstStyle/>
          <a:p>
            <a:pPr defTabSz="815340">
              <a:lnSpc>
                <a:spcPct val="130000"/>
              </a:lnSpc>
            </a:pP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房产采集数据</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pPr defTabSz="815340">
              <a:lnSpc>
                <a:spcPct val="130000"/>
              </a:lnSpc>
            </a:pPr>
            <a:r>
              <a:rPr lang="zh-CN" altLang="en-US" sz="1000" dirty="0">
                <a:latin typeface="微软雅黑" panose="020B0503020204020204" pitchFamily="34" charset="-122"/>
                <a:ea typeface="微软雅黑" panose="020B0503020204020204" pitchFamily="34" charset="-122"/>
              </a:rPr>
              <a:t>通过</a:t>
            </a:r>
            <a:r>
              <a:rPr lang="en-US" altLang="zh-CN" sz="1000" dirty="0">
                <a:latin typeface="微软雅黑" panose="020B0503020204020204" pitchFamily="34" charset="-122"/>
                <a:ea typeface="微软雅黑" panose="020B0503020204020204" pitchFamily="34" charset="-122"/>
              </a:rPr>
              <a:t>scrapy</a:t>
            </a:r>
            <a:r>
              <a:rPr lang="zh-CN" altLang="en-US" sz="1000" dirty="0">
                <a:latin typeface="微软雅黑" panose="020B0503020204020204" pitchFamily="34" charset="-122"/>
                <a:ea typeface="微软雅黑" panose="020B0503020204020204" pitchFamily="34" charset="-122"/>
              </a:rPr>
              <a:t>爬虫来获得房产数据，连接</a:t>
            </a:r>
            <a:r>
              <a:rPr lang="en-US" altLang="zh-CN" sz="1000" dirty="0">
                <a:latin typeface="微软雅黑" panose="020B0503020204020204" pitchFamily="34" charset="-122"/>
                <a:ea typeface="微软雅黑" panose="020B0503020204020204" pitchFamily="34" charset="-122"/>
              </a:rPr>
              <a:t>web</a:t>
            </a:r>
            <a:r>
              <a:rPr lang="zh-CN" altLang="en-US" sz="1000" dirty="0">
                <a:latin typeface="微软雅黑" panose="020B0503020204020204" pitchFamily="34" charset="-122"/>
                <a:ea typeface="微软雅黑" panose="020B0503020204020204" pitchFamily="34" charset="-122"/>
              </a:rPr>
              <a:t>框架</a:t>
            </a:r>
            <a:r>
              <a:rPr lang="en-US" altLang="zh-CN" sz="1000" dirty="0">
                <a:latin typeface="微软雅黑" panose="020B0503020204020204" pitchFamily="34" charset="-122"/>
                <a:ea typeface="微软雅黑" panose="020B0503020204020204" pitchFamily="34" charset="-122"/>
              </a:rPr>
              <a:t>django </a:t>
            </a:r>
            <a:r>
              <a:rPr lang="zh-CN" altLang="en-US" sz="1000" dirty="0">
                <a:latin typeface="微软雅黑" panose="020B0503020204020204" pitchFamily="34" charset="-122"/>
                <a:ea typeface="微软雅黑" panose="020B0503020204020204" pitchFamily="34" charset="-122"/>
              </a:rPr>
              <a:t>来展现房产信息</a:t>
            </a:r>
            <a:endParaRPr lang="zh-CN" altLang="en-US" sz="1000" dirty="0">
              <a:latin typeface="微软雅黑" panose="020B0503020204020204" pitchFamily="34" charset="-122"/>
              <a:ea typeface="微软雅黑" panose="020B0503020204020204" pitchFamily="34" charset="-122"/>
              <a:cs typeface="Open Sans" panose="020B0606030504020204" pitchFamily="34" charset="0"/>
            </a:endParaRPr>
          </a:p>
        </p:txBody>
      </p:sp>
      <p:sp>
        <p:nvSpPr>
          <p:cNvPr id="74" name="Text Box 10"/>
          <p:cNvSpPr txBox="1">
            <a:spLocks noChangeArrowheads="1"/>
          </p:cNvSpPr>
          <p:nvPr/>
        </p:nvSpPr>
        <p:spPr bwMode="auto">
          <a:xfrm>
            <a:off x="7373154" y="3424357"/>
            <a:ext cx="1565331" cy="951230"/>
          </a:xfrm>
          <a:prstGeom prst="rect">
            <a:avLst/>
          </a:prstGeom>
          <a:noFill/>
          <a:ln w="9525">
            <a:noFill/>
            <a:miter lim="800000"/>
          </a:ln>
        </p:spPr>
        <p:txBody>
          <a:bodyPr wrap="square" lIns="34279" tIns="17140" rIns="34279" bIns="17140">
            <a:spAutoFit/>
          </a:bodyPr>
          <a:lstStyle/>
          <a:p>
            <a:pPr defTabSz="815340">
              <a:lnSpc>
                <a:spcPct val="130000"/>
              </a:lnSpc>
            </a:pPr>
            <a:r>
              <a:rPr lang="en-US" altLang="zh-CN" sz="1400" b="1" dirty="0">
                <a:latin typeface="微软雅黑" panose="020B0503020204020204" pitchFamily="34" charset="-122"/>
                <a:ea typeface="微软雅黑" panose="020B0503020204020204" pitchFamily="34" charset="-122"/>
                <a:cs typeface="Open Sans" panose="020B0606030504020204" pitchFamily="34" charset="0"/>
              </a:rPr>
              <a:t>web</a:t>
            </a:r>
            <a:r>
              <a:rPr lang="zh-CN" altLang="en-US" sz="1400" b="1" dirty="0">
                <a:latin typeface="微软雅黑" panose="020B0503020204020204" pitchFamily="34" charset="-122"/>
                <a:ea typeface="微软雅黑" panose="020B0503020204020204" pitchFamily="34" charset="-122"/>
                <a:cs typeface="Open Sans" panose="020B0606030504020204" pitchFamily="34" charset="0"/>
              </a:rPr>
              <a:t>框架</a:t>
            </a:r>
            <a:r>
              <a:rPr lang="en-US" altLang="zh-CN" sz="1400" b="1" dirty="0">
                <a:latin typeface="微软雅黑" panose="020B0503020204020204" pitchFamily="34" charset="-122"/>
                <a:ea typeface="微软雅黑" panose="020B0503020204020204" pitchFamily="34" charset="-122"/>
                <a:cs typeface="Open Sans" panose="020B0606030504020204" pitchFamily="34" charset="0"/>
              </a:rPr>
              <a:t>django</a:t>
            </a:r>
            <a:endParaRPr lang="en-US" altLang="zh-CN" sz="1400" b="1" dirty="0">
              <a:latin typeface="微软雅黑" panose="020B0503020204020204" pitchFamily="34" charset="-122"/>
              <a:ea typeface="微软雅黑" panose="020B0503020204020204" pitchFamily="34" charset="-122"/>
              <a:cs typeface="Open Sans" panose="020B0606030504020204" pitchFamily="34" charset="0"/>
            </a:endParaRPr>
          </a:p>
          <a:p>
            <a:pPr defTabSz="815340">
              <a:lnSpc>
                <a:spcPct val="130000"/>
              </a:lnSpc>
            </a:pPr>
            <a:r>
              <a:rPr lang="zh-CN" altLang="en-US" sz="800" b="1" dirty="0">
                <a:latin typeface="微软雅黑" panose="020B0503020204020204" pitchFamily="34" charset="-122"/>
                <a:ea typeface="微软雅黑" panose="020B0503020204020204" pitchFamily="34" charset="-122"/>
                <a:cs typeface="Open Sans" panose="020B0606030504020204" pitchFamily="34" charset="0"/>
                <a:sym typeface="+mn-ea"/>
              </a:rPr>
              <a:t>在应用</a:t>
            </a:r>
            <a:r>
              <a:rPr lang="en-US" altLang="zh-CN" sz="800" b="1" dirty="0">
                <a:latin typeface="微软雅黑" panose="020B0503020204020204" pitchFamily="34" charset="-122"/>
                <a:ea typeface="微软雅黑" panose="020B0503020204020204" pitchFamily="34" charset="-122"/>
                <a:cs typeface="Open Sans" panose="020B0606030504020204" pitchFamily="34" charset="0"/>
                <a:sym typeface="+mn-ea"/>
              </a:rPr>
              <a:t>home</a:t>
            </a:r>
            <a:r>
              <a:rPr lang="zh-CN" altLang="en-US" sz="800" b="1" dirty="0">
                <a:latin typeface="微软雅黑" panose="020B0503020204020204" pitchFamily="34" charset="-122"/>
                <a:ea typeface="微软雅黑" panose="020B0503020204020204" pitchFamily="34" charset="-122"/>
                <a:cs typeface="Open Sans" panose="020B0606030504020204" pitchFamily="34" charset="0"/>
                <a:sym typeface="+mn-ea"/>
              </a:rPr>
              <a:t>的</a:t>
            </a:r>
            <a:r>
              <a:rPr lang="en-US" altLang="zh-CN" sz="800" b="1" dirty="0">
                <a:latin typeface="微软雅黑" panose="020B0503020204020204" pitchFamily="34" charset="-122"/>
                <a:ea typeface="微软雅黑" panose="020B0503020204020204" pitchFamily="34" charset="-122"/>
                <a:cs typeface="Open Sans" panose="020B0606030504020204" pitchFamily="34" charset="0"/>
                <a:sym typeface="+mn-ea"/>
              </a:rPr>
              <a:t>view</a:t>
            </a:r>
            <a:r>
              <a:rPr lang="zh-CN" altLang="en-US" sz="800" b="1" dirty="0">
                <a:latin typeface="微软雅黑" panose="020B0503020204020204" pitchFamily="34" charset="-122"/>
                <a:ea typeface="微软雅黑" panose="020B0503020204020204" pitchFamily="34" charset="-122"/>
                <a:cs typeface="Open Sans" panose="020B0606030504020204" pitchFamily="34" charset="0"/>
                <a:sym typeface="+mn-ea"/>
              </a:rPr>
              <a:t>中编写函数实现后端数据库数据在前端的响应展现</a:t>
            </a:r>
            <a:endParaRPr lang="zh-CN" altLang="en-US" sz="800" b="1" dirty="0">
              <a:latin typeface="微软雅黑" panose="020B0503020204020204" pitchFamily="34" charset="-122"/>
              <a:ea typeface="微软雅黑" panose="020B0503020204020204" pitchFamily="34" charset="-122"/>
              <a:cs typeface="Open Sans" panose="020B0606030504020204" pitchFamily="34" charset="0"/>
            </a:endParaRPr>
          </a:p>
          <a:p>
            <a:pPr defTabSz="815340">
              <a:lnSpc>
                <a:spcPct val="130000"/>
              </a:lnSpc>
            </a:pPr>
            <a:endParaRPr lang="en-US" altLang="zh-CN" sz="800" dirty="0">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2" name="组合 2"/>
          <p:cNvGrpSpPr/>
          <p:nvPr/>
        </p:nvGrpSpPr>
        <p:grpSpPr>
          <a:xfrm>
            <a:off x="3154473" y="2289730"/>
            <a:ext cx="2685687" cy="2000251"/>
            <a:chOff x="4692692" y="2532274"/>
            <a:chExt cx="3581400" cy="2667000"/>
          </a:xfrm>
        </p:grpSpPr>
        <p:graphicFrame>
          <p:nvGraphicFramePr>
            <p:cNvPr id="55" name="Chart 2"/>
            <p:cNvGraphicFramePr/>
            <p:nvPr/>
          </p:nvGraphicFramePr>
          <p:xfrm>
            <a:off x="4692692" y="2676048"/>
            <a:ext cx="3581400" cy="2387600"/>
          </p:xfrm>
          <a:graphic>
            <a:graphicData uri="http://schemas.openxmlformats.org/drawingml/2006/chart">
              <c:chart xmlns:c="http://schemas.openxmlformats.org/drawingml/2006/chart" xmlns:r="http://schemas.openxmlformats.org/officeDocument/2006/relationships" r:id="rId1"/>
            </a:graphicData>
          </a:graphic>
        </p:graphicFrame>
        <p:sp>
          <p:nvSpPr>
            <p:cNvPr id="56" name="Oval 3"/>
            <p:cNvSpPr/>
            <p:nvPr/>
          </p:nvSpPr>
          <p:spPr>
            <a:xfrm>
              <a:off x="5149892" y="2532274"/>
              <a:ext cx="2667000" cy="2667000"/>
            </a:xfrm>
            <a:prstGeom prst="ellipse">
              <a:avLst/>
            </a:prstGeom>
            <a:noFill/>
            <a:ln w="28575">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9" name="Text Box 10"/>
            <p:cNvSpPr txBox="1">
              <a:spLocks noChangeArrowheads="1"/>
            </p:cNvSpPr>
            <p:nvPr/>
          </p:nvSpPr>
          <p:spPr bwMode="auto">
            <a:xfrm>
              <a:off x="6015878" y="3524981"/>
              <a:ext cx="935028" cy="551180"/>
            </a:xfrm>
            <a:prstGeom prst="rect">
              <a:avLst/>
            </a:prstGeom>
            <a:noFill/>
            <a:ln w="9525">
              <a:noFill/>
              <a:miter lim="800000"/>
            </a:ln>
          </p:spPr>
          <p:txBody>
            <a:bodyPr wrap="square" lIns="45706" tIns="22853" rIns="45706" bIns="22853">
              <a:spAutoFit/>
            </a:bodyPr>
            <a:lstStyle/>
            <a:p>
              <a:pPr algn="ctr" defTabSz="815340"/>
              <a:r>
                <a:rPr lang="zh-CN" sz="1200" b="1" dirty="0">
                  <a:latin typeface="微软雅黑" panose="020B0503020204020204" pitchFamily="34" charset="-122"/>
                  <a:ea typeface="微软雅黑" panose="020B0503020204020204" pitchFamily="34" charset="-122"/>
                  <a:cs typeface="Open Sans" panose="020B0606030504020204" pitchFamily="34" charset="0"/>
                </a:rPr>
                <a:t>系统和界面</a:t>
              </a:r>
              <a:endParaRPr lang="zh-CN" sz="1200" b="1" dirty="0">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3" name="组合 3"/>
          <p:cNvGrpSpPr/>
          <p:nvPr/>
        </p:nvGrpSpPr>
        <p:grpSpPr>
          <a:xfrm flipV="1">
            <a:off x="1784350" y="2599690"/>
            <a:ext cx="1832610" cy="370205"/>
            <a:chOff x="4131285" y="2269648"/>
            <a:chExt cx="1378265" cy="1329419"/>
          </a:xfrm>
        </p:grpSpPr>
        <p:sp>
          <p:nvSpPr>
            <p:cNvPr id="57" name="Oval 4"/>
            <p:cNvSpPr/>
            <p:nvPr/>
          </p:nvSpPr>
          <p:spPr>
            <a:xfrm>
              <a:off x="4923572" y="2269648"/>
              <a:ext cx="585978" cy="13294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2" name="Oval 9"/>
            <p:cNvSpPr/>
            <p:nvPr/>
          </p:nvSpPr>
          <p:spPr>
            <a:xfrm>
              <a:off x="4131285" y="2269648"/>
              <a:ext cx="594096" cy="1329419"/>
            </a:xfrm>
            <a:prstGeom prst="ellipse">
              <a:avLst/>
            </a:prstGeom>
            <a:solidFill>
              <a:schemeClr val="accent2"/>
            </a:solidFill>
            <a:ln w="285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solidFill>
                  <a:schemeClr val="bg1"/>
                </a:solidFill>
              </a:endParaRPr>
            </a:p>
          </p:txBody>
        </p:sp>
        <p:grpSp>
          <p:nvGrpSpPr>
            <p:cNvPr id="4" name="Group 10"/>
            <p:cNvGrpSpPr/>
            <p:nvPr/>
          </p:nvGrpSpPr>
          <p:grpSpPr>
            <a:xfrm>
              <a:off x="4225225" y="2437974"/>
              <a:ext cx="381854" cy="652228"/>
              <a:chOff x="1531036" y="1366877"/>
              <a:chExt cx="509139" cy="869637"/>
            </a:xfrm>
            <a:solidFill>
              <a:schemeClr val="bg1"/>
            </a:solidFill>
          </p:grpSpPr>
          <p:sp>
            <p:nvSpPr>
              <p:cNvPr id="64" name="Freeform 5"/>
              <p:cNvSpPr>
                <a:spLocks noEditPoints="1"/>
              </p:cNvSpPr>
              <p:nvPr/>
            </p:nvSpPr>
            <p:spPr bwMode="auto">
              <a:xfrm rot="10800000">
                <a:off x="1531036" y="1822214"/>
                <a:ext cx="509139" cy="414300"/>
              </a:xfrm>
              <a:custGeom>
                <a:avLst/>
                <a:gdLst>
                  <a:gd name="T0" fmla="*/ 78 w 153"/>
                  <a:gd name="T1" fmla="*/ 0 h 125"/>
                  <a:gd name="T2" fmla="*/ 0 w 153"/>
                  <a:gd name="T3" fmla="*/ 69 h 125"/>
                  <a:gd name="T4" fmla="*/ 15 w 153"/>
                  <a:gd name="T5" fmla="*/ 69 h 125"/>
                  <a:gd name="T6" fmla="*/ 21 w 153"/>
                  <a:gd name="T7" fmla="*/ 64 h 125"/>
                  <a:gd name="T8" fmla="*/ 21 w 153"/>
                  <a:gd name="T9" fmla="*/ 121 h 125"/>
                  <a:gd name="T10" fmla="*/ 24 w 153"/>
                  <a:gd name="T11" fmla="*/ 125 h 125"/>
                  <a:gd name="T12" fmla="*/ 62 w 153"/>
                  <a:gd name="T13" fmla="*/ 125 h 125"/>
                  <a:gd name="T14" fmla="*/ 63 w 153"/>
                  <a:gd name="T15" fmla="*/ 93 h 125"/>
                  <a:gd name="T16" fmla="*/ 67 w 153"/>
                  <a:gd name="T17" fmla="*/ 88 h 125"/>
                  <a:gd name="T18" fmla="*/ 83 w 153"/>
                  <a:gd name="T19" fmla="*/ 88 h 125"/>
                  <a:gd name="T20" fmla="*/ 89 w 153"/>
                  <a:gd name="T21" fmla="*/ 93 h 125"/>
                  <a:gd name="T22" fmla="*/ 89 w 153"/>
                  <a:gd name="T23" fmla="*/ 125 h 125"/>
                  <a:gd name="T24" fmla="*/ 126 w 153"/>
                  <a:gd name="T25" fmla="*/ 125 h 125"/>
                  <a:gd name="T26" fmla="*/ 130 w 153"/>
                  <a:gd name="T27" fmla="*/ 120 h 125"/>
                  <a:gd name="T28" fmla="*/ 130 w 153"/>
                  <a:gd name="T29" fmla="*/ 63 h 125"/>
                  <a:gd name="T30" fmla="*/ 136 w 153"/>
                  <a:gd name="T31" fmla="*/ 69 h 125"/>
                  <a:gd name="T32" fmla="*/ 153 w 153"/>
                  <a:gd name="T33" fmla="*/ 69 h 125"/>
                  <a:gd name="T34" fmla="*/ 78 w 153"/>
                  <a:gd name="T35" fmla="*/ 0 h 125"/>
                  <a:gd name="T36" fmla="*/ 76 w 153"/>
                  <a:gd name="T37" fmla="*/ 76 h 125"/>
                  <a:gd name="T38" fmla="*/ 60 w 153"/>
                  <a:gd name="T39" fmla="*/ 60 h 125"/>
                  <a:gd name="T40" fmla="*/ 76 w 153"/>
                  <a:gd name="T41" fmla="*/ 43 h 125"/>
                  <a:gd name="T42" fmla="*/ 92 w 153"/>
                  <a:gd name="T43" fmla="*/ 60 h 125"/>
                  <a:gd name="T44" fmla="*/ 76 w 153"/>
                  <a:gd name="T45" fmla="*/ 7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125">
                    <a:moveTo>
                      <a:pt x="78" y="0"/>
                    </a:moveTo>
                    <a:cubicBezTo>
                      <a:pt x="0" y="69"/>
                      <a:pt x="0" y="69"/>
                      <a:pt x="0" y="69"/>
                    </a:cubicBezTo>
                    <a:cubicBezTo>
                      <a:pt x="0" y="69"/>
                      <a:pt x="5" y="78"/>
                      <a:pt x="15" y="69"/>
                    </a:cubicBezTo>
                    <a:cubicBezTo>
                      <a:pt x="21" y="64"/>
                      <a:pt x="21" y="64"/>
                      <a:pt x="21" y="64"/>
                    </a:cubicBezTo>
                    <a:cubicBezTo>
                      <a:pt x="21" y="121"/>
                      <a:pt x="21" y="121"/>
                      <a:pt x="21" y="121"/>
                    </a:cubicBezTo>
                    <a:cubicBezTo>
                      <a:pt x="21" y="121"/>
                      <a:pt x="21" y="125"/>
                      <a:pt x="24" y="125"/>
                    </a:cubicBezTo>
                    <a:cubicBezTo>
                      <a:pt x="28" y="125"/>
                      <a:pt x="62" y="125"/>
                      <a:pt x="62" y="125"/>
                    </a:cubicBezTo>
                    <a:cubicBezTo>
                      <a:pt x="63" y="93"/>
                      <a:pt x="63" y="93"/>
                      <a:pt x="63" y="93"/>
                    </a:cubicBezTo>
                    <a:cubicBezTo>
                      <a:pt x="63" y="93"/>
                      <a:pt x="62" y="88"/>
                      <a:pt x="67" y="88"/>
                    </a:cubicBezTo>
                    <a:cubicBezTo>
                      <a:pt x="83" y="88"/>
                      <a:pt x="83" y="88"/>
                      <a:pt x="83" y="88"/>
                    </a:cubicBezTo>
                    <a:cubicBezTo>
                      <a:pt x="89" y="88"/>
                      <a:pt x="89" y="93"/>
                      <a:pt x="89" y="93"/>
                    </a:cubicBezTo>
                    <a:cubicBezTo>
                      <a:pt x="89" y="125"/>
                      <a:pt x="89" y="125"/>
                      <a:pt x="89" y="125"/>
                    </a:cubicBezTo>
                    <a:cubicBezTo>
                      <a:pt x="89" y="125"/>
                      <a:pt x="121" y="125"/>
                      <a:pt x="126" y="125"/>
                    </a:cubicBezTo>
                    <a:cubicBezTo>
                      <a:pt x="131" y="125"/>
                      <a:pt x="130" y="120"/>
                      <a:pt x="130" y="120"/>
                    </a:cubicBezTo>
                    <a:cubicBezTo>
                      <a:pt x="130" y="63"/>
                      <a:pt x="130" y="63"/>
                      <a:pt x="130" y="63"/>
                    </a:cubicBezTo>
                    <a:cubicBezTo>
                      <a:pt x="136" y="69"/>
                      <a:pt x="136" y="69"/>
                      <a:pt x="136" y="69"/>
                    </a:cubicBezTo>
                    <a:cubicBezTo>
                      <a:pt x="148" y="77"/>
                      <a:pt x="153" y="69"/>
                      <a:pt x="153" y="69"/>
                    </a:cubicBezTo>
                    <a:lnTo>
                      <a:pt x="78" y="0"/>
                    </a:lnTo>
                    <a:close/>
                    <a:moveTo>
                      <a:pt x="76" y="76"/>
                    </a:moveTo>
                    <a:cubicBezTo>
                      <a:pt x="67" y="76"/>
                      <a:pt x="60" y="69"/>
                      <a:pt x="60" y="60"/>
                    </a:cubicBezTo>
                    <a:cubicBezTo>
                      <a:pt x="60" y="50"/>
                      <a:pt x="67" y="43"/>
                      <a:pt x="76" y="43"/>
                    </a:cubicBezTo>
                    <a:cubicBezTo>
                      <a:pt x="85" y="43"/>
                      <a:pt x="92" y="50"/>
                      <a:pt x="92" y="60"/>
                    </a:cubicBezTo>
                    <a:cubicBezTo>
                      <a:pt x="92" y="69"/>
                      <a:pt x="85" y="76"/>
                      <a:pt x="7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en-US" sz="1200"/>
              </a:p>
            </p:txBody>
          </p:sp>
          <p:sp>
            <p:nvSpPr>
              <p:cNvPr id="65" name="Freeform 6"/>
              <p:cNvSpPr/>
              <p:nvPr/>
            </p:nvSpPr>
            <p:spPr bwMode="auto">
              <a:xfrm>
                <a:off x="1949464" y="1366877"/>
                <a:ext cx="49916" cy="102328"/>
              </a:xfrm>
              <a:custGeom>
                <a:avLst/>
                <a:gdLst>
                  <a:gd name="T0" fmla="*/ 20 w 20"/>
                  <a:gd name="T1" fmla="*/ 41 h 41"/>
                  <a:gd name="T2" fmla="*/ 20 w 20"/>
                  <a:gd name="T3" fmla="*/ 0 h 41"/>
                  <a:gd name="T4" fmla="*/ 0 w 20"/>
                  <a:gd name="T5" fmla="*/ 0 h 41"/>
                  <a:gd name="T6" fmla="*/ 0 w 20"/>
                  <a:gd name="T7" fmla="*/ 24 h 41"/>
                  <a:gd name="T8" fmla="*/ 20 w 20"/>
                  <a:gd name="T9" fmla="*/ 41 h 41"/>
                </a:gdLst>
                <a:ahLst/>
                <a:cxnLst>
                  <a:cxn ang="0">
                    <a:pos x="T0" y="T1"/>
                  </a:cxn>
                  <a:cxn ang="0">
                    <a:pos x="T2" y="T3"/>
                  </a:cxn>
                  <a:cxn ang="0">
                    <a:pos x="T4" y="T5"/>
                  </a:cxn>
                  <a:cxn ang="0">
                    <a:pos x="T6" y="T7"/>
                  </a:cxn>
                  <a:cxn ang="0">
                    <a:pos x="T8" y="T9"/>
                  </a:cxn>
                </a:cxnLst>
                <a:rect l="0" t="0" r="r" b="b"/>
                <a:pathLst>
                  <a:path w="20" h="41">
                    <a:moveTo>
                      <a:pt x="20" y="41"/>
                    </a:moveTo>
                    <a:lnTo>
                      <a:pt x="20" y="0"/>
                    </a:lnTo>
                    <a:lnTo>
                      <a:pt x="0" y="0"/>
                    </a:lnTo>
                    <a:lnTo>
                      <a:pt x="0" y="24"/>
                    </a:lnTo>
                    <a:lnTo>
                      <a:pt x="20"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en-US" sz="1200"/>
              </a:p>
            </p:txBody>
          </p:sp>
          <p:sp>
            <p:nvSpPr>
              <p:cNvPr id="66" name="Oval 7"/>
              <p:cNvSpPr>
                <a:spLocks noChangeArrowheads="1"/>
              </p:cNvSpPr>
              <p:nvPr/>
            </p:nvSpPr>
            <p:spPr bwMode="auto">
              <a:xfrm rot="7980000">
                <a:off x="1678332" y="1505883"/>
                <a:ext cx="250258" cy="1149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en-US" sz="1200"/>
              </a:p>
            </p:txBody>
          </p:sp>
        </p:grpSp>
        <p:sp>
          <p:nvSpPr>
            <p:cNvPr id="83" name="Text Box 10"/>
            <p:cNvSpPr txBox="1">
              <a:spLocks noChangeArrowheads="1"/>
            </p:cNvSpPr>
            <p:nvPr/>
          </p:nvSpPr>
          <p:spPr bwMode="auto">
            <a:xfrm rot="10800000">
              <a:off x="4923523" y="2467657"/>
              <a:ext cx="586024" cy="820911"/>
            </a:xfrm>
            <a:prstGeom prst="rect">
              <a:avLst/>
            </a:prstGeom>
            <a:noFill/>
            <a:ln w="9525">
              <a:noFill/>
              <a:miter lim="800000"/>
            </a:ln>
          </p:spPr>
          <p:txBody>
            <a:bodyPr wrap="square" lIns="45706" tIns="22853" rIns="45706" bIns="22853">
              <a:spAutoFit/>
            </a:bodyPr>
            <a:lstStyle/>
            <a:p>
              <a:pPr algn="ctr" defTabSz="815340"/>
              <a:r>
                <a:rPr lang="zh-CN" altLang="en-US" sz="1200" b="1" dirty="0">
                  <a:solidFill>
                    <a:schemeClr val="bg1"/>
                  </a:solidFill>
                  <a:latin typeface="Open Sans" panose="020B0606030504020204" pitchFamily="34" charset="0"/>
                  <a:ea typeface="宋体" panose="02010600030101010101" pitchFamily="2" charset="-122"/>
                  <a:cs typeface="Open Sans" panose="020B0606030504020204" pitchFamily="34" charset="0"/>
                </a:rPr>
                <a:t>前端</a:t>
              </a:r>
              <a:r>
                <a:rPr lang="en-US" altLang="zh-CN" sz="1200" b="1" dirty="0">
                  <a:solidFill>
                    <a:schemeClr val="bg1"/>
                  </a:solidFill>
                  <a:latin typeface="Open Sans" panose="020B0606030504020204" pitchFamily="34" charset="0"/>
                  <a:ea typeface="宋体" panose="02010600030101010101" pitchFamily="2" charset="-122"/>
                  <a:cs typeface="Open Sans" panose="020B0606030504020204" pitchFamily="34" charset="0"/>
                </a:rPr>
                <a:t>20</a:t>
              </a:r>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00" name="Straight Arrow Connector 55"/>
            <p:cNvCxnSpPr>
              <a:stCxn id="57" idx="2"/>
              <a:endCxn id="62" idx="6"/>
            </p:cNvCxnSpPr>
            <p:nvPr/>
          </p:nvCxnSpPr>
          <p:spPr>
            <a:xfrm flipH="1">
              <a:off x="4725381" y="2935498"/>
              <a:ext cx="198191" cy="0"/>
            </a:xfrm>
            <a:prstGeom prst="straightConnector1">
              <a:avLst/>
            </a:prstGeom>
            <a:ln w="19050">
              <a:solidFill>
                <a:schemeClr val="accent4"/>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组合 6"/>
          <p:cNvGrpSpPr/>
          <p:nvPr/>
        </p:nvGrpSpPr>
        <p:grpSpPr>
          <a:xfrm>
            <a:off x="5412105" y="2278380"/>
            <a:ext cx="1691005" cy="853440"/>
            <a:chOff x="7209526" y="2469728"/>
            <a:chExt cx="1609897" cy="795330"/>
          </a:xfrm>
        </p:grpSpPr>
        <p:sp>
          <p:nvSpPr>
            <p:cNvPr id="58" name="Oval 5"/>
            <p:cNvSpPr/>
            <p:nvPr/>
          </p:nvSpPr>
          <p:spPr>
            <a:xfrm>
              <a:off x="7209526" y="2697986"/>
              <a:ext cx="586024" cy="567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0" name="Oval 21"/>
            <p:cNvSpPr/>
            <p:nvPr/>
          </p:nvSpPr>
          <p:spPr>
            <a:xfrm>
              <a:off x="8225196" y="2469728"/>
              <a:ext cx="594227" cy="597637"/>
            </a:xfrm>
            <a:prstGeom prst="ellipse">
              <a:avLst/>
            </a:prstGeom>
            <a:solidFill>
              <a:schemeClr val="accent1"/>
            </a:solidFill>
            <a:ln w="285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solidFill>
                  <a:schemeClr val="bg1"/>
                </a:solidFill>
              </a:endParaRPr>
            </a:p>
          </p:txBody>
        </p:sp>
        <p:grpSp>
          <p:nvGrpSpPr>
            <p:cNvPr id="6" name="Group 22"/>
            <p:cNvGrpSpPr/>
            <p:nvPr/>
          </p:nvGrpSpPr>
          <p:grpSpPr>
            <a:xfrm>
              <a:off x="8346345" y="2631940"/>
              <a:ext cx="353172" cy="262091"/>
              <a:chOff x="5129089" y="3156352"/>
              <a:chExt cx="474198" cy="351905"/>
            </a:xfrm>
            <a:solidFill>
              <a:schemeClr val="bg1"/>
            </a:solidFill>
          </p:grpSpPr>
          <p:sp>
            <p:nvSpPr>
              <p:cNvPr id="72" name="Freeform 66"/>
              <p:cNvSpPr>
                <a:spLocks noEditPoints="1"/>
              </p:cNvSpPr>
              <p:nvPr/>
            </p:nvSpPr>
            <p:spPr bwMode="auto">
              <a:xfrm>
                <a:off x="5139073" y="3156352"/>
                <a:ext cx="459224" cy="279527"/>
              </a:xfrm>
              <a:custGeom>
                <a:avLst/>
                <a:gdLst>
                  <a:gd name="T0" fmla="*/ 184 w 184"/>
                  <a:gd name="T1" fmla="*/ 0 h 112"/>
                  <a:gd name="T2" fmla="*/ 0 w 184"/>
                  <a:gd name="T3" fmla="*/ 0 h 112"/>
                  <a:gd name="T4" fmla="*/ 0 w 184"/>
                  <a:gd name="T5" fmla="*/ 112 h 112"/>
                  <a:gd name="T6" fmla="*/ 184 w 184"/>
                  <a:gd name="T7" fmla="*/ 112 h 112"/>
                  <a:gd name="T8" fmla="*/ 184 w 184"/>
                  <a:gd name="T9" fmla="*/ 0 h 112"/>
                  <a:gd name="T10" fmla="*/ 176 w 184"/>
                  <a:gd name="T11" fmla="*/ 102 h 112"/>
                  <a:gd name="T12" fmla="*/ 8 w 184"/>
                  <a:gd name="T13" fmla="*/ 102 h 112"/>
                  <a:gd name="T14" fmla="*/ 8 w 184"/>
                  <a:gd name="T15" fmla="*/ 8 h 112"/>
                  <a:gd name="T16" fmla="*/ 176 w 184"/>
                  <a:gd name="T17" fmla="*/ 8 h 112"/>
                  <a:gd name="T18" fmla="*/ 176 w 184"/>
                  <a:gd name="T19" fmla="*/ 10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12">
                    <a:moveTo>
                      <a:pt x="184" y="0"/>
                    </a:moveTo>
                    <a:lnTo>
                      <a:pt x="0" y="0"/>
                    </a:lnTo>
                    <a:lnTo>
                      <a:pt x="0" y="112"/>
                    </a:lnTo>
                    <a:lnTo>
                      <a:pt x="184" y="112"/>
                    </a:lnTo>
                    <a:lnTo>
                      <a:pt x="184" y="0"/>
                    </a:lnTo>
                    <a:close/>
                    <a:moveTo>
                      <a:pt x="176" y="102"/>
                    </a:moveTo>
                    <a:lnTo>
                      <a:pt x="8" y="102"/>
                    </a:lnTo>
                    <a:lnTo>
                      <a:pt x="8" y="8"/>
                    </a:lnTo>
                    <a:lnTo>
                      <a:pt x="176" y="8"/>
                    </a:lnTo>
                    <a:lnTo>
                      <a:pt x="176" y="102"/>
                    </a:lnTo>
                    <a:close/>
                  </a:path>
                </a:pathLst>
              </a:custGeom>
              <a:grpFill/>
              <a:ln>
                <a:noFill/>
              </a:ln>
            </p:spPr>
            <p:txBody>
              <a:bodyPr vert="horz" wrap="square" lIns="91412" tIns="45706" rIns="91412" bIns="45706" numCol="1" anchor="t" anchorCtr="0" compatLnSpc="1"/>
              <a:lstStyle/>
              <a:p>
                <a:endParaRPr lang="en-US" sz="1200"/>
              </a:p>
            </p:txBody>
          </p:sp>
          <p:sp>
            <p:nvSpPr>
              <p:cNvPr id="73" name="Freeform 67"/>
              <p:cNvSpPr/>
              <p:nvPr/>
            </p:nvSpPr>
            <p:spPr bwMode="auto">
              <a:xfrm>
                <a:off x="5129089" y="3448358"/>
                <a:ext cx="474198" cy="59899"/>
              </a:xfrm>
              <a:custGeom>
                <a:avLst/>
                <a:gdLst>
                  <a:gd name="T0" fmla="*/ 190 w 190"/>
                  <a:gd name="T1" fmla="*/ 16 h 24"/>
                  <a:gd name="T2" fmla="*/ 188 w 190"/>
                  <a:gd name="T3" fmla="*/ 0 h 24"/>
                  <a:gd name="T4" fmla="*/ 3 w 190"/>
                  <a:gd name="T5" fmla="*/ 0 h 24"/>
                  <a:gd name="T6" fmla="*/ 0 w 190"/>
                  <a:gd name="T7" fmla="*/ 16 h 24"/>
                  <a:gd name="T8" fmla="*/ 0 w 190"/>
                  <a:gd name="T9" fmla="*/ 16 h 24"/>
                  <a:gd name="T10" fmla="*/ 0 w 190"/>
                  <a:gd name="T11" fmla="*/ 24 h 24"/>
                  <a:gd name="T12" fmla="*/ 190 w 190"/>
                  <a:gd name="T13" fmla="*/ 24 h 24"/>
                  <a:gd name="T14" fmla="*/ 190 w 190"/>
                  <a:gd name="T15" fmla="*/ 16 h 24"/>
                  <a:gd name="T16" fmla="*/ 190 w 190"/>
                  <a:gd name="T1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4">
                    <a:moveTo>
                      <a:pt x="190" y="16"/>
                    </a:moveTo>
                    <a:lnTo>
                      <a:pt x="188" y="0"/>
                    </a:lnTo>
                    <a:lnTo>
                      <a:pt x="3" y="0"/>
                    </a:lnTo>
                    <a:lnTo>
                      <a:pt x="0" y="16"/>
                    </a:lnTo>
                    <a:lnTo>
                      <a:pt x="0" y="16"/>
                    </a:lnTo>
                    <a:lnTo>
                      <a:pt x="0" y="24"/>
                    </a:lnTo>
                    <a:lnTo>
                      <a:pt x="190" y="24"/>
                    </a:lnTo>
                    <a:lnTo>
                      <a:pt x="190" y="16"/>
                    </a:lnTo>
                    <a:lnTo>
                      <a:pt x="190" y="16"/>
                    </a:lnTo>
                    <a:close/>
                  </a:path>
                </a:pathLst>
              </a:custGeom>
              <a:grpFill/>
              <a:ln>
                <a:noFill/>
              </a:ln>
            </p:spPr>
            <p:txBody>
              <a:bodyPr vert="horz" wrap="square" lIns="91412" tIns="45706" rIns="91412" bIns="45706" numCol="1" anchor="t" anchorCtr="0" compatLnSpc="1"/>
              <a:lstStyle/>
              <a:p>
                <a:endParaRPr lang="en-US" sz="1200"/>
              </a:p>
            </p:txBody>
          </p:sp>
        </p:grpSp>
        <p:sp>
          <p:nvSpPr>
            <p:cNvPr id="84" name="Text Box 10"/>
            <p:cNvSpPr txBox="1">
              <a:spLocks noChangeArrowheads="1"/>
            </p:cNvSpPr>
            <p:nvPr/>
          </p:nvSpPr>
          <p:spPr bwMode="auto">
            <a:xfrm>
              <a:off x="7226778" y="2810979"/>
              <a:ext cx="586024" cy="213035"/>
            </a:xfrm>
            <a:prstGeom prst="rect">
              <a:avLst/>
            </a:prstGeom>
            <a:noFill/>
            <a:ln w="9525">
              <a:noFill/>
              <a:miter lim="800000"/>
            </a:ln>
          </p:spPr>
          <p:txBody>
            <a:bodyPr wrap="square" lIns="45706" tIns="22853" rIns="45706" bIns="22853">
              <a:spAutoFit/>
            </a:bodyPr>
            <a:lstStyle/>
            <a:p>
              <a:pPr algn="ctr" defTabSz="815340"/>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35%</a:t>
              </a:r>
              <a:endPar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01" name="Straight Arrow Connector 58"/>
            <p:cNvCxnSpPr>
              <a:endCxn id="70" idx="2"/>
            </p:cNvCxnSpPr>
            <p:nvPr/>
          </p:nvCxnSpPr>
          <p:spPr>
            <a:xfrm flipV="1">
              <a:off x="7740692" y="2768547"/>
              <a:ext cx="484504" cy="183726"/>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grpSp>
        <p:nvGrpSpPr>
          <p:cNvPr id="7" name="组合 5"/>
          <p:cNvGrpSpPr/>
          <p:nvPr/>
        </p:nvGrpSpPr>
        <p:grpSpPr>
          <a:xfrm>
            <a:off x="5430520" y="3378200"/>
            <a:ext cx="1802130" cy="671830"/>
            <a:chOff x="7364886" y="4341813"/>
            <a:chExt cx="1376056" cy="1152994"/>
          </a:xfrm>
        </p:grpSpPr>
        <p:sp>
          <p:nvSpPr>
            <p:cNvPr id="60" name="Oval 7"/>
            <p:cNvSpPr/>
            <p:nvPr/>
          </p:nvSpPr>
          <p:spPr>
            <a:xfrm>
              <a:off x="7365388" y="4341813"/>
              <a:ext cx="586024" cy="567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5" name="Oval 26"/>
            <p:cNvSpPr/>
            <p:nvPr/>
          </p:nvSpPr>
          <p:spPr>
            <a:xfrm>
              <a:off x="8146723" y="4673964"/>
              <a:ext cx="594219" cy="820843"/>
            </a:xfrm>
            <a:prstGeom prst="ellipse">
              <a:avLst/>
            </a:prstGeom>
            <a:solidFill>
              <a:schemeClr val="accent4"/>
            </a:solidFill>
            <a:ln w="285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solidFill>
                  <a:schemeClr val="bg1"/>
                </a:solidFill>
              </a:endParaRPr>
            </a:p>
          </p:txBody>
        </p:sp>
        <p:grpSp>
          <p:nvGrpSpPr>
            <p:cNvPr id="8" name="Group 34"/>
            <p:cNvGrpSpPr/>
            <p:nvPr/>
          </p:nvGrpSpPr>
          <p:grpSpPr>
            <a:xfrm>
              <a:off x="8268361" y="4907623"/>
              <a:ext cx="385319" cy="401390"/>
              <a:chOff x="7999238" y="1239792"/>
              <a:chExt cx="464069" cy="483425"/>
            </a:xfrm>
            <a:solidFill>
              <a:schemeClr val="bg1"/>
            </a:solidFill>
          </p:grpSpPr>
          <p:sp>
            <p:nvSpPr>
              <p:cNvPr id="81" name="Freeform 57"/>
              <p:cNvSpPr>
                <a:spLocks noEditPoints="1"/>
              </p:cNvSpPr>
              <p:nvPr/>
            </p:nvSpPr>
            <p:spPr bwMode="auto">
              <a:xfrm>
                <a:off x="7999238" y="1239792"/>
                <a:ext cx="331863" cy="483425"/>
              </a:xfrm>
              <a:custGeom>
                <a:avLst/>
                <a:gdLst>
                  <a:gd name="T0" fmla="*/ 86 w 100"/>
                  <a:gd name="T1" fmla="*/ 60 h 97"/>
                  <a:gd name="T2" fmla="*/ 100 w 100"/>
                  <a:gd name="T3" fmla="*/ 54 h 97"/>
                  <a:gd name="T4" fmla="*/ 100 w 100"/>
                  <a:gd name="T5" fmla="*/ 43 h 97"/>
                  <a:gd name="T6" fmla="*/ 86 w 100"/>
                  <a:gd name="T7" fmla="*/ 38 h 97"/>
                  <a:gd name="T8" fmla="*/ 83 w 100"/>
                  <a:gd name="T9" fmla="*/ 32 h 97"/>
                  <a:gd name="T10" fmla="*/ 89 w 100"/>
                  <a:gd name="T11" fmla="*/ 18 h 97"/>
                  <a:gd name="T12" fmla="*/ 81 w 100"/>
                  <a:gd name="T13" fmla="*/ 11 h 97"/>
                  <a:gd name="T14" fmla="*/ 67 w 100"/>
                  <a:gd name="T15" fmla="*/ 16 h 97"/>
                  <a:gd name="T16" fmla="*/ 61 w 100"/>
                  <a:gd name="T17" fmla="*/ 14 h 97"/>
                  <a:gd name="T18" fmla="*/ 55 w 100"/>
                  <a:gd name="T19" fmla="*/ 0 h 97"/>
                  <a:gd name="T20" fmla="*/ 44 w 100"/>
                  <a:gd name="T21" fmla="*/ 0 h 97"/>
                  <a:gd name="T22" fmla="*/ 39 w 100"/>
                  <a:gd name="T23" fmla="*/ 14 h 97"/>
                  <a:gd name="T24" fmla="*/ 33 w 100"/>
                  <a:gd name="T25" fmla="*/ 16 h 97"/>
                  <a:gd name="T26" fmla="*/ 19 w 100"/>
                  <a:gd name="T27" fmla="*/ 11 h 97"/>
                  <a:gd name="T28" fmla="*/ 11 w 100"/>
                  <a:gd name="T29" fmla="*/ 19 h 97"/>
                  <a:gd name="T30" fmla="*/ 17 w 100"/>
                  <a:gd name="T31" fmla="*/ 32 h 97"/>
                  <a:gd name="T32" fmla="*/ 14 w 100"/>
                  <a:gd name="T33" fmla="*/ 38 h 97"/>
                  <a:gd name="T34" fmla="*/ 0 w 100"/>
                  <a:gd name="T35" fmla="*/ 44 h 97"/>
                  <a:gd name="T36" fmla="*/ 0 w 100"/>
                  <a:gd name="T37" fmla="*/ 54 h 97"/>
                  <a:gd name="T38" fmla="*/ 14 w 100"/>
                  <a:gd name="T39" fmla="*/ 60 h 97"/>
                  <a:gd name="T40" fmla="*/ 17 w 100"/>
                  <a:gd name="T41" fmla="*/ 66 h 97"/>
                  <a:gd name="T42" fmla="*/ 11 w 100"/>
                  <a:gd name="T43" fmla="*/ 80 h 97"/>
                  <a:gd name="T44" fmla="*/ 19 w 100"/>
                  <a:gd name="T45" fmla="*/ 87 h 97"/>
                  <a:gd name="T46" fmla="*/ 33 w 100"/>
                  <a:gd name="T47" fmla="*/ 82 h 97"/>
                  <a:gd name="T48" fmla="*/ 39 w 100"/>
                  <a:gd name="T49" fmla="*/ 84 h 97"/>
                  <a:gd name="T50" fmla="*/ 45 w 100"/>
                  <a:gd name="T51" fmla="*/ 97 h 97"/>
                  <a:gd name="T52" fmla="*/ 56 w 100"/>
                  <a:gd name="T53" fmla="*/ 97 h 97"/>
                  <a:gd name="T54" fmla="*/ 61 w 100"/>
                  <a:gd name="T55" fmla="*/ 84 h 97"/>
                  <a:gd name="T56" fmla="*/ 67 w 100"/>
                  <a:gd name="T57" fmla="*/ 82 h 97"/>
                  <a:gd name="T58" fmla="*/ 81 w 100"/>
                  <a:gd name="T59" fmla="*/ 87 h 97"/>
                  <a:gd name="T60" fmla="*/ 89 w 100"/>
                  <a:gd name="T61" fmla="*/ 79 h 97"/>
                  <a:gd name="T62" fmla="*/ 83 w 100"/>
                  <a:gd name="T63" fmla="*/ 66 h 97"/>
                  <a:gd name="T64" fmla="*/ 86 w 100"/>
                  <a:gd name="T65" fmla="*/ 60 h 97"/>
                  <a:gd name="T66" fmla="*/ 50 w 100"/>
                  <a:gd name="T67" fmla="*/ 64 h 97"/>
                  <a:gd name="T68" fmla="*/ 34 w 100"/>
                  <a:gd name="T69" fmla="*/ 49 h 97"/>
                  <a:gd name="T70" fmla="*/ 50 w 100"/>
                  <a:gd name="T71" fmla="*/ 33 h 97"/>
                  <a:gd name="T72" fmla="*/ 66 w 100"/>
                  <a:gd name="T73" fmla="*/ 49 h 97"/>
                  <a:gd name="T74" fmla="*/ 50 w 100"/>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0" h="97">
                    <a:moveTo>
                      <a:pt x="86" y="60"/>
                    </a:moveTo>
                    <a:cubicBezTo>
                      <a:pt x="86" y="60"/>
                      <a:pt x="100" y="55"/>
                      <a:pt x="100" y="54"/>
                    </a:cubicBezTo>
                    <a:cubicBezTo>
                      <a:pt x="100" y="43"/>
                      <a:pt x="100" y="43"/>
                      <a:pt x="100" y="43"/>
                    </a:cubicBezTo>
                    <a:cubicBezTo>
                      <a:pt x="100" y="43"/>
                      <a:pt x="86" y="38"/>
                      <a:pt x="86" y="38"/>
                    </a:cubicBezTo>
                    <a:cubicBezTo>
                      <a:pt x="83" y="32"/>
                      <a:pt x="83" y="32"/>
                      <a:pt x="83" y="32"/>
                    </a:cubicBezTo>
                    <a:cubicBezTo>
                      <a:pt x="83" y="32"/>
                      <a:pt x="89" y="19"/>
                      <a:pt x="89" y="18"/>
                    </a:cubicBezTo>
                    <a:cubicBezTo>
                      <a:pt x="81" y="11"/>
                      <a:pt x="81" y="11"/>
                      <a:pt x="81" y="11"/>
                    </a:cubicBezTo>
                    <a:cubicBezTo>
                      <a:pt x="80" y="10"/>
                      <a:pt x="67" y="16"/>
                      <a:pt x="67" y="16"/>
                    </a:cubicBezTo>
                    <a:cubicBezTo>
                      <a:pt x="61" y="14"/>
                      <a:pt x="61" y="14"/>
                      <a:pt x="61" y="14"/>
                    </a:cubicBezTo>
                    <a:cubicBezTo>
                      <a:pt x="61" y="14"/>
                      <a:pt x="56" y="0"/>
                      <a:pt x="55" y="0"/>
                    </a:cubicBezTo>
                    <a:cubicBezTo>
                      <a:pt x="44" y="0"/>
                      <a:pt x="44" y="0"/>
                      <a:pt x="44" y="0"/>
                    </a:cubicBezTo>
                    <a:cubicBezTo>
                      <a:pt x="44" y="0"/>
                      <a:pt x="39" y="14"/>
                      <a:pt x="39" y="14"/>
                    </a:cubicBezTo>
                    <a:cubicBezTo>
                      <a:pt x="33" y="16"/>
                      <a:pt x="33" y="16"/>
                      <a:pt x="33" y="16"/>
                    </a:cubicBezTo>
                    <a:cubicBezTo>
                      <a:pt x="33" y="16"/>
                      <a:pt x="19" y="10"/>
                      <a:pt x="19" y="11"/>
                    </a:cubicBezTo>
                    <a:cubicBezTo>
                      <a:pt x="11" y="19"/>
                      <a:pt x="11" y="19"/>
                      <a:pt x="11" y="19"/>
                    </a:cubicBezTo>
                    <a:cubicBezTo>
                      <a:pt x="10" y="19"/>
                      <a:pt x="17" y="32"/>
                      <a:pt x="17" y="32"/>
                    </a:cubicBezTo>
                    <a:cubicBezTo>
                      <a:pt x="14" y="38"/>
                      <a:pt x="14" y="38"/>
                      <a:pt x="14" y="38"/>
                    </a:cubicBezTo>
                    <a:cubicBezTo>
                      <a:pt x="14" y="38"/>
                      <a:pt x="0" y="43"/>
                      <a:pt x="0" y="44"/>
                    </a:cubicBezTo>
                    <a:cubicBezTo>
                      <a:pt x="0" y="54"/>
                      <a:pt x="0" y="54"/>
                      <a:pt x="0" y="54"/>
                    </a:cubicBezTo>
                    <a:cubicBezTo>
                      <a:pt x="0" y="55"/>
                      <a:pt x="14" y="60"/>
                      <a:pt x="14" y="60"/>
                    </a:cubicBezTo>
                    <a:cubicBezTo>
                      <a:pt x="17" y="66"/>
                      <a:pt x="17" y="66"/>
                      <a:pt x="17" y="66"/>
                    </a:cubicBezTo>
                    <a:cubicBezTo>
                      <a:pt x="17" y="66"/>
                      <a:pt x="11" y="79"/>
                      <a:pt x="11" y="80"/>
                    </a:cubicBezTo>
                    <a:cubicBezTo>
                      <a:pt x="19" y="87"/>
                      <a:pt x="19" y="87"/>
                      <a:pt x="19" y="87"/>
                    </a:cubicBezTo>
                    <a:cubicBezTo>
                      <a:pt x="20" y="88"/>
                      <a:pt x="33" y="82"/>
                      <a:pt x="33" y="82"/>
                    </a:cubicBezTo>
                    <a:cubicBezTo>
                      <a:pt x="39" y="84"/>
                      <a:pt x="39" y="84"/>
                      <a:pt x="39" y="84"/>
                    </a:cubicBezTo>
                    <a:cubicBezTo>
                      <a:pt x="39" y="84"/>
                      <a:pt x="44" y="97"/>
                      <a:pt x="45" y="97"/>
                    </a:cubicBezTo>
                    <a:cubicBezTo>
                      <a:pt x="56" y="97"/>
                      <a:pt x="56" y="97"/>
                      <a:pt x="56" y="97"/>
                    </a:cubicBezTo>
                    <a:cubicBezTo>
                      <a:pt x="56" y="97"/>
                      <a:pt x="61" y="84"/>
                      <a:pt x="61" y="84"/>
                    </a:cubicBezTo>
                    <a:cubicBezTo>
                      <a:pt x="67" y="82"/>
                      <a:pt x="67" y="82"/>
                      <a:pt x="67" y="82"/>
                    </a:cubicBezTo>
                    <a:cubicBezTo>
                      <a:pt x="67" y="82"/>
                      <a:pt x="81" y="87"/>
                      <a:pt x="81" y="87"/>
                    </a:cubicBezTo>
                    <a:cubicBezTo>
                      <a:pt x="89" y="79"/>
                      <a:pt x="89" y="79"/>
                      <a:pt x="89" y="79"/>
                    </a:cubicBezTo>
                    <a:cubicBezTo>
                      <a:pt x="90" y="79"/>
                      <a:pt x="83" y="66"/>
                      <a:pt x="83" y="66"/>
                    </a:cubicBezTo>
                    <a:lnTo>
                      <a:pt x="86" y="60"/>
                    </a:lnTo>
                    <a:close/>
                    <a:moveTo>
                      <a:pt x="50" y="64"/>
                    </a:moveTo>
                    <a:cubicBezTo>
                      <a:pt x="41" y="64"/>
                      <a:pt x="34" y="57"/>
                      <a:pt x="34" y="49"/>
                    </a:cubicBezTo>
                    <a:cubicBezTo>
                      <a:pt x="34" y="40"/>
                      <a:pt x="41" y="33"/>
                      <a:pt x="50" y="33"/>
                    </a:cubicBezTo>
                    <a:cubicBezTo>
                      <a:pt x="59" y="33"/>
                      <a:pt x="66" y="40"/>
                      <a:pt x="66" y="49"/>
                    </a:cubicBezTo>
                    <a:cubicBezTo>
                      <a:pt x="66" y="57"/>
                      <a:pt x="59" y="64"/>
                      <a:pt x="50"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en-US" sz="1200"/>
              </a:p>
            </p:txBody>
          </p:sp>
          <p:sp>
            <p:nvSpPr>
              <p:cNvPr id="82" name="Freeform 58"/>
              <p:cNvSpPr>
                <a:spLocks noEditPoints="1"/>
              </p:cNvSpPr>
              <p:nvPr/>
            </p:nvSpPr>
            <p:spPr bwMode="auto">
              <a:xfrm>
                <a:off x="8308842" y="1406574"/>
                <a:ext cx="154465" cy="311809"/>
              </a:xfrm>
              <a:custGeom>
                <a:avLst/>
                <a:gdLst>
                  <a:gd name="T0" fmla="*/ 41 w 47"/>
                  <a:gd name="T1" fmla="*/ 22 h 47"/>
                  <a:gd name="T2" fmla="*/ 41 w 47"/>
                  <a:gd name="T3" fmla="*/ 19 h 47"/>
                  <a:gd name="T4" fmla="*/ 45 w 47"/>
                  <a:gd name="T5" fmla="*/ 13 h 47"/>
                  <a:gd name="T6" fmla="*/ 42 w 47"/>
                  <a:gd name="T7" fmla="*/ 9 h 47"/>
                  <a:gd name="T8" fmla="*/ 35 w 47"/>
                  <a:gd name="T9" fmla="*/ 10 h 47"/>
                  <a:gd name="T10" fmla="*/ 33 w 47"/>
                  <a:gd name="T11" fmla="*/ 8 h 47"/>
                  <a:gd name="T12" fmla="*/ 32 w 47"/>
                  <a:gd name="T13" fmla="*/ 1 h 47"/>
                  <a:gd name="T14" fmla="*/ 27 w 47"/>
                  <a:gd name="T15" fmla="*/ 0 h 47"/>
                  <a:gd name="T16" fmla="*/ 23 w 47"/>
                  <a:gd name="T17" fmla="*/ 6 h 47"/>
                  <a:gd name="T18" fmla="*/ 20 w 47"/>
                  <a:gd name="T19" fmla="*/ 6 h 47"/>
                  <a:gd name="T20" fmla="*/ 14 w 47"/>
                  <a:gd name="T21" fmla="*/ 2 h 47"/>
                  <a:gd name="T22" fmla="*/ 9 w 47"/>
                  <a:gd name="T23" fmla="*/ 5 h 47"/>
                  <a:gd name="T24" fmla="*/ 10 w 47"/>
                  <a:gd name="T25" fmla="*/ 12 h 47"/>
                  <a:gd name="T26" fmla="*/ 9 w 47"/>
                  <a:gd name="T27" fmla="*/ 14 h 47"/>
                  <a:gd name="T28" fmla="*/ 2 w 47"/>
                  <a:gd name="T29" fmla="*/ 16 h 47"/>
                  <a:gd name="T30" fmla="*/ 1 w 47"/>
                  <a:gd name="T31" fmla="*/ 21 h 47"/>
                  <a:gd name="T32" fmla="*/ 6 w 47"/>
                  <a:gd name="T33" fmla="*/ 25 h 47"/>
                  <a:gd name="T34" fmla="*/ 7 w 47"/>
                  <a:gd name="T35" fmla="*/ 28 h 47"/>
                  <a:gd name="T36" fmla="*/ 3 w 47"/>
                  <a:gd name="T37" fmla="*/ 34 h 47"/>
                  <a:gd name="T38" fmla="*/ 5 w 47"/>
                  <a:gd name="T39" fmla="*/ 38 h 47"/>
                  <a:gd name="T40" fmla="*/ 12 w 47"/>
                  <a:gd name="T41" fmla="*/ 37 h 47"/>
                  <a:gd name="T42" fmla="*/ 14 w 47"/>
                  <a:gd name="T43" fmla="*/ 39 h 47"/>
                  <a:gd name="T44" fmla="*/ 16 w 47"/>
                  <a:gd name="T45" fmla="*/ 46 h 47"/>
                  <a:gd name="T46" fmla="*/ 21 w 47"/>
                  <a:gd name="T47" fmla="*/ 47 h 47"/>
                  <a:gd name="T48" fmla="*/ 25 w 47"/>
                  <a:gd name="T49" fmla="*/ 41 h 47"/>
                  <a:gd name="T50" fmla="*/ 28 w 47"/>
                  <a:gd name="T51" fmla="*/ 41 h 47"/>
                  <a:gd name="T52" fmla="*/ 33 w 47"/>
                  <a:gd name="T53" fmla="*/ 45 h 47"/>
                  <a:gd name="T54" fmla="*/ 38 w 47"/>
                  <a:gd name="T55" fmla="*/ 42 h 47"/>
                  <a:gd name="T56" fmla="*/ 37 w 47"/>
                  <a:gd name="T57" fmla="*/ 35 h 47"/>
                  <a:gd name="T58" fmla="*/ 39 w 47"/>
                  <a:gd name="T59" fmla="*/ 33 h 47"/>
                  <a:gd name="T60" fmla="*/ 46 w 47"/>
                  <a:gd name="T61" fmla="*/ 31 h 47"/>
                  <a:gd name="T62" fmla="*/ 47 w 47"/>
                  <a:gd name="T63" fmla="*/ 26 h 47"/>
                  <a:gd name="T64" fmla="*/ 41 w 47"/>
                  <a:gd name="T65" fmla="*/ 22 h 47"/>
                  <a:gd name="T66" fmla="*/ 31 w 47"/>
                  <a:gd name="T67" fmla="*/ 25 h 47"/>
                  <a:gd name="T68" fmla="*/ 22 w 47"/>
                  <a:gd name="T69" fmla="*/ 31 h 47"/>
                  <a:gd name="T70" fmla="*/ 16 w 47"/>
                  <a:gd name="T71" fmla="*/ 22 h 47"/>
                  <a:gd name="T72" fmla="*/ 25 w 47"/>
                  <a:gd name="T73" fmla="*/ 16 h 47"/>
                  <a:gd name="T74" fmla="*/ 31 w 47"/>
                  <a:gd name="T75"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47">
                    <a:moveTo>
                      <a:pt x="41" y="22"/>
                    </a:moveTo>
                    <a:cubicBezTo>
                      <a:pt x="41" y="19"/>
                      <a:pt x="41" y="19"/>
                      <a:pt x="41" y="19"/>
                    </a:cubicBezTo>
                    <a:cubicBezTo>
                      <a:pt x="41" y="19"/>
                      <a:pt x="45" y="14"/>
                      <a:pt x="45" y="13"/>
                    </a:cubicBezTo>
                    <a:cubicBezTo>
                      <a:pt x="42" y="9"/>
                      <a:pt x="42" y="9"/>
                      <a:pt x="42" y="9"/>
                    </a:cubicBezTo>
                    <a:cubicBezTo>
                      <a:pt x="42" y="9"/>
                      <a:pt x="35" y="10"/>
                      <a:pt x="35" y="10"/>
                    </a:cubicBezTo>
                    <a:cubicBezTo>
                      <a:pt x="33" y="8"/>
                      <a:pt x="33" y="8"/>
                      <a:pt x="33" y="8"/>
                    </a:cubicBezTo>
                    <a:cubicBezTo>
                      <a:pt x="33" y="8"/>
                      <a:pt x="32" y="1"/>
                      <a:pt x="32" y="1"/>
                    </a:cubicBezTo>
                    <a:cubicBezTo>
                      <a:pt x="27" y="0"/>
                      <a:pt x="27" y="0"/>
                      <a:pt x="27" y="0"/>
                    </a:cubicBezTo>
                    <a:cubicBezTo>
                      <a:pt x="26" y="0"/>
                      <a:pt x="23" y="6"/>
                      <a:pt x="23" y="6"/>
                    </a:cubicBezTo>
                    <a:cubicBezTo>
                      <a:pt x="20" y="6"/>
                      <a:pt x="20" y="6"/>
                      <a:pt x="20" y="6"/>
                    </a:cubicBezTo>
                    <a:cubicBezTo>
                      <a:pt x="20" y="6"/>
                      <a:pt x="14" y="2"/>
                      <a:pt x="14" y="2"/>
                    </a:cubicBezTo>
                    <a:cubicBezTo>
                      <a:pt x="9" y="5"/>
                      <a:pt x="9" y="5"/>
                      <a:pt x="9" y="5"/>
                    </a:cubicBezTo>
                    <a:cubicBezTo>
                      <a:pt x="9" y="5"/>
                      <a:pt x="10" y="12"/>
                      <a:pt x="10" y="12"/>
                    </a:cubicBezTo>
                    <a:cubicBezTo>
                      <a:pt x="9" y="14"/>
                      <a:pt x="9" y="14"/>
                      <a:pt x="9" y="14"/>
                    </a:cubicBezTo>
                    <a:cubicBezTo>
                      <a:pt x="9" y="14"/>
                      <a:pt x="2" y="15"/>
                      <a:pt x="2" y="16"/>
                    </a:cubicBezTo>
                    <a:cubicBezTo>
                      <a:pt x="1" y="21"/>
                      <a:pt x="1" y="21"/>
                      <a:pt x="1" y="21"/>
                    </a:cubicBezTo>
                    <a:cubicBezTo>
                      <a:pt x="0" y="21"/>
                      <a:pt x="6" y="25"/>
                      <a:pt x="6" y="25"/>
                    </a:cubicBezTo>
                    <a:cubicBezTo>
                      <a:pt x="7" y="28"/>
                      <a:pt x="7" y="28"/>
                      <a:pt x="7" y="28"/>
                    </a:cubicBezTo>
                    <a:cubicBezTo>
                      <a:pt x="7" y="28"/>
                      <a:pt x="2" y="33"/>
                      <a:pt x="3" y="34"/>
                    </a:cubicBezTo>
                    <a:cubicBezTo>
                      <a:pt x="5" y="38"/>
                      <a:pt x="5" y="38"/>
                      <a:pt x="5" y="38"/>
                    </a:cubicBezTo>
                    <a:cubicBezTo>
                      <a:pt x="5" y="38"/>
                      <a:pt x="12" y="37"/>
                      <a:pt x="12" y="37"/>
                    </a:cubicBezTo>
                    <a:cubicBezTo>
                      <a:pt x="14" y="39"/>
                      <a:pt x="14" y="39"/>
                      <a:pt x="14" y="39"/>
                    </a:cubicBezTo>
                    <a:cubicBezTo>
                      <a:pt x="14" y="39"/>
                      <a:pt x="15" y="46"/>
                      <a:pt x="16" y="46"/>
                    </a:cubicBezTo>
                    <a:cubicBezTo>
                      <a:pt x="21" y="47"/>
                      <a:pt x="21" y="47"/>
                      <a:pt x="21" y="47"/>
                    </a:cubicBezTo>
                    <a:cubicBezTo>
                      <a:pt x="21" y="47"/>
                      <a:pt x="25" y="41"/>
                      <a:pt x="25" y="41"/>
                    </a:cubicBezTo>
                    <a:cubicBezTo>
                      <a:pt x="28" y="41"/>
                      <a:pt x="28" y="41"/>
                      <a:pt x="28" y="41"/>
                    </a:cubicBezTo>
                    <a:cubicBezTo>
                      <a:pt x="28" y="41"/>
                      <a:pt x="33" y="45"/>
                      <a:pt x="33" y="45"/>
                    </a:cubicBezTo>
                    <a:cubicBezTo>
                      <a:pt x="38" y="42"/>
                      <a:pt x="38" y="42"/>
                      <a:pt x="38" y="42"/>
                    </a:cubicBezTo>
                    <a:cubicBezTo>
                      <a:pt x="38" y="42"/>
                      <a:pt x="37" y="35"/>
                      <a:pt x="37" y="35"/>
                    </a:cubicBezTo>
                    <a:cubicBezTo>
                      <a:pt x="39" y="33"/>
                      <a:pt x="39" y="33"/>
                      <a:pt x="39" y="33"/>
                    </a:cubicBezTo>
                    <a:cubicBezTo>
                      <a:pt x="39" y="33"/>
                      <a:pt x="45" y="32"/>
                      <a:pt x="46" y="31"/>
                    </a:cubicBezTo>
                    <a:cubicBezTo>
                      <a:pt x="47" y="26"/>
                      <a:pt x="47" y="26"/>
                      <a:pt x="47" y="26"/>
                    </a:cubicBezTo>
                    <a:cubicBezTo>
                      <a:pt x="47" y="26"/>
                      <a:pt x="41" y="22"/>
                      <a:pt x="41" y="22"/>
                    </a:cubicBezTo>
                    <a:close/>
                    <a:moveTo>
                      <a:pt x="31" y="25"/>
                    </a:moveTo>
                    <a:cubicBezTo>
                      <a:pt x="30" y="29"/>
                      <a:pt x="26" y="32"/>
                      <a:pt x="22" y="31"/>
                    </a:cubicBezTo>
                    <a:cubicBezTo>
                      <a:pt x="18" y="30"/>
                      <a:pt x="15" y="26"/>
                      <a:pt x="16" y="22"/>
                    </a:cubicBezTo>
                    <a:cubicBezTo>
                      <a:pt x="17" y="18"/>
                      <a:pt x="22" y="15"/>
                      <a:pt x="25" y="16"/>
                    </a:cubicBezTo>
                    <a:cubicBezTo>
                      <a:pt x="29" y="17"/>
                      <a:pt x="32" y="21"/>
                      <a:pt x="31"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en-US" sz="1200"/>
              </a:p>
            </p:txBody>
          </p:sp>
        </p:grpSp>
        <p:sp>
          <p:nvSpPr>
            <p:cNvPr id="86" name="Text Box 10"/>
            <p:cNvSpPr txBox="1">
              <a:spLocks noChangeArrowheads="1"/>
            </p:cNvSpPr>
            <p:nvPr/>
          </p:nvSpPr>
          <p:spPr bwMode="auto">
            <a:xfrm>
              <a:off x="7364886" y="4468590"/>
              <a:ext cx="586023" cy="392323"/>
            </a:xfrm>
            <a:prstGeom prst="rect">
              <a:avLst/>
            </a:prstGeom>
            <a:noFill/>
            <a:ln w="9525">
              <a:noFill/>
              <a:miter lim="800000"/>
            </a:ln>
          </p:spPr>
          <p:txBody>
            <a:bodyPr wrap="square" lIns="45706" tIns="22853" rIns="45706" bIns="22853">
              <a:spAutoFit/>
            </a:bodyPr>
            <a:lstStyle/>
            <a:p>
              <a:pPr algn="ctr" defTabSz="815340"/>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35</a:t>
              </a:r>
              <a:endPar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02" name="Straight Arrow Connector 60"/>
            <p:cNvCxnSpPr/>
            <p:nvPr/>
          </p:nvCxnSpPr>
          <p:spPr>
            <a:xfrm>
              <a:off x="7905900" y="4694033"/>
              <a:ext cx="273307" cy="231803"/>
            </a:xfrm>
            <a:prstGeom prst="straightConnector1">
              <a:avLst/>
            </a:prstGeom>
            <a:ln w="19050">
              <a:solidFill>
                <a:schemeClr val="accent4"/>
              </a:solidFill>
              <a:tailEnd type="arrow"/>
            </a:ln>
          </p:spPr>
          <p:style>
            <a:lnRef idx="1">
              <a:schemeClr val="accent1"/>
            </a:lnRef>
            <a:fillRef idx="0">
              <a:schemeClr val="accent1"/>
            </a:fillRef>
            <a:effectRef idx="0">
              <a:schemeClr val="accent1"/>
            </a:effectRef>
            <a:fontRef idx="minor">
              <a:schemeClr val="tx1"/>
            </a:fontRef>
          </p:style>
        </p:cxnSp>
      </p:grpSp>
      <p:grpSp>
        <p:nvGrpSpPr>
          <p:cNvPr id="9" name="组合 4"/>
          <p:cNvGrpSpPr/>
          <p:nvPr/>
        </p:nvGrpSpPr>
        <p:grpSpPr>
          <a:xfrm>
            <a:off x="2120900" y="3451860"/>
            <a:ext cx="1496045" cy="923924"/>
            <a:chOff x="4181276" y="5015377"/>
            <a:chExt cx="1995320" cy="709681"/>
          </a:xfrm>
        </p:grpSpPr>
        <p:sp>
          <p:nvSpPr>
            <p:cNvPr id="59" name="Oval 6"/>
            <p:cNvSpPr/>
            <p:nvPr/>
          </p:nvSpPr>
          <p:spPr>
            <a:xfrm>
              <a:off x="5560059" y="5015377"/>
              <a:ext cx="586068" cy="4228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8" name="Oval 15"/>
            <p:cNvSpPr/>
            <p:nvPr/>
          </p:nvSpPr>
          <p:spPr>
            <a:xfrm>
              <a:off x="4181276" y="5270472"/>
              <a:ext cx="594537" cy="454586"/>
            </a:xfrm>
            <a:prstGeom prst="ellipse">
              <a:avLst/>
            </a:prstGeom>
            <a:solidFill>
              <a:schemeClr val="accent3"/>
            </a:solidFill>
            <a:ln w="285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solidFill>
                  <a:schemeClr val="bg1"/>
                </a:solidFill>
              </a:endParaRPr>
            </a:p>
          </p:txBody>
        </p:sp>
        <p:grpSp>
          <p:nvGrpSpPr>
            <p:cNvPr id="10" name="Group 30"/>
            <p:cNvGrpSpPr/>
            <p:nvPr/>
          </p:nvGrpSpPr>
          <p:grpSpPr>
            <a:xfrm>
              <a:off x="4307747" y="5411676"/>
              <a:ext cx="341924" cy="242455"/>
              <a:chOff x="6717209" y="1703439"/>
              <a:chExt cx="411805" cy="292007"/>
            </a:xfrm>
            <a:solidFill>
              <a:schemeClr val="bg1"/>
            </a:solidFill>
          </p:grpSpPr>
          <p:sp>
            <p:nvSpPr>
              <p:cNvPr id="77" name="Oval 52"/>
              <p:cNvSpPr>
                <a:spLocks noChangeArrowheads="1"/>
              </p:cNvSpPr>
              <p:nvPr/>
            </p:nvSpPr>
            <p:spPr bwMode="auto">
              <a:xfrm>
                <a:off x="6773808" y="1786168"/>
                <a:ext cx="44924" cy="424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en-US" sz="1200"/>
              </a:p>
            </p:txBody>
          </p:sp>
          <p:sp>
            <p:nvSpPr>
              <p:cNvPr id="78" name="Oval 53"/>
              <p:cNvSpPr>
                <a:spLocks noChangeArrowheads="1"/>
              </p:cNvSpPr>
              <p:nvPr/>
            </p:nvSpPr>
            <p:spPr bwMode="auto">
              <a:xfrm>
                <a:off x="6748851" y="1836083"/>
                <a:ext cx="24958" cy="2745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en-US" sz="1200"/>
              </a:p>
            </p:txBody>
          </p:sp>
          <p:sp>
            <p:nvSpPr>
              <p:cNvPr id="79" name="Freeform 54"/>
              <p:cNvSpPr/>
              <p:nvPr/>
            </p:nvSpPr>
            <p:spPr bwMode="auto">
              <a:xfrm rot="21420000">
                <a:off x="6717209" y="1703439"/>
                <a:ext cx="411805" cy="292007"/>
              </a:xfrm>
              <a:custGeom>
                <a:avLst/>
                <a:gdLst>
                  <a:gd name="T0" fmla="*/ 124 w 124"/>
                  <a:gd name="T1" fmla="*/ 34 h 88"/>
                  <a:gd name="T2" fmla="*/ 99 w 124"/>
                  <a:gd name="T3" fmla="*/ 9 h 88"/>
                  <a:gd name="T4" fmla="*/ 93 w 124"/>
                  <a:gd name="T5" fmla="*/ 10 h 88"/>
                  <a:gd name="T6" fmla="*/ 74 w 124"/>
                  <a:gd name="T7" fmla="*/ 0 h 88"/>
                  <a:gd name="T8" fmla="*/ 60 w 124"/>
                  <a:gd name="T9" fmla="*/ 5 h 88"/>
                  <a:gd name="T10" fmla="*/ 46 w 124"/>
                  <a:gd name="T11" fmla="*/ 0 h 88"/>
                  <a:gd name="T12" fmla="*/ 31 w 124"/>
                  <a:gd name="T13" fmla="*/ 5 h 88"/>
                  <a:gd name="T14" fmla="*/ 25 w 124"/>
                  <a:gd name="T15" fmla="*/ 5 h 88"/>
                  <a:gd name="T16" fmla="*/ 0 w 124"/>
                  <a:gd name="T17" fmla="*/ 30 h 88"/>
                  <a:gd name="T18" fmla="*/ 3 w 124"/>
                  <a:gd name="T19" fmla="*/ 43 h 88"/>
                  <a:gd name="T20" fmla="*/ 0 w 124"/>
                  <a:gd name="T21" fmla="*/ 55 h 88"/>
                  <a:gd name="T22" fmla="*/ 25 w 124"/>
                  <a:gd name="T23" fmla="*/ 80 h 88"/>
                  <a:gd name="T24" fmla="*/ 28 w 124"/>
                  <a:gd name="T25" fmla="*/ 80 h 88"/>
                  <a:gd name="T26" fmla="*/ 46 w 124"/>
                  <a:gd name="T27" fmla="*/ 88 h 88"/>
                  <a:gd name="T28" fmla="*/ 64 w 124"/>
                  <a:gd name="T29" fmla="*/ 80 h 88"/>
                  <a:gd name="T30" fmla="*/ 79 w 124"/>
                  <a:gd name="T31" fmla="*/ 85 h 88"/>
                  <a:gd name="T32" fmla="*/ 104 w 124"/>
                  <a:gd name="T33" fmla="*/ 60 h 88"/>
                  <a:gd name="T34" fmla="*/ 104 w 124"/>
                  <a:gd name="T35" fmla="*/ 59 h 88"/>
                  <a:gd name="T36" fmla="*/ 124 w 124"/>
                  <a:gd name="T37" fmla="*/ 3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 h="88">
                    <a:moveTo>
                      <a:pt x="124" y="34"/>
                    </a:moveTo>
                    <a:cubicBezTo>
                      <a:pt x="124" y="21"/>
                      <a:pt x="113" y="9"/>
                      <a:pt x="99" y="9"/>
                    </a:cubicBezTo>
                    <a:cubicBezTo>
                      <a:pt x="97" y="9"/>
                      <a:pt x="95" y="10"/>
                      <a:pt x="93" y="10"/>
                    </a:cubicBezTo>
                    <a:cubicBezTo>
                      <a:pt x="89" y="4"/>
                      <a:pt x="82" y="0"/>
                      <a:pt x="74" y="0"/>
                    </a:cubicBezTo>
                    <a:cubicBezTo>
                      <a:pt x="69" y="0"/>
                      <a:pt x="64" y="2"/>
                      <a:pt x="60" y="5"/>
                    </a:cubicBezTo>
                    <a:cubicBezTo>
                      <a:pt x="56" y="2"/>
                      <a:pt x="51" y="0"/>
                      <a:pt x="46" y="0"/>
                    </a:cubicBezTo>
                    <a:cubicBezTo>
                      <a:pt x="40" y="0"/>
                      <a:pt x="35" y="2"/>
                      <a:pt x="31" y="5"/>
                    </a:cubicBezTo>
                    <a:cubicBezTo>
                      <a:pt x="29" y="5"/>
                      <a:pt x="27" y="5"/>
                      <a:pt x="25" y="5"/>
                    </a:cubicBezTo>
                    <a:cubicBezTo>
                      <a:pt x="11" y="5"/>
                      <a:pt x="0" y="16"/>
                      <a:pt x="0" y="30"/>
                    </a:cubicBezTo>
                    <a:cubicBezTo>
                      <a:pt x="0" y="35"/>
                      <a:pt x="1" y="39"/>
                      <a:pt x="3" y="43"/>
                    </a:cubicBezTo>
                    <a:cubicBezTo>
                      <a:pt x="1" y="46"/>
                      <a:pt x="0" y="51"/>
                      <a:pt x="0" y="55"/>
                    </a:cubicBezTo>
                    <a:cubicBezTo>
                      <a:pt x="0" y="69"/>
                      <a:pt x="11" y="80"/>
                      <a:pt x="25" y="80"/>
                    </a:cubicBezTo>
                    <a:cubicBezTo>
                      <a:pt x="26" y="80"/>
                      <a:pt x="27" y="80"/>
                      <a:pt x="28" y="80"/>
                    </a:cubicBezTo>
                    <a:cubicBezTo>
                      <a:pt x="32" y="85"/>
                      <a:pt x="39" y="88"/>
                      <a:pt x="46" y="88"/>
                    </a:cubicBezTo>
                    <a:cubicBezTo>
                      <a:pt x="53" y="88"/>
                      <a:pt x="59" y="85"/>
                      <a:pt x="64" y="80"/>
                    </a:cubicBezTo>
                    <a:cubicBezTo>
                      <a:pt x="68" y="83"/>
                      <a:pt x="73" y="85"/>
                      <a:pt x="79" y="85"/>
                    </a:cubicBezTo>
                    <a:cubicBezTo>
                      <a:pt x="92" y="85"/>
                      <a:pt x="104" y="74"/>
                      <a:pt x="104" y="60"/>
                    </a:cubicBezTo>
                    <a:cubicBezTo>
                      <a:pt x="104" y="60"/>
                      <a:pt x="104" y="59"/>
                      <a:pt x="104" y="59"/>
                    </a:cubicBezTo>
                    <a:cubicBezTo>
                      <a:pt x="115" y="57"/>
                      <a:pt x="124" y="47"/>
                      <a:pt x="124"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en-US" sz="1200"/>
              </a:p>
            </p:txBody>
          </p:sp>
        </p:grpSp>
        <p:sp>
          <p:nvSpPr>
            <p:cNvPr id="85" name="Text Box 10"/>
            <p:cNvSpPr txBox="1">
              <a:spLocks noChangeArrowheads="1"/>
            </p:cNvSpPr>
            <p:nvPr/>
          </p:nvSpPr>
          <p:spPr bwMode="auto">
            <a:xfrm>
              <a:off x="5602605" y="5139388"/>
              <a:ext cx="573991" cy="175591"/>
            </a:xfrm>
            <a:prstGeom prst="rect">
              <a:avLst/>
            </a:prstGeom>
            <a:noFill/>
            <a:ln w="9525">
              <a:noFill/>
              <a:miter lim="800000"/>
            </a:ln>
          </p:spPr>
          <p:txBody>
            <a:bodyPr wrap="square" lIns="45706" tIns="22853" rIns="45706" bIns="22853">
              <a:spAutoFit/>
            </a:bodyPr>
            <a:lstStyle/>
            <a:p>
              <a:pPr algn="ctr" defTabSz="815340"/>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10%</a:t>
              </a:r>
              <a:endPar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03" name="Straight Arrow Connector 62"/>
            <p:cNvCxnSpPr>
              <a:stCxn id="59" idx="2"/>
            </p:cNvCxnSpPr>
            <p:nvPr/>
          </p:nvCxnSpPr>
          <p:spPr>
            <a:xfrm flipH="1">
              <a:off x="4761415" y="5227062"/>
              <a:ext cx="798644" cy="163397"/>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421005" y="288925"/>
            <a:ext cx="1488440" cy="459105"/>
          </a:xfrm>
          <a:prstGeom prst="rect">
            <a:avLst/>
          </a:prstGeom>
        </p:spPr>
        <p:style>
          <a:lnRef idx="2">
            <a:schemeClr val="accent5"/>
          </a:lnRef>
          <a:fillRef idx="1">
            <a:schemeClr val="lt1"/>
          </a:fillRef>
          <a:effectRef idx="0">
            <a:schemeClr val="accent5"/>
          </a:effectRef>
          <a:fontRef idx="minor">
            <a:schemeClr val="dk1"/>
          </a:fontRef>
        </p:style>
        <p:txBody>
          <a:bodyPr wrap="square" lIns="91430" tIns="45715" rIns="91430" bIns="45715" anchor="ctr" anchorCtr="0">
            <a:spAutoFit/>
          </a:bodyPr>
          <a:p>
            <a:pPr algn="ctr">
              <a:lnSpc>
                <a:spcPct val="150000"/>
              </a:lnSpc>
            </a:pPr>
            <a:r>
              <a:rPr lang="zh-CN" sz="1600" b="1" dirty="0">
                <a:solidFill>
                  <a:schemeClr val="bg1">
                    <a:lumMod val="50000"/>
                  </a:schemeClr>
                </a:solidFill>
                <a:latin typeface="微软雅黑" panose="020B0503020204020204" pitchFamily="34" charset="-122"/>
                <a:ea typeface="微软雅黑" panose="020B0503020204020204" pitchFamily="34" charset="-122"/>
              </a:rPr>
              <a:t>系统设计</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2428240" y="104775"/>
            <a:ext cx="2317115" cy="828675"/>
          </a:xfrm>
          <a:prstGeom prst="rect">
            <a:avLst/>
          </a:prstGeom>
        </p:spPr>
        <p:style>
          <a:lnRef idx="2">
            <a:schemeClr val="accent5"/>
          </a:lnRef>
          <a:fillRef idx="1">
            <a:schemeClr val="lt1"/>
          </a:fillRef>
          <a:effectRef idx="0">
            <a:schemeClr val="accent5"/>
          </a:effectRef>
          <a:fontRef idx="minor">
            <a:schemeClr val="dk1"/>
          </a:fontRef>
        </p:style>
        <p:txBody>
          <a:bodyPr wrap="square" lIns="91430" tIns="45715" rIns="91430" bIns="45715" anchor="ctr" anchorCtr="0">
            <a:spAutoFit/>
          </a:bodyPr>
          <a:p>
            <a:pPr algn="ctr">
              <a:lnSpc>
                <a:spcPct val="150000"/>
              </a:lnSpc>
            </a:pPr>
            <a:r>
              <a:rPr lang="zh-CN" sz="1600" b="1" dirty="0">
                <a:solidFill>
                  <a:schemeClr val="bg1">
                    <a:lumMod val="50000"/>
                  </a:schemeClr>
                </a:solidFill>
                <a:latin typeface="微软雅黑" panose="020B0503020204020204" pitchFamily="34" charset="-122"/>
                <a:ea typeface="微软雅黑" panose="020B0503020204020204" pitchFamily="34" charset="-122"/>
              </a:rPr>
              <a:t>Django的模板系统 (Template System)</a:t>
            </a:r>
            <a:endParaRPr lang="zh-CN"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147945" y="349250"/>
            <a:ext cx="3947795" cy="398780"/>
          </a:xfrm>
          <a:prstGeom prst="rect">
            <a:avLst/>
          </a:prstGeom>
          <a:noFill/>
        </p:spPr>
        <p:txBody>
          <a:bodyPr wrap="square" rtlCol="0" anchor="t">
            <a:spAutoFit/>
          </a:bodyPr>
          <a:p>
            <a:r>
              <a:rPr lang="zh-CN" altLang="en-US" sz="1000"/>
              <a:t>将HTML页面的设计和后端逻辑设计分离，会更简洁、容易维护开发我们的WEB应用</a:t>
            </a:r>
            <a:endParaRPr lang="zh-CN" altLang="en-US" sz="1000"/>
          </a:p>
        </p:txBody>
      </p:sp>
      <p:cxnSp>
        <p:nvCxnSpPr>
          <p:cNvPr id="17" name="Straight Arrow Connector 62"/>
          <p:cNvCxnSpPr/>
          <p:nvPr/>
        </p:nvCxnSpPr>
        <p:spPr>
          <a:xfrm>
            <a:off x="4787900" y="555625"/>
            <a:ext cx="360045" cy="0"/>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62"/>
          <p:cNvCxnSpPr/>
          <p:nvPr/>
        </p:nvCxnSpPr>
        <p:spPr>
          <a:xfrm>
            <a:off x="1892935" y="476885"/>
            <a:ext cx="575945" cy="0"/>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childTnLst>
                                </p:cTn>
                              </p:par>
                            </p:childTnLst>
                          </p:cTn>
                        </p:par>
                        <p:par>
                          <p:cTn id="17" fill="hold">
                            <p:stCondLst>
                              <p:cond delay="1000"/>
                            </p:stCondLst>
                            <p:childTnLst>
                              <p:par>
                                <p:cTn id="18" presetID="22" presetClass="entr" presetSubtype="2"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right)">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fade">
                                      <p:cBhvr>
                                        <p:cTn id="23" dur="500"/>
                                        <p:tgtEl>
                                          <p:spTgt spid="67"/>
                                        </p:tgtEl>
                                      </p:cBhvr>
                                    </p:animEffect>
                                  </p:childTnLst>
                                </p:cTn>
                              </p:par>
                            </p:childTnLst>
                          </p:cTn>
                        </p:par>
                        <p:par>
                          <p:cTn id="24" fill="hold">
                            <p:stCondLst>
                              <p:cond delay="1500"/>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fade">
                                      <p:cBhvr>
                                        <p:cTn id="30" dur="500"/>
                                        <p:tgtEl>
                                          <p:spTgt spid="74"/>
                                        </p:tgtEl>
                                      </p:cBhvr>
                                    </p:animEffect>
                                  </p:childTnLst>
                                </p:cTn>
                              </p:par>
                            </p:childTnLst>
                          </p:cTn>
                        </p:par>
                        <p:par>
                          <p:cTn id="31" fill="hold">
                            <p:stCondLst>
                              <p:cond delay="2000"/>
                            </p:stCondLst>
                            <p:childTnLst>
                              <p:par>
                                <p:cTn id="32" presetID="22" presetClass="entr" presetSubtype="8"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fade">
                                      <p:cBhvr>
                                        <p:cTn id="37" dur="500"/>
                                        <p:tgtEl>
                                          <p:spTgt spid="69"/>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3000"/>
                            </p:stCondLst>
                            <p:childTnLst>
                              <p:par>
                                <p:cTn id="43" presetID="10" presetClass="entr" presetSubtype="0"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7" grpId="0"/>
      <p:bldP spid="69" grpId="0"/>
      <p:bldP spid="74" grpId="0"/>
      <p:bldP spid="11" grpId="0" bldLvl="0" animBg="1"/>
      <p:bldP spid="12" grpId="0" bldLvl="0" animBg="1"/>
    </p:bldLst>
  </p:timing>
</p:sld>
</file>

<file path=ppt/tags/tag1.xml><?xml version="1.0" encoding="utf-8"?>
<p:tagLst xmlns:p="http://schemas.openxmlformats.org/presentationml/2006/main">
  <p:tag name="MH" val="20160830110146"/>
  <p:tag name="MH_LIBRARY" val="CONTENTS"/>
  <p:tag name="MH_TYPE" val="OTHERS"/>
  <p:tag name="ID" val="553512"/>
</p:tagLst>
</file>

<file path=ppt/tags/tag2.xml><?xml version="1.0" encoding="utf-8"?>
<p:tagLst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第一PPT，www.1ppt.com">
  <a:themeElements>
    <a:clrScheme name="自定义 1264">
      <a:dk1>
        <a:sysClr val="windowText" lastClr="000000"/>
      </a:dk1>
      <a:lt1>
        <a:sysClr val="window" lastClr="FFFFFF"/>
      </a:lt1>
      <a:dk2>
        <a:srgbClr val="004646"/>
      </a:dk2>
      <a:lt2>
        <a:srgbClr val="7F7F7F"/>
      </a:lt2>
      <a:accent1>
        <a:srgbClr val="4BC5B9"/>
      </a:accent1>
      <a:accent2>
        <a:srgbClr val="A5A5A5"/>
      </a:accent2>
      <a:accent3>
        <a:srgbClr val="4BC5B9"/>
      </a:accent3>
      <a:accent4>
        <a:srgbClr val="A5A5A5"/>
      </a:accent4>
      <a:accent5>
        <a:srgbClr val="4BC5B9"/>
      </a:accent5>
      <a:accent6>
        <a:srgbClr val="A5A5A5"/>
      </a:accent6>
      <a:hlink>
        <a:srgbClr val="D9BE02"/>
      </a:hlink>
      <a:folHlink>
        <a:srgbClr val="F900F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1928</Words>
  <Application>WPS 演示</Application>
  <PresentationFormat>全屏显示(16:9)</PresentationFormat>
  <Paragraphs>261</Paragraphs>
  <Slides>18</Slides>
  <Notes>24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宋体</vt:lpstr>
      <vt:lpstr>Wingdings</vt:lpstr>
      <vt:lpstr>微软雅黑</vt:lpstr>
      <vt:lpstr>Open Sans</vt:lpstr>
      <vt:lpstr>冬青黑体简体中文 W3</vt:lpstr>
      <vt:lpstr>Agency FB</vt:lpstr>
      <vt:lpstr>Impact</vt:lpstr>
      <vt:lpstr>张海山锐谐体2.0-授权联系：Samtype@QQ.com</vt:lpstr>
      <vt:lpstr>Calibri</vt:lpstr>
      <vt:lpstr>Arial</vt:lpstr>
      <vt:lpstr>Arial Unicode MS</vt:lpstr>
      <vt:lpstr>黑体</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矢量叶子</dc:title>
  <dc:creator>第一PPT</dc:creator>
  <cp:keywords>www.1ppt.com</cp:keywords>
  <dc:description>www.1ppt.com</dc:description>
  <cp:lastModifiedBy>lenovo</cp:lastModifiedBy>
  <cp:revision>431</cp:revision>
  <dcterms:created xsi:type="dcterms:W3CDTF">2014-11-09T01:07:00Z</dcterms:created>
  <dcterms:modified xsi:type="dcterms:W3CDTF">2018-04-23T08:52:31Z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