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9BA089-E10A-4B6E-9F47-9A20C8A8B585}" type="datetimeFigureOut">
              <a:rPr lang="zh-TW" altLang="en-US" smtClean="0"/>
              <a:pPr/>
              <a:t>2018/12/4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AF87E7-9C1E-4F7B-BE2D-5FFABABD4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基礎介紹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PL/SQL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Create or Replace Package PKG_EMP is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num INTEGER,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den INTEGER,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FUNCTION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F_get_emp_name</a:t>
            </a:r>
            <a:endParaRPr lang="en-US" altLang="zh-TW" sz="28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      (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pn_empno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in number)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return VARCHAR2;</a:t>
            </a:r>
          </a:p>
          <a:p>
            <a:endParaRPr lang="en-US" altLang="zh-TW" sz="28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PRAGMA RESTRICT_REFERENCES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(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F_get_emp_name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, WNDS,WNPS);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...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PRAGMA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1" dirty="0" smtClean="0"/>
              <a:t>*</a:t>
            </a:r>
            <a:r>
              <a:rPr lang="zh-TW" altLang="en-US" b="1" dirty="0" smtClean="0"/>
              <a:t>   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Use </a:t>
            </a:r>
            <a:r>
              <a:rPr lang="en-US" altLang="zh-TW" b="1" dirty="0" smtClean="0"/>
              <a:t>triggers to guarantee that when a</a:t>
            </a:r>
          </a:p>
          <a:p>
            <a:r>
              <a:rPr lang="en-US" altLang="zh-TW" b="1" dirty="0" smtClean="0"/>
              <a:t>      specific operation is performed, related</a:t>
            </a:r>
          </a:p>
          <a:p>
            <a:r>
              <a:rPr lang="en-US" altLang="zh-TW" b="1" dirty="0" smtClean="0"/>
              <a:t>      actions are performed.</a:t>
            </a:r>
            <a:endParaRPr lang="en-US" altLang="zh-TW" dirty="0" smtClean="0"/>
          </a:p>
          <a:p>
            <a:r>
              <a:rPr lang="en-US" altLang="zh-TW" b="1" dirty="0" smtClean="0"/>
              <a:t>*    Use database triggers only for centralized,</a:t>
            </a:r>
          </a:p>
          <a:p>
            <a:r>
              <a:rPr lang="en-US" altLang="zh-TW" b="1" dirty="0" smtClean="0"/>
              <a:t>      global operations</a:t>
            </a:r>
            <a:r>
              <a:rPr lang="en-US" altLang="zh-TW" dirty="0" smtClean="0"/>
              <a:t> that should be fired for</a:t>
            </a:r>
          </a:p>
          <a:p>
            <a:r>
              <a:rPr lang="en-US" altLang="zh-TW" dirty="0" smtClean="0"/>
              <a:t>      the triggering statement, regardless of which</a:t>
            </a:r>
          </a:p>
          <a:p>
            <a:r>
              <a:rPr lang="en-US" altLang="zh-TW" dirty="0" smtClean="0"/>
              <a:t>      user or database application issues the</a:t>
            </a:r>
          </a:p>
          <a:p>
            <a:r>
              <a:rPr lang="en-US" altLang="zh-TW" dirty="0" smtClean="0"/>
              <a:t>      statement.</a:t>
            </a:r>
          </a:p>
          <a:p>
            <a:r>
              <a:rPr lang="en-US" altLang="zh-TW" b="1" dirty="0" smtClean="0"/>
              <a:t>*    Do not define triggers that duplicate the</a:t>
            </a:r>
          </a:p>
          <a:p>
            <a:r>
              <a:rPr lang="en-US" altLang="zh-TW" b="1" dirty="0" smtClean="0"/>
              <a:t>      functionality already built into Oracle.</a:t>
            </a:r>
            <a:endParaRPr lang="en-US" altLang="zh-TW" dirty="0" smtClean="0"/>
          </a:p>
          <a:p>
            <a:r>
              <a:rPr lang="en-US" altLang="zh-TW" dirty="0" smtClean="0"/>
              <a:t>      For example, do not define triggers to</a:t>
            </a:r>
          </a:p>
          <a:p>
            <a:r>
              <a:rPr lang="en-US" altLang="zh-TW" dirty="0" smtClean="0"/>
              <a:t>      enforce  data integrity rules that can be</a:t>
            </a:r>
          </a:p>
          <a:p>
            <a:r>
              <a:rPr lang="en-US" altLang="zh-TW" dirty="0" smtClean="0"/>
              <a:t>      easily enforced using declarative integrity</a:t>
            </a:r>
          </a:p>
          <a:p>
            <a:r>
              <a:rPr lang="en-US" altLang="zh-TW" dirty="0" smtClean="0"/>
              <a:t>      constraints.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 Triggers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1" dirty="0" smtClean="0"/>
              <a:t>*    Limit the size of triggers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     (60 lines or fewer is a good guideline).</a:t>
            </a:r>
          </a:p>
          <a:p>
            <a:r>
              <a:rPr lang="en-US" altLang="zh-TW" dirty="0" smtClean="0"/>
              <a:t>      If the logic for your trigger requires much</a:t>
            </a:r>
          </a:p>
          <a:p>
            <a:r>
              <a:rPr lang="en-US" altLang="zh-TW" dirty="0" smtClean="0"/>
              <a:t>      more than 60 lines of PL/SQL code, it is</a:t>
            </a:r>
          </a:p>
          <a:p>
            <a:r>
              <a:rPr lang="en-US" altLang="zh-TW" dirty="0" smtClean="0"/>
              <a:t>      better to include most of the code in a stored</a:t>
            </a:r>
          </a:p>
          <a:p>
            <a:r>
              <a:rPr lang="en-US" altLang="zh-TW" dirty="0" smtClean="0"/>
              <a:t>      procedure, and call the procedure from the</a:t>
            </a:r>
          </a:p>
          <a:p>
            <a:r>
              <a:rPr lang="en-US" altLang="zh-TW" dirty="0" smtClean="0"/>
              <a:t>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trigger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*   Be careful not to create recursive triggers.</a:t>
            </a:r>
            <a:endParaRPr lang="en-US" altLang="zh-TW" dirty="0" smtClean="0"/>
          </a:p>
          <a:p>
            <a:r>
              <a:rPr lang="en-US" altLang="zh-TW" dirty="0" smtClean="0"/>
              <a:t>     For example, creating an AFTER UPDATE</a:t>
            </a:r>
          </a:p>
          <a:p>
            <a:r>
              <a:rPr lang="en-US" altLang="zh-TW" dirty="0" smtClean="0"/>
              <a:t>     statement trigger on the EMP table that itself</a:t>
            </a:r>
          </a:p>
          <a:p>
            <a:r>
              <a:rPr lang="en-US" altLang="zh-TW" dirty="0" smtClean="0"/>
              <a:t>     issues an UPDATE statement on EMP causes</a:t>
            </a:r>
          </a:p>
          <a:p>
            <a:r>
              <a:rPr lang="en-US" altLang="zh-TW" dirty="0" smtClean="0"/>
              <a:t>     the trigger to fire recursively until it has run</a:t>
            </a:r>
          </a:p>
          <a:p>
            <a:r>
              <a:rPr lang="en-US" altLang="zh-TW" dirty="0" smtClean="0"/>
              <a:t>     out of memory.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 Triggers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700" b="1" dirty="0" smtClean="0"/>
              <a:t>Structured Query Language (SQL)</a:t>
            </a:r>
          </a:p>
          <a:p>
            <a:pPr>
              <a:buNone/>
            </a:pPr>
            <a:r>
              <a:rPr lang="en-US" altLang="zh-TW" sz="1700" dirty="0" smtClean="0"/>
              <a:t>	</a:t>
            </a:r>
            <a:r>
              <a:rPr lang="en-US" altLang="zh-TW" sz="1700" dirty="0" smtClean="0">
                <a:latin typeface="+mn-ea"/>
              </a:rPr>
              <a:t>SQL </a:t>
            </a:r>
            <a:r>
              <a:rPr lang="zh-TW" altLang="en-US" sz="1700" dirty="0" smtClean="0">
                <a:latin typeface="+mn-ea"/>
              </a:rPr>
              <a:t>是一組用來存取 </a:t>
            </a:r>
            <a:r>
              <a:rPr lang="en-US" altLang="zh-TW" sz="1700" dirty="0" smtClean="0">
                <a:latin typeface="+mn-ea"/>
              </a:rPr>
              <a:t>Database</a:t>
            </a:r>
            <a:r>
              <a:rPr lang="zh-TW" altLang="en-US" sz="1700" dirty="0" smtClean="0">
                <a:latin typeface="+mn-ea"/>
              </a:rPr>
              <a:t>的指令集</a:t>
            </a:r>
            <a:r>
              <a:rPr lang="en-US" altLang="zh-TW" sz="1700" dirty="0" smtClean="0">
                <a:latin typeface="+mn-ea"/>
              </a:rPr>
              <a:t>, </a:t>
            </a:r>
            <a:r>
              <a:rPr lang="zh-TW" altLang="en-US" sz="1700" dirty="0" smtClean="0">
                <a:latin typeface="+mn-ea"/>
              </a:rPr>
              <a:t>您必須透過</a:t>
            </a:r>
            <a:r>
              <a:rPr lang="en-US" altLang="zh-TW" sz="1700" dirty="0" smtClean="0">
                <a:latin typeface="+mn-ea"/>
              </a:rPr>
              <a:t>SQL</a:t>
            </a:r>
            <a:r>
              <a:rPr lang="zh-TW" altLang="en-US" sz="1700" dirty="0" smtClean="0">
                <a:latin typeface="+mn-ea"/>
              </a:rPr>
              <a:t>才能存取</a:t>
            </a:r>
            <a:r>
              <a:rPr lang="en-US" altLang="zh-TW" sz="1700" dirty="0" smtClean="0">
                <a:latin typeface="+mn-ea"/>
              </a:rPr>
              <a:t>Oracle</a:t>
            </a:r>
            <a:r>
              <a:rPr lang="zh-TW" altLang="en-US" sz="1700" dirty="0" smtClean="0">
                <a:latin typeface="+mn-ea"/>
              </a:rPr>
              <a:t>資料庫</a:t>
            </a:r>
            <a:endParaRPr lang="en-US" altLang="zh-TW" sz="1700" dirty="0" smtClean="0">
              <a:latin typeface="+mn-ea"/>
            </a:endParaRPr>
          </a:p>
          <a:p>
            <a:pPr>
              <a:buNone/>
            </a:pPr>
            <a:r>
              <a:rPr lang="en-US" altLang="zh-TW" sz="1700" dirty="0" smtClean="0">
                <a:latin typeface="+mn-ea"/>
              </a:rPr>
              <a:t>	</a:t>
            </a:r>
            <a:r>
              <a:rPr lang="zh-TW" altLang="en-US" sz="1700" dirty="0" smtClean="0">
                <a:latin typeface="+mn-ea"/>
              </a:rPr>
              <a:t>使用某些應用程式工具</a:t>
            </a:r>
            <a:r>
              <a:rPr lang="en-US" altLang="zh-TW" sz="1700" dirty="0" smtClean="0">
                <a:latin typeface="+mn-ea"/>
              </a:rPr>
              <a:t>(</a:t>
            </a:r>
            <a:r>
              <a:rPr lang="zh-TW" altLang="en-US" sz="1700" dirty="0" smtClean="0">
                <a:latin typeface="+mn-ea"/>
              </a:rPr>
              <a:t>例如</a:t>
            </a:r>
            <a:r>
              <a:rPr lang="en-US" altLang="zh-TW" sz="1700" dirty="0" smtClean="0">
                <a:latin typeface="+mn-ea"/>
              </a:rPr>
              <a:t>Toad)</a:t>
            </a:r>
            <a:r>
              <a:rPr lang="zh-TW" altLang="en-US" sz="1700" dirty="0" smtClean="0">
                <a:latin typeface="+mn-ea"/>
              </a:rPr>
              <a:t>可讓</a:t>
            </a:r>
            <a:r>
              <a:rPr lang="en-US" altLang="zh-TW" sz="1700" dirty="0" smtClean="0">
                <a:latin typeface="+mn-ea"/>
              </a:rPr>
              <a:t>User</a:t>
            </a:r>
            <a:r>
              <a:rPr lang="zh-TW" altLang="en-US" sz="1700" dirty="0" smtClean="0">
                <a:latin typeface="+mn-ea"/>
              </a:rPr>
              <a:t>不必下</a:t>
            </a:r>
            <a:r>
              <a:rPr lang="en-US" altLang="zh-TW" sz="1700" dirty="0" smtClean="0">
                <a:latin typeface="+mn-ea"/>
              </a:rPr>
              <a:t>SQL </a:t>
            </a:r>
            <a:r>
              <a:rPr lang="zh-TW" altLang="en-US" sz="1700" dirty="0" smtClean="0">
                <a:latin typeface="+mn-ea"/>
              </a:rPr>
              <a:t>指令也可存取資料庫</a:t>
            </a:r>
            <a:endParaRPr lang="en-US" altLang="zh-TW" sz="1700" dirty="0" smtClean="0">
              <a:latin typeface="+mn-ea"/>
            </a:endParaRPr>
          </a:p>
          <a:p>
            <a:pPr>
              <a:buNone/>
            </a:pPr>
            <a:r>
              <a:rPr lang="en-US" altLang="zh-TW" sz="1700" dirty="0" smtClean="0">
                <a:latin typeface="+mn-ea"/>
              </a:rPr>
              <a:t>	</a:t>
            </a:r>
            <a:r>
              <a:rPr lang="zh-TW" altLang="en-US" sz="1700" dirty="0" smtClean="0">
                <a:latin typeface="+mn-ea"/>
              </a:rPr>
              <a:t>但事實上是這些應用程式將</a:t>
            </a:r>
            <a:r>
              <a:rPr lang="en-US" altLang="zh-TW" sz="1700" dirty="0" smtClean="0">
                <a:latin typeface="+mn-ea"/>
              </a:rPr>
              <a:t>User</a:t>
            </a:r>
            <a:r>
              <a:rPr lang="zh-TW" altLang="en-US" sz="1700" dirty="0" smtClean="0">
                <a:latin typeface="+mn-ea"/>
              </a:rPr>
              <a:t>的操作動作轉化成</a:t>
            </a:r>
            <a:r>
              <a:rPr lang="en-US" altLang="zh-TW" sz="1700" dirty="0" smtClean="0">
                <a:latin typeface="+mn-ea"/>
              </a:rPr>
              <a:t>SQL</a:t>
            </a:r>
            <a:r>
              <a:rPr lang="zh-TW" altLang="en-US" sz="1700" dirty="0" smtClean="0">
                <a:latin typeface="+mn-ea"/>
              </a:rPr>
              <a:t>指令。</a:t>
            </a:r>
            <a:endParaRPr lang="en-US" altLang="zh-TW" sz="1700" dirty="0" smtClean="0">
              <a:latin typeface="+mn-ea"/>
            </a:endParaRPr>
          </a:p>
          <a:p>
            <a:pPr>
              <a:buNone/>
            </a:pPr>
            <a:endParaRPr lang="zh-TW" altLang="en-US" sz="1700" dirty="0" smtClean="0">
              <a:latin typeface="+mn-ea"/>
            </a:endParaRPr>
          </a:p>
          <a:p>
            <a:r>
              <a:rPr lang="en-US" altLang="zh-TW" sz="1700" b="1" dirty="0" smtClean="0"/>
              <a:t>PL/SQL</a:t>
            </a:r>
          </a:p>
          <a:p>
            <a:pPr>
              <a:buNone/>
            </a:pPr>
            <a:r>
              <a:rPr lang="en-US" altLang="zh-TW" sz="1700" dirty="0" smtClean="0"/>
              <a:t>	 PL/SQL </a:t>
            </a:r>
            <a:r>
              <a:rPr lang="zh-TW" altLang="en-US" sz="1700" dirty="0" smtClean="0"/>
              <a:t>是</a:t>
            </a:r>
            <a:r>
              <a:rPr lang="en-US" altLang="zh-TW" sz="1700" dirty="0" smtClean="0"/>
              <a:t>Oracle </a:t>
            </a:r>
            <a:r>
              <a:rPr lang="en-US" altLang="zh-TW" sz="1700" dirty="0" err="1" smtClean="0"/>
              <a:t>Databse</a:t>
            </a:r>
            <a:r>
              <a:rPr lang="zh-TW" altLang="en-US" sz="1700" dirty="0" smtClean="0"/>
              <a:t>及</a:t>
            </a:r>
            <a:r>
              <a:rPr lang="en-US" altLang="zh-TW" sz="1700" dirty="0" smtClean="0"/>
              <a:t>Developer Tools</a:t>
            </a:r>
            <a:r>
              <a:rPr lang="zh-TW" altLang="en-US" sz="1700" dirty="0" smtClean="0"/>
              <a:t>用來開發應用程式的程序式語言</a:t>
            </a:r>
            <a:r>
              <a:rPr lang="en-US" altLang="zh-TW" sz="1700" dirty="0" smtClean="0"/>
              <a:t>(3GL)</a:t>
            </a:r>
            <a:r>
              <a:rPr lang="zh-TW" altLang="en-US" sz="1700" dirty="0" smtClean="0"/>
              <a:t>。</a:t>
            </a:r>
            <a:r>
              <a:rPr lang="en-US" altLang="zh-TW" sz="1700" dirty="0" smtClean="0"/>
              <a:t>PL/SQL</a:t>
            </a:r>
            <a:r>
              <a:rPr lang="zh-TW" altLang="en-US" sz="1700" dirty="0" smtClean="0"/>
              <a:t>程式中允許含有</a:t>
            </a:r>
            <a:r>
              <a:rPr lang="en-US" altLang="zh-TW" sz="1700" dirty="0" smtClean="0"/>
              <a:t>SQL</a:t>
            </a:r>
            <a:r>
              <a:rPr lang="zh-TW" altLang="en-US" sz="1700" dirty="0" smtClean="0"/>
              <a:t>指令。</a:t>
            </a:r>
            <a:endParaRPr lang="en-US" altLang="zh-TW" sz="1700" dirty="0" smtClean="0"/>
          </a:p>
          <a:p>
            <a:pPr>
              <a:buNone/>
            </a:pPr>
            <a:endParaRPr lang="zh-TW" altLang="en-US" sz="1700" dirty="0" smtClean="0"/>
          </a:p>
          <a:p>
            <a:r>
              <a:rPr lang="en-US" altLang="zh-TW" sz="1700" b="1" dirty="0" smtClean="0"/>
              <a:t>SQL*Plus </a:t>
            </a:r>
          </a:p>
          <a:p>
            <a:pPr>
              <a:buNone/>
            </a:pPr>
            <a:r>
              <a:rPr lang="en-US" altLang="zh-TW" sz="1700" dirty="0" smtClean="0"/>
              <a:t>	SQL*Plus</a:t>
            </a:r>
            <a:r>
              <a:rPr lang="zh-TW" altLang="en-US" sz="1700" dirty="0" smtClean="0"/>
              <a:t>是</a:t>
            </a:r>
            <a:r>
              <a:rPr lang="en-US" altLang="zh-TW" sz="1700" dirty="0" smtClean="0"/>
              <a:t>Oracle</a:t>
            </a:r>
            <a:r>
              <a:rPr lang="zh-TW" altLang="en-US" sz="1700" dirty="0" smtClean="0"/>
              <a:t>提供的</a:t>
            </a:r>
            <a:r>
              <a:rPr lang="en-US" altLang="zh-TW" sz="1700" dirty="0" smtClean="0"/>
              <a:t>SQL</a:t>
            </a:r>
            <a:r>
              <a:rPr lang="zh-TW" altLang="en-US" sz="1700" dirty="0" smtClean="0"/>
              <a:t>及</a:t>
            </a:r>
            <a:r>
              <a:rPr lang="en-US" altLang="zh-TW" sz="1700" dirty="0" smtClean="0"/>
              <a:t>PL/SQL</a:t>
            </a:r>
            <a:r>
              <a:rPr lang="zh-TW" altLang="en-US" sz="1700" dirty="0" smtClean="0"/>
              <a:t>程式開發工具。 其主要功能有</a:t>
            </a:r>
            <a:r>
              <a:rPr lang="en-US" altLang="zh-TW" sz="1700" dirty="0" smtClean="0"/>
              <a:t>:</a:t>
            </a:r>
          </a:p>
          <a:p>
            <a:pPr>
              <a:buNone/>
            </a:pPr>
            <a:endParaRPr lang="en-US" altLang="zh-TW" sz="1700" dirty="0" smtClean="0"/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700" dirty="0" smtClean="0"/>
              <a:t>1. </a:t>
            </a:r>
            <a:r>
              <a:rPr lang="zh-TW" altLang="en-US" sz="1700" dirty="0" smtClean="0"/>
              <a:t>編輯</a:t>
            </a:r>
            <a:r>
              <a:rPr lang="en-US" altLang="zh-TW" sz="1700" dirty="0" smtClean="0"/>
              <a:t>,</a:t>
            </a:r>
            <a:r>
              <a:rPr lang="zh-TW" altLang="en-US" sz="1700" dirty="0" smtClean="0"/>
              <a:t>存取</a:t>
            </a:r>
            <a:r>
              <a:rPr lang="en-US" altLang="zh-TW" sz="1700" dirty="0" smtClean="0"/>
              <a:t>,</a:t>
            </a:r>
            <a:r>
              <a:rPr lang="zh-TW" altLang="en-US" sz="1700" dirty="0" smtClean="0"/>
              <a:t>及執行 </a:t>
            </a:r>
            <a:r>
              <a:rPr lang="en-US" altLang="zh-TW" sz="1700" dirty="0" smtClean="0"/>
              <a:t>SQL </a:t>
            </a:r>
            <a:r>
              <a:rPr lang="zh-TW" altLang="en-US" sz="1700" dirty="0" smtClean="0"/>
              <a:t>及 </a:t>
            </a:r>
            <a:r>
              <a:rPr lang="en-US" altLang="zh-TW" sz="1700" dirty="0" smtClean="0"/>
              <a:t>PL/SQL</a:t>
            </a:r>
            <a:r>
              <a:rPr lang="zh-TW" altLang="en-US" sz="1700" dirty="0" smtClean="0"/>
              <a:t>程式。</a:t>
            </a:r>
          </a:p>
          <a:p>
            <a:pPr>
              <a:buNone/>
            </a:pPr>
            <a:r>
              <a:rPr lang="en-US" altLang="zh-TW" sz="1700" dirty="0" smtClean="0"/>
              <a:t>	2. </a:t>
            </a:r>
            <a:r>
              <a:rPr lang="zh-TW" altLang="en-US" sz="1700" dirty="0" smtClean="0"/>
              <a:t>將</a:t>
            </a:r>
            <a:r>
              <a:rPr lang="en-US" altLang="zh-TW" sz="1700" dirty="0" smtClean="0"/>
              <a:t>SQL</a:t>
            </a:r>
            <a:r>
              <a:rPr lang="zh-TW" altLang="en-US" sz="1700" dirty="0" smtClean="0"/>
              <a:t>指令的結果以報表的方式呈現。</a:t>
            </a:r>
          </a:p>
          <a:p>
            <a:pPr>
              <a:buNone/>
            </a:pPr>
            <a:r>
              <a:rPr lang="en-US" altLang="zh-TW" sz="1700" dirty="0" smtClean="0"/>
              <a:t>	3. </a:t>
            </a:r>
            <a:r>
              <a:rPr lang="zh-TW" altLang="en-US" sz="1700" dirty="0" smtClean="0"/>
              <a:t>列出</a:t>
            </a:r>
            <a:r>
              <a:rPr lang="en-US" altLang="zh-TW" sz="1700" dirty="0" smtClean="0"/>
              <a:t>Table, View, Procedure, Package</a:t>
            </a:r>
            <a:r>
              <a:rPr lang="zh-TW" altLang="en-US" sz="1700" dirty="0" smtClean="0"/>
              <a:t>的結構。</a:t>
            </a:r>
          </a:p>
          <a:p>
            <a:pPr>
              <a:buNone/>
            </a:pPr>
            <a:r>
              <a:rPr lang="en-US" altLang="zh-TW" sz="1700" dirty="0" smtClean="0"/>
              <a:t>	4. </a:t>
            </a:r>
            <a:r>
              <a:rPr lang="zh-TW" altLang="en-US" sz="1700" dirty="0" smtClean="0"/>
              <a:t>跨資料庫 </a:t>
            </a:r>
            <a:r>
              <a:rPr lang="en-US" altLang="zh-TW" sz="1700" dirty="0" smtClean="0"/>
              <a:t>Copy </a:t>
            </a:r>
            <a:r>
              <a:rPr lang="zh-TW" altLang="en-US" sz="1700" dirty="0" smtClean="0"/>
              <a:t>資料。</a:t>
            </a:r>
          </a:p>
          <a:p>
            <a:pPr>
              <a:buNone/>
            </a:pPr>
            <a:r>
              <a:rPr lang="en-US" altLang="zh-TW" sz="1700" dirty="0" smtClean="0"/>
              <a:t>	5. </a:t>
            </a:r>
            <a:r>
              <a:rPr lang="zh-TW" altLang="en-US" sz="1700" dirty="0" smtClean="0"/>
              <a:t>可與</a:t>
            </a:r>
            <a:r>
              <a:rPr lang="en-US" altLang="zh-TW" sz="1700" dirty="0" smtClean="0"/>
              <a:t>User</a:t>
            </a:r>
            <a:r>
              <a:rPr lang="zh-TW" altLang="en-US" sz="1700" dirty="0" smtClean="0"/>
              <a:t>互動</a:t>
            </a:r>
            <a:r>
              <a:rPr lang="en-US" altLang="zh-TW" sz="1700" dirty="0" smtClean="0"/>
              <a:t>,</a:t>
            </a:r>
            <a:r>
              <a:rPr lang="zh-TW" altLang="en-US" sz="1700" dirty="0" smtClean="0"/>
              <a:t>接受</a:t>
            </a:r>
            <a:r>
              <a:rPr lang="en-US" altLang="zh-TW" sz="1700" dirty="0" smtClean="0"/>
              <a:t>User</a:t>
            </a:r>
            <a:r>
              <a:rPr lang="zh-TW" altLang="en-US" sz="1700" dirty="0" smtClean="0"/>
              <a:t>的輸入值</a:t>
            </a:r>
            <a:r>
              <a:rPr lang="en-US" altLang="zh-TW" sz="1700" dirty="0" smtClean="0"/>
              <a:t>,</a:t>
            </a:r>
            <a:r>
              <a:rPr lang="zh-TW" altLang="en-US" sz="1700" dirty="0" smtClean="0"/>
              <a:t>並顯示結果。</a:t>
            </a:r>
          </a:p>
          <a:p>
            <a:pPr>
              <a:buNone/>
            </a:pP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[SQL]</a:t>
            </a:r>
            <a:r>
              <a:rPr lang="zh-TW" altLang="en-US" dirty="0" smtClean="0"/>
              <a:t>  </a:t>
            </a:r>
            <a:r>
              <a:rPr lang="en-US" altLang="zh-TW" dirty="0" smtClean="0"/>
              <a:t>[SQL*Plus]  [PL/SQL]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800" dirty="0" smtClean="0"/>
              <a:t>1. </a:t>
            </a:r>
            <a:r>
              <a:rPr lang="zh-TW" altLang="en-US" sz="2800" dirty="0" smtClean="0"/>
              <a:t>先確認已安裝</a:t>
            </a:r>
            <a:r>
              <a:rPr lang="en-US" altLang="zh-TW" sz="2800" dirty="0" smtClean="0"/>
              <a:t>Oracle SQL*Net Client </a:t>
            </a:r>
            <a:r>
              <a:rPr lang="zh-TW" altLang="en-US" sz="2800" dirty="0" smtClean="0"/>
              <a:t>。</a:t>
            </a:r>
          </a:p>
          <a:p>
            <a:r>
              <a:rPr lang="en-US" altLang="zh-TW" sz="2800" dirty="0" smtClean="0"/>
              <a:t>2. </a:t>
            </a:r>
            <a:r>
              <a:rPr lang="zh-TW" altLang="en-US" sz="2800" dirty="0" smtClean="0"/>
              <a:t>開啟一個</a:t>
            </a:r>
            <a:r>
              <a:rPr lang="en-US" altLang="zh-TW" sz="2800" dirty="0" smtClean="0"/>
              <a:t>DOS</a:t>
            </a:r>
            <a:r>
              <a:rPr lang="zh-TW" altLang="en-US" sz="2800" dirty="0" smtClean="0"/>
              <a:t>視窗。 </a:t>
            </a:r>
          </a:p>
          <a:p>
            <a:r>
              <a:rPr lang="en-US" altLang="zh-TW" sz="2800" dirty="0" smtClean="0"/>
              <a:t>3. </a:t>
            </a:r>
            <a:r>
              <a:rPr lang="zh-TW" altLang="en-US" sz="2800" dirty="0" smtClean="0"/>
              <a:t>輸入</a:t>
            </a:r>
            <a:r>
              <a:rPr lang="en-US" altLang="zh-TW" sz="2800" dirty="0" smtClean="0"/>
              <a:t>: </a:t>
            </a:r>
          </a:p>
          <a:p>
            <a:pPr>
              <a:buNone/>
            </a:pPr>
            <a:r>
              <a:rPr lang="en-US" altLang="zh-TW" sz="2800" dirty="0" smtClean="0"/>
              <a:t>    SQLPLUS [username/password][@</a:t>
            </a:r>
            <a:r>
              <a:rPr lang="en-US" altLang="zh-TW" sz="2800" dirty="0" err="1" smtClean="0"/>
              <a:t>connectstring</a:t>
            </a:r>
            <a:r>
              <a:rPr lang="en-US" altLang="zh-TW" sz="2800" dirty="0" smtClean="0"/>
              <a:t>]</a:t>
            </a:r>
          </a:p>
          <a:p>
            <a:pPr>
              <a:buNone/>
            </a:pPr>
            <a:r>
              <a:rPr lang="en-US" altLang="zh-TW" sz="2800" dirty="0" smtClean="0"/>
              <a:t>         example 1:</a:t>
            </a:r>
          </a:p>
          <a:p>
            <a:pPr>
              <a:buNone/>
            </a:pPr>
            <a:r>
              <a:rPr lang="en-US" altLang="zh-TW" sz="2800" dirty="0" smtClean="0"/>
              <a:t>                C:\&gt;   </a:t>
            </a:r>
            <a:r>
              <a:rPr lang="en-US" altLang="zh-TW" sz="2800" dirty="0" err="1" smtClean="0"/>
              <a:t>sqlplus</a:t>
            </a:r>
            <a:r>
              <a:rPr lang="en-US" altLang="zh-TW" sz="2800" dirty="0" smtClean="0"/>
              <a:t>  </a:t>
            </a:r>
            <a:r>
              <a:rPr lang="en-US" altLang="zh-TW" sz="2800" dirty="0" err="1" smtClean="0"/>
              <a:t>scott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tiger@LOCAL_DB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smtClean="0"/>
              <a:t>         example 2:</a:t>
            </a:r>
          </a:p>
          <a:p>
            <a:pPr>
              <a:buNone/>
            </a:pPr>
            <a:r>
              <a:rPr lang="en-US" altLang="zh-TW" sz="2800" dirty="0" smtClean="0"/>
              <a:t>                C:\&gt;   </a:t>
            </a:r>
            <a:r>
              <a:rPr lang="en-US" altLang="zh-TW" sz="2800" dirty="0" err="1" smtClean="0"/>
              <a:t>sqlplus</a:t>
            </a:r>
            <a:r>
              <a:rPr lang="en-US" altLang="zh-TW" sz="2800" dirty="0" smtClean="0"/>
              <a:t>  </a:t>
            </a:r>
            <a:r>
              <a:rPr lang="en-US" altLang="zh-TW" sz="2800" dirty="0" err="1" smtClean="0"/>
              <a:t>jackson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supersales@SALES_DB</a:t>
            </a:r>
            <a:endParaRPr lang="en-US" altLang="zh-TW" sz="2800" dirty="0" smtClean="0"/>
          </a:p>
          <a:p>
            <a:r>
              <a:rPr lang="en-US" altLang="zh-TW" sz="2800" dirty="0" smtClean="0"/>
              <a:t>4. </a:t>
            </a:r>
            <a:r>
              <a:rPr lang="zh-TW" altLang="en-US" sz="2800" dirty="0" smtClean="0"/>
              <a:t>啟動</a:t>
            </a:r>
            <a:r>
              <a:rPr lang="en-US" altLang="zh-TW" sz="2800" dirty="0" smtClean="0"/>
              <a:t>SQL*Plus</a:t>
            </a:r>
            <a:r>
              <a:rPr lang="zh-TW" altLang="en-US" sz="2800" dirty="0" smtClean="0"/>
              <a:t>但不登入資料庫</a:t>
            </a:r>
          </a:p>
          <a:p>
            <a:pPr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    </a:t>
            </a:r>
            <a:r>
              <a:rPr lang="en-US" altLang="zh-TW" sz="2800" dirty="0" err="1" smtClean="0"/>
              <a:t>sqlplus</a:t>
            </a:r>
            <a:r>
              <a:rPr lang="en-US" altLang="zh-TW" sz="2800" dirty="0" smtClean="0"/>
              <a:t> /NOLOG</a:t>
            </a:r>
          </a:p>
          <a:p>
            <a:r>
              <a:rPr lang="en-US" altLang="zh-TW" sz="2800" dirty="0" smtClean="0"/>
              <a:t>5. </a:t>
            </a:r>
            <a:r>
              <a:rPr lang="zh-TW" altLang="en-US" sz="2800" dirty="0" smtClean="0"/>
              <a:t>在資料庫本機直接</a:t>
            </a:r>
            <a:r>
              <a:rPr lang="en-US" altLang="zh-TW" sz="2800" dirty="0" smtClean="0"/>
              <a:t>Login sys</a:t>
            </a:r>
          </a:p>
          <a:p>
            <a:pPr>
              <a:buNone/>
            </a:pPr>
            <a:r>
              <a:rPr lang="en-US" altLang="zh-TW" sz="2800" dirty="0" smtClean="0"/>
              <a:t>	    </a:t>
            </a:r>
            <a:r>
              <a:rPr lang="en-US" altLang="zh-TW" sz="2800" dirty="0" err="1" smtClean="0"/>
              <a:t>sqlplus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"/ as </a:t>
            </a:r>
            <a:r>
              <a:rPr lang="en-US" altLang="zh-TW" sz="2800" dirty="0" err="1" smtClean="0"/>
              <a:t>sysdba</a:t>
            </a:r>
            <a:r>
              <a:rPr lang="en-US" altLang="zh-TW" sz="2800" dirty="0" smtClean="0"/>
              <a:t>"</a:t>
            </a:r>
          </a:p>
          <a:p>
            <a:pPr>
              <a:buNone/>
            </a:pPr>
            <a:r>
              <a:rPr lang="en-US" altLang="zh-TW" sz="2800" dirty="0" smtClean="0"/>
              <a:t>	    </a:t>
            </a:r>
            <a:r>
              <a:rPr lang="zh-TW" altLang="en-US" sz="2800" dirty="0" smtClean="0"/>
              <a:t>在</a:t>
            </a:r>
            <a:r>
              <a:rPr lang="en-US" altLang="zh-TW" sz="2800" dirty="0" smtClean="0">
                <a:solidFill>
                  <a:srgbClr val="FF0000"/>
                </a:solidFill>
              </a:rPr>
              <a:t>Oracle9i</a:t>
            </a:r>
            <a:r>
              <a:rPr lang="zh-TW" altLang="en-US" sz="2800" dirty="0" smtClean="0"/>
              <a:t>以後的版本</a:t>
            </a:r>
            <a:r>
              <a:rPr lang="en-US" altLang="zh-TW" sz="2800" dirty="0" smtClean="0"/>
              <a:t>, Login sys</a:t>
            </a:r>
            <a:r>
              <a:rPr lang="zh-TW" altLang="en-US" sz="2800" dirty="0" smtClean="0"/>
              <a:t>一定要 </a:t>
            </a:r>
            <a:r>
              <a:rPr lang="en-US" altLang="zh-TW" sz="2800" dirty="0" smtClean="0">
                <a:solidFill>
                  <a:srgbClr val="FF0000"/>
                </a:solidFill>
              </a:rPr>
              <a:t>as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sysdba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Connect to Database Using SQL*Plus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/>
            <a:r>
              <a:rPr lang="en-US" altLang="zh-TW" sz="2600" dirty="0" smtClean="0"/>
              <a:t>1. Index</a:t>
            </a:r>
            <a:r>
              <a:rPr lang="zh-TW" altLang="en-US" sz="2600" dirty="0" smtClean="0"/>
              <a:t>可加快資料搜尋速度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但會降低資料異動速度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marL="457200" indent="-457200">
              <a:buNone/>
            </a:pPr>
            <a:r>
              <a:rPr lang="zh-TW" altLang="en-US" sz="2600" dirty="0" smtClean="0"/>
              <a:t> </a:t>
            </a:r>
            <a:r>
              <a:rPr lang="zh-TW" altLang="en-US" sz="2600" dirty="0" smtClean="0"/>
              <a:t>         因此</a:t>
            </a:r>
            <a:r>
              <a:rPr lang="zh-TW" altLang="en-US" sz="2600" dirty="0" smtClean="0"/>
              <a:t>非必要時</a:t>
            </a:r>
            <a:r>
              <a:rPr lang="en-US" altLang="zh-TW" sz="2600" dirty="0" smtClean="0"/>
              <a:t>Table</a:t>
            </a:r>
            <a:r>
              <a:rPr lang="zh-TW" altLang="en-US" sz="2600" dirty="0" smtClean="0"/>
              <a:t>不要亂開</a:t>
            </a:r>
            <a:r>
              <a:rPr lang="en-US" altLang="zh-TW" sz="2600" dirty="0" smtClean="0"/>
              <a:t>Index </a:t>
            </a:r>
            <a:r>
              <a:rPr lang="zh-TW" altLang="en-US" sz="2600" dirty="0" smtClean="0"/>
              <a:t>。</a:t>
            </a:r>
          </a:p>
          <a:p>
            <a:pPr marL="457200" indent="-457200"/>
            <a:r>
              <a:rPr lang="en-US" altLang="zh-TW" sz="2600" dirty="0" smtClean="0"/>
              <a:t>2. Index</a:t>
            </a:r>
            <a:r>
              <a:rPr lang="zh-TW" altLang="en-US" sz="2600" dirty="0" smtClean="0"/>
              <a:t>是把</a:t>
            </a:r>
            <a:r>
              <a:rPr lang="en-US" altLang="zh-TW" sz="2600" dirty="0" smtClean="0"/>
              <a:t>Index</a:t>
            </a:r>
            <a:r>
              <a:rPr lang="zh-TW" altLang="en-US" sz="2600" dirty="0" smtClean="0"/>
              <a:t>欄位與相應該筆資料的實際</a:t>
            </a:r>
            <a:r>
              <a:rPr lang="en-US" altLang="zh-TW" sz="2600" dirty="0" smtClean="0"/>
              <a:t>Disk</a:t>
            </a:r>
            <a:r>
              <a:rPr lang="zh-TW" altLang="en-US" sz="2600" dirty="0" smtClean="0"/>
              <a:t>位址</a:t>
            </a:r>
            <a:r>
              <a:rPr lang="zh-TW" altLang="en-US" sz="2600" dirty="0" smtClean="0"/>
              <a:t>儲存    </a:t>
            </a:r>
            <a:r>
              <a:rPr lang="zh-TW" altLang="en-US" sz="2600" dirty="0" smtClean="0"/>
              <a:t> </a:t>
            </a:r>
            <a:r>
              <a:rPr lang="zh-TW" altLang="en-US" sz="2600" dirty="0" smtClean="0"/>
              <a:t>     </a:t>
            </a:r>
            <a:r>
              <a:rPr lang="en-US" altLang="zh-TW" sz="2600" dirty="0" smtClean="0"/>
              <a:t>	</a:t>
            </a:r>
            <a:r>
              <a:rPr lang="zh-TW" altLang="en-US" sz="2600" dirty="0" smtClean="0"/>
              <a:t>在一個</a:t>
            </a:r>
            <a:r>
              <a:rPr lang="en-US" altLang="zh-TW" sz="2600" dirty="0" smtClean="0"/>
              <a:t>B-Tree Table</a:t>
            </a:r>
            <a:r>
              <a:rPr lang="zh-TW" altLang="en-US" sz="2600" dirty="0" smtClean="0"/>
              <a:t>中。</a:t>
            </a:r>
          </a:p>
          <a:p>
            <a:pPr marL="457200" indent="-457200"/>
            <a:r>
              <a:rPr lang="en-US" altLang="zh-TW" sz="2600" dirty="0" smtClean="0"/>
              <a:t>3.  Unique index</a:t>
            </a:r>
            <a:r>
              <a:rPr lang="zh-TW" altLang="en-US" sz="2600" dirty="0" smtClean="0"/>
              <a:t>能確保在 </a:t>
            </a:r>
            <a:r>
              <a:rPr lang="en-US" altLang="zh-TW" sz="2600" dirty="0" smtClean="0"/>
              <a:t>Table </a:t>
            </a:r>
            <a:r>
              <a:rPr lang="zh-TW" altLang="en-US" sz="2600" dirty="0" smtClean="0"/>
              <a:t>中 </a:t>
            </a:r>
            <a:r>
              <a:rPr lang="en-US" altLang="zh-TW" sz="2600" dirty="0" smtClean="0"/>
              <a:t>Index Column </a:t>
            </a:r>
            <a:r>
              <a:rPr lang="zh-TW" altLang="en-US" sz="2600" dirty="0" smtClean="0"/>
              <a:t>的值</a:t>
            </a:r>
            <a:r>
              <a:rPr lang="zh-TW" altLang="en-US" sz="2600" dirty="0" smtClean="0"/>
              <a:t>不</a:t>
            </a:r>
            <a:r>
              <a:rPr lang="en-US" altLang="zh-TW" sz="2600" dirty="0" smtClean="0"/>
              <a:t>	</a:t>
            </a:r>
            <a:r>
              <a:rPr lang="zh-TW" altLang="en-US" sz="2600" dirty="0" smtClean="0"/>
              <a:t>會重複</a:t>
            </a:r>
            <a:r>
              <a:rPr lang="zh-TW" altLang="en-US" sz="2600" dirty="0" smtClean="0"/>
              <a:t>。</a:t>
            </a:r>
            <a:r>
              <a:rPr lang="en-US" altLang="zh-TW" sz="2600" dirty="0" smtClean="0">
                <a:solidFill>
                  <a:srgbClr val="FF0000"/>
                </a:solidFill>
              </a:rPr>
              <a:t>Primary </a:t>
            </a:r>
            <a:r>
              <a:rPr lang="en-US" altLang="zh-TW" sz="2600" dirty="0" smtClean="0">
                <a:solidFill>
                  <a:srgbClr val="FF0000"/>
                </a:solidFill>
              </a:rPr>
              <a:t>Key </a:t>
            </a:r>
            <a:r>
              <a:rPr lang="zh-TW" altLang="en-US" sz="2600" dirty="0" smtClean="0">
                <a:solidFill>
                  <a:srgbClr val="FF0000"/>
                </a:solidFill>
              </a:rPr>
              <a:t>隱含一個 </a:t>
            </a:r>
            <a:r>
              <a:rPr lang="en-US" altLang="zh-TW" sz="2600" dirty="0" smtClean="0">
                <a:solidFill>
                  <a:srgbClr val="FF0000"/>
                </a:solidFill>
              </a:rPr>
              <a:t>Unique Index,</a:t>
            </a:r>
            <a:r>
              <a:rPr lang="zh-TW" altLang="en-US" sz="2600" dirty="0" smtClean="0">
                <a:solidFill>
                  <a:srgbClr val="FF0000"/>
                </a:solidFill>
              </a:rPr>
              <a:t>且</a:t>
            </a:r>
            <a:r>
              <a:rPr lang="en-US" altLang="zh-TW" sz="2600" dirty="0" smtClean="0">
                <a:solidFill>
                  <a:srgbClr val="FF0000"/>
                </a:solidFill>
              </a:rPr>
              <a:t>Index </a:t>
            </a:r>
            <a:r>
              <a:rPr lang="en-US" altLang="zh-TW" sz="2600" dirty="0" smtClean="0">
                <a:solidFill>
                  <a:srgbClr val="FF0000"/>
                </a:solidFill>
              </a:rPr>
              <a:t>	Column</a:t>
            </a:r>
            <a:r>
              <a:rPr lang="zh-TW" altLang="en-US" sz="2600" dirty="0" smtClean="0">
                <a:solidFill>
                  <a:srgbClr val="FF0000"/>
                </a:solidFill>
              </a:rPr>
              <a:t>不可為</a:t>
            </a:r>
            <a:r>
              <a:rPr lang="en-US" altLang="zh-TW" sz="2600" dirty="0" smtClean="0">
                <a:solidFill>
                  <a:srgbClr val="FF0000"/>
                </a:solidFill>
              </a:rPr>
              <a:t>NULL</a:t>
            </a:r>
          </a:p>
          <a:p>
            <a:pPr marL="457200" indent="-457200"/>
            <a:r>
              <a:rPr lang="en-US" altLang="zh-TW" sz="2800" dirty="0" smtClean="0"/>
              <a:t>4.  Example 1:</a:t>
            </a:r>
          </a:p>
          <a:p>
            <a:pPr marL="457200" indent="-457200">
              <a:buNone/>
            </a:pPr>
            <a:r>
              <a:rPr lang="en-US" altLang="zh-TW" sz="2400" dirty="0" smtClean="0">
                <a:latin typeface="Courier New" pitchFamily="49" charset="0"/>
              </a:rPr>
              <a:t>     </a:t>
            </a:r>
            <a:r>
              <a:rPr lang="en-US" altLang="zh-TW" sz="2400" dirty="0" smtClean="0">
                <a:latin typeface="Courier New" pitchFamily="49" charset="0"/>
              </a:rPr>
              <a:t>	create </a:t>
            </a:r>
            <a:r>
              <a:rPr lang="en-US" altLang="zh-TW" sz="2400" dirty="0" smtClean="0">
                <a:latin typeface="Courier New" pitchFamily="49" charset="0"/>
              </a:rPr>
              <a:t>index  emp_d1 on </a:t>
            </a:r>
            <a:r>
              <a:rPr lang="en-US" altLang="zh-TW" sz="2400" dirty="0" err="1" smtClean="0">
                <a:latin typeface="Courier New" pitchFamily="49" charset="0"/>
              </a:rPr>
              <a:t>emp</a:t>
            </a:r>
            <a:r>
              <a:rPr lang="en-US" altLang="zh-TW" sz="2400" dirty="0" smtClean="0">
                <a:latin typeface="Courier New" pitchFamily="49" charset="0"/>
              </a:rPr>
              <a:t>(</a:t>
            </a:r>
            <a:r>
              <a:rPr lang="en-US" altLang="zh-TW" sz="2400" dirty="0" err="1" smtClean="0">
                <a:latin typeface="Courier New" pitchFamily="49" charset="0"/>
              </a:rPr>
              <a:t>ename</a:t>
            </a:r>
            <a:r>
              <a:rPr lang="en-US" altLang="zh-TW" sz="2400" dirty="0" smtClean="0">
                <a:latin typeface="Courier New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altLang="zh-TW" sz="2400" dirty="0" smtClean="0">
                <a:latin typeface="Courier New" pitchFamily="49" charset="0"/>
              </a:rPr>
              <a:t>    </a:t>
            </a:r>
            <a:r>
              <a:rPr lang="en-US" altLang="zh-TW" sz="2400" dirty="0" smtClean="0">
                <a:latin typeface="Courier New" pitchFamily="49" charset="0"/>
              </a:rPr>
              <a:t>	create </a:t>
            </a:r>
            <a:r>
              <a:rPr lang="en-US" altLang="zh-TW" sz="2400" dirty="0" smtClean="0">
                <a:latin typeface="Courier New" pitchFamily="49" charset="0"/>
              </a:rPr>
              <a:t>unique index dept_u1 on dept(</a:t>
            </a:r>
            <a:r>
              <a:rPr lang="en-US" altLang="zh-TW" sz="2400" dirty="0" err="1" smtClean="0">
                <a:latin typeface="Courier New" pitchFamily="49" charset="0"/>
              </a:rPr>
              <a:t>deptno</a:t>
            </a:r>
            <a:r>
              <a:rPr lang="en-US" altLang="zh-TW" sz="2400" dirty="0" smtClean="0">
                <a:latin typeface="Courier New" pitchFamily="49" charset="0"/>
              </a:rPr>
              <a:t>);</a:t>
            </a:r>
          </a:p>
          <a:p>
            <a:pPr marL="457200" indent="-457200"/>
            <a:r>
              <a:rPr lang="en-US" altLang="zh-TW" sz="2800" dirty="0" smtClean="0"/>
              <a:t>5.  Example 2:</a:t>
            </a:r>
          </a:p>
          <a:p>
            <a:pPr marL="457200" indent="-457200">
              <a:buNone/>
            </a:pPr>
            <a:r>
              <a:rPr lang="en-US" altLang="zh-TW" sz="2800" dirty="0" smtClean="0"/>
              <a:t>       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</a:t>
            </a:r>
            <a:r>
              <a:rPr lang="en-US" altLang="zh-TW" sz="2400" dirty="0" smtClean="0">
                <a:latin typeface="Courier New" pitchFamily="49" charset="0"/>
              </a:rPr>
              <a:t>create </a:t>
            </a:r>
            <a:r>
              <a:rPr lang="en-US" altLang="zh-TW" sz="2400" dirty="0" smtClean="0">
                <a:latin typeface="Courier New" pitchFamily="49" charset="0"/>
              </a:rPr>
              <a:t>index  emp_d2 on </a:t>
            </a:r>
            <a:r>
              <a:rPr lang="en-US" altLang="zh-TW" sz="2400" dirty="0" err="1" smtClean="0">
                <a:latin typeface="Courier New" pitchFamily="49" charset="0"/>
              </a:rPr>
              <a:t>emp</a:t>
            </a:r>
            <a:r>
              <a:rPr lang="en-US" altLang="zh-TW" sz="2400" dirty="0" smtClean="0">
                <a:latin typeface="Courier New" pitchFamily="49" charset="0"/>
              </a:rPr>
              <a:t>(</a:t>
            </a:r>
            <a:r>
              <a:rPr lang="en-US" altLang="zh-TW" sz="2400" dirty="0" err="1" smtClean="0">
                <a:latin typeface="Courier New" pitchFamily="49" charset="0"/>
              </a:rPr>
              <a:t>job,sal</a:t>
            </a:r>
            <a:r>
              <a:rPr lang="en-US" altLang="zh-TW" sz="2400" dirty="0" smtClean="0">
                <a:latin typeface="Courier New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altLang="zh-TW" sz="2400" dirty="0" smtClean="0">
                <a:latin typeface="Courier New" pitchFamily="49" charset="0"/>
              </a:rPr>
              <a:t>     </a:t>
            </a:r>
            <a:r>
              <a:rPr lang="zh-TW" altLang="en-US" sz="2400" dirty="0" smtClean="0">
                <a:latin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</a:rPr>
              <a:t>create </a:t>
            </a:r>
            <a:r>
              <a:rPr lang="en-US" altLang="zh-TW" sz="2400" dirty="0" smtClean="0">
                <a:latin typeface="Courier New" pitchFamily="49" charset="0"/>
              </a:rPr>
              <a:t>unique index emp_u1 on (</a:t>
            </a:r>
            <a:r>
              <a:rPr lang="en-US" altLang="zh-TW" sz="2400" dirty="0" err="1" smtClean="0">
                <a:latin typeface="Courier New" pitchFamily="49" charset="0"/>
              </a:rPr>
              <a:t>deptno,ename</a:t>
            </a:r>
            <a:r>
              <a:rPr lang="en-US" altLang="zh-TW" sz="2400" dirty="0" smtClean="0">
                <a:latin typeface="Courier New" pitchFamily="49" charset="0"/>
              </a:rPr>
              <a:t>);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Create Index , Create unique index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sz="9600" dirty="0" smtClean="0"/>
              <a:t>SELECT-</a:t>
            </a:r>
            <a:r>
              <a:rPr lang="en-US" altLang="zh-TW" sz="9600" dirty="0" smtClean="0"/>
              <a:t> </a:t>
            </a:r>
            <a:endParaRPr lang="en-US" altLang="zh-TW" sz="9600" dirty="0" smtClean="0"/>
          </a:p>
          <a:p>
            <a:pPr>
              <a:buNone/>
            </a:pPr>
            <a:r>
              <a:rPr lang="en-US" altLang="zh-TW" sz="6400" dirty="0" smtClean="0"/>
              <a:t>JOINS ,</a:t>
            </a:r>
            <a:r>
              <a:rPr lang="en-US" altLang="zh-TW" sz="6400" dirty="0" err="1" smtClean="0"/>
              <a:t>Subqueries</a:t>
            </a:r>
            <a:r>
              <a:rPr lang="en-US" altLang="zh-TW" sz="6400" dirty="0" smtClean="0"/>
              <a:t>,</a:t>
            </a:r>
            <a:r>
              <a:rPr lang="en-US" altLang="zh-TW" sz="6400" dirty="0" smtClean="0">
                <a:latin typeface="Arial Unicode MS" pitchFamily="34" charset="-120"/>
              </a:rPr>
              <a:t> UNION </a:t>
            </a:r>
            <a:r>
              <a:rPr lang="zh-TW" altLang="en-US" sz="6400" dirty="0" smtClean="0">
                <a:latin typeface="Arial Unicode MS" pitchFamily="34" charset="-120"/>
              </a:rPr>
              <a:t>等課題</a:t>
            </a:r>
            <a:r>
              <a:rPr lang="en-US" altLang="zh-TW" sz="6400" dirty="0" smtClean="0">
                <a:latin typeface="Arial Unicode MS" pitchFamily="34" charset="-120"/>
              </a:rPr>
              <a:t> </a:t>
            </a:r>
            <a:r>
              <a:rPr lang="zh-TW" altLang="en-US" sz="6400" dirty="0" smtClean="0">
                <a:latin typeface="Arial Unicode MS" pitchFamily="34" charset="-120"/>
              </a:rPr>
              <a:t>例如</a:t>
            </a:r>
            <a:r>
              <a:rPr lang="en-US" altLang="zh-TW" sz="6400" dirty="0" smtClean="0">
                <a:latin typeface="Arial Unicode MS" pitchFamily="34" charset="-120"/>
              </a:rPr>
              <a:t>:union &amp; union all </a:t>
            </a:r>
            <a:r>
              <a:rPr lang="zh-TW" altLang="en-US" sz="6400" dirty="0" smtClean="0">
                <a:latin typeface="Arial Unicode MS" pitchFamily="34" charset="-120"/>
              </a:rPr>
              <a:t>差異</a:t>
            </a:r>
            <a:endParaRPr lang="en-US" altLang="zh-TW" sz="6400" dirty="0" smtClean="0">
              <a:latin typeface="Arial Unicode MS" pitchFamily="34" charset="-120"/>
            </a:endParaRPr>
          </a:p>
          <a:p>
            <a:pPr>
              <a:buNone/>
            </a:pPr>
            <a:endParaRPr lang="en-US" altLang="zh-TW" sz="6400" dirty="0" smtClean="0">
              <a:latin typeface="Arial Unicode MS" pitchFamily="34" charset="-120"/>
            </a:endParaRPr>
          </a:p>
          <a:p>
            <a:r>
              <a:rPr lang="en-US" altLang="zh-TW" sz="9600" dirty="0" smtClean="0"/>
              <a:t>INSERT-</a:t>
            </a:r>
          </a:p>
          <a:p>
            <a:pPr>
              <a:buNone/>
            </a:pPr>
            <a:r>
              <a:rPr lang="en-US" altLang="zh-TW" sz="6400" dirty="0" smtClean="0"/>
              <a:t>INSERT statement </a:t>
            </a:r>
            <a:r>
              <a:rPr lang="zh-TW" altLang="en-US" sz="6400" dirty="0" smtClean="0"/>
              <a:t>使用 </a:t>
            </a:r>
            <a:r>
              <a:rPr lang="en-US" altLang="zh-TW" sz="6400" dirty="0" smtClean="0"/>
              <a:t>VALUES </a:t>
            </a:r>
            <a:r>
              <a:rPr lang="zh-TW" altLang="en-US" sz="6400" dirty="0" smtClean="0"/>
              <a:t>子句一次只存入一筆資料 </a:t>
            </a:r>
          </a:p>
          <a:p>
            <a:pPr>
              <a:buNone/>
            </a:pPr>
            <a:r>
              <a:rPr lang="en-US" altLang="zh-TW" sz="6400" dirty="0" smtClean="0"/>
              <a:t>INSERT statement </a:t>
            </a:r>
            <a:r>
              <a:rPr lang="zh-TW" altLang="en-US" sz="6400" dirty="0" smtClean="0"/>
              <a:t>使用</a:t>
            </a:r>
            <a:r>
              <a:rPr lang="en-US" altLang="zh-TW" sz="6400" dirty="0" err="1" smtClean="0"/>
              <a:t>subquery</a:t>
            </a:r>
            <a:r>
              <a:rPr lang="en-US" altLang="zh-TW" sz="6400" dirty="0" smtClean="0"/>
              <a:t> </a:t>
            </a:r>
            <a:r>
              <a:rPr lang="zh-TW" altLang="en-US" sz="6400" dirty="0" smtClean="0"/>
              <a:t>一次可存入</a:t>
            </a:r>
            <a:r>
              <a:rPr lang="en-US" altLang="zh-TW" sz="6400" dirty="0" err="1" smtClean="0"/>
              <a:t>Subquery</a:t>
            </a:r>
            <a:r>
              <a:rPr lang="zh-TW" altLang="en-US" sz="6400" dirty="0" smtClean="0"/>
              <a:t>傳回的所有</a:t>
            </a:r>
            <a:r>
              <a:rPr lang="zh-TW" altLang="en-US" sz="6400" dirty="0" smtClean="0"/>
              <a:t>資料</a:t>
            </a:r>
            <a:endParaRPr lang="en-US" altLang="zh-TW" sz="6400" dirty="0" smtClean="0"/>
          </a:p>
          <a:p>
            <a:pPr>
              <a:buNone/>
            </a:pPr>
            <a:endParaRPr lang="en-US" altLang="zh-TW" sz="6400" dirty="0" smtClean="0"/>
          </a:p>
          <a:p>
            <a:r>
              <a:rPr lang="en-US" altLang="zh-TW" sz="9600" dirty="0" smtClean="0"/>
              <a:t>DELETE-</a:t>
            </a:r>
          </a:p>
          <a:p>
            <a:pPr>
              <a:buNone/>
            </a:pPr>
            <a:r>
              <a:rPr lang="en-US" altLang="zh-TW" sz="6400" dirty="0" smtClean="0">
                <a:latin typeface="Courier New" pitchFamily="49" charset="0"/>
              </a:rPr>
              <a:t>DELETE FROM </a:t>
            </a:r>
            <a:r>
              <a:rPr lang="en-US" altLang="zh-TW" sz="6400" dirty="0" err="1" smtClean="0">
                <a:latin typeface="Courier New" pitchFamily="49" charset="0"/>
              </a:rPr>
              <a:t>emp</a:t>
            </a:r>
            <a:endParaRPr lang="en-US" altLang="zh-TW" sz="6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zh-TW" sz="6400" dirty="0" smtClean="0">
                <a:latin typeface="Courier New" pitchFamily="49" charset="0"/>
              </a:rPr>
              <a:t>   </a:t>
            </a:r>
            <a:r>
              <a:rPr lang="en-US" altLang="zh-TW" sz="6400" dirty="0" smtClean="0">
                <a:latin typeface="Courier New" pitchFamily="49" charset="0"/>
              </a:rPr>
              <a:t>WHERE JOB = </a:t>
            </a:r>
            <a:r>
              <a:rPr lang="en-US" altLang="zh-TW" sz="6400" dirty="0" smtClean="0">
                <a:latin typeface="Courier New" pitchFamily="49" charset="0"/>
              </a:rPr>
              <a:t>'SALESMAN‘</a:t>
            </a:r>
          </a:p>
          <a:p>
            <a:pPr>
              <a:buNone/>
            </a:pPr>
            <a:r>
              <a:rPr lang="en-US" altLang="zh-TW" sz="6400" dirty="0" smtClean="0">
                <a:latin typeface="Courier New" pitchFamily="49" charset="0"/>
              </a:rPr>
              <a:t>    </a:t>
            </a:r>
            <a:r>
              <a:rPr lang="en-US" altLang="zh-TW" sz="6400" dirty="0" smtClean="0">
                <a:latin typeface="Courier New" pitchFamily="49" charset="0"/>
              </a:rPr>
              <a:t>AND COMM &lt; 100;</a:t>
            </a:r>
          </a:p>
          <a:p>
            <a:pPr>
              <a:buNone/>
            </a:pPr>
            <a:endParaRPr lang="en-US" altLang="zh-TW" sz="6400" dirty="0" smtClean="0"/>
          </a:p>
          <a:p>
            <a:r>
              <a:rPr lang="en-US" altLang="zh-TW" sz="9600" dirty="0" smtClean="0"/>
              <a:t>UPDATE-</a:t>
            </a:r>
            <a:endParaRPr lang="en-US" altLang="zh-TW" sz="9600" dirty="0" smtClean="0"/>
          </a:p>
          <a:p>
            <a:pPr>
              <a:buNone/>
            </a:pPr>
            <a:r>
              <a:rPr lang="en-US" altLang="zh-TW" sz="6400" dirty="0" smtClean="0">
                <a:latin typeface="Courier New" pitchFamily="49" charset="0"/>
              </a:rPr>
              <a:t>UPDATE </a:t>
            </a:r>
            <a:r>
              <a:rPr lang="en-US" altLang="zh-TW" sz="6400" dirty="0" err="1" smtClean="0">
                <a:latin typeface="Courier New" pitchFamily="49" charset="0"/>
              </a:rPr>
              <a:t>emp</a:t>
            </a:r>
            <a:r>
              <a:rPr lang="en-US" altLang="zh-TW" sz="6400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TW" sz="6400" dirty="0" smtClean="0">
                <a:latin typeface="Courier New" pitchFamily="49" charset="0"/>
              </a:rPr>
              <a:t>    SET </a:t>
            </a:r>
            <a:r>
              <a:rPr lang="en-US" altLang="zh-TW" sz="6400" dirty="0" err="1" smtClean="0">
                <a:latin typeface="Courier New" pitchFamily="49" charset="0"/>
              </a:rPr>
              <a:t>comm</a:t>
            </a:r>
            <a:r>
              <a:rPr lang="en-US" altLang="zh-TW" sz="6400" dirty="0" smtClean="0">
                <a:latin typeface="Courier New" pitchFamily="49" charset="0"/>
              </a:rPr>
              <a:t> = NULL </a:t>
            </a:r>
          </a:p>
          <a:p>
            <a:pPr>
              <a:buNone/>
            </a:pPr>
            <a:r>
              <a:rPr lang="en-US" altLang="zh-TW" sz="6400" dirty="0" smtClean="0">
                <a:latin typeface="Courier New" pitchFamily="49" charset="0"/>
              </a:rPr>
              <a:t>    WHERE job = 'TRAINEE'; </a:t>
            </a:r>
          </a:p>
          <a:p>
            <a:endParaRPr lang="en-US" altLang="zh-TW" sz="6400" dirty="0" smtClean="0"/>
          </a:p>
          <a:p>
            <a:pPr>
              <a:buNone/>
            </a:pPr>
            <a:endParaRPr lang="en-US" altLang="zh-TW" sz="1800" dirty="0" smtClean="0">
              <a:latin typeface="Arial Unicode MS" pitchFamily="34" charset="-120"/>
            </a:endParaRPr>
          </a:p>
          <a:p>
            <a:pPr>
              <a:buNone/>
            </a:pPr>
            <a:endParaRPr lang="en-US" altLang="zh-TW" sz="1800" dirty="0" smtClean="0">
              <a:latin typeface="Arial Unicode MS" pitchFamily="34" charset="-120"/>
            </a:endParaRPr>
          </a:p>
          <a:p>
            <a:pPr>
              <a:buNone/>
            </a:pPr>
            <a:r>
              <a:rPr lang="zh-TW" altLang="en-US" sz="2800" dirty="0" smtClean="0">
                <a:latin typeface="Arial Unicode MS" pitchFamily="34" charset="-120"/>
              </a:rPr>
              <a:t> </a:t>
            </a:r>
            <a:r>
              <a:rPr lang="zh-TW" altLang="en-US" sz="2800" dirty="0" smtClean="0">
                <a:latin typeface="Arial Unicode MS" pitchFamily="34" charset="-120"/>
              </a:rPr>
              <a:t>  </a:t>
            </a:r>
            <a:endParaRPr lang="en-US" altLang="zh-TW" sz="2800" dirty="0" smtClean="0">
              <a:latin typeface="Arial Unicode MS" pitchFamily="34" charset="-120"/>
            </a:endParaRPr>
          </a:p>
          <a:p>
            <a:pPr>
              <a:buNone/>
            </a:pPr>
            <a:endParaRPr lang="en-US" altLang="zh-TW" sz="2800" dirty="0" smtClean="0">
              <a:latin typeface="Arial Unicode MS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 view is a logical table that allows you to access data </a:t>
            </a:r>
            <a:r>
              <a:rPr lang="en-US" altLang="zh-TW" sz="2800" dirty="0" err="1" smtClean="0"/>
              <a:t>fromother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tables and views. A view contains no data itself. </a:t>
            </a:r>
            <a:r>
              <a:rPr lang="en-US" altLang="zh-TW" sz="2800" dirty="0" err="1" smtClean="0"/>
              <a:t>Thetables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upon which a view is based are called base tables.</a:t>
            </a:r>
            <a:r>
              <a:rPr lang="en-US" altLang="zh-TW" sz="2000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sz="1800" dirty="0" smtClean="0">
                <a:latin typeface="Courier New" pitchFamily="49" charset="0"/>
              </a:rPr>
              <a:t>CREATE VIEW dept20 </a:t>
            </a:r>
            <a:r>
              <a:rPr lang="en-US" altLang="zh-TW" sz="1800" dirty="0" smtClean="0">
                <a:latin typeface="Courier New" pitchFamily="49" charset="0"/>
              </a:rPr>
              <a:t>AS 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</a:rPr>
              <a:t>	</a:t>
            </a:r>
            <a:r>
              <a:rPr lang="en-US" altLang="zh-TW" sz="1800" dirty="0" smtClean="0">
                <a:latin typeface="Courier New" pitchFamily="49" charset="0"/>
              </a:rPr>
              <a:t>	  SELECT </a:t>
            </a:r>
            <a:r>
              <a:rPr lang="en-US" altLang="zh-TW" sz="1800" dirty="0" err="1" smtClean="0">
                <a:latin typeface="Courier New" pitchFamily="49" charset="0"/>
              </a:rPr>
              <a:t>ename</a:t>
            </a:r>
            <a:r>
              <a:rPr lang="en-US" altLang="zh-TW" sz="1800" dirty="0" smtClean="0">
                <a:latin typeface="Courier New" pitchFamily="49" charset="0"/>
              </a:rPr>
              <a:t>, </a:t>
            </a:r>
            <a:r>
              <a:rPr lang="en-US" altLang="zh-TW" sz="1800" dirty="0" err="1" smtClean="0">
                <a:latin typeface="Courier New" pitchFamily="49" charset="0"/>
              </a:rPr>
              <a:t>sal</a:t>
            </a:r>
            <a:r>
              <a:rPr lang="en-US" altLang="zh-TW" sz="1800" dirty="0" smtClean="0">
                <a:latin typeface="Courier New" pitchFamily="49" charset="0"/>
              </a:rPr>
              <a:t>*12annual_salary </a:t>
            </a:r>
            <a:endParaRPr lang="en-US" altLang="zh-TW" sz="18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</a:rPr>
              <a:t>        </a:t>
            </a:r>
            <a:r>
              <a:rPr lang="en-US" altLang="zh-TW" sz="1800" dirty="0" smtClean="0">
                <a:latin typeface="Courier New" pitchFamily="49" charset="0"/>
              </a:rPr>
              <a:t>  FROM </a:t>
            </a:r>
            <a:r>
              <a:rPr lang="en-US" altLang="zh-TW" sz="1800" dirty="0" err="1" smtClean="0">
                <a:latin typeface="Courier New" pitchFamily="49" charset="0"/>
              </a:rPr>
              <a:t>emp</a:t>
            </a:r>
            <a:r>
              <a:rPr lang="en-US" altLang="zh-TW" sz="1800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TW" sz="1800" dirty="0" smtClean="0">
                <a:latin typeface="Courier New" pitchFamily="49" charset="0"/>
              </a:rPr>
              <a:t>         WHERE </a:t>
            </a:r>
            <a:r>
              <a:rPr lang="en-US" altLang="zh-TW" sz="1800" dirty="0" err="1" smtClean="0">
                <a:latin typeface="Courier New" pitchFamily="49" charset="0"/>
              </a:rPr>
              <a:t>deptno</a:t>
            </a:r>
            <a:r>
              <a:rPr lang="en-US" altLang="zh-TW" sz="1800" dirty="0" smtClean="0">
                <a:latin typeface="Courier New" pitchFamily="49" charset="0"/>
              </a:rPr>
              <a:t> = 20;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Create </a:t>
            </a:r>
            <a:r>
              <a:rPr lang="en-US" altLang="zh-TW" sz="4400" dirty="0" smtClean="0"/>
              <a:t>View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3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Package </a:t>
            </a:r>
            <a:r>
              <a:rPr lang="en-US" altLang="zh-TW" sz="3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SPEC</a:t>
            </a:r>
            <a:r>
              <a:rPr lang="en-US" altLang="zh-TW" sz="3800" b="1" dirty="0" smtClean="0">
                <a:latin typeface="細明體" pitchFamily="49" charset="-120"/>
                <a:ea typeface="細明體" pitchFamily="49" charset="-120"/>
              </a:rPr>
              <a:t> (</a:t>
            </a:r>
            <a:r>
              <a:rPr lang="zh-TW" altLang="en-US" sz="3200" b="1" dirty="0" smtClean="0">
                <a:latin typeface="細明體" pitchFamily="49" charset="-120"/>
                <a:ea typeface="細明體" pitchFamily="49" charset="-120"/>
              </a:rPr>
              <a:t>類似</a:t>
            </a:r>
            <a:r>
              <a:rPr lang="en-US" altLang="zh-TW" sz="3200" b="1" dirty="0" smtClean="0">
                <a:latin typeface="細明體" pitchFamily="49" charset="-120"/>
                <a:ea typeface="細明體" pitchFamily="49" charset="-120"/>
              </a:rPr>
              <a:t>JAVA</a:t>
            </a:r>
            <a:r>
              <a:rPr lang="zh-TW" altLang="en-US" sz="32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3200" b="1" dirty="0" smtClean="0">
                <a:latin typeface="細明體" pitchFamily="49" charset="-120"/>
                <a:ea typeface="細明體" pitchFamily="49" charset="-120"/>
              </a:rPr>
              <a:t>public</a:t>
            </a:r>
            <a:r>
              <a:rPr lang="en-US" altLang="zh-TW" sz="3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CREATE PACKAGE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employee_management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AS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FUNCTION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hire_emp</a:t>
            </a:r>
            <a:endParaRPr lang="en-US" altLang="zh-TW" sz="28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(     name     VARCHAR2,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job      VARCHAR2,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mgr      NUMBER,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hiredate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DATE,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sal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NUMBER,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comm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NUMBER,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deptno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NUMBER) RETURN NUMBER;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PROCEDURE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fire_emp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(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emp_id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NUMBER);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PROCEDURE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sal_raise</a:t>
            </a:r>
            <a:endParaRPr lang="en-US" altLang="zh-TW" sz="28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(    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emp_id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NUMBER,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sal_incr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 NUMBER);</a:t>
            </a:r>
          </a:p>
          <a:p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END </a:t>
            </a:r>
            <a:r>
              <a:rPr lang="en-US" altLang="zh-TW" sz="2800" b="1" dirty="0" err="1" smtClean="0">
                <a:latin typeface="Courier New" pitchFamily="49" charset="0"/>
                <a:ea typeface="細明體" pitchFamily="49" charset="-120"/>
              </a:rPr>
              <a:t>employee_management</a:t>
            </a:r>
            <a:r>
              <a:rPr lang="en-US" altLang="zh-TW" sz="2800" b="1" dirty="0" smtClean="0">
                <a:latin typeface="Courier New" pitchFamily="49" charset="0"/>
                <a:ea typeface="細明體" pitchFamily="49" charset="-120"/>
              </a:rPr>
              <a:t>;</a:t>
            </a:r>
            <a:endParaRPr lang="en-US" altLang="zh-TW" sz="2400" dirty="0" smtClean="0">
              <a:latin typeface="細明體" pitchFamily="49" charset="-120"/>
              <a:ea typeface="細明體" pitchFamily="49" charset="-120"/>
            </a:endParaRPr>
          </a:p>
          <a:p>
            <a:pPr>
              <a:buNone/>
            </a:pPr>
            <a:endParaRPr lang="en-US" altLang="zh-TW" b="1" dirty="0" smtClean="0">
              <a:solidFill>
                <a:srgbClr val="FF0000"/>
              </a:solidFill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PL/SQL Packages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sz="51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Package BODY </a:t>
            </a:r>
            <a:r>
              <a:rPr lang="en-US" altLang="zh-TW" sz="4200" b="1" dirty="0" smtClean="0">
                <a:latin typeface="細明體" pitchFamily="49" charset="-120"/>
                <a:ea typeface="細明體" pitchFamily="49" charset="-120"/>
              </a:rPr>
              <a:t>(spec </a:t>
            </a:r>
            <a:r>
              <a:rPr lang="zh-TW" altLang="en-US" sz="4200" b="1" dirty="0" smtClean="0">
                <a:latin typeface="細明體" pitchFamily="49" charset="-120"/>
                <a:ea typeface="細明體" pitchFamily="49" charset="-120"/>
              </a:rPr>
              <a:t>有宣告才可以讀到裡面的程式</a:t>
            </a:r>
            <a:r>
              <a:rPr lang="en-US" altLang="zh-TW" sz="42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CREATE PACKAGE BODY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employee_management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AS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FUNCTION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hire_emp</a:t>
            </a:r>
            <a:endParaRPr lang="en-US" altLang="zh-TW" sz="24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(     name      VARCHAR2,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   job       VARCHAR2,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   mgr       NUMBER,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hiredate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DATE,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sal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NUMBER,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comm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NUMBER,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  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deptno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NUMBER)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RETURN NUMBER IS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new_empno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NUMBER(10);</a:t>
            </a:r>
          </a:p>
          <a:p>
            <a:endParaRPr lang="en-US" altLang="zh-TW" sz="24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BEGIN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SELECT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emp_sequence.NEXTVAL</a:t>
            </a:r>
            <a:endParaRPr lang="en-US" altLang="zh-TW" sz="24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INTO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new_empno</a:t>
            </a:r>
            <a:endParaRPr lang="en-US" altLang="zh-TW" sz="2400" b="1" dirty="0" smtClean="0">
              <a:latin typeface="Courier New" pitchFamily="49" charset="0"/>
              <a:ea typeface="細明體" pitchFamily="49" charset="-120"/>
            </a:endParaRP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FROM dual;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INSERT INTO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emp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VALUES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(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new_empno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, name, job, mgr,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  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hiredate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,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sal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,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comm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,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deptno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);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   RETURN (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new_empno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);</a:t>
            </a:r>
          </a:p>
          <a:p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   END </a:t>
            </a:r>
            <a:r>
              <a:rPr lang="en-US" altLang="zh-TW" sz="2400" b="1" dirty="0" err="1" smtClean="0">
                <a:latin typeface="Courier New" pitchFamily="49" charset="0"/>
                <a:ea typeface="細明體" pitchFamily="49" charset="-120"/>
              </a:rPr>
              <a:t>hire_emp</a:t>
            </a:r>
            <a:r>
              <a:rPr lang="en-US" altLang="zh-TW" sz="2400" b="1" dirty="0" smtClean="0">
                <a:latin typeface="Courier New" pitchFamily="49" charset="0"/>
                <a:ea typeface="細明體" pitchFamily="49" charset="-120"/>
              </a:rPr>
              <a:t>;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PL/SQL Packages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3600" b="1" dirty="0" smtClean="0"/>
              <a:t>constrains map </a:t>
            </a:r>
            <a:r>
              <a:rPr lang="en-US" altLang="zh-TW" sz="3600" b="1" dirty="0" smtClean="0"/>
              <a:t>method</a:t>
            </a:r>
          </a:p>
          <a:p>
            <a:pPr>
              <a:buNone/>
            </a:pPr>
            <a:r>
              <a:rPr lang="en-US" altLang="zh-TW" sz="3600" b="1" dirty="0" smtClean="0"/>
              <a:t>convert </a:t>
            </a:r>
            <a:r>
              <a:rPr lang="en-US" altLang="zh-TW" sz="3600" b="1" dirty="0" smtClean="0"/>
              <a:t>to</a:t>
            </a:r>
            <a:r>
              <a:rPr lang="en-US" altLang="zh-TW" sz="3600" b="1" dirty="0" smtClean="0"/>
              <a:t>: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b="1" dirty="0" smtClean="0">
                <a:solidFill>
                  <a:schemeClr val="accent2"/>
                </a:solidFill>
                <a:latin typeface="細明體" pitchFamily="49" charset="-120"/>
                <a:ea typeface="細明體" pitchFamily="49" charset="-120"/>
              </a:rPr>
              <a:t>*  RNDS    Read No Database State 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accent2"/>
                </a:solidFill>
                <a:latin typeface="細明體" pitchFamily="49" charset="-120"/>
                <a:ea typeface="細明體" pitchFamily="49" charset="-120"/>
              </a:rPr>
              <a:t>*  WNDS    Write No Database State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accent2"/>
                </a:solidFill>
                <a:latin typeface="細明體" pitchFamily="49" charset="-120"/>
                <a:ea typeface="細明體" pitchFamily="49" charset="-120"/>
              </a:rPr>
              <a:t>*  RNPS    Read No Package State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accent2"/>
                </a:solidFill>
                <a:latin typeface="細明體" pitchFamily="49" charset="-120"/>
                <a:ea typeface="細明體" pitchFamily="49" charset="-120"/>
              </a:rPr>
              <a:t>*  WNPS    Write No Package State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PRAGMA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</TotalTime>
  <Words>696</Words>
  <Application>Microsoft Office PowerPoint</Application>
  <PresentationFormat>如螢幕大小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匯合</vt:lpstr>
      <vt:lpstr> 基礎介紹  PL/SQL</vt:lpstr>
      <vt:lpstr>[SQL]  [SQL*Plus]  [PL/SQL]</vt:lpstr>
      <vt:lpstr>Connect to Database Using SQL*Plus</vt:lpstr>
      <vt:lpstr>Create Index , Create unique index</vt:lpstr>
      <vt:lpstr>DML</vt:lpstr>
      <vt:lpstr>Create View</vt:lpstr>
      <vt:lpstr>PL/SQL Packages</vt:lpstr>
      <vt:lpstr>PL/SQL Packages</vt:lpstr>
      <vt:lpstr>PRAGMA</vt:lpstr>
      <vt:lpstr>PRAGMA</vt:lpstr>
      <vt:lpstr>Database Triggers</vt:lpstr>
      <vt:lpstr>Database Triggers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基礎介紹  PL/SQL</dc:title>
  <dc:creator>Windows User</dc:creator>
  <cp:lastModifiedBy>Windows User</cp:lastModifiedBy>
  <cp:revision>14</cp:revision>
  <dcterms:created xsi:type="dcterms:W3CDTF">2018-11-30T08:50:30Z</dcterms:created>
  <dcterms:modified xsi:type="dcterms:W3CDTF">2018-12-04T06:30:30Z</dcterms:modified>
</cp:coreProperties>
</file>