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5" r:id="rId7"/>
    <p:sldId id="264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DAE5"/>
    <a:srgbClr val="FFFF99"/>
    <a:srgbClr val="FD7FEE"/>
    <a:srgbClr val="BD0F45"/>
    <a:srgbClr val="FF6699"/>
    <a:srgbClr val="FF00FF"/>
    <a:srgbClr val="DF1789"/>
    <a:srgbClr val="E23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296" autoAdjust="0"/>
  </p:normalViewPr>
  <p:slideViewPr>
    <p:cSldViewPr>
      <p:cViewPr varScale="1">
        <p:scale>
          <a:sx n="107" d="100"/>
          <a:sy n="107" d="100"/>
        </p:scale>
        <p:origin x="48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D3BCA-E87C-4DED-A20F-4799840C375C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038E2-D0AF-4D81-8E9A-51BF223234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59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038E2-D0AF-4D81-8E9A-51BF223234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36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352D-E1A9-4A60-BB89-A4B59223E29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2F5D-C226-4CBD-A6D0-B03EA0028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0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352D-E1A9-4A60-BB89-A4B59223E29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2F5D-C226-4CBD-A6D0-B03EA0028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38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352D-E1A9-4A60-BB89-A4B59223E29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2F5D-C226-4CBD-A6D0-B03EA0028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352D-E1A9-4A60-BB89-A4B59223E29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2F5D-C226-4CBD-A6D0-B03EA0028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17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352D-E1A9-4A60-BB89-A4B59223E29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2F5D-C226-4CBD-A6D0-B03EA0028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4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352D-E1A9-4A60-BB89-A4B59223E29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2F5D-C226-4CBD-A6D0-B03EA0028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5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352D-E1A9-4A60-BB89-A4B59223E29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2F5D-C226-4CBD-A6D0-B03EA0028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87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352D-E1A9-4A60-BB89-A4B59223E29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2F5D-C226-4CBD-A6D0-B03EA0028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26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352D-E1A9-4A60-BB89-A4B59223E29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2F5D-C226-4CBD-A6D0-B03EA0028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1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352D-E1A9-4A60-BB89-A4B59223E29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2F5D-C226-4CBD-A6D0-B03EA0028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1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352D-E1A9-4A60-BB89-A4B59223E29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2F5D-C226-4CBD-A6D0-B03EA0028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0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352D-E1A9-4A60-BB89-A4B59223E295}" type="datetimeFigureOut">
              <a:rPr lang="ko-KR" altLang="en-US" smtClean="0"/>
              <a:t>2020-12-21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2F5D-C226-4CBD-A6D0-B03EA0028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98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39952" y="3501008"/>
            <a:ext cx="5004048" cy="33617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39952" y="4719"/>
            <a:ext cx="5004048" cy="34962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19"/>
            <a:ext cx="7092280" cy="6858000"/>
          </a:xfrm>
          <a:prstGeom prst="rect">
            <a:avLst/>
          </a:prstGeom>
          <a:solidFill>
            <a:srgbClr val="BD0F45"/>
          </a:solidFill>
          <a:ln>
            <a:solidFill>
              <a:srgbClr val="BD0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52536" y="620688"/>
            <a:ext cx="7344816" cy="1542833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Object Detection:</a:t>
            </a:r>
            <a:br>
              <a:rPr lang="en-US" altLang="ko-KR" b="1" dirty="0">
                <a:solidFill>
                  <a:schemeClr val="bg1"/>
                </a:solidFill>
              </a:rPr>
            </a:br>
            <a:r>
              <a:rPr lang="en-US" altLang="ko-KR" b="1" dirty="0">
                <a:solidFill>
                  <a:schemeClr val="bg1"/>
                </a:solidFill>
              </a:rPr>
              <a:t>Learning the Anchor Boxes 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5920" y="3663779"/>
            <a:ext cx="3600400" cy="1030700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Jaehoon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Chung,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Dahye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Jeong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9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5600" y="6518769"/>
            <a:ext cx="3045600" cy="3373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3600" y="2060848"/>
            <a:ext cx="8229600" cy="1143000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25343"/>
            <a:ext cx="3045600" cy="337375"/>
          </a:xfrm>
          <a:prstGeom prst="rect">
            <a:avLst/>
          </a:prstGeom>
          <a:solidFill>
            <a:srgbClr val="BD0F45"/>
          </a:solidFill>
          <a:ln>
            <a:solidFill>
              <a:srgbClr val="BD0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669" y="6518768"/>
            <a:ext cx="3045600" cy="3373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5600" y="6518769"/>
            <a:ext cx="3045600" cy="3373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74848" y="112840"/>
            <a:ext cx="8229600" cy="1143000"/>
          </a:xfrm>
        </p:spPr>
        <p:txBody>
          <a:bodyPr/>
          <a:lstStyle/>
          <a:p>
            <a:r>
              <a:rPr lang="en-US" altLang="ko-KR" dirty="0"/>
              <a:t>Problem Motivation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58701"/>
            <a:ext cx="5040560" cy="2638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rgbClr val="00B0F0"/>
                </a:solidFill>
              </a:rPr>
              <a:t>Faster R-CNN : </a:t>
            </a:r>
            <a:r>
              <a:rPr lang="en-US" altLang="ko-KR" sz="2000" dirty="0"/>
              <a:t>Fast R-CNN + Region Proposal Network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B0F0"/>
                </a:solidFill>
              </a:rPr>
              <a:t>Region Proposal Network </a:t>
            </a:r>
            <a:r>
              <a:rPr lang="en-US" altLang="ko-KR" sz="2000" dirty="0"/>
              <a:t>classifies and regresses bounding boxes with reference to anchor boxes of multiple scales and aspect ratios (3 scales and 3 aspect ratios, yielding 9 anchors)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525343"/>
            <a:ext cx="3045600" cy="337375"/>
          </a:xfrm>
          <a:prstGeom prst="rect">
            <a:avLst/>
          </a:prstGeom>
          <a:solidFill>
            <a:srgbClr val="BD0F45"/>
          </a:solidFill>
          <a:ln>
            <a:solidFill>
              <a:srgbClr val="BD0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669" y="6518768"/>
            <a:ext cx="3045600" cy="3373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D0BF0B-4DBB-4D95-9E69-B28976F4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340768"/>
            <a:ext cx="3089998" cy="2997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0D475-1C4D-402B-83BA-73E795EBBA4B}"/>
              </a:ext>
            </a:extLst>
          </p:cNvPr>
          <p:cNvSpPr txBox="1"/>
          <p:nvPr/>
        </p:nvSpPr>
        <p:spPr>
          <a:xfrm>
            <a:off x="457200" y="4367108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Limitations :</a:t>
            </a:r>
          </a:p>
          <a:p>
            <a:r>
              <a:rPr lang="en-US" altLang="ko-KR" sz="2000" dirty="0"/>
              <a:t>- Struggles to detect and localize small-size objects </a:t>
            </a:r>
          </a:p>
          <a:p>
            <a:r>
              <a:rPr lang="en-US" altLang="ko-KR" sz="2000" dirty="0"/>
              <a:t>- Not very good at dealing with objects with extreme scales or shapes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571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5600" y="6518769"/>
            <a:ext cx="3045600" cy="3373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1725" y="70118"/>
            <a:ext cx="8229600" cy="1143000"/>
          </a:xfrm>
        </p:spPr>
        <p:txBody>
          <a:bodyPr/>
          <a:lstStyle/>
          <a:p>
            <a:r>
              <a:rPr lang="en-US" altLang="ko-KR" dirty="0"/>
              <a:t>Our Approach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25343"/>
            <a:ext cx="3045600" cy="337375"/>
          </a:xfrm>
          <a:prstGeom prst="rect">
            <a:avLst/>
          </a:prstGeom>
          <a:solidFill>
            <a:srgbClr val="BD0F45"/>
          </a:solidFill>
          <a:ln>
            <a:solidFill>
              <a:srgbClr val="BD0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669" y="6518768"/>
            <a:ext cx="3045600" cy="3373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1480" y="149605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Training</a:t>
            </a:r>
            <a:r>
              <a:rPr lang="en-US" altLang="ko-KR" sz="2400" b="1" dirty="0"/>
              <a:t> </a:t>
            </a:r>
            <a:r>
              <a:rPr lang="en-US" altLang="ko-KR" sz="2400" dirty="0"/>
              <a:t>the shape of anchors</a:t>
            </a:r>
          </a:p>
          <a:p>
            <a:endParaRPr lang="en-US" altLang="ko-KR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99502"/>
            <a:ext cx="4132980" cy="38471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541480" y="2577830"/>
                <a:ext cx="4392489" cy="12112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b="1" dirty="0">
                    <a:solidFill>
                      <a:srgbClr val="FD7FEE"/>
                    </a:solidFill>
                  </a:rPr>
                  <a:t>Anchor Proposal Network (APN)</a:t>
                </a:r>
                <a:r>
                  <a:rPr lang="en-US" altLang="ko-KR" sz="2000" dirty="0"/>
                  <a:t> Input: feature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Output: 3 aspect ratios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15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480" y="2577830"/>
                <a:ext cx="4392489" cy="1211210"/>
              </a:xfrm>
              <a:blipFill>
                <a:blip r:embed="rId3"/>
                <a:stretch>
                  <a:fillRect l="-1528" t="-3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80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5600" y="6518769"/>
            <a:ext cx="3045600" cy="3373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1725" y="7011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/>
              <a:t>Anchor Proposal Network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789" y="5629039"/>
            <a:ext cx="8283732" cy="2116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 fully-connected layers convert the feature map to 20-d vector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525343"/>
            <a:ext cx="3045600" cy="337375"/>
          </a:xfrm>
          <a:prstGeom prst="rect">
            <a:avLst/>
          </a:prstGeom>
          <a:solidFill>
            <a:srgbClr val="BD0F45"/>
          </a:solidFill>
          <a:ln>
            <a:solidFill>
              <a:srgbClr val="BD0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669" y="6518768"/>
            <a:ext cx="3045600" cy="3373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93696" y="1985387"/>
            <a:ext cx="8356608" cy="2871383"/>
            <a:chOff x="296475" y="1484783"/>
            <a:chExt cx="7668557" cy="2871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296475" y="2489875"/>
                  <a:ext cx="1415354" cy="9233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ko-KR" dirty="0"/>
                    <a:t>feature map </a:t>
                  </a:r>
                  <a:endParaRPr lang="en-US" altLang="ko-KR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dirty="0"/>
                    <a:t> </a:t>
                  </a:r>
                </a:p>
                <a:p>
                  <a:pPr algn="ctr"/>
                  <a:r>
                    <a:rPr lang="en-US" altLang="ko-KR" dirty="0"/>
                    <a:t>7*7*512</a:t>
                  </a:r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75" y="2489875"/>
                  <a:ext cx="1415354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3162" t="-3974" r="-2767" b="-99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그룹 6"/>
            <p:cNvGrpSpPr/>
            <p:nvPr/>
          </p:nvGrpSpPr>
          <p:grpSpPr>
            <a:xfrm>
              <a:off x="2721613" y="1484783"/>
              <a:ext cx="3293143" cy="2871383"/>
              <a:chOff x="2457454" y="1484782"/>
              <a:chExt cx="3293143" cy="2871383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2826787" y="1484782"/>
                <a:ext cx="504056" cy="2871383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 rot="5400000">
                <a:off x="2233193" y="2744037"/>
                <a:ext cx="8178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25088</a:t>
                </a: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036664" y="1980586"/>
                <a:ext cx="504056" cy="1879774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5400000">
                <a:off x="3518619" y="2744037"/>
                <a:ext cx="691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2048</a:t>
                </a: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5246541" y="2160879"/>
                <a:ext cx="504056" cy="1519189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 rot="5400000">
                <a:off x="4883128" y="2744037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/>
                  <a:t>20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/>
                <p:cNvSpPr/>
                <p:nvPr/>
              </p:nvSpPr>
              <p:spPr>
                <a:xfrm>
                  <a:off x="6856296" y="2574866"/>
                  <a:ext cx="110873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dirty="0"/>
                    <a:t>  </a:t>
                  </a:r>
                  <a14:m>
                    <m:oMath xmlns:m="http://schemas.openxmlformats.org/officeDocument/2006/math">
                      <m:r>
                        <a:rPr lang="en-US" altLang="ko-KR" b="1" i="0" smtClean="0">
                          <a:latin typeface="Cambria Math"/>
                        </a:rPr>
                        <m:t>𝐟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ko-K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dirty="0"/>
                    <a:t> </a:t>
                  </a:r>
                </a:p>
                <a:p>
                  <a:pPr algn="ctr"/>
                  <a:r>
                    <a:rPr lang="en-US" altLang="ko-KR" dirty="0"/>
                    <a:t>1*1*20</a:t>
                  </a:r>
                </a:p>
              </p:txBody>
            </p:sp>
          </mc:Choice>
          <mc:Fallback xmlns="">
            <p:sp>
              <p:nvSpPr>
                <p:cNvPr id="20" name="직사각형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296" y="2574866"/>
                  <a:ext cx="1108736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/>
            <p:cNvCxnSpPr/>
            <p:nvPr/>
          </p:nvCxnSpPr>
          <p:spPr>
            <a:xfrm>
              <a:off x="1880074" y="2925237"/>
              <a:ext cx="505051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6183001" y="2912244"/>
              <a:ext cx="505051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2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5600" y="6518769"/>
            <a:ext cx="3045600" cy="3373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1725" y="70118"/>
            <a:ext cx="8229600" cy="1143000"/>
          </a:xfrm>
        </p:spPr>
        <p:txBody>
          <a:bodyPr/>
          <a:lstStyle/>
          <a:p>
            <a:r>
              <a:rPr lang="en-US" altLang="ko-KR" dirty="0"/>
              <a:t>Candidate Aspect Ratios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25343"/>
            <a:ext cx="3045600" cy="337375"/>
          </a:xfrm>
          <a:prstGeom prst="rect">
            <a:avLst/>
          </a:prstGeom>
          <a:solidFill>
            <a:srgbClr val="BD0F45"/>
          </a:solidFill>
          <a:ln>
            <a:solidFill>
              <a:srgbClr val="BD0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669" y="6518768"/>
            <a:ext cx="3045600" cy="3373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1"/>
          <p:cNvSpPr txBox="1">
            <a:spLocks/>
          </p:cNvSpPr>
          <p:nvPr/>
        </p:nvSpPr>
        <p:spPr>
          <a:xfrm>
            <a:off x="232260" y="4972251"/>
            <a:ext cx="8671869" cy="126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FF0000"/>
                </a:solidFill>
              </a:rPr>
              <a:t>Candidate Aspect Ratios (20-d)</a:t>
            </a:r>
          </a:p>
          <a:p>
            <a:pPr marL="0" indent="0">
              <a:buNone/>
            </a:pPr>
            <a:r>
              <a:rPr lang="en-US" altLang="ko-KR" sz="2000" dirty="0"/>
              <a:t>[0.327, 0.520, 0.687, 0.845, 1.017, 1.201, 1.380, 1.561, 1.750, 1.972,</a:t>
            </a:r>
          </a:p>
          <a:p>
            <a:pPr marL="0" indent="0">
              <a:buNone/>
            </a:pPr>
            <a:r>
              <a:rPr lang="en-US" altLang="ko-KR" sz="2000" dirty="0"/>
              <a:t>2.242, 2.539, 2.845, 3.175, 3.562, 4.023, 4.814, 6.002, 7.889, 10.453]</a:t>
            </a:r>
            <a:endParaRPr lang="ko-KR" altLang="en-US" sz="20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42" y="1777724"/>
            <a:ext cx="1870397" cy="12456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248109"/>
            <a:ext cx="1524000" cy="11430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907704" y="1248109"/>
            <a:ext cx="936104" cy="1028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71736" y="1994645"/>
            <a:ext cx="731912" cy="642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내용 개체 틀 1"/>
          <p:cNvSpPr txBox="1">
            <a:spLocks/>
          </p:cNvSpPr>
          <p:nvPr/>
        </p:nvSpPr>
        <p:spPr>
          <a:xfrm>
            <a:off x="5580112" y="1986281"/>
            <a:ext cx="2579700" cy="1262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00B0F0"/>
                </a:solidFill>
              </a:rPr>
              <a:t>k-means clustering </a:t>
            </a:r>
          </a:p>
          <a:p>
            <a:pPr marL="0" indent="0">
              <a:buNone/>
            </a:pPr>
            <a:r>
              <a:rPr lang="en-US" altLang="ko-KR" sz="2000" b="1" dirty="0"/>
              <a:t>on the ground truth</a:t>
            </a:r>
          </a:p>
          <a:p>
            <a:pPr marL="0" indent="0">
              <a:buNone/>
            </a:pPr>
            <a:r>
              <a:rPr lang="en-US" altLang="ko-KR" sz="2000" b="1" dirty="0"/>
              <a:t>Bounding box ratios</a:t>
            </a:r>
            <a:endParaRPr lang="ko-KR" altLang="en-US" sz="2000" b="1" dirty="0"/>
          </a:p>
        </p:txBody>
      </p:sp>
      <p:sp>
        <p:nvSpPr>
          <p:cNvPr id="24" name="내용 개체 틀 1"/>
          <p:cNvSpPr txBox="1">
            <a:spLocks/>
          </p:cNvSpPr>
          <p:nvPr/>
        </p:nvSpPr>
        <p:spPr>
          <a:xfrm>
            <a:off x="232260" y="4240470"/>
            <a:ext cx="7478866" cy="126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solidFill>
                  <a:srgbClr val="00B0F0"/>
                </a:solidFill>
              </a:rPr>
              <a:t>k</a:t>
            </a:r>
            <a:r>
              <a:rPr lang="en-US" altLang="ko-KR" sz="2000" dirty="0"/>
              <a:t> = the number of classes (VOC 2012) = 20</a:t>
            </a:r>
            <a:endParaRPr lang="ko-KR" altLang="en-US" sz="2000" dirty="0"/>
          </a:p>
        </p:txBody>
      </p:sp>
      <p:sp>
        <p:nvSpPr>
          <p:cNvPr id="25" name="내용 개체 틀 1"/>
          <p:cNvSpPr txBox="1">
            <a:spLocks/>
          </p:cNvSpPr>
          <p:nvPr/>
        </p:nvSpPr>
        <p:spPr>
          <a:xfrm>
            <a:off x="-196125" y="1145087"/>
            <a:ext cx="2376264" cy="376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VOC 2012 </a:t>
            </a:r>
          </a:p>
          <a:p>
            <a:pPr marL="0" indent="0" algn="ctr">
              <a:buNone/>
            </a:pPr>
            <a:r>
              <a:rPr lang="en-US" altLang="ko-KR" sz="1600" b="1" dirty="0">
                <a:solidFill>
                  <a:srgbClr val="FF0000"/>
                </a:solidFill>
              </a:rPr>
              <a:t>dataset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60" y="2109213"/>
            <a:ext cx="1474466" cy="182483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3364771" y="3070811"/>
            <a:ext cx="230402" cy="284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021174" y="3009320"/>
            <a:ext cx="190785" cy="251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149033" y="2992702"/>
            <a:ext cx="179067" cy="259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177917" y="2941198"/>
            <a:ext cx="179826" cy="220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45318" y="2944631"/>
            <a:ext cx="202373" cy="237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419415" y="2897248"/>
            <a:ext cx="175758" cy="173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496006" y="2503282"/>
            <a:ext cx="1727040" cy="1285758"/>
            <a:chOff x="1496006" y="2503282"/>
            <a:chExt cx="1727040" cy="1285758"/>
          </a:xfrm>
        </p:grpSpPr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702" y="2503282"/>
              <a:ext cx="1714344" cy="1285758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1496006" y="2957251"/>
              <a:ext cx="339690" cy="5437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17421" y="2519886"/>
              <a:ext cx="424712" cy="1127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602690" y="2533911"/>
              <a:ext cx="377366" cy="7266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936" y="1359473"/>
            <a:ext cx="1308045" cy="164327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4062715" y="1753978"/>
            <a:ext cx="295027" cy="1119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799731" y="1751536"/>
            <a:ext cx="961121" cy="1010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5600" y="6518769"/>
            <a:ext cx="3045600" cy="3373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1725" y="70118"/>
            <a:ext cx="8229600" cy="1143000"/>
          </a:xfrm>
        </p:spPr>
        <p:txBody>
          <a:bodyPr/>
          <a:lstStyle/>
          <a:p>
            <a:r>
              <a:rPr lang="en-US" altLang="ko-KR" dirty="0"/>
              <a:t>Ground Truth &amp; Loss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25343"/>
            <a:ext cx="3045600" cy="337375"/>
          </a:xfrm>
          <a:prstGeom prst="rect">
            <a:avLst/>
          </a:prstGeom>
          <a:solidFill>
            <a:srgbClr val="BD0F45"/>
          </a:solidFill>
          <a:ln>
            <a:solidFill>
              <a:srgbClr val="BD0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669" y="6518768"/>
            <a:ext cx="3045600" cy="3373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8324" y="1273622"/>
                <a:ext cx="8333001" cy="946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Distance Between Ratios: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4" y="1273622"/>
                <a:ext cx="8333001" cy="946093"/>
              </a:xfrm>
              <a:prstGeom prst="rect">
                <a:avLst/>
              </a:prstGeom>
              <a:blipFill>
                <a:blip r:embed="rId2"/>
                <a:stretch>
                  <a:fillRect l="-585" t="-38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8324" y="2469184"/>
                <a:ext cx="8080715" cy="824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GT vector: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𝑔𝑡</m:t>
                            </m:r>
                          </m:sub>
                        </m:sSub>
                      </m:sub>
                    </m:sSub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      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20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24" y="2469184"/>
                <a:ext cx="8080715" cy="824585"/>
              </a:xfrm>
              <a:prstGeom prst="rect">
                <a:avLst/>
              </a:prstGeom>
              <a:blipFill>
                <a:blip r:embed="rId3"/>
                <a:stretch>
                  <a:fillRect l="-603" t="-3704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97119" y="3700208"/>
            <a:ext cx="5296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Example:</a:t>
            </a:r>
            <a:endParaRPr lang="ko-KR" altLang="en-US" b="1" dirty="0"/>
          </a:p>
        </p:txBody>
      </p:sp>
      <p:sp>
        <p:nvSpPr>
          <p:cNvPr id="19" name="내용 개체 틀 1"/>
          <p:cNvSpPr txBox="1">
            <a:spLocks/>
          </p:cNvSpPr>
          <p:nvPr/>
        </p:nvSpPr>
        <p:spPr>
          <a:xfrm>
            <a:off x="2470618" y="4313300"/>
            <a:ext cx="1621004" cy="406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/>
              <a:t>Candidates</a:t>
            </a:r>
          </a:p>
        </p:txBody>
      </p:sp>
      <p:sp>
        <p:nvSpPr>
          <p:cNvPr id="20" name="내용 개체 틀 1"/>
          <p:cNvSpPr txBox="1">
            <a:spLocks/>
          </p:cNvSpPr>
          <p:nvPr/>
        </p:nvSpPr>
        <p:spPr>
          <a:xfrm>
            <a:off x="2470618" y="5172919"/>
            <a:ext cx="1621004" cy="412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/>
              <a:t>GT Vector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D0D9ED-ABE7-468D-BB8F-03E5EECFAAE9}"/>
              </a:ext>
            </a:extLst>
          </p:cNvPr>
          <p:cNvGrpSpPr/>
          <p:nvPr/>
        </p:nvGrpSpPr>
        <p:grpSpPr>
          <a:xfrm>
            <a:off x="398330" y="4314350"/>
            <a:ext cx="1963626" cy="1458079"/>
            <a:chOff x="408631" y="4243932"/>
            <a:chExt cx="1963626" cy="1458079"/>
          </a:xfrm>
        </p:grpSpPr>
        <p:grpSp>
          <p:nvGrpSpPr>
            <p:cNvPr id="14" name="그룹 13"/>
            <p:cNvGrpSpPr/>
            <p:nvPr/>
          </p:nvGrpSpPr>
          <p:grpSpPr>
            <a:xfrm>
              <a:off x="451725" y="4243932"/>
              <a:ext cx="1727040" cy="1285758"/>
              <a:chOff x="1496006" y="2503282"/>
              <a:chExt cx="1727040" cy="1285758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8702" y="2503282"/>
                <a:ext cx="1714344" cy="1285758"/>
              </a:xfrm>
              <a:prstGeom prst="rect">
                <a:avLst/>
              </a:prstGeom>
            </p:spPr>
          </p:pic>
          <p:sp>
            <p:nvSpPr>
              <p:cNvPr id="16" name="직사각형 15"/>
              <p:cNvSpPr/>
              <p:nvPr/>
            </p:nvSpPr>
            <p:spPr>
              <a:xfrm>
                <a:off x="1496006" y="2957251"/>
                <a:ext cx="339690" cy="5437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2117421" y="2519886"/>
                <a:ext cx="424712" cy="112712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602690" y="2533911"/>
                <a:ext cx="377366" cy="7266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568409" y="5007808"/>
              <a:ext cx="8038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0.5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46451" y="5394234"/>
              <a:ext cx="700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0.28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8631" y="5254788"/>
              <a:ext cx="8453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0.66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40115DF-45F6-4184-9A73-79506346B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74024"/>
              </p:ext>
            </p:extLst>
          </p:nvPr>
        </p:nvGraphicFramePr>
        <p:xfrm>
          <a:off x="4139952" y="4344979"/>
          <a:ext cx="40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240">
                  <a:extLst>
                    <a:ext uri="{9D8B030D-6E8A-4147-A177-3AD203B41FA5}">
                      <a16:colId xmlns:a16="http://schemas.microsoft.com/office/drawing/2014/main" val="1664123072"/>
                    </a:ext>
                  </a:extLst>
                </a:gridCol>
                <a:gridCol w="810240">
                  <a:extLst>
                    <a:ext uri="{9D8B030D-6E8A-4147-A177-3AD203B41FA5}">
                      <a16:colId xmlns:a16="http://schemas.microsoft.com/office/drawing/2014/main" val="69611066"/>
                    </a:ext>
                  </a:extLst>
                </a:gridCol>
                <a:gridCol w="810240">
                  <a:extLst>
                    <a:ext uri="{9D8B030D-6E8A-4147-A177-3AD203B41FA5}">
                      <a16:colId xmlns:a16="http://schemas.microsoft.com/office/drawing/2014/main" val="2808105598"/>
                    </a:ext>
                  </a:extLst>
                </a:gridCol>
                <a:gridCol w="810240">
                  <a:extLst>
                    <a:ext uri="{9D8B030D-6E8A-4147-A177-3AD203B41FA5}">
                      <a16:colId xmlns:a16="http://schemas.microsoft.com/office/drawing/2014/main" val="4254046241"/>
                    </a:ext>
                  </a:extLst>
                </a:gridCol>
                <a:gridCol w="810240">
                  <a:extLst>
                    <a:ext uri="{9D8B030D-6E8A-4147-A177-3AD203B41FA5}">
                      <a16:colId xmlns:a16="http://schemas.microsoft.com/office/drawing/2014/main" val="190307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84252"/>
                  </a:ext>
                </a:extLst>
              </a:tr>
            </a:tbl>
          </a:graphicData>
        </a:graphic>
      </p:graphicFrame>
      <p:graphicFrame>
        <p:nvGraphicFramePr>
          <p:cNvPr id="23" name="표 8">
            <a:extLst>
              <a:ext uri="{FF2B5EF4-FFF2-40B4-BE49-F238E27FC236}">
                <a16:creationId xmlns:a16="http://schemas.microsoft.com/office/drawing/2014/main" id="{5C4E6718-114C-4A42-9870-C27251B25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715740"/>
              </p:ext>
            </p:extLst>
          </p:nvPr>
        </p:nvGraphicFramePr>
        <p:xfrm>
          <a:off x="4139952" y="5225234"/>
          <a:ext cx="4051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240">
                  <a:extLst>
                    <a:ext uri="{9D8B030D-6E8A-4147-A177-3AD203B41FA5}">
                      <a16:colId xmlns:a16="http://schemas.microsoft.com/office/drawing/2014/main" val="1664123072"/>
                    </a:ext>
                  </a:extLst>
                </a:gridCol>
                <a:gridCol w="810240">
                  <a:extLst>
                    <a:ext uri="{9D8B030D-6E8A-4147-A177-3AD203B41FA5}">
                      <a16:colId xmlns:a16="http://schemas.microsoft.com/office/drawing/2014/main" val="69611066"/>
                    </a:ext>
                  </a:extLst>
                </a:gridCol>
                <a:gridCol w="810240">
                  <a:extLst>
                    <a:ext uri="{9D8B030D-6E8A-4147-A177-3AD203B41FA5}">
                      <a16:colId xmlns:a16="http://schemas.microsoft.com/office/drawing/2014/main" val="2808105598"/>
                    </a:ext>
                  </a:extLst>
                </a:gridCol>
                <a:gridCol w="810240">
                  <a:extLst>
                    <a:ext uri="{9D8B030D-6E8A-4147-A177-3AD203B41FA5}">
                      <a16:colId xmlns:a16="http://schemas.microsoft.com/office/drawing/2014/main" val="4254046241"/>
                    </a:ext>
                  </a:extLst>
                </a:gridCol>
                <a:gridCol w="810240">
                  <a:extLst>
                    <a:ext uri="{9D8B030D-6E8A-4147-A177-3AD203B41FA5}">
                      <a16:colId xmlns:a16="http://schemas.microsoft.com/office/drawing/2014/main" val="190307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84252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86FD8DE-D6BA-447F-AC43-92963C7A2AEE}"/>
              </a:ext>
            </a:extLst>
          </p:cNvPr>
          <p:cNvCxnSpPr>
            <a:cxnSpLocks/>
          </p:cNvCxnSpPr>
          <p:nvPr/>
        </p:nvCxnSpPr>
        <p:spPr>
          <a:xfrm>
            <a:off x="4572000" y="4715819"/>
            <a:ext cx="0" cy="5094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D14DF23-46DD-49B0-91A0-1275DAD6FDB2}"/>
              </a:ext>
            </a:extLst>
          </p:cNvPr>
          <p:cNvCxnSpPr>
            <a:cxnSpLocks/>
          </p:cNvCxnSpPr>
          <p:nvPr/>
        </p:nvCxnSpPr>
        <p:spPr>
          <a:xfrm>
            <a:off x="5364088" y="4715819"/>
            <a:ext cx="0" cy="5094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05C7118-A078-4178-AD23-1E28C71664D7}"/>
              </a:ext>
            </a:extLst>
          </p:cNvPr>
          <p:cNvCxnSpPr>
            <a:cxnSpLocks/>
          </p:cNvCxnSpPr>
          <p:nvPr/>
        </p:nvCxnSpPr>
        <p:spPr>
          <a:xfrm>
            <a:off x="6131563" y="4715819"/>
            <a:ext cx="0" cy="5094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617DE81-EBE5-406C-9071-2AA0D74F8CD6}"/>
              </a:ext>
            </a:extLst>
          </p:cNvPr>
          <p:cNvCxnSpPr>
            <a:cxnSpLocks/>
          </p:cNvCxnSpPr>
          <p:nvPr/>
        </p:nvCxnSpPr>
        <p:spPr>
          <a:xfrm>
            <a:off x="7812360" y="4715819"/>
            <a:ext cx="0" cy="509415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8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사다리꼴 115">
            <a:extLst>
              <a:ext uri="{FF2B5EF4-FFF2-40B4-BE49-F238E27FC236}">
                <a16:creationId xmlns:a16="http://schemas.microsoft.com/office/drawing/2014/main" id="{49079A40-47F8-453E-BA05-A9CEB7215975}"/>
              </a:ext>
            </a:extLst>
          </p:cNvPr>
          <p:cNvSpPr/>
          <p:nvPr/>
        </p:nvSpPr>
        <p:spPr>
          <a:xfrm rot="16200000">
            <a:off x="2470122" y="3088275"/>
            <a:ext cx="3513212" cy="3083265"/>
          </a:xfrm>
          <a:prstGeom prst="trapezoid">
            <a:avLst>
              <a:gd name="adj" fmla="val 56972"/>
            </a:avLst>
          </a:prstGeom>
          <a:gradFill>
            <a:gsLst>
              <a:gs pos="61000">
                <a:srgbClr val="AEDAE5"/>
              </a:gs>
              <a:gs pos="0">
                <a:schemeClr val="accent5">
                  <a:alpha val="64000"/>
                  <a:lumMod val="7000"/>
                  <a:lumOff val="93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36000">
                <a:schemeClr val="accent5">
                  <a:lumMod val="45000"/>
                  <a:lumOff val="55000"/>
                </a:schemeClr>
              </a:gs>
              <a:gs pos="9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45600" y="6518769"/>
            <a:ext cx="3045600" cy="3373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1725" y="52188"/>
            <a:ext cx="8229600" cy="1143000"/>
          </a:xfrm>
        </p:spPr>
        <p:txBody>
          <a:bodyPr/>
          <a:lstStyle/>
          <a:p>
            <a:r>
              <a:rPr lang="en-US" altLang="ko-KR" dirty="0"/>
              <a:t>Training APNs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25343"/>
            <a:ext cx="3045600" cy="337375"/>
          </a:xfrm>
          <a:prstGeom prst="rect">
            <a:avLst/>
          </a:prstGeom>
          <a:solidFill>
            <a:srgbClr val="BD0F45"/>
          </a:solidFill>
          <a:ln>
            <a:solidFill>
              <a:srgbClr val="BD0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669" y="6518768"/>
            <a:ext cx="3045600" cy="3373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0407C6FE-EEB1-4634-874A-848D9554C7B1}"/>
              </a:ext>
            </a:extLst>
          </p:cNvPr>
          <p:cNvGrpSpPr/>
          <p:nvPr/>
        </p:nvGrpSpPr>
        <p:grpSpPr>
          <a:xfrm>
            <a:off x="202914" y="1133161"/>
            <a:ext cx="4382230" cy="5286580"/>
            <a:chOff x="4618864" y="979485"/>
            <a:chExt cx="4857587" cy="5723420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1BBAFDA7-432B-45FB-BE95-ACF6135491C6}"/>
                </a:ext>
              </a:extLst>
            </p:cNvPr>
            <p:cNvGrpSpPr/>
            <p:nvPr/>
          </p:nvGrpSpPr>
          <p:grpSpPr>
            <a:xfrm>
              <a:off x="5646010" y="5040536"/>
              <a:ext cx="2497455" cy="1662369"/>
              <a:chOff x="2809963" y="997551"/>
              <a:chExt cx="2497455" cy="1662369"/>
            </a:xfrm>
          </p:grpSpPr>
          <p:pic>
            <p:nvPicPr>
              <p:cNvPr id="82" name="그림 81" descr="하늘, 실외, 기차, 트랙이(가) 표시된 사진&#10;&#10;자동 생성된 설명">
                <a:extLst>
                  <a:ext uri="{FF2B5EF4-FFF2-40B4-BE49-F238E27FC236}">
                    <a16:creationId xmlns:a16="http://schemas.microsoft.com/office/drawing/2014/main" id="{B1A31C96-BE80-46AC-9158-22E1CC322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819728">
                <a:off x="2809963" y="997551"/>
                <a:ext cx="2497455" cy="1662369"/>
              </a:xfrm>
              <a:prstGeom prst="rect">
                <a:avLst/>
              </a:prstGeom>
              <a:scene3d>
                <a:camera prst="isometricBottomDown"/>
                <a:lightRig rig="threePt" dir="t"/>
              </a:scene3d>
            </p:spPr>
          </p:pic>
          <p:sp>
            <p:nvSpPr>
              <p:cNvPr id="83" name="정육면체 82">
                <a:extLst>
                  <a:ext uri="{FF2B5EF4-FFF2-40B4-BE49-F238E27FC236}">
                    <a16:creationId xmlns:a16="http://schemas.microsoft.com/office/drawing/2014/main" id="{35AD4B87-D47D-479E-A034-CD2B39CDF727}"/>
                  </a:ext>
                </a:extLst>
              </p:cNvPr>
              <p:cNvSpPr/>
              <p:nvPr/>
            </p:nvSpPr>
            <p:spPr>
              <a:xfrm>
                <a:off x="2874973" y="1239573"/>
                <a:ext cx="1959943" cy="1026238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Conv Layers</a:t>
                </a:r>
                <a:endParaRPr lang="ko-KR" altLang="en-US" sz="1200" dirty="0"/>
              </a:p>
            </p:txBody>
          </p:sp>
        </p:grpSp>
        <p:sp>
          <p:nvSpPr>
            <p:cNvPr id="84" name="평행 사변형 83">
              <a:extLst>
                <a:ext uri="{FF2B5EF4-FFF2-40B4-BE49-F238E27FC236}">
                  <a16:creationId xmlns:a16="http://schemas.microsoft.com/office/drawing/2014/main" id="{E1236915-2890-46DA-B9AF-CA4B4EB157AD}"/>
                </a:ext>
              </a:extLst>
            </p:cNvPr>
            <p:cNvSpPr/>
            <p:nvPr/>
          </p:nvSpPr>
          <p:spPr>
            <a:xfrm>
              <a:off x="5648212" y="4604843"/>
              <a:ext cx="2432808" cy="536896"/>
            </a:xfrm>
            <a:prstGeom prst="parallelogram">
              <a:avLst>
                <a:gd name="adj" fmla="val 10915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정육면체 84">
              <a:extLst>
                <a:ext uri="{FF2B5EF4-FFF2-40B4-BE49-F238E27FC236}">
                  <a16:creationId xmlns:a16="http://schemas.microsoft.com/office/drawing/2014/main" id="{C0A347B0-8EB8-498C-A69F-5385E18C08B0}"/>
                </a:ext>
              </a:extLst>
            </p:cNvPr>
            <p:cNvSpPr/>
            <p:nvPr/>
          </p:nvSpPr>
          <p:spPr>
            <a:xfrm>
              <a:off x="6045765" y="3736655"/>
              <a:ext cx="1249960" cy="276837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anchors</a:t>
              </a:r>
              <a:endParaRPr lang="ko-KR" altLang="en-US" sz="1200" dirty="0"/>
            </a:p>
          </p:txBody>
        </p:sp>
        <p:sp>
          <p:nvSpPr>
            <p:cNvPr id="88" name="화살표: 오른쪽 87">
              <a:extLst>
                <a:ext uri="{FF2B5EF4-FFF2-40B4-BE49-F238E27FC236}">
                  <a16:creationId xmlns:a16="http://schemas.microsoft.com/office/drawing/2014/main" id="{F87A3DC7-A857-4719-B797-CE3F088652A1}"/>
                </a:ext>
              </a:extLst>
            </p:cNvPr>
            <p:cNvSpPr/>
            <p:nvPr/>
          </p:nvSpPr>
          <p:spPr>
            <a:xfrm rot="16200000">
              <a:off x="6331384" y="3244891"/>
              <a:ext cx="451195" cy="240626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F28F4C-9D30-44EF-9F01-EE21D017682D}"/>
                </a:ext>
              </a:extLst>
            </p:cNvPr>
            <p:cNvSpPr txBox="1"/>
            <p:nvPr/>
          </p:nvSpPr>
          <p:spPr>
            <a:xfrm>
              <a:off x="8090090" y="1700743"/>
              <a:ext cx="13863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RoI</a:t>
              </a:r>
              <a:r>
                <a:rPr lang="en-US" altLang="ko-KR" sz="1200" dirty="0"/>
                <a:t> pooling</a:t>
              </a:r>
              <a:endParaRPr lang="ko-KR" altLang="en-US" sz="12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2E32175-3438-472F-9834-B872FCF5F462}"/>
                </a:ext>
              </a:extLst>
            </p:cNvPr>
            <p:cNvSpPr txBox="1"/>
            <p:nvPr/>
          </p:nvSpPr>
          <p:spPr>
            <a:xfrm>
              <a:off x="7457665" y="1032209"/>
              <a:ext cx="1260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classifier</a:t>
              </a:r>
              <a:endParaRPr lang="ko-KR" altLang="en-US" sz="12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86122D6-47B4-482F-A2CC-B1DE293F79F3}"/>
                </a:ext>
              </a:extLst>
            </p:cNvPr>
            <p:cNvSpPr txBox="1"/>
            <p:nvPr/>
          </p:nvSpPr>
          <p:spPr>
            <a:xfrm>
              <a:off x="4618864" y="2377125"/>
              <a:ext cx="12069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proposals</a:t>
              </a:r>
              <a:endParaRPr lang="ko-KR" alt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B6CD1E-569C-414D-BAA0-7E2E33043706}"/>
                </a:ext>
              </a:extLst>
            </p:cNvPr>
            <p:cNvSpPr txBox="1"/>
            <p:nvPr/>
          </p:nvSpPr>
          <p:spPr>
            <a:xfrm>
              <a:off x="7646500" y="4932382"/>
              <a:ext cx="12172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feature maps</a:t>
              </a:r>
              <a:endParaRPr lang="ko-KR" altLang="en-US" sz="12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12E73B7-9153-4DD9-BB23-6DFB56DA3B09}"/>
                </a:ext>
              </a:extLst>
            </p:cNvPr>
            <p:cNvSpPr txBox="1"/>
            <p:nvPr/>
          </p:nvSpPr>
          <p:spPr>
            <a:xfrm>
              <a:off x="6780389" y="4118871"/>
              <a:ext cx="1000324" cy="749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b="1" dirty="0"/>
                <a:t>Anchor Proposal Network</a:t>
              </a:r>
              <a:endParaRPr lang="ko-KR" altLang="en-US" sz="1300" b="1" dirty="0"/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B99BD8D3-4AED-48A6-A764-F98096C52001}"/>
                </a:ext>
              </a:extLst>
            </p:cNvPr>
            <p:cNvSpPr/>
            <p:nvPr/>
          </p:nvSpPr>
          <p:spPr>
            <a:xfrm rot="16200000">
              <a:off x="6470486" y="5158687"/>
              <a:ext cx="241569" cy="240626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2E14DE62-E17C-4AB4-96E0-88765D057CBA}"/>
                </a:ext>
              </a:extLst>
            </p:cNvPr>
            <p:cNvGrpSpPr/>
            <p:nvPr/>
          </p:nvGrpSpPr>
          <p:grpSpPr>
            <a:xfrm>
              <a:off x="4915837" y="2406711"/>
              <a:ext cx="2848348" cy="725954"/>
              <a:chOff x="4601801" y="2379657"/>
              <a:chExt cx="2848348" cy="725954"/>
            </a:xfrm>
          </p:grpSpPr>
          <p:sp>
            <p:nvSpPr>
              <p:cNvPr id="89" name="평행 사변형 88">
                <a:extLst>
                  <a:ext uri="{FF2B5EF4-FFF2-40B4-BE49-F238E27FC236}">
                    <a16:creationId xmlns:a16="http://schemas.microsoft.com/office/drawing/2014/main" id="{821F67EE-9FE1-4E0B-9C3F-EC660C85BF23}"/>
                  </a:ext>
                </a:extLst>
              </p:cNvPr>
              <p:cNvSpPr/>
              <p:nvPr/>
            </p:nvSpPr>
            <p:spPr>
              <a:xfrm>
                <a:off x="4601801" y="2379657"/>
                <a:ext cx="2848348" cy="725954"/>
              </a:xfrm>
              <a:prstGeom prst="parallelogram">
                <a:avLst>
                  <a:gd name="adj" fmla="val 10915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9" name="평행 사변형 98">
                <a:extLst>
                  <a:ext uri="{FF2B5EF4-FFF2-40B4-BE49-F238E27FC236}">
                    <a16:creationId xmlns:a16="http://schemas.microsoft.com/office/drawing/2014/main" id="{E6FE2550-5010-4AEB-A07B-15EA3581158D}"/>
                  </a:ext>
                </a:extLst>
              </p:cNvPr>
              <p:cNvSpPr/>
              <p:nvPr/>
            </p:nvSpPr>
            <p:spPr>
              <a:xfrm>
                <a:off x="4978788" y="2713616"/>
                <a:ext cx="847020" cy="276999"/>
              </a:xfrm>
              <a:prstGeom prst="parallelogram">
                <a:avLst>
                  <a:gd name="adj" fmla="val 10915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" name="평행 사변형 99">
                <a:extLst>
                  <a:ext uri="{FF2B5EF4-FFF2-40B4-BE49-F238E27FC236}">
                    <a16:creationId xmlns:a16="http://schemas.microsoft.com/office/drawing/2014/main" id="{9F223CD8-88D3-49A2-9FFD-D64E26790AE7}"/>
                  </a:ext>
                </a:extLst>
              </p:cNvPr>
              <p:cNvSpPr/>
              <p:nvPr/>
            </p:nvSpPr>
            <p:spPr>
              <a:xfrm>
                <a:off x="6044702" y="2639251"/>
                <a:ext cx="847020" cy="276999"/>
              </a:xfrm>
              <a:prstGeom prst="parallelogram">
                <a:avLst>
                  <a:gd name="adj" fmla="val 10915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1" name="평행 사변형 100">
                <a:extLst>
                  <a:ext uri="{FF2B5EF4-FFF2-40B4-BE49-F238E27FC236}">
                    <a16:creationId xmlns:a16="http://schemas.microsoft.com/office/drawing/2014/main" id="{A3B1BC83-5BBC-406A-9539-E1BCDC96B48F}"/>
                  </a:ext>
                </a:extLst>
              </p:cNvPr>
              <p:cNvSpPr/>
              <p:nvPr/>
            </p:nvSpPr>
            <p:spPr>
              <a:xfrm>
                <a:off x="5704317" y="2481072"/>
                <a:ext cx="456402" cy="144251"/>
              </a:xfrm>
              <a:prstGeom prst="parallelogram">
                <a:avLst>
                  <a:gd name="adj" fmla="val 10915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E0BFE3A5-8FB0-40C8-9907-97C59B3BBAB5}"/>
                </a:ext>
              </a:extLst>
            </p:cNvPr>
            <p:cNvGrpSpPr/>
            <p:nvPr/>
          </p:nvGrpSpPr>
          <p:grpSpPr>
            <a:xfrm>
              <a:off x="5825808" y="1276504"/>
              <a:ext cx="2848348" cy="725954"/>
              <a:chOff x="3008080" y="1439628"/>
              <a:chExt cx="2848348" cy="725954"/>
            </a:xfrm>
          </p:grpSpPr>
          <p:sp>
            <p:nvSpPr>
              <p:cNvPr id="103" name="평행 사변형 102">
                <a:extLst>
                  <a:ext uri="{FF2B5EF4-FFF2-40B4-BE49-F238E27FC236}">
                    <a16:creationId xmlns:a16="http://schemas.microsoft.com/office/drawing/2014/main" id="{68ACF575-DFC3-4EFC-A867-3A358C79D491}"/>
                  </a:ext>
                </a:extLst>
              </p:cNvPr>
              <p:cNvSpPr/>
              <p:nvPr/>
            </p:nvSpPr>
            <p:spPr>
              <a:xfrm>
                <a:off x="3008080" y="1439628"/>
                <a:ext cx="2848348" cy="725954"/>
              </a:xfrm>
              <a:prstGeom prst="parallelogram">
                <a:avLst>
                  <a:gd name="adj" fmla="val 109158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" name="평행 사변형 103">
                <a:extLst>
                  <a:ext uri="{FF2B5EF4-FFF2-40B4-BE49-F238E27FC236}">
                    <a16:creationId xmlns:a16="http://schemas.microsoft.com/office/drawing/2014/main" id="{271CFBD5-23C0-4DFF-8248-7F431E713F3B}"/>
                  </a:ext>
                </a:extLst>
              </p:cNvPr>
              <p:cNvSpPr/>
              <p:nvPr/>
            </p:nvSpPr>
            <p:spPr>
              <a:xfrm>
                <a:off x="3315743" y="1795051"/>
                <a:ext cx="847020" cy="276999"/>
              </a:xfrm>
              <a:prstGeom prst="parallelogram">
                <a:avLst>
                  <a:gd name="adj" fmla="val 10915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5" name="평행 사변형 104">
                <a:extLst>
                  <a:ext uri="{FF2B5EF4-FFF2-40B4-BE49-F238E27FC236}">
                    <a16:creationId xmlns:a16="http://schemas.microsoft.com/office/drawing/2014/main" id="{9B9C21F0-452A-441A-9BCA-8FFDB970D045}"/>
                  </a:ext>
                </a:extLst>
              </p:cNvPr>
              <p:cNvSpPr/>
              <p:nvPr/>
            </p:nvSpPr>
            <p:spPr>
              <a:xfrm>
                <a:off x="4381657" y="1720686"/>
                <a:ext cx="847020" cy="276999"/>
              </a:xfrm>
              <a:prstGeom prst="parallelogram">
                <a:avLst>
                  <a:gd name="adj" fmla="val 10915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평행 사변형 105">
                <a:extLst>
                  <a:ext uri="{FF2B5EF4-FFF2-40B4-BE49-F238E27FC236}">
                    <a16:creationId xmlns:a16="http://schemas.microsoft.com/office/drawing/2014/main" id="{AC37CBE6-F304-4B19-972E-94E169AE093D}"/>
                  </a:ext>
                </a:extLst>
              </p:cNvPr>
              <p:cNvSpPr/>
              <p:nvPr/>
            </p:nvSpPr>
            <p:spPr>
              <a:xfrm>
                <a:off x="4041272" y="1562507"/>
                <a:ext cx="456402" cy="144251"/>
              </a:xfrm>
              <a:prstGeom prst="parallelogram">
                <a:avLst>
                  <a:gd name="adj" fmla="val 109158"/>
                </a:avLst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7" name="화살표: 오른쪽 106">
              <a:extLst>
                <a:ext uri="{FF2B5EF4-FFF2-40B4-BE49-F238E27FC236}">
                  <a16:creationId xmlns:a16="http://schemas.microsoft.com/office/drawing/2014/main" id="{B43478A1-D4A8-48CA-A28C-B2421888A17D}"/>
                </a:ext>
              </a:extLst>
            </p:cNvPr>
            <p:cNvSpPr/>
            <p:nvPr/>
          </p:nvSpPr>
          <p:spPr>
            <a:xfrm rot="16200000">
              <a:off x="6965578" y="1143576"/>
              <a:ext cx="568808" cy="240626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화살표: 오른쪽 85">
              <a:extLst>
                <a:ext uri="{FF2B5EF4-FFF2-40B4-BE49-F238E27FC236}">
                  <a16:creationId xmlns:a16="http://schemas.microsoft.com/office/drawing/2014/main" id="{20A1390D-7C37-4A0D-9112-C6D49444EC47}"/>
                </a:ext>
              </a:extLst>
            </p:cNvPr>
            <p:cNvSpPr/>
            <p:nvPr/>
          </p:nvSpPr>
          <p:spPr>
            <a:xfrm rot="14605312">
              <a:off x="4866629" y="3946333"/>
              <a:ext cx="1746976" cy="240626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화살표: 오른쪽 86">
              <a:extLst>
                <a:ext uri="{FF2B5EF4-FFF2-40B4-BE49-F238E27FC236}">
                  <a16:creationId xmlns:a16="http://schemas.microsoft.com/office/drawing/2014/main" id="{0415D8B0-180D-4E13-A5C5-40034BC92E73}"/>
                </a:ext>
              </a:extLst>
            </p:cNvPr>
            <p:cNvSpPr/>
            <p:nvPr/>
          </p:nvSpPr>
          <p:spPr>
            <a:xfrm rot="16200000">
              <a:off x="6245023" y="4312456"/>
              <a:ext cx="692496" cy="240626"/>
            </a:xfrm>
            <a:prstGeom prst="rightArrow">
              <a:avLst/>
            </a:prstGeom>
            <a:solidFill>
              <a:srgbClr val="FD7FEE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244CDB7-E18D-4A32-8E84-40EFCE5128C9}"/>
                </a:ext>
              </a:extLst>
            </p:cNvPr>
            <p:cNvSpPr txBox="1"/>
            <p:nvPr/>
          </p:nvSpPr>
          <p:spPr>
            <a:xfrm>
              <a:off x="4656529" y="3973409"/>
              <a:ext cx="910939" cy="699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Region Proposal Network</a:t>
              </a:r>
              <a:endParaRPr lang="ko-KR" altLang="en-US" sz="1200" dirty="0"/>
            </a:p>
          </p:txBody>
        </p:sp>
        <p:sp>
          <p:nvSpPr>
            <p:cNvPr id="91" name="화살표: 오른쪽 90">
              <a:extLst>
                <a:ext uri="{FF2B5EF4-FFF2-40B4-BE49-F238E27FC236}">
                  <a16:creationId xmlns:a16="http://schemas.microsoft.com/office/drawing/2014/main" id="{388B7275-F548-4212-82C5-285DE839FEB7}"/>
                </a:ext>
              </a:extLst>
            </p:cNvPr>
            <p:cNvSpPr/>
            <p:nvPr/>
          </p:nvSpPr>
          <p:spPr>
            <a:xfrm rot="18754637">
              <a:off x="6323050" y="2179164"/>
              <a:ext cx="652754" cy="240626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화살표: 오른쪽 89">
              <a:extLst>
                <a:ext uri="{FF2B5EF4-FFF2-40B4-BE49-F238E27FC236}">
                  <a16:creationId xmlns:a16="http://schemas.microsoft.com/office/drawing/2014/main" id="{7D7DAA9B-2EF4-4E87-8E88-C7D014F75AFB}"/>
                </a:ext>
              </a:extLst>
            </p:cNvPr>
            <p:cNvSpPr/>
            <p:nvPr/>
          </p:nvSpPr>
          <p:spPr>
            <a:xfrm rot="16200000">
              <a:off x="6623604" y="3051573"/>
              <a:ext cx="2195912" cy="240626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D6737A1A-A110-4CF3-B1A2-A6809DC93487}"/>
              </a:ext>
            </a:extLst>
          </p:cNvPr>
          <p:cNvGrpSpPr/>
          <p:nvPr/>
        </p:nvGrpSpPr>
        <p:grpSpPr>
          <a:xfrm>
            <a:off x="5408732" y="946842"/>
            <a:ext cx="3437092" cy="5472899"/>
            <a:chOff x="4658429" y="812053"/>
            <a:chExt cx="3437092" cy="547289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CDF18BB-9012-44FE-B2B5-42871CA43FAA}"/>
                </a:ext>
              </a:extLst>
            </p:cNvPr>
            <p:cNvSpPr txBox="1"/>
            <p:nvPr/>
          </p:nvSpPr>
          <p:spPr>
            <a:xfrm>
              <a:off x="7627469" y="2101524"/>
              <a:ext cx="468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GT</a:t>
              </a:r>
              <a:endParaRPr lang="ko-KR" altLang="en-US" dirty="0"/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53C4FA67-84A7-4A01-A800-D8BCCDE5F740}"/>
                </a:ext>
              </a:extLst>
            </p:cNvPr>
            <p:cNvGrpSpPr/>
            <p:nvPr/>
          </p:nvGrpSpPr>
          <p:grpSpPr>
            <a:xfrm>
              <a:off x="4658429" y="812053"/>
              <a:ext cx="3384372" cy="5472899"/>
              <a:chOff x="107504" y="907763"/>
              <a:chExt cx="3384372" cy="5472899"/>
            </a:xfrm>
          </p:grpSpPr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BAF31083-6FF5-4B9B-A6DA-D09C969E6D52}"/>
                  </a:ext>
                </a:extLst>
              </p:cNvPr>
              <p:cNvCxnSpPr>
                <a:cxnSpLocks/>
                <a:stCxn id="19" idx="2"/>
                <a:endCxn id="18" idx="0"/>
              </p:cNvCxnSpPr>
              <p:nvPr/>
            </p:nvCxnSpPr>
            <p:spPr>
              <a:xfrm>
                <a:off x="1763688" y="2613049"/>
                <a:ext cx="0" cy="442351"/>
              </a:xfrm>
              <a:prstGeom prst="straightConnector1">
                <a:avLst/>
              </a:prstGeom>
              <a:ln w="381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A531CD7B-55F8-4801-8A04-2D5B69C7157F}"/>
                  </a:ext>
                </a:extLst>
              </p:cNvPr>
              <p:cNvGrpSpPr/>
              <p:nvPr/>
            </p:nvGrpSpPr>
            <p:grpSpPr>
              <a:xfrm>
                <a:off x="107504" y="907763"/>
                <a:ext cx="3384372" cy="5472899"/>
                <a:chOff x="107504" y="907763"/>
                <a:chExt cx="3384372" cy="5472899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2F88693E-79B8-45D2-B506-1EB93D397081}"/>
                    </a:ext>
                  </a:extLst>
                </p:cNvPr>
                <p:cNvSpPr/>
                <p:nvPr/>
              </p:nvSpPr>
              <p:spPr>
                <a:xfrm>
                  <a:off x="827584" y="3832754"/>
                  <a:ext cx="1872208" cy="43204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FC 20</a:t>
                  </a:r>
                  <a:endParaRPr lang="ko-KR" altLang="en-US" dirty="0"/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C2B73187-76C2-4CA2-9A01-BABB7DFBDACB}"/>
                    </a:ext>
                  </a:extLst>
                </p:cNvPr>
                <p:cNvSpPr/>
                <p:nvPr/>
              </p:nvSpPr>
              <p:spPr>
                <a:xfrm>
                  <a:off x="827584" y="3055400"/>
                  <a:ext cx="1872208" cy="43204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FC 2048</a:t>
                  </a:r>
                  <a:endParaRPr lang="ko-KR" altLang="en-US" dirty="0"/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E8B376C5-A3DF-4D13-BBF2-45394FD2A2C8}"/>
                    </a:ext>
                  </a:extLst>
                </p:cNvPr>
                <p:cNvSpPr/>
                <p:nvPr/>
              </p:nvSpPr>
              <p:spPr>
                <a:xfrm>
                  <a:off x="827584" y="1761703"/>
                  <a:ext cx="1872208" cy="85134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VGG-16</a:t>
                  </a:r>
                  <a:endParaRPr lang="ko-KR" altLang="en-US" dirty="0"/>
                </a:p>
              </p:txBody>
            </p:sp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B9BC780C-9459-4E6C-A3BE-789C31B2C8D7}"/>
                    </a:ext>
                  </a:extLst>
                </p:cNvPr>
                <p:cNvSpPr/>
                <p:nvPr/>
              </p:nvSpPr>
              <p:spPr>
                <a:xfrm>
                  <a:off x="1295636" y="907763"/>
                  <a:ext cx="936104" cy="38298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/>
                    <a:t>img</a:t>
                  </a:r>
                  <a:endParaRPr lang="ko-KR" altLang="en-US" dirty="0"/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ECB13EE2-EB2F-445B-B278-B83E93EE96ED}"/>
                    </a:ext>
                  </a:extLst>
                </p:cNvPr>
                <p:cNvSpPr/>
                <p:nvPr/>
              </p:nvSpPr>
              <p:spPr>
                <a:xfrm>
                  <a:off x="1836531" y="4704902"/>
                  <a:ext cx="863261" cy="55165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MSE Loss</a:t>
                  </a:r>
                  <a:endParaRPr lang="ko-KR" altLang="en-US" dirty="0"/>
                </a:p>
              </p:txBody>
            </p:sp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A01D85E1-AB61-4088-9D8B-CF4B7CD7E737}"/>
                    </a:ext>
                  </a:extLst>
                </p:cNvPr>
                <p:cNvSpPr/>
                <p:nvPr/>
              </p:nvSpPr>
              <p:spPr>
                <a:xfrm>
                  <a:off x="827584" y="4704902"/>
                  <a:ext cx="863261" cy="551658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Select Top3</a:t>
                  </a:r>
                  <a:endParaRPr lang="ko-KR" altLang="en-US" dirty="0"/>
                </a:p>
              </p:txBody>
            </p:sp>
            <p:cxnSp>
              <p:nvCxnSpPr>
                <p:cNvPr id="10" name="연결선: 꺾임 9">
                  <a:extLst>
                    <a:ext uri="{FF2B5EF4-FFF2-40B4-BE49-F238E27FC236}">
                      <a16:creationId xmlns:a16="http://schemas.microsoft.com/office/drawing/2014/main" id="{301A155A-B362-4CA8-85E6-D1ED78CF0080}"/>
                    </a:ext>
                  </a:extLst>
                </p:cNvPr>
                <p:cNvCxnSpPr>
                  <a:stCxn id="17" idx="2"/>
                  <a:endCxn id="35" idx="0"/>
                </p:cNvCxnSpPr>
                <p:nvPr/>
              </p:nvCxnSpPr>
              <p:spPr>
                <a:xfrm rot="5400000">
                  <a:off x="1291402" y="4232616"/>
                  <a:ext cx="440100" cy="504473"/>
                </a:xfrm>
                <a:prstGeom prst="bentConnector3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연결선: 꺾임 35">
                  <a:extLst>
                    <a:ext uri="{FF2B5EF4-FFF2-40B4-BE49-F238E27FC236}">
                      <a16:creationId xmlns:a16="http://schemas.microsoft.com/office/drawing/2014/main" id="{5C34CD66-0451-476E-BCA0-AF7C6390747C}"/>
                    </a:ext>
                  </a:extLst>
                </p:cNvPr>
                <p:cNvCxnSpPr>
                  <a:cxnSpLocks/>
                  <a:stCxn id="17" idx="2"/>
                  <a:endCxn id="25" idx="0"/>
                </p:cNvCxnSpPr>
                <p:nvPr/>
              </p:nvCxnSpPr>
              <p:spPr>
                <a:xfrm rot="16200000" flipH="1">
                  <a:off x="1795875" y="4232615"/>
                  <a:ext cx="440100" cy="504474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E3E93C42-AEE9-4727-BAA9-54BB6142D6A5}"/>
                    </a:ext>
                  </a:extLst>
                </p:cNvPr>
                <p:cNvCxnSpPr>
                  <a:stCxn id="7" idx="4"/>
                  <a:endCxn id="19" idx="0"/>
                </p:cNvCxnSpPr>
                <p:nvPr/>
              </p:nvCxnSpPr>
              <p:spPr>
                <a:xfrm>
                  <a:off x="1763688" y="1290743"/>
                  <a:ext cx="0" cy="470960"/>
                </a:xfrm>
                <a:prstGeom prst="straightConnector1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3FCE2A19-D416-42F1-ABF5-B3C5AB9B7E34}"/>
                    </a:ext>
                  </a:extLst>
                </p:cNvPr>
                <p:cNvCxnSpPr>
                  <a:cxnSpLocks/>
                  <a:stCxn id="18" idx="2"/>
                  <a:endCxn id="17" idx="0"/>
                </p:cNvCxnSpPr>
                <p:nvPr/>
              </p:nvCxnSpPr>
              <p:spPr>
                <a:xfrm>
                  <a:off x="1763688" y="3487448"/>
                  <a:ext cx="0" cy="345306"/>
                </a:xfrm>
                <a:prstGeom prst="straightConnector1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FE62EFB8-9475-4D5C-A9BD-60179115EF69}"/>
                    </a:ext>
                  </a:extLst>
                </p:cNvPr>
                <p:cNvSpPr/>
                <p:nvPr/>
              </p:nvSpPr>
              <p:spPr>
                <a:xfrm>
                  <a:off x="323110" y="5673997"/>
                  <a:ext cx="1872208" cy="50680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3 Anchors</a:t>
                  </a:r>
                  <a:endParaRPr lang="ko-KR" altLang="en-US" dirty="0"/>
                </a:p>
              </p:txBody>
            </p: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02FDB2DB-4EF3-4D36-9F91-1AD3A77C368D}"/>
                    </a:ext>
                  </a:extLst>
                </p:cNvPr>
                <p:cNvCxnSpPr>
                  <a:cxnSpLocks/>
                  <a:stCxn id="35" idx="2"/>
                </p:cNvCxnSpPr>
                <p:nvPr/>
              </p:nvCxnSpPr>
              <p:spPr>
                <a:xfrm>
                  <a:off x="1259215" y="5256560"/>
                  <a:ext cx="0" cy="389396"/>
                </a:xfrm>
                <a:prstGeom prst="straightConnector1">
                  <a:avLst/>
                </a:prstGeom>
                <a:ln w="3810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연결선: 구부러짐 45">
                  <a:extLst>
                    <a:ext uri="{FF2B5EF4-FFF2-40B4-BE49-F238E27FC236}">
                      <a16:creationId xmlns:a16="http://schemas.microsoft.com/office/drawing/2014/main" id="{C630BC50-9861-47AA-8A17-F928A36866A5}"/>
                    </a:ext>
                  </a:extLst>
                </p:cNvPr>
                <p:cNvCxnSpPr>
                  <a:stCxn id="7" idx="6"/>
                  <a:endCxn id="25" idx="3"/>
                </p:cNvCxnSpPr>
                <p:nvPr/>
              </p:nvCxnSpPr>
              <p:spPr>
                <a:xfrm>
                  <a:off x="2231740" y="1099253"/>
                  <a:ext cx="468052" cy="3881478"/>
                </a:xfrm>
                <a:prstGeom prst="curvedConnector3">
                  <a:avLst>
                    <a:gd name="adj1" fmla="val 171170"/>
                  </a:avLst>
                </a:prstGeom>
                <a:ln w="38100">
                  <a:solidFill>
                    <a:schemeClr val="tx2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B602D21D-316B-48BB-AC35-182735F15E07}"/>
                    </a:ext>
                  </a:extLst>
                </p:cNvPr>
                <p:cNvSpPr/>
                <p:nvPr/>
              </p:nvSpPr>
              <p:spPr>
                <a:xfrm>
                  <a:off x="107504" y="2834224"/>
                  <a:ext cx="3384372" cy="3546438"/>
                </a:xfrm>
                <a:prstGeom prst="roundRect">
                  <a:avLst/>
                </a:prstGeom>
                <a:noFill/>
                <a:ln>
                  <a:solidFill>
                    <a:srgbClr val="AEDAE5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0459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5600" y="6518769"/>
            <a:ext cx="3045600" cy="3373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1725" y="70118"/>
            <a:ext cx="8229600" cy="1143000"/>
          </a:xfrm>
        </p:spPr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25343"/>
            <a:ext cx="3045600" cy="337375"/>
          </a:xfrm>
          <a:prstGeom prst="rect">
            <a:avLst/>
          </a:prstGeom>
          <a:solidFill>
            <a:srgbClr val="BD0F45"/>
          </a:solidFill>
          <a:ln>
            <a:solidFill>
              <a:srgbClr val="BD0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669" y="6518768"/>
            <a:ext cx="3045600" cy="3373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5" y="1844824"/>
            <a:ext cx="8124825" cy="723900"/>
          </a:xfrm>
          <a:prstGeom prst="rect">
            <a:avLst/>
          </a:prstGeom>
        </p:spPr>
      </p:pic>
      <p:sp>
        <p:nvSpPr>
          <p:cNvPr id="18" name="내용 개체 틀 1"/>
          <p:cNvSpPr>
            <a:spLocks noGrp="1"/>
          </p:cNvSpPr>
          <p:nvPr>
            <p:ph idx="1"/>
          </p:nvPr>
        </p:nvSpPr>
        <p:spPr>
          <a:xfrm>
            <a:off x="429302" y="1340769"/>
            <a:ext cx="8147248" cy="49748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Submission to PASCAL VOC2012 challenge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04248" y="2283445"/>
            <a:ext cx="504056" cy="291852"/>
          </a:xfrm>
          <a:prstGeom prst="rect">
            <a:avLst/>
          </a:prstGeom>
          <a:noFill/>
          <a:ln w="38100">
            <a:solidFill>
              <a:srgbClr val="41FD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1"/>
          <p:cNvSpPr txBox="1">
            <a:spLocks/>
          </p:cNvSpPr>
          <p:nvPr/>
        </p:nvSpPr>
        <p:spPr>
          <a:xfrm>
            <a:off x="502504" y="2810440"/>
            <a:ext cx="8147248" cy="249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- Compared with a simple implementation of faster R-CNN</a:t>
            </a:r>
            <a:endParaRPr lang="en-US" altLang="ko-KR" sz="11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1100" dirty="0"/>
          </a:p>
          <a:p>
            <a:pPr marL="0" indent="0">
              <a:buFont typeface="Arial" pitchFamily="34" charset="0"/>
              <a:buNone/>
            </a:pPr>
            <a:endParaRPr lang="en-US" altLang="ko-KR" sz="1100" dirty="0"/>
          </a:p>
          <a:p>
            <a:pPr marL="0" indent="0">
              <a:buFont typeface="Arial" pitchFamily="34" charset="0"/>
              <a:buNone/>
            </a:pPr>
            <a:endParaRPr lang="en-US" altLang="ko-KR" sz="1200" dirty="0"/>
          </a:p>
        </p:txBody>
      </p:sp>
      <p:sp>
        <p:nvSpPr>
          <p:cNvPr id="9" name="직사각형 8"/>
          <p:cNvSpPr/>
          <p:nvPr/>
        </p:nvSpPr>
        <p:spPr>
          <a:xfrm>
            <a:off x="728757" y="3250907"/>
            <a:ext cx="63275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https://github.com/chenyuntc/simple</a:t>
            </a:r>
            <a:r>
              <a:rPr lang="en-US" altLang="ko-KR" dirty="0"/>
              <a:t>-</a:t>
            </a:r>
            <a:r>
              <a:rPr lang="ko-KR" altLang="en-US" dirty="0" err="1"/>
              <a:t>faster-rcnn-pytorch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1" r="216" b="54430"/>
          <a:stretch/>
        </p:blipFill>
        <p:spPr>
          <a:xfrm>
            <a:off x="471255" y="3974504"/>
            <a:ext cx="6632514" cy="184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7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045600" y="6518769"/>
            <a:ext cx="3045600" cy="33737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1725" y="70118"/>
            <a:ext cx="8229600" cy="1143000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6525343"/>
            <a:ext cx="3045600" cy="337375"/>
          </a:xfrm>
          <a:prstGeom prst="rect">
            <a:avLst/>
          </a:prstGeom>
          <a:solidFill>
            <a:srgbClr val="BD0F45"/>
          </a:solidFill>
          <a:ln>
            <a:solidFill>
              <a:srgbClr val="BD0F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04669" y="6518768"/>
            <a:ext cx="3045600" cy="3373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1"/>
          <p:cNvSpPr>
            <a:spLocks noGrp="1"/>
          </p:cNvSpPr>
          <p:nvPr>
            <p:ph idx="1"/>
          </p:nvPr>
        </p:nvSpPr>
        <p:spPr>
          <a:xfrm>
            <a:off x="457200" y="1558700"/>
            <a:ext cx="8147248" cy="3742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Higher performance than the original Faster R-CNN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Room for Improvement:</a:t>
            </a:r>
          </a:p>
          <a:p>
            <a:pPr marL="0" indent="0">
              <a:buNone/>
            </a:pPr>
            <a:r>
              <a:rPr lang="en-US" altLang="ko-KR" sz="2000" dirty="0"/>
              <a:t>1) APN only predicts aspect ratios -&gt; make it predict scales also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2) APN chooses top 3 -&gt; make it dynamically choose # of anchors</a:t>
            </a:r>
          </a:p>
        </p:txBody>
      </p:sp>
    </p:spTree>
    <p:extLst>
      <p:ext uri="{BB962C8B-B14F-4D97-AF65-F5344CB8AC3E}">
        <p14:creationId xmlns:p14="http://schemas.microsoft.com/office/powerpoint/2010/main" val="331380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355</Words>
  <Application>Microsoft Office PowerPoint</Application>
  <PresentationFormat>화면 슬라이드 쇼(4:3)</PresentationFormat>
  <Paragraphs>88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Object Detection: Learning the Anchor Boxes </vt:lpstr>
      <vt:lpstr>Problem Motivation</vt:lpstr>
      <vt:lpstr>Our Approach</vt:lpstr>
      <vt:lpstr>Anchor Proposal Network</vt:lpstr>
      <vt:lpstr>Candidate Aspect Ratios</vt:lpstr>
      <vt:lpstr>Ground Truth &amp; Loss</vt:lpstr>
      <vt:lpstr>Training APNs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TOP</dc:creator>
  <cp:lastModifiedBy>재훈 정</cp:lastModifiedBy>
  <cp:revision>47</cp:revision>
  <dcterms:created xsi:type="dcterms:W3CDTF">2020-10-31T12:10:30Z</dcterms:created>
  <dcterms:modified xsi:type="dcterms:W3CDTF">2020-12-21T09:02:39Z</dcterms:modified>
</cp:coreProperties>
</file>