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399288" cy="43200638"/>
  <p:notesSz cx="6858000" cy="9144000"/>
  <p:defaultTextStyle>
    <a:defPPr>
      <a:defRPr lang="ko-KR"/>
    </a:defPPr>
    <a:lvl1pPr marL="0" algn="l" defTabSz="3628541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271" algn="l" defTabSz="3628541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541" algn="l" defTabSz="3628541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2812" algn="l" defTabSz="3628541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081" algn="l" defTabSz="3628541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352" algn="l" defTabSz="3628541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5623" algn="l" defTabSz="3628541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699893" algn="l" defTabSz="3628541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4164" algn="l" defTabSz="3628541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F5FC"/>
    <a:srgbClr val="FF99FF"/>
    <a:srgbClr val="66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84" y="8850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1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4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9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3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3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8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8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1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81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8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1A565-4BAC-4A6E-8BC4-067026B0AD4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45CAB-25DE-441B-BDCF-4A156997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9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8.JPG"/><Relationship Id="rId18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12" Type="http://schemas.openxmlformats.org/officeDocument/2006/relationships/image" Target="../media/image11.png"/><Relationship Id="rId17" Type="http://schemas.openxmlformats.org/officeDocument/2006/relationships/image" Target="../media/image9.JPG"/><Relationship Id="rId2" Type="http://schemas.openxmlformats.org/officeDocument/2006/relationships/image" Target="../media/image1.jpe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7.JPG"/><Relationship Id="rId5" Type="http://schemas.openxmlformats.org/officeDocument/2006/relationships/image" Target="../media/image3.jp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2.JP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7" y="1920430"/>
            <a:ext cx="6790600" cy="55533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00000" y="1800000"/>
            <a:ext cx="28800000" cy="39600000"/>
          </a:xfrm>
          <a:prstGeom prst="rect">
            <a:avLst/>
          </a:prstGeom>
          <a:noFill/>
          <a:ln w="1270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800000" y="7651350"/>
            <a:ext cx="28800000" cy="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95028" y="7852612"/>
            <a:ext cx="12987871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5500" b="1" dirty="0" smtClean="0">
                <a:latin typeface="Helvetica" pitchFamily="34" charset="0"/>
                <a:cs typeface="Helvetica" pitchFamily="34" charset="0"/>
              </a:rPr>
              <a:t>프로젝트 목표</a:t>
            </a:r>
            <a:endParaRPr lang="en-US" altLang="ko-KR" sz="5500" b="1" dirty="0" smtClean="0"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4000" dirty="0" smtClean="0"/>
              <a:t>대표적인 </a:t>
            </a:r>
            <a:r>
              <a:rPr lang="ko-KR" altLang="en-US" sz="4000" dirty="0"/>
              <a:t>스마트 </a:t>
            </a:r>
            <a:r>
              <a:rPr lang="ko-KR" altLang="en-US" sz="4000" dirty="0" err="1"/>
              <a:t>모빌리티인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전동킥보드를</a:t>
            </a:r>
            <a:r>
              <a:rPr lang="ko-KR" altLang="en-US" sz="4000" dirty="0"/>
              <a:t> 대상으로 무선 충전 시스템 </a:t>
            </a:r>
            <a:r>
              <a:rPr lang="ko-KR" altLang="en-US" sz="4000" dirty="0" smtClean="0"/>
              <a:t>구현하는 것을 </a:t>
            </a:r>
            <a:r>
              <a:rPr lang="ko-KR" altLang="en-US" sz="4000" dirty="0"/>
              <a:t>목표로 하였다</a:t>
            </a:r>
            <a:r>
              <a:rPr lang="en-US" altLang="ko-KR" sz="4000" dirty="0" smtClean="0"/>
              <a:t>.</a:t>
            </a:r>
            <a:r>
              <a:rPr lang="en-US" altLang="ko-KR" sz="4000" dirty="0"/>
              <a:t> </a:t>
            </a:r>
            <a:r>
              <a:rPr lang="ko-KR" altLang="en-US" sz="4000" dirty="0"/>
              <a:t>전동 </a:t>
            </a:r>
            <a:r>
              <a:rPr lang="ko-KR" altLang="en-US" sz="4000" dirty="0" err="1"/>
              <a:t>킥보드의</a:t>
            </a:r>
            <a:r>
              <a:rPr lang="ko-KR" altLang="en-US" sz="4000" dirty="0"/>
              <a:t> 충전 포트에 리시버 모듈을 연결하여</a:t>
            </a:r>
            <a:r>
              <a:rPr lang="en-US" altLang="ko-KR" sz="4000" dirty="0"/>
              <a:t>, </a:t>
            </a:r>
            <a:r>
              <a:rPr lang="ko-KR" altLang="en-US" sz="4000" dirty="0"/>
              <a:t>배터리에 모듈을 직접 연결하지 않고도 무선으로 충전이 가능하게 한다</a:t>
            </a:r>
            <a:r>
              <a:rPr lang="en-US" altLang="ko-KR" sz="4000" dirty="0"/>
              <a:t>.</a:t>
            </a:r>
            <a:endParaRPr lang="ko-KR" altLang="en-US" sz="4000" dirty="0"/>
          </a:p>
          <a:p>
            <a:pPr fontAlgn="base"/>
            <a:endParaRPr lang="en-US" sz="4000" b="1" dirty="0"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6125276" y="7700219"/>
            <a:ext cx="18115" cy="3374595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4147599" y="4627486"/>
            <a:ext cx="8052204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ko-KR" altLang="en-US" sz="6500" dirty="0" smtClean="0">
                <a:latin typeface="+mn-ea"/>
                <a:ea typeface="+mn-ea"/>
              </a:rPr>
              <a:t>안민홍</a:t>
            </a:r>
            <a:r>
              <a:rPr lang="en-US" altLang="ko-KR" sz="6500" dirty="0" smtClean="0">
                <a:latin typeface="+mn-ea"/>
                <a:ea typeface="+mn-ea"/>
              </a:rPr>
              <a:t>,</a:t>
            </a:r>
            <a:r>
              <a:rPr lang="ko-KR" altLang="en-US" sz="6500" dirty="0" smtClean="0">
                <a:latin typeface="+mn-ea"/>
                <a:ea typeface="+mn-ea"/>
              </a:rPr>
              <a:t>정다혜</a:t>
            </a:r>
            <a:r>
              <a:rPr lang="en-US" altLang="ko-KR" sz="6500" dirty="0" smtClean="0">
                <a:latin typeface="+mn-ea"/>
                <a:ea typeface="+mn-ea"/>
              </a:rPr>
              <a:t>,</a:t>
            </a:r>
            <a:r>
              <a:rPr lang="ko-KR" altLang="en-US" sz="6500" dirty="0" smtClean="0">
                <a:latin typeface="+mn-ea"/>
                <a:ea typeface="+mn-ea"/>
              </a:rPr>
              <a:t>권창균</a:t>
            </a:r>
            <a:endParaRPr lang="en-US" altLang="ko-KR" sz="6500" dirty="0">
              <a:latin typeface="+mn-ea"/>
              <a:ea typeface="+mn-ea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0880677" y="6139418"/>
            <a:ext cx="14586044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ko-KR" altLang="en-US" sz="6500" dirty="0" smtClean="0">
                <a:latin typeface="+mn-ea"/>
                <a:ea typeface="+mn-ea"/>
              </a:rPr>
              <a:t>서울시립대학교 전자전기컴퓨터공학부</a:t>
            </a:r>
            <a:endParaRPr lang="en-US" altLang="ko-KR" sz="6500" dirty="0">
              <a:latin typeface="+mn-ea"/>
              <a:ea typeface="+mn-ea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8401050" y="2789405"/>
            <a:ext cx="21031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5988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5988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5988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5988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5988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ko-KR" altLang="en-US" sz="6000" b="1" dirty="0" smtClean="0">
                <a:latin typeface="Helvetica" panose="020B0604020202020204" pitchFamily="34" charset="0"/>
              </a:rPr>
              <a:t>스마트 </a:t>
            </a:r>
            <a:r>
              <a:rPr lang="ko-KR" altLang="en-US" sz="6000" b="1" dirty="0" err="1" smtClean="0">
                <a:latin typeface="Helvetica" panose="020B0604020202020204" pitchFamily="34" charset="0"/>
              </a:rPr>
              <a:t>모빌리티를</a:t>
            </a:r>
            <a:r>
              <a:rPr lang="ko-KR" altLang="en-US" sz="6000" b="1" dirty="0" smtClean="0">
                <a:latin typeface="Helvetica" panose="020B0604020202020204" pitchFamily="34" charset="0"/>
              </a:rPr>
              <a:t> 위한 무선충전 모듈</a:t>
            </a:r>
            <a:endParaRPr lang="en-US" altLang="ko-KR" sz="6000" b="1" dirty="0" smtClean="0">
              <a:latin typeface="Helvetica" panose="020B0604020202020204" pitchFamily="34" charset="0"/>
            </a:endParaRPr>
          </a:p>
          <a:p>
            <a:pPr algn="ctr" eaLnBrk="1" hangingPunct="1"/>
            <a:r>
              <a:rPr lang="en-US" altLang="ko-KR" sz="6000" b="1" dirty="0" smtClean="0">
                <a:latin typeface="Helvetica" panose="020B0604020202020204" pitchFamily="34" charset="0"/>
              </a:rPr>
              <a:t>Wireless charging system for smart mobility</a:t>
            </a:r>
            <a:endParaRPr lang="en-US" altLang="ko-KR" sz="6000" b="1" dirty="0">
              <a:latin typeface="Helvetica" panose="020B0604020202020204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2880000" y="12530816"/>
            <a:ext cx="13320000" cy="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89802" y="12978309"/>
            <a:ext cx="1298787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914400">
              <a:lnSpc>
                <a:spcPct val="120000"/>
              </a:lnSpc>
              <a:buAutoNum type="arabicPeriod"/>
              <a:defRPr/>
            </a:pPr>
            <a:r>
              <a:rPr lang="en-US" altLang="ko-KR" sz="5000" b="1" dirty="0" smtClean="0">
                <a:latin typeface="+mn-ea"/>
                <a:cs typeface="Helvetica" pitchFamily="34" charset="0"/>
              </a:rPr>
              <a:t>Modeling</a:t>
            </a:r>
          </a:p>
          <a:p>
            <a:pPr marL="742950" indent="-742950">
              <a:lnSpc>
                <a:spcPct val="120000"/>
              </a:lnSpc>
              <a:buAutoNum type="arabicPeriod"/>
              <a:defRPr/>
            </a:pPr>
            <a:endParaRPr lang="en-US" sz="5000" b="1" dirty="0">
              <a:latin typeface="+mn-ea"/>
              <a:cs typeface="Helvetica" pitchFamily="34" charset="0"/>
            </a:endParaRPr>
          </a:p>
          <a:p>
            <a:pPr marL="742950" indent="-742950">
              <a:lnSpc>
                <a:spcPct val="120000"/>
              </a:lnSpc>
              <a:buAutoNum type="arabicPeriod"/>
              <a:defRPr/>
            </a:pPr>
            <a:endParaRPr lang="en-US" sz="5000" b="1" dirty="0" smtClean="0">
              <a:latin typeface="+mn-ea"/>
              <a:cs typeface="Helvetica" pitchFamily="34" charset="0"/>
            </a:endParaRPr>
          </a:p>
          <a:p>
            <a:pPr marL="742950" indent="-742950">
              <a:lnSpc>
                <a:spcPct val="120000"/>
              </a:lnSpc>
              <a:buAutoNum type="arabicPeriod"/>
              <a:defRPr/>
            </a:pPr>
            <a:endParaRPr lang="en-US" sz="4000" dirty="0" smtClean="0">
              <a:latin typeface="+mn-ea"/>
              <a:cs typeface="Helvetica" pitchFamily="34" charset="0"/>
            </a:endParaRPr>
          </a:p>
          <a:p>
            <a:pPr marL="742950" indent="-742950">
              <a:lnSpc>
                <a:spcPct val="120000"/>
              </a:lnSpc>
              <a:buAutoNum type="arabicPeriod"/>
              <a:defRPr/>
            </a:pPr>
            <a:endParaRPr lang="en-US" sz="4000" dirty="0" smtClean="0">
              <a:latin typeface="+mn-ea"/>
              <a:cs typeface="Helvetica" pitchFamily="34" charset="0"/>
            </a:endParaRPr>
          </a:p>
          <a:p>
            <a:pPr marL="550012" indent="-550012" algn="ctr">
              <a:lnSpc>
                <a:spcPct val="120000"/>
              </a:lnSpc>
              <a:buFont typeface="Wingdings" pitchFamily="2" charset="2"/>
              <a:buChar char="v"/>
              <a:defRPr/>
            </a:pPr>
            <a:endParaRPr lang="en-US" sz="4000" dirty="0" smtClean="0">
              <a:latin typeface="+mn-ea"/>
              <a:cs typeface="Helvetica" pitchFamily="34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2880000" y="31714683"/>
            <a:ext cx="13320000" cy="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95028" y="32171883"/>
            <a:ext cx="12987871" cy="924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5000" b="1" dirty="0">
                <a:latin typeface="+mn-ea"/>
                <a:cs typeface="Helvetica" pitchFamily="34" charset="0"/>
              </a:rPr>
              <a:t>2</a:t>
            </a:r>
            <a:r>
              <a:rPr lang="en-US" altLang="ko-KR" sz="5000" b="1" dirty="0" smtClean="0">
                <a:latin typeface="+mn-ea"/>
                <a:cs typeface="Helvetica" pitchFamily="34" charset="0"/>
              </a:rPr>
              <a:t>. </a:t>
            </a:r>
            <a:r>
              <a:rPr lang="ko-KR" altLang="en-US" sz="5000" b="1" dirty="0">
                <a:latin typeface="+mn-ea"/>
                <a:cs typeface="Helvetica" pitchFamily="34" charset="0"/>
              </a:rPr>
              <a:t>송신부와 </a:t>
            </a:r>
            <a:r>
              <a:rPr lang="ko-KR" altLang="en-US" sz="5000" b="1" dirty="0" err="1">
                <a:latin typeface="+mn-ea"/>
                <a:cs typeface="Helvetica" pitchFamily="34" charset="0"/>
              </a:rPr>
              <a:t>수신부</a:t>
            </a:r>
            <a:r>
              <a:rPr lang="ko-KR" altLang="en-US" sz="5000" b="1" dirty="0">
                <a:latin typeface="+mn-ea"/>
                <a:cs typeface="Helvetica" pitchFamily="34" charset="0"/>
              </a:rPr>
              <a:t> 코일 </a:t>
            </a:r>
            <a:r>
              <a:rPr lang="ko-KR" altLang="en-US" sz="5000" b="1" dirty="0" smtClean="0">
                <a:latin typeface="+mn-ea"/>
                <a:cs typeface="Helvetica" pitchFamily="34" charset="0"/>
              </a:rPr>
              <a:t>설계</a:t>
            </a:r>
            <a:endParaRPr lang="en-US" altLang="ko-KR" sz="5000" b="1" dirty="0">
              <a:latin typeface="+mn-ea"/>
              <a:cs typeface="Helvetic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817102" y="7879886"/>
                <a:ext cx="12987871" cy="12095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en-US" altLang="ko-KR" sz="5000" b="1" dirty="0" smtClean="0">
                    <a:latin typeface="+mn-ea"/>
                    <a:cs typeface="Helvetica" pitchFamily="34" charset="0"/>
                  </a:rPr>
                  <a:t>3. Boost converter</a:t>
                </a:r>
                <a:r>
                  <a:rPr lang="ko-KR" altLang="en-US" sz="5000" b="1" dirty="0" smtClean="0">
                    <a:latin typeface="+mn-ea"/>
                    <a:cs typeface="Helvetica" pitchFamily="34" charset="0"/>
                  </a:rPr>
                  <a:t> 및 제어기 설계</a:t>
                </a:r>
                <a:endParaRPr lang="en-US" altLang="ko-KR" sz="5000" b="1" dirty="0" smtClean="0">
                  <a:latin typeface="+mn-ea"/>
                  <a:cs typeface="Helvetica" pitchFamily="34" charset="0"/>
                </a:endParaRPr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r>
                  <a:rPr lang="en-US" altLang="ko-KR" sz="4000" dirty="0" smtClean="0">
                    <a:latin typeface="+mn-ea"/>
                    <a:cs typeface="Helvetica" pitchFamily="34" charset="0"/>
                  </a:rPr>
                  <a:t>Boost Converter</a:t>
                </a:r>
                <a:r>
                  <a:rPr lang="ko-KR" altLang="en-US" sz="4000" dirty="0" smtClean="0">
                    <a:latin typeface="+mn-ea"/>
                    <a:cs typeface="Helvetica" pitchFamily="34" charset="0"/>
                  </a:rPr>
                  <a:t>를 이용</a:t>
                </a:r>
                <a:r>
                  <a:rPr lang="en-US" altLang="ko-KR" sz="4000" dirty="0" smtClean="0">
                    <a:latin typeface="+mn-ea"/>
                    <a:cs typeface="Helvetica" pitchFamily="34" charset="0"/>
                  </a:rPr>
                  <a:t>, </a:t>
                </a:r>
                <a:r>
                  <a:rPr lang="ko-KR" altLang="en-US" sz="4000" dirty="0" smtClean="0">
                    <a:latin typeface="+mn-ea"/>
                    <a:cs typeface="Helvetica" pitchFamily="34" charset="0"/>
                  </a:rPr>
                  <a:t>정류된 수신 전압을 </a:t>
                </a:r>
                <a:r>
                  <a:rPr lang="ko-KR" altLang="en-US" sz="4000" dirty="0" err="1" smtClean="0">
                    <a:latin typeface="+mn-ea"/>
                    <a:cs typeface="Helvetica" pitchFamily="34" charset="0"/>
                  </a:rPr>
                  <a:t>승압</a:t>
                </a:r>
                <a:endParaRPr lang="en-US" altLang="ko-KR" sz="4000" dirty="0" smtClean="0">
                  <a:latin typeface="+mn-ea"/>
                  <a:cs typeface="Helvetica" pitchFamily="34" charset="0"/>
                </a:endParaRPr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endParaRPr lang="en-US" altLang="ko-KR" sz="4000" dirty="0" smtClean="0">
                  <a:latin typeface="+mn-ea"/>
                  <a:cs typeface="Helvetica" pitchFamily="34" charset="0"/>
                </a:endParaRPr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r>
                  <a:rPr lang="ko-KR" altLang="en-US" sz="4000" dirty="0" smtClean="0">
                    <a:latin typeface="+mn-ea"/>
                    <a:cs typeface="Helvetica" pitchFamily="34" charset="0"/>
                  </a:rPr>
                  <a:t>제어기로 </a:t>
                </a:r>
                <a:r>
                  <a:rPr lang="en-US" altLang="ko-KR" sz="4000" dirty="0" smtClean="0">
                    <a:latin typeface="+mn-ea"/>
                    <a:cs typeface="Helvetica" pitchFamily="34" charset="0"/>
                  </a:rPr>
                  <a:t>Duty rate(D)</a:t>
                </a:r>
                <a:r>
                  <a:rPr lang="ko-KR" altLang="en-US" sz="4000" dirty="0" smtClean="0">
                    <a:latin typeface="+mn-ea"/>
                    <a:cs typeface="Helvetica" pitchFamily="34" charset="0"/>
                  </a:rPr>
                  <a:t>를 조절</a:t>
                </a:r>
                <a:r>
                  <a:rPr lang="en-US" altLang="ko-KR" sz="4000" dirty="0" smtClean="0">
                    <a:latin typeface="+mn-ea"/>
                    <a:cs typeface="Helvetica" pitchFamily="34" charset="0"/>
                  </a:rPr>
                  <a:t>, </a:t>
                </a:r>
                <a:r>
                  <a:rPr lang="ko-KR" altLang="en-US" sz="4000" dirty="0" smtClean="0">
                    <a:latin typeface="+mn-ea"/>
                    <a:cs typeface="Helvetica" pitchFamily="34" charset="0"/>
                  </a:rPr>
                  <a:t>출력전압</a:t>
                </a:r>
                <a:r>
                  <a:rPr lang="en-US" altLang="ko-KR" sz="4000" dirty="0" smtClean="0">
                    <a:latin typeface="+mn-ea"/>
                    <a:cs typeface="Helvetica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latin typeface="Cambria Math"/>
                            <a:cs typeface="Helvetica" pitchFamily="34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cs typeface="Helvetica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cs typeface="Helvetica" pitchFamily="34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4000" b="0" i="1" smtClean="0">
                        <a:latin typeface="Cambria Math" panose="02040503050406030204" pitchFamily="18" charset="0"/>
                        <a:cs typeface="Helvetica" pitchFamily="34" charset="0"/>
                      </a:rPr>
                      <m:t>)</m:t>
                    </m:r>
                  </m:oMath>
                </a14:m>
                <a:r>
                  <a:rPr lang="ko-KR" altLang="en-US" sz="4000" dirty="0" smtClean="0">
                    <a:latin typeface="+mn-ea"/>
                    <a:cs typeface="Helvetica" pitchFamily="34" charset="0"/>
                  </a:rPr>
                  <a:t>이 </a:t>
                </a:r>
                <a:r>
                  <a:rPr lang="ko-KR" altLang="en-US" sz="4000" dirty="0" err="1" smtClean="0">
                    <a:latin typeface="+mn-ea"/>
                    <a:cs typeface="Helvetica" pitchFamily="34" charset="0"/>
                  </a:rPr>
                  <a:t>킥보드</a:t>
                </a:r>
                <a:r>
                  <a:rPr lang="ko-KR" altLang="en-US" sz="4000" dirty="0" smtClean="0">
                    <a:latin typeface="+mn-ea"/>
                    <a:cs typeface="Helvetica" pitchFamily="34" charset="0"/>
                  </a:rPr>
                  <a:t> 충전기 정격 출력인 </a:t>
                </a:r>
                <a:r>
                  <a:rPr lang="en-US" altLang="ko-KR" sz="4000" dirty="0" smtClean="0">
                    <a:latin typeface="+mn-ea"/>
                    <a:cs typeface="Helvetica" pitchFamily="34" charset="0"/>
                  </a:rPr>
                  <a:t>42V</a:t>
                </a:r>
                <a:r>
                  <a:rPr lang="ko-KR" altLang="en-US" sz="4000" dirty="0" smtClean="0">
                    <a:latin typeface="+mn-ea"/>
                    <a:cs typeface="Helvetica" pitchFamily="34" charset="0"/>
                  </a:rPr>
                  <a:t>로 일정하게 </a:t>
                </a:r>
                <a:r>
                  <a:rPr lang="ko-KR" altLang="en-US" sz="4000" dirty="0" err="1" smtClean="0">
                    <a:latin typeface="+mn-ea"/>
                    <a:cs typeface="Helvetica" pitchFamily="34" charset="0"/>
                  </a:rPr>
                  <a:t>유지되도록함</a:t>
                </a:r>
                <a:r>
                  <a:rPr lang="en-US" altLang="ko-KR" sz="4000" dirty="0" smtClean="0">
                    <a:latin typeface="+mn-ea"/>
                    <a:cs typeface="Helvetica" pitchFamily="34" charset="0"/>
                  </a:rPr>
                  <a:t>.</a:t>
                </a:r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endParaRPr lang="en-US" altLang="ko-KR" sz="4000" dirty="0">
                  <a:latin typeface="+mn-ea"/>
                  <a:cs typeface="Helvetica" pitchFamily="34" charset="0"/>
                </a:endParaRPr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endParaRPr lang="en-US" altLang="ko-KR" sz="4000" dirty="0" smtClean="0">
                  <a:latin typeface="+mn-ea"/>
                  <a:cs typeface="Helvetica" pitchFamily="34" charset="0"/>
                </a:endParaRPr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endParaRPr lang="en-US" altLang="ko-KR" sz="4000" dirty="0">
                  <a:latin typeface="+mn-ea"/>
                  <a:cs typeface="Helvetica" pitchFamily="34" charset="0"/>
                </a:endParaRPr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endParaRPr lang="en-US" altLang="ko-KR" sz="4000" dirty="0" smtClean="0">
                  <a:latin typeface="+mn-ea"/>
                  <a:cs typeface="Helvetica" pitchFamily="34" charset="0"/>
                </a:endParaRPr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endParaRPr lang="en-US" altLang="ko-KR" sz="4000" dirty="0" smtClean="0">
                  <a:latin typeface="+mn-ea"/>
                  <a:cs typeface="Helvetica" pitchFamily="34" charset="0"/>
                </a:endParaRPr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r>
                  <a:rPr lang="en-US" altLang="ko-KR" sz="4000" dirty="0" smtClean="0">
                    <a:latin typeface="+mn-ea"/>
                    <a:cs typeface="Helvetica" pitchFamily="34" charset="0"/>
                  </a:rPr>
                  <a:t>PI </a:t>
                </a:r>
                <a:r>
                  <a:rPr lang="ko-KR" altLang="en-US" sz="4000" dirty="0" smtClean="0">
                    <a:latin typeface="+mn-ea"/>
                    <a:cs typeface="Helvetica" pitchFamily="34" charset="0"/>
                  </a:rPr>
                  <a:t>제어기 설계</a:t>
                </a:r>
                <a:r>
                  <a:rPr lang="en-US" altLang="ko-KR" sz="4000" dirty="0" smtClean="0">
                    <a:latin typeface="+mn-ea"/>
                    <a:cs typeface="Helvetica" pitchFamily="34" charset="0"/>
                  </a:rPr>
                  <a:t>:</a:t>
                </a:r>
                <a:endParaRPr lang="en-US" altLang="ko-KR" sz="4000" i="1" dirty="0" smtClean="0"/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endParaRPr lang="en-US" altLang="ko-KR" sz="4000" dirty="0">
                  <a:latin typeface="+mn-ea"/>
                  <a:cs typeface="Helvetica" pitchFamily="34" charset="0"/>
                </a:endParaRPr>
              </a:p>
              <a:p>
                <a:pPr>
                  <a:lnSpc>
                    <a:spcPct val="120000"/>
                  </a:lnSpc>
                  <a:defRPr/>
                </a:pPr>
                <a:endParaRPr lang="en-US" altLang="ko-KR" sz="4000" dirty="0">
                  <a:latin typeface="+mn-ea"/>
                  <a:cs typeface="Helvetica" pitchFamily="34" charset="0"/>
                </a:endParaRPr>
              </a:p>
              <a:p>
                <a:pPr marL="550012" indent="-550012">
                  <a:lnSpc>
                    <a:spcPct val="120000"/>
                  </a:lnSpc>
                  <a:buFont typeface="Wingdings" pitchFamily="2" charset="2"/>
                  <a:buChar char="v"/>
                  <a:defRPr/>
                </a:pPr>
                <a:endParaRPr lang="en-US" altLang="ko-KR" sz="4000" dirty="0" smtClean="0">
                  <a:latin typeface="+mn-ea"/>
                  <a:cs typeface="Helvetica" pitchFamily="34" charset="0"/>
                </a:endParaRPr>
              </a:p>
              <a:p>
                <a:pPr>
                  <a:lnSpc>
                    <a:spcPct val="120000"/>
                  </a:lnSpc>
                  <a:defRPr/>
                </a:pPr>
                <a:endParaRPr lang="en-US" altLang="ko-KR" sz="4000" dirty="0">
                  <a:latin typeface="+mn-ea"/>
                  <a:cs typeface="Helvetica" pitchFamily="34" charset="0"/>
                </a:endParaRPr>
              </a:p>
              <a:p>
                <a:pPr>
                  <a:lnSpc>
                    <a:spcPct val="120000"/>
                  </a:lnSpc>
                  <a:defRPr/>
                </a:pPr>
                <a:endParaRPr lang="en-US" sz="4000" dirty="0" smtClean="0">
                  <a:latin typeface="+mn-ea"/>
                  <a:cs typeface="Helvetica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7102" y="7879886"/>
                <a:ext cx="12987871" cy="12095619"/>
              </a:xfrm>
              <a:prstGeom prst="rect">
                <a:avLst/>
              </a:prstGeom>
              <a:blipFill rotWithShape="0">
                <a:blip r:embed="rId3"/>
                <a:stretch>
                  <a:fillRect l="-2254" t="-706" r="-13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 flipV="1">
            <a:off x="16141747" y="31754199"/>
            <a:ext cx="13320000" cy="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6141747" y="37964499"/>
            <a:ext cx="13320000" cy="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291621" y="32147077"/>
            <a:ext cx="129878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5000" b="1" dirty="0">
                <a:latin typeface="+mn-ea"/>
                <a:cs typeface="Helvetica" pitchFamily="34" charset="0"/>
              </a:rPr>
              <a:t>4</a:t>
            </a:r>
            <a:r>
              <a:rPr lang="en-US" altLang="ko-KR" sz="5000" b="1" dirty="0" smtClean="0">
                <a:latin typeface="+mn-ea"/>
                <a:cs typeface="Helvetica" pitchFamily="34" charset="0"/>
              </a:rPr>
              <a:t>. </a:t>
            </a:r>
            <a:r>
              <a:rPr lang="ko-KR" altLang="en-US" sz="5000" b="1" dirty="0" smtClean="0">
                <a:latin typeface="+mn-ea"/>
                <a:cs typeface="Helvetica" pitchFamily="34" charset="0"/>
              </a:rPr>
              <a:t>시연결과</a:t>
            </a:r>
            <a:endParaRPr lang="en-US" sz="4000" dirty="0" smtClean="0">
              <a:latin typeface="+mn-ea"/>
              <a:cs typeface="Helvetica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sz="4000" dirty="0" smtClean="0">
              <a:latin typeface="+mn-ea"/>
              <a:cs typeface="Helvetic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360006" y="38095001"/>
            <a:ext cx="1298787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5000" b="1" dirty="0" smtClean="0">
                <a:latin typeface="+mn-ea"/>
                <a:cs typeface="Helvetica" pitchFamily="34" charset="0"/>
              </a:rPr>
              <a:t>결론</a:t>
            </a:r>
            <a:endParaRPr lang="en-US" sz="5000" b="1" dirty="0">
              <a:latin typeface="+mn-ea"/>
              <a:cs typeface="Helvetica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4000" dirty="0"/>
              <a:t>전동 </a:t>
            </a:r>
            <a:r>
              <a:rPr lang="ko-KR" altLang="en-US" sz="4000" dirty="0" err="1"/>
              <a:t>킥보드의</a:t>
            </a:r>
            <a:r>
              <a:rPr lang="ko-KR" altLang="en-US" sz="4000" dirty="0"/>
              <a:t> 충전 포트에 리시버 모듈을 </a:t>
            </a:r>
            <a:r>
              <a:rPr lang="ko-KR" altLang="en-US" sz="4000" dirty="0" smtClean="0"/>
              <a:t>연결하여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무선전력전송을 통해 </a:t>
            </a:r>
            <a:r>
              <a:rPr lang="ko-KR" altLang="en-US" sz="4000" dirty="0" err="1" smtClean="0"/>
              <a:t>킥보드가</a:t>
            </a:r>
            <a:r>
              <a:rPr lang="ko-KR" altLang="en-US" sz="4000" dirty="0" smtClean="0"/>
              <a:t> 충전됨을 확인함</a:t>
            </a:r>
            <a:r>
              <a:rPr lang="en-US" altLang="ko-KR" sz="4000" dirty="0" smtClean="0"/>
              <a:t>.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4000" dirty="0" smtClean="0">
                <a:latin typeface="+mn-ea"/>
                <a:cs typeface="Helvetica" pitchFamily="34" charset="0"/>
              </a:rPr>
              <a:t>안전함</a:t>
            </a:r>
            <a:r>
              <a:rPr lang="en-US" altLang="ko-KR" sz="4000" dirty="0" smtClean="0">
                <a:latin typeface="+mn-ea"/>
                <a:cs typeface="Helvetica" pitchFamily="34" charset="0"/>
              </a:rPr>
              <a:t>, </a:t>
            </a:r>
            <a:r>
              <a:rPr lang="ko-KR" altLang="en-US" sz="4000" dirty="0" smtClean="0">
                <a:latin typeface="+mn-ea"/>
                <a:cs typeface="Helvetica" pitchFamily="34" charset="0"/>
              </a:rPr>
              <a:t>편리함의 보장으로 실제 활용 가능성 확인</a:t>
            </a:r>
            <a:r>
              <a:rPr lang="en-US" altLang="ko-KR" sz="4000" dirty="0" smtClean="0">
                <a:latin typeface="+mn-ea"/>
                <a:cs typeface="Helvetica" pitchFamily="34" charset="0"/>
              </a:rPr>
              <a:t>.</a:t>
            </a:r>
            <a:endParaRPr lang="en-US" sz="4000" dirty="0" smtClean="0">
              <a:latin typeface="+mn-ea"/>
              <a:cs typeface="Helvetica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275" y="25887888"/>
            <a:ext cx="9215425" cy="45885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31400" y="16945512"/>
            <a:ext cx="342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설계된 회로도</a:t>
            </a:r>
            <a:endParaRPr lang="ko-KR" alt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6056639" y="30730926"/>
            <a:ext cx="5514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무선전력전송 실험 </a:t>
            </a:r>
            <a:r>
              <a:rPr lang="ko-KR" altLang="en-US" sz="4000" dirty="0" err="1" smtClean="0"/>
              <a:t>셋업</a:t>
            </a:r>
            <a:endParaRPr lang="ko-KR" altLang="en-US" sz="40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10309"/>
              </p:ext>
            </p:extLst>
          </p:nvPr>
        </p:nvGraphicFramePr>
        <p:xfrm>
          <a:off x="2170630" y="17916747"/>
          <a:ext cx="1358685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7477"/>
                <a:gridCol w="1905951"/>
                <a:gridCol w="5580699"/>
                <a:gridCol w="1212729"/>
              </a:tblGrid>
              <a:tr h="690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Frequency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300kHz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Output </a:t>
                      </a:r>
                      <a:r>
                        <a:rPr lang="en-US" altLang="ko-KR" sz="4000" dirty="0" err="1" smtClean="0"/>
                        <a:t>Votage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42V</a:t>
                      </a:r>
                      <a:r>
                        <a:rPr lang="en-US" altLang="ko-KR" sz="4000" baseline="0" dirty="0" smtClean="0"/>
                        <a:t> </a:t>
                      </a:r>
                      <a:endParaRPr lang="ko-KR" altLang="en-US" sz="4000" dirty="0"/>
                    </a:p>
                  </a:txBody>
                  <a:tcPr/>
                </a:tc>
              </a:tr>
              <a:tr h="690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Air</a:t>
                      </a:r>
                      <a:r>
                        <a:rPr lang="en-US" altLang="ko-KR" sz="4000" baseline="0" dirty="0" smtClean="0"/>
                        <a:t> gap between coils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6cm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Transmitter coil diameter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5cm</a:t>
                      </a:r>
                      <a:endParaRPr lang="ko-KR" altLang="en-US" sz="4000" dirty="0"/>
                    </a:p>
                  </a:txBody>
                  <a:tcPr/>
                </a:tc>
              </a:tr>
              <a:tr h="690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Output</a:t>
                      </a:r>
                      <a:r>
                        <a:rPr lang="en-US" altLang="ko-KR" sz="4000" baseline="0" dirty="0" smtClean="0"/>
                        <a:t> Power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100W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Receiver coil diameter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5cm</a:t>
                      </a:r>
                      <a:endParaRPr lang="ko-KR" altLang="en-US" sz="4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05" y="14254434"/>
            <a:ext cx="13779516" cy="2618243"/>
          </a:xfrm>
          <a:prstGeom prst="rect">
            <a:avLst/>
          </a:prstGeom>
        </p:spPr>
      </p:pic>
      <p:sp>
        <p:nvSpPr>
          <p:cNvPr id="1024" name="직사각형 1023"/>
          <p:cNvSpPr/>
          <p:nvPr/>
        </p:nvSpPr>
        <p:spPr>
          <a:xfrm>
            <a:off x="2678714" y="20624073"/>
            <a:ext cx="4124982" cy="3745282"/>
          </a:xfrm>
          <a:prstGeom prst="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0" name="직선 화살표 연결선 1049"/>
          <p:cNvCxnSpPr/>
          <p:nvPr/>
        </p:nvCxnSpPr>
        <p:spPr>
          <a:xfrm>
            <a:off x="2566453" y="24369355"/>
            <a:ext cx="44629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직선 화살표 연결선 1051"/>
          <p:cNvCxnSpPr/>
          <p:nvPr/>
        </p:nvCxnSpPr>
        <p:spPr>
          <a:xfrm flipH="1" flipV="1">
            <a:off x="6829425" y="21002625"/>
            <a:ext cx="402298" cy="3159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267230" y="24509482"/>
            <a:ext cx="77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10cm</a:t>
            </a:r>
            <a:endParaRPr lang="ko-KR" alt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7055389" y="22228982"/>
            <a:ext cx="77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10cm</a:t>
            </a:r>
            <a:endParaRPr lang="ko-KR" alt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5826598" y="22296659"/>
            <a:ext cx="77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5cm</a:t>
            </a:r>
            <a:endParaRPr lang="ko-KR" altLang="en-US" sz="2000" dirty="0"/>
          </a:p>
        </p:txBody>
      </p:sp>
      <p:sp>
        <p:nvSpPr>
          <p:cNvPr id="38" name="액자 37"/>
          <p:cNvSpPr/>
          <p:nvPr/>
        </p:nvSpPr>
        <p:spPr>
          <a:xfrm>
            <a:off x="3587613" y="20974049"/>
            <a:ext cx="2211496" cy="2838047"/>
          </a:xfrm>
          <a:prstGeom prst="frame">
            <a:avLst/>
          </a:prstGeom>
          <a:solidFill>
            <a:schemeClr val="accent4">
              <a:lumMod val="7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61017" y="21773635"/>
            <a:ext cx="1703977" cy="1695974"/>
          </a:xfrm>
          <a:prstGeom prst="rect">
            <a:avLst/>
          </a:prstGeom>
          <a:solidFill>
            <a:schemeClr val="tx2"/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861016" y="22988484"/>
            <a:ext cx="1703977" cy="481125"/>
          </a:xfrm>
          <a:prstGeom prst="rect">
            <a:avLst/>
          </a:prstGeom>
          <a:solidFill>
            <a:schemeClr val="tx2"/>
          </a:solidFill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861016" y="21353489"/>
            <a:ext cx="1703977" cy="1695974"/>
          </a:xfrm>
          <a:prstGeom prst="rect">
            <a:avLst/>
          </a:prstGeom>
          <a:solidFill>
            <a:schemeClr val="tx2"/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838590" y="21353489"/>
            <a:ext cx="17039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827683" y="21802393"/>
            <a:ext cx="142875" cy="1636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726159" y="22945698"/>
            <a:ext cx="0" cy="481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77768" y="20912801"/>
            <a:ext cx="77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5cm</a:t>
            </a:r>
            <a:endParaRPr lang="ko-KR" alt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3118132" y="22982374"/>
            <a:ext cx="77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5cm</a:t>
            </a:r>
            <a:endParaRPr lang="ko-KR" alt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5083901" y="24854538"/>
            <a:ext cx="7599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/>
              <a:t>코일 설계 모형 및 실제 제작 코일</a:t>
            </a:r>
            <a:endParaRPr lang="ko-KR" altLang="en-US" sz="4000" dirty="0"/>
          </a:p>
        </p:txBody>
      </p:sp>
      <p:sp>
        <p:nvSpPr>
          <p:cNvPr id="84" name="TextBox 83"/>
          <p:cNvSpPr txBox="1"/>
          <p:nvPr/>
        </p:nvSpPr>
        <p:spPr>
          <a:xfrm>
            <a:off x="3578764" y="20495432"/>
            <a:ext cx="2248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For both TX and RX</a:t>
            </a:r>
            <a:endParaRPr lang="ko-KR" altLang="en-US" sz="20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239" y="20947513"/>
            <a:ext cx="3075913" cy="336315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237" y="20956411"/>
            <a:ext cx="2457306" cy="344022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653543" y="20523277"/>
            <a:ext cx="2539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송신부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충전 스탠드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12487364" y="20537759"/>
            <a:ext cx="2539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수신부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킥보드</a:t>
            </a:r>
            <a:r>
              <a:rPr lang="ko-KR" altLang="en-US" sz="2000" dirty="0" smtClean="0"/>
              <a:t> 부착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57" y="33380255"/>
            <a:ext cx="7482818" cy="268596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921012" y="36139260"/>
            <a:ext cx="3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직렬</a:t>
            </a:r>
            <a:r>
              <a:rPr lang="en-US" altLang="ko-KR" sz="4000" dirty="0" smtClean="0"/>
              <a:t>-</a:t>
            </a:r>
            <a:r>
              <a:rPr lang="ko-KR" altLang="en-US" sz="4000" dirty="0" smtClean="0"/>
              <a:t>병렬 연결</a:t>
            </a:r>
            <a:endParaRPr lang="ko-KR" altLang="en-US" sz="40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07206"/>
              </p:ext>
            </p:extLst>
          </p:nvPr>
        </p:nvGraphicFramePr>
        <p:xfrm>
          <a:off x="9401175" y="33817486"/>
          <a:ext cx="6620898" cy="295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0898"/>
              </a:tblGrid>
              <a:tr h="737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smtClean="0"/>
                        <a:t>직렬</a:t>
                      </a:r>
                      <a:r>
                        <a:rPr lang="en-US" altLang="ko-KR" sz="3600" dirty="0" smtClean="0"/>
                        <a:t>-</a:t>
                      </a:r>
                      <a:r>
                        <a:rPr lang="ko-KR" altLang="en-US" sz="3600" dirty="0" smtClean="0"/>
                        <a:t>병렬 연결의 장점</a:t>
                      </a:r>
                      <a:endParaRPr lang="ko-KR" altLang="en-US" sz="3600" dirty="0"/>
                    </a:p>
                  </a:txBody>
                  <a:tcPr/>
                </a:tc>
              </a:tr>
              <a:tr h="737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2</a:t>
                      </a:r>
                      <a:r>
                        <a:rPr lang="ko-KR" altLang="en-US" sz="3600" dirty="0" smtClean="0"/>
                        <a:t>차 측에 일정한 전류 공급가능</a:t>
                      </a:r>
                      <a:endParaRPr lang="ko-KR" altLang="en-US" sz="3600" dirty="0"/>
                    </a:p>
                  </a:txBody>
                  <a:tcPr/>
                </a:tc>
              </a:tr>
              <a:tr h="737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smtClean="0"/>
                        <a:t>공진주파수에서 낮은 </a:t>
                      </a:r>
                      <a:r>
                        <a:rPr lang="ko-KR" altLang="en-US" sz="3600" dirty="0" err="1" smtClean="0"/>
                        <a:t>임피던스</a:t>
                      </a:r>
                      <a:endParaRPr lang="ko-KR" altLang="en-US" sz="3600" dirty="0"/>
                    </a:p>
                  </a:txBody>
                  <a:tcPr/>
                </a:tc>
              </a:tr>
              <a:tr h="737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smtClean="0"/>
                        <a:t>그 외 주파수에서 높은 </a:t>
                      </a:r>
                      <a:r>
                        <a:rPr lang="ko-KR" altLang="en-US" sz="3600" dirty="0" err="1" smtClean="0"/>
                        <a:t>임피던스</a:t>
                      </a:r>
                      <a:endParaRPr lang="ko-KR" alt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2132750" y="37430965"/>
            <a:ext cx="14421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목표 주파수</a:t>
            </a:r>
            <a:r>
              <a:rPr lang="en-US" altLang="ko-KR" sz="4000" dirty="0" smtClean="0"/>
              <a:t>: 300kHz, </a:t>
            </a:r>
            <a:r>
              <a:rPr lang="ko-KR" altLang="en-US" sz="4000" dirty="0" smtClean="0"/>
              <a:t>송신 코일</a:t>
            </a:r>
            <a:r>
              <a:rPr lang="en-US" altLang="ko-KR" sz="4000" dirty="0" smtClean="0"/>
              <a:t>:</a:t>
            </a:r>
            <a:r>
              <a:rPr lang="en-US" altLang="ko-KR" sz="4000" dirty="0"/>
              <a:t> </a:t>
            </a:r>
            <a:r>
              <a:rPr lang="en-US" altLang="ko-KR" sz="4000" dirty="0" smtClean="0"/>
              <a:t>22.7156</a:t>
            </a:r>
            <a:r>
              <a:rPr lang="ko-KR" altLang="en-US" sz="4000" dirty="0" smtClean="0">
                <a:ea typeface="굴림" panose="020B0600000101010101" pitchFamily="50" charset="-127"/>
              </a:rPr>
              <a:t>μ</a:t>
            </a:r>
            <a:r>
              <a:rPr lang="en-US" altLang="ko-KR" sz="4000" dirty="0"/>
              <a:t>H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,</a:t>
            </a:r>
            <a:r>
              <a:rPr lang="ko-KR" altLang="en-US" sz="4000" dirty="0" smtClean="0"/>
              <a:t>수신 코일</a:t>
            </a:r>
            <a:r>
              <a:rPr lang="en-US" altLang="ko-KR" sz="4000" dirty="0" smtClean="0"/>
              <a:t>: 1.239</a:t>
            </a:r>
            <a:r>
              <a:rPr lang="ko-KR" altLang="en-US" sz="4000" dirty="0" smtClean="0">
                <a:ea typeface="굴림" panose="020B0600000101010101" pitchFamily="50" charset="-127"/>
              </a:rPr>
              <a:t>μ</a:t>
            </a:r>
            <a:r>
              <a:rPr lang="en-US" altLang="ko-KR" sz="4000" dirty="0" smtClean="0"/>
              <a:t>H </a:t>
            </a:r>
            <a:r>
              <a:rPr lang="en-US" altLang="ko-KR" sz="4000" dirty="0" smtClean="0">
                <a:ea typeface="굴림" panose="020B0600000101010101" pitchFamily="50" charset="-127"/>
              </a:rPr>
              <a:t> 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118132" y="38351483"/>
                <a:ext cx="4970264" cy="1417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ko-KR" altLang="en-US" sz="4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ko-KR" altLang="en-US" sz="40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132" y="38351483"/>
                <a:ext cx="4970264" cy="141705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186619" y="39863943"/>
                <a:ext cx="2944781" cy="1265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p>
                            <m:sSupPr>
                              <m:ctrlPr>
                                <a:rPr lang="en-US" altLang="ko-KR" sz="4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40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4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619" y="39863943"/>
                <a:ext cx="2944781" cy="12656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꺾인 연결선 55"/>
          <p:cNvCxnSpPr/>
          <p:nvPr/>
        </p:nvCxnSpPr>
        <p:spPr>
          <a:xfrm>
            <a:off x="7466674" y="38982649"/>
            <a:ext cx="1415469" cy="11246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꺾인 연결선 109"/>
          <p:cNvCxnSpPr/>
          <p:nvPr/>
        </p:nvCxnSpPr>
        <p:spPr>
          <a:xfrm flipV="1">
            <a:off x="7508792" y="40088203"/>
            <a:ext cx="1268576" cy="8699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874968" y="39416898"/>
            <a:ext cx="692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송신 </a:t>
            </a:r>
            <a:r>
              <a:rPr lang="ko-KR" altLang="en-US" sz="4000" dirty="0" err="1" smtClean="0"/>
              <a:t>캐패시터</a:t>
            </a:r>
            <a:r>
              <a:rPr lang="en-US" altLang="ko-KR" sz="4000" dirty="0" smtClean="0"/>
              <a:t>= 12.47nF </a:t>
            </a:r>
            <a:endParaRPr lang="ko-KR" altLang="en-US" sz="4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881539" y="40135974"/>
            <a:ext cx="692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수신 </a:t>
            </a:r>
            <a:r>
              <a:rPr lang="ko-KR" altLang="en-US" sz="4000" dirty="0" err="1" smtClean="0"/>
              <a:t>캐패시터</a:t>
            </a:r>
            <a:r>
              <a:rPr lang="en-US" altLang="ko-KR" sz="4000" dirty="0" smtClean="0"/>
              <a:t>= 227.5nF </a:t>
            </a:r>
            <a:endParaRPr lang="ko-KR" altLang="en-US" sz="4000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060" y="11983724"/>
            <a:ext cx="8056162" cy="2434362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18615122" y="14266684"/>
            <a:ext cx="3682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Boost Converter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25360728" y="12567756"/>
                <a:ext cx="3682038" cy="1240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0728" y="12567756"/>
                <a:ext cx="3682038" cy="124078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그림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197" y="16328221"/>
            <a:ext cx="6951074" cy="42641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/>
              <p:cNvSpPr/>
              <p:nvPr/>
            </p:nvSpPr>
            <p:spPr>
              <a:xfrm>
                <a:off x="15778696" y="22122442"/>
                <a:ext cx="15196604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3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ko-KR" altLang="en-US" sz="3400" i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ko-KR" altLang="en-US" sz="3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sz="3400" i="0">
                          <a:latin typeface="Cambria Math" panose="02040503050406030204" pitchFamily="18" charset="0"/>
                        </a:rPr>
                        <m:t>be</m:t>
                      </m:r>
                      <m:r>
                        <a:rPr lang="ko-KR" altLang="en-US" sz="3400" i="0">
                          <a:latin typeface="Cambria Math" panose="02040503050406030204" pitchFamily="18" charset="0"/>
                        </a:rPr>
                        <m:t> 0.0518 </m:t>
                      </m:r>
                      <m:r>
                        <m:rPr>
                          <m:sty m:val="p"/>
                        </m:rPr>
                        <a:rPr lang="ko-KR" altLang="en-US" sz="3400" i="0">
                          <a:latin typeface="Cambria Math" panose="02040503050406030204" pitchFamily="18" charset="0"/>
                        </a:rPr>
                        <m:t>times</m:t>
                      </m:r>
                      <m:r>
                        <a:rPr lang="ko-KR" altLang="en-US" sz="3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sz="3400" i="0">
                          <a:latin typeface="Cambria Math" panose="02040503050406030204" pitchFamily="18" charset="0"/>
                        </a:rPr>
                        <m:t>lower</m:t>
                      </m:r>
                      <m:r>
                        <a:rPr lang="ko-KR" altLang="en-US" sz="3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sz="3400" i="0">
                          <a:latin typeface="Cambria Math" panose="02040503050406030204" pitchFamily="18" charset="0"/>
                        </a:rPr>
                        <m:t>than</m:t>
                      </m:r>
                      <m:r>
                        <a:rPr lang="ko-KR" altLang="en-US" sz="3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sz="34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ko-KR" altLang="en-US" sz="3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sz="3400" i="0">
                          <a:latin typeface="Cambria Math" panose="02040503050406030204" pitchFamily="18" charset="0"/>
                        </a:rPr>
                        <m:t>loop</m:t>
                      </m:r>
                      <m:r>
                        <a:rPr lang="ko-KR" altLang="en-US" sz="3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sz="3400" i="0">
                          <a:latin typeface="Cambria Math" panose="02040503050406030204" pitchFamily="18" charset="0"/>
                        </a:rPr>
                        <m:t>crossover</m:t>
                      </m:r>
                      <m:r>
                        <a:rPr lang="ko-KR" altLang="en-US" sz="3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sz="3400" i="0">
                          <a:latin typeface="Cambria Math" panose="02040503050406030204" pitchFamily="18" charset="0"/>
                        </a:rPr>
                        <m:t>frequency</m:t>
                      </m:r>
                      <m:r>
                        <a:rPr lang="ko-KR" altLang="en-US" sz="34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3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3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sz="3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ko-KR" altLang="en-US" sz="3400" i="0">
                          <a:latin typeface="Cambria Math" panose="02040503050406030204" pitchFamily="18" charset="0"/>
                        </a:rPr>
                        <m:t>=5.88</m:t>
                      </m:r>
                      <m:r>
                        <a:rPr lang="ko-KR" altLang="en-US" sz="3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ko-KR" altLang="en-US" sz="3400" i="0">
                          <a:latin typeface="Cambria Math" panose="02040503050406030204" pitchFamily="18" charset="0"/>
                        </a:rPr>
                        <m:t>+03</m:t>
                      </m:r>
                    </m:oMath>
                  </m:oMathPara>
                </a14:m>
                <a:endParaRPr lang="ko-KR" altLang="en-US" sz="3400" dirty="0"/>
              </a:p>
            </p:txBody>
          </p:sp>
        </mc:Choice>
        <mc:Fallback xmlns="">
          <p:sp>
            <p:nvSpPr>
              <p:cNvPr id="69" name="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8696" y="22122442"/>
                <a:ext cx="15196604" cy="61555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8146037" y="22759324"/>
                <a:ext cx="11242629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3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sz="3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3400" i="1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ko-KR" altLang="ko-KR" sz="3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3400" b="0" i="1" smtClean="0">
                          <a:latin typeface="Cambria Math"/>
                        </a:rPr>
                        <m:t>∗0.0518</m:t>
                      </m:r>
                      <m:r>
                        <a:rPr lang="en-US" altLang="ko-KR" sz="3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3400" i="1" smtClean="0">
                          <a:latin typeface="Cambria Math" panose="02040503050406030204" pitchFamily="18" charset="0"/>
                        </a:rPr>
                        <m:t>1.913</m:t>
                      </m:r>
                      <m:r>
                        <a:rPr lang="en-US" altLang="ko-KR" sz="3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sz="34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3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3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ko-KR" sz="3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3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3400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ko-KR" altLang="ko-KR" sz="34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ko-KR" altLang="ko-KR" sz="3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3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3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ko-KR" sz="3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4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3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3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3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400" b="0" i="1" smtClean="0">
                          <a:latin typeface="Cambria Math" panose="02040503050406030204" pitchFamily="18" charset="0"/>
                        </a:rPr>
                        <m:t>𝑢𝑛𝑐𝑜𝑚𝑝𝑒𝑛𝑠𝑎𝑡𝑒𝑑</m:t>
                      </m:r>
                      <m:r>
                        <a:rPr lang="en-US" altLang="ko-KR" sz="3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400" b="0" i="1" smtClean="0">
                          <a:latin typeface="Cambria Math" panose="02040503050406030204" pitchFamily="18" charset="0"/>
                        </a:rPr>
                        <m:t>𝑙𝑜𝑜𝑝</m:t>
                      </m:r>
                      <m:r>
                        <a:rPr lang="en-US" altLang="ko-KR" sz="3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400" b="0" i="1" smtClean="0">
                          <a:latin typeface="Cambria Math" panose="02040503050406030204" pitchFamily="18" charset="0"/>
                        </a:rPr>
                        <m:t>𝑔𝑎𝑖𝑛</m:t>
                      </m:r>
                    </m:oMath>
                  </m:oMathPara>
                </a14:m>
                <a:endParaRPr lang="en-US" altLang="ko-KR" sz="3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34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ko-KR" altLang="ko-KR" sz="3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3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3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3400" b="0" i="1" smtClean="0">
                              <a:latin typeface="Cambria Math"/>
                            </a:rPr>
                            <m:t>=1.41</m:t>
                          </m:r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400" i="1">
                          <a:latin typeface="Cambria Math" panose="02040503050406030204" pitchFamily="18" charset="0"/>
                        </a:rPr>
                        <m:t>3.66</m:t>
                      </m:r>
                      <m:r>
                        <a:rPr lang="en-US" altLang="ko-KR" sz="3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sz="34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ko-KR" sz="3400" dirty="0"/>
              </a:p>
              <a:p>
                <a:endParaRPr lang="ko-KR" altLang="ko-KR" sz="40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6037" y="22759324"/>
                <a:ext cx="11242629" cy="280076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20689127" y="25359649"/>
                <a:ext cx="6521174" cy="1633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ko-KR" altLang="ko-KR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0" smtClean="0">
                          <a:latin typeface="Cambria Math"/>
                        </a:rPr>
                        <m:t>1.13</m:t>
                      </m:r>
                      <m:r>
                        <a:rPr lang="en-US" altLang="ko-KR" sz="3200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/>
                            </a:rPr>
                            <m:t>1.913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sz="3400" dirty="0"/>
              </a:p>
              <a:p>
                <a:endParaRPr lang="ko-KR" altLang="en-US" sz="40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9127" y="25359649"/>
                <a:ext cx="6521174" cy="163326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그림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256" y="26509427"/>
            <a:ext cx="8019536" cy="4589719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20166454" y="30942778"/>
            <a:ext cx="744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Controlled system</a:t>
            </a:r>
            <a:r>
              <a:rPr lang="ko-KR" altLang="en-US" sz="4000" dirty="0" smtClean="0"/>
              <a:t>의 </a:t>
            </a:r>
            <a:r>
              <a:rPr lang="en-US" altLang="ko-KR" sz="4000" dirty="0" smtClean="0"/>
              <a:t>phase margin.</a:t>
            </a:r>
            <a:endParaRPr lang="ko-KR" altLang="en-US" sz="4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" t="10356" r="27572" b="14141"/>
          <a:stretch/>
        </p:blipFill>
        <p:spPr>
          <a:xfrm>
            <a:off x="16554538" y="33096560"/>
            <a:ext cx="7058927" cy="4334405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3930664" y="33096560"/>
            <a:ext cx="4389022" cy="628249"/>
          </a:xfrm>
          <a:prstGeom prst="rect">
            <a:avLst/>
          </a:prstGeom>
          <a:solidFill>
            <a:srgbClr val="68F5FC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3200" dirty="0" smtClean="0">
                <a:latin typeface="+mn-ea"/>
                <a:cs typeface="Helvetica" pitchFamily="34" charset="0"/>
              </a:rPr>
              <a:t>1</a:t>
            </a:r>
            <a:r>
              <a:rPr lang="ko-KR" altLang="en-US" sz="3200" dirty="0" err="1" smtClean="0">
                <a:latin typeface="+mn-ea"/>
                <a:cs typeface="Helvetica" pitchFamily="34" charset="0"/>
              </a:rPr>
              <a:t>차측</a:t>
            </a:r>
            <a:r>
              <a:rPr lang="ko-KR" altLang="en-US" sz="3200" dirty="0" smtClean="0">
                <a:latin typeface="+mn-ea"/>
                <a:cs typeface="Helvetica" pitchFamily="34" charset="0"/>
              </a:rPr>
              <a:t> 전류</a:t>
            </a:r>
            <a:r>
              <a:rPr lang="en-US" altLang="ko-KR" sz="3200" dirty="0" smtClean="0">
                <a:latin typeface="+mn-ea"/>
                <a:cs typeface="Helvetica" pitchFamily="34" charset="0"/>
              </a:rPr>
              <a:t>: 6.27A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923893" y="36066215"/>
            <a:ext cx="4389022" cy="628249"/>
          </a:xfrm>
          <a:prstGeom prst="rect">
            <a:avLst/>
          </a:prstGeom>
          <a:solidFill>
            <a:srgbClr val="66FF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3200" dirty="0" smtClean="0">
                <a:latin typeface="+mn-ea"/>
                <a:cs typeface="Helvetica" pitchFamily="34" charset="0"/>
              </a:rPr>
              <a:t>Boosting </a:t>
            </a:r>
            <a:r>
              <a:rPr lang="ko-KR" altLang="en-US" sz="3200" dirty="0" smtClean="0">
                <a:latin typeface="+mn-ea"/>
                <a:cs typeface="Helvetica" pitchFamily="34" charset="0"/>
              </a:rPr>
              <a:t>후 출력 </a:t>
            </a:r>
            <a:r>
              <a:rPr lang="en-US" altLang="ko-KR" sz="3200" dirty="0" smtClean="0">
                <a:latin typeface="+mn-ea"/>
                <a:cs typeface="Helvetica" pitchFamily="34" charset="0"/>
              </a:rPr>
              <a:t>42V</a:t>
            </a:r>
            <a:endParaRPr lang="en-US" sz="2400" dirty="0" smtClean="0">
              <a:latin typeface="+mn-ea"/>
              <a:cs typeface="Helvetica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946585" y="35151106"/>
            <a:ext cx="3863286" cy="683264"/>
          </a:xfrm>
          <a:prstGeom prst="rect">
            <a:avLst/>
          </a:prstGeom>
          <a:solidFill>
            <a:srgbClr val="FF99FF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3200" dirty="0" smtClean="0">
                <a:latin typeface="+mn-ea"/>
                <a:cs typeface="Helvetica" pitchFamily="34" charset="0"/>
              </a:rPr>
              <a:t>2</a:t>
            </a:r>
            <a:r>
              <a:rPr lang="ko-KR" altLang="en-US" sz="3200" dirty="0" err="1" smtClean="0">
                <a:latin typeface="+mn-ea"/>
                <a:cs typeface="Helvetica" pitchFamily="34" charset="0"/>
              </a:rPr>
              <a:t>차측</a:t>
            </a:r>
            <a:r>
              <a:rPr lang="ko-KR" altLang="en-US" sz="3200" dirty="0" smtClean="0">
                <a:latin typeface="+mn-ea"/>
                <a:cs typeface="Helvetica" pitchFamily="34" charset="0"/>
              </a:rPr>
              <a:t> 전류</a:t>
            </a:r>
            <a:r>
              <a:rPr lang="en-US" altLang="ko-KR" sz="3200" dirty="0" smtClean="0">
                <a:latin typeface="+mn-ea"/>
                <a:cs typeface="Helvetica" pitchFamily="34" charset="0"/>
              </a:rPr>
              <a:t>: 3.52A</a:t>
            </a:r>
            <a:endParaRPr lang="en-US" sz="3200" dirty="0" smtClean="0">
              <a:latin typeface="+mn-ea"/>
              <a:cs typeface="Helvetic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20825905" y="21341476"/>
                <a:ext cx="4970264" cy="1604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3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ko-KR" altLang="ko-KR" sz="3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3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3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ko-KR" sz="340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ko-KR" altLang="ko-KR" sz="3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3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3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3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ko-KR" sz="3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sz="3400" dirty="0"/>
              </a:p>
              <a:p>
                <a:endParaRPr lang="ko-KR" altLang="en-US" sz="400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5905" y="21341476"/>
                <a:ext cx="4970264" cy="160422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직사각형 73"/>
              <p:cNvSpPr/>
              <p:nvPr/>
            </p:nvSpPr>
            <p:spPr>
              <a:xfrm>
                <a:off x="15805647" y="20737936"/>
                <a:ext cx="15196604" cy="625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400" b="0" i="1" smtClean="0">
                          <a:latin typeface="Cambria Math"/>
                        </a:rPr>
                        <m:t>𝐵𝑜𝑜𝑠𝑡</m:t>
                      </m:r>
                      <m:r>
                        <a:rPr lang="en-US" altLang="ko-KR" sz="3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3400" b="0" i="1" smtClean="0">
                          <a:latin typeface="Cambria Math"/>
                        </a:rPr>
                        <m:t>𝑐𝑜𝑛𝑣𝑒𝑟𝑡𝑒𝑟</m:t>
                      </m:r>
                      <m:r>
                        <a:rPr lang="en-US" altLang="ko-KR" sz="3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3400" b="0" i="1" smtClean="0">
                          <a:latin typeface="Cambria Math"/>
                        </a:rPr>
                        <m:t>𝑠𝑦𝑠𝑡𝑒𝑚</m:t>
                      </m:r>
                      <m:r>
                        <a:rPr lang="en-US" altLang="ko-KR" sz="3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3400" b="0" i="1" smtClean="0">
                          <a:latin typeface="Cambria Math"/>
                        </a:rPr>
                        <m:t>𝑑𝑒𝑠𝑖𝑔𝑛</m:t>
                      </m:r>
                    </m:oMath>
                  </m:oMathPara>
                </a14:m>
                <a:endParaRPr lang="ko-KR" altLang="en-US" sz="3400" dirty="0"/>
              </a:p>
            </p:txBody>
          </p:sp>
        </mc:Choice>
        <mc:Fallback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5647" y="20737936"/>
                <a:ext cx="15196604" cy="625428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40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</TotalTime>
  <Words>424</Words>
  <Application>Microsoft Office PowerPoint</Application>
  <PresentationFormat>사용자 지정</PresentationFormat>
  <Paragraphs>75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</dc:creator>
  <cp:lastModifiedBy>정다혜</cp:lastModifiedBy>
  <cp:revision>55</cp:revision>
  <dcterms:created xsi:type="dcterms:W3CDTF">2019-06-19T02:40:04Z</dcterms:created>
  <dcterms:modified xsi:type="dcterms:W3CDTF">2019-07-01T13:39:39Z</dcterms:modified>
</cp:coreProperties>
</file>