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271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541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2812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081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352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5623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699893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4164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5FC"/>
    <a:srgbClr val="FF99FF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2" autoAdjust="0"/>
  </p:normalViewPr>
  <p:slideViewPr>
    <p:cSldViewPr snapToGrid="0">
      <p:cViewPr>
        <p:scale>
          <a:sx n="25" d="100"/>
          <a:sy n="25" d="100"/>
        </p:scale>
        <p:origin x="1926" y="-110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3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9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8.JP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7.JPG"/><Relationship Id="rId5" Type="http://schemas.openxmlformats.org/officeDocument/2006/relationships/image" Target="../media/image3.jpg"/><Relationship Id="rId15" Type="http://schemas.openxmlformats.org/officeDocument/2006/relationships/image" Target="../media/image10.JP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7" y="1920430"/>
            <a:ext cx="6790600" cy="55533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00000" y="1800000"/>
            <a:ext cx="28800000" cy="39600000"/>
          </a:xfrm>
          <a:prstGeom prst="rect">
            <a:avLst/>
          </a:prstGeom>
          <a:noFill/>
          <a:ln w="127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800000" y="7651350"/>
            <a:ext cx="2880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5028" y="7852612"/>
            <a:ext cx="1298787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5500" b="1" dirty="0" smtClean="0">
                <a:latin typeface="Helvetica" pitchFamily="34" charset="0"/>
                <a:cs typeface="Helvetica" pitchFamily="34" charset="0"/>
              </a:rPr>
              <a:t>프로젝트 목표</a:t>
            </a:r>
            <a:endParaRPr lang="en-US" altLang="ko-KR" sz="5500" b="1" dirty="0" smtClean="0"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4000" dirty="0" smtClean="0"/>
              <a:t>대표적인 </a:t>
            </a:r>
            <a:r>
              <a:rPr lang="ko-KR" altLang="en-US" sz="4000" dirty="0"/>
              <a:t>스마트 </a:t>
            </a:r>
            <a:r>
              <a:rPr lang="ko-KR" altLang="en-US" sz="4000" dirty="0" err="1"/>
              <a:t>모빌리티인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전동킥보드를</a:t>
            </a:r>
            <a:r>
              <a:rPr lang="ko-KR" altLang="en-US" sz="4000" dirty="0"/>
              <a:t> 대상으로 무선 충전 시스템 </a:t>
            </a:r>
            <a:r>
              <a:rPr lang="ko-KR" altLang="en-US" sz="4000" dirty="0" smtClean="0"/>
              <a:t>구현하는 것을 </a:t>
            </a:r>
            <a:r>
              <a:rPr lang="ko-KR" altLang="en-US" sz="4000" dirty="0"/>
              <a:t>목표로 하였다</a:t>
            </a:r>
            <a:r>
              <a:rPr lang="en-US" altLang="ko-KR" sz="4000" dirty="0" smtClean="0"/>
              <a:t>.</a:t>
            </a:r>
            <a:r>
              <a:rPr lang="en-US" altLang="ko-KR" sz="4000" dirty="0"/>
              <a:t> </a:t>
            </a:r>
            <a:r>
              <a:rPr lang="ko-KR" altLang="en-US" sz="4000" dirty="0"/>
              <a:t>전동 </a:t>
            </a:r>
            <a:r>
              <a:rPr lang="ko-KR" altLang="en-US" sz="4000" dirty="0" err="1"/>
              <a:t>킥보드의</a:t>
            </a:r>
            <a:r>
              <a:rPr lang="ko-KR" altLang="en-US" sz="4000" dirty="0"/>
              <a:t> 충전 포트에 리시버 모듈을 연결하여</a:t>
            </a:r>
            <a:r>
              <a:rPr lang="en-US" altLang="ko-KR" sz="4000" dirty="0"/>
              <a:t>, </a:t>
            </a:r>
            <a:r>
              <a:rPr lang="ko-KR" altLang="en-US" sz="4000" dirty="0"/>
              <a:t>배터리에 모듈을 직접 연결하지 않고도 무선으로 충전이 가능하게 한다</a:t>
            </a:r>
            <a:r>
              <a:rPr lang="en-US" altLang="ko-KR" sz="4000" dirty="0"/>
              <a:t>.</a:t>
            </a:r>
            <a:endParaRPr lang="ko-KR" altLang="en-US" sz="4000" dirty="0"/>
          </a:p>
          <a:p>
            <a:pPr fontAlgn="base"/>
            <a:endParaRPr lang="en-US" sz="4000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125276" y="7700219"/>
            <a:ext cx="18115" cy="3374595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147599" y="4627486"/>
            <a:ext cx="805220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6500" dirty="0" smtClean="0">
                <a:latin typeface="+mn-ea"/>
                <a:ea typeface="+mn-ea"/>
              </a:rPr>
              <a:t>안민홍</a:t>
            </a:r>
            <a:r>
              <a:rPr lang="en-US" altLang="ko-KR" sz="6500" dirty="0" smtClean="0">
                <a:latin typeface="+mn-ea"/>
                <a:ea typeface="+mn-ea"/>
              </a:rPr>
              <a:t>,</a:t>
            </a:r>
            <a:r>
              <a:rPr lang="ko-KR" altLang="en-US" sz="6500" dirty="0" smtClean="0">
                <a:latin typeface="+mn-ea"/>
                <a:ea typeface="+mn-ea"/>
              </a:rPr>
              <a:t>정다혜</a:t>
            </a:r>
            <a:r>
              <a:rPr lang="en-US" altLang="ko-KR" sz="6500" dirty="0" smtClean="0">
                <a:latin typeface="+mn-ea"/>
                <a:ea typeface="+mn-ea"/>
              </a:rPr>
              <a:t>,</a:t>
            </a:r>
            <a:r>
              <a:rPr lang="ko-KR" altLang="en-US" sz="6500" dirty="0" smtClean="0">
                <a:latin typeface="+mn-ea"/>
                <a:ea typeface="+mn-ea"/>
              </a:rPr>
              <a:t>권창균</a:t>
            </a:r>
            <a:endParaRPr lang="en-US" altLang="ko-KR" sz="6500" dirty="0">
              <a:latin typeface="+mn-ea"/>
              <a:ea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880677" y="6139418"/>
            <a:ext cx="1458604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6500" dirty="0" smtClean="0">
                <a:latin typeface="+mn-ea"/>
                <a:ea typeface="+mn-ea"/>
              </a:rPr>
              <a:t>서울시립대학교 전자전기컴퓨터공학부</a:t>
            </a:r>
            <a:endParaRPr lang="en-US" altLang="ko-KR" sz="6500" dirty="0">
              <a:latin typeface="+mn-ea"/>
              <a:ea typeface="+mn-ea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401050" y="2789405"/>
            <a:ext cx="21031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6000" b="1" dirty="0" smtClean="0">
                <a:latin typeface="Helvetica" panose="020B0604020202020204" pitchFamily="34" charset="0"/>
              </a:rPr>
              <a:t>스마트 </a:t>
            </a:r>
            <a:r>
              <a:rPr lang="ko-KR" altLang="en-US" sz="6000" b="1" dirty="0" err="1" smtClean="0">
                <a:latin typeface="Helvetica" panose="020B0604020202020204" pitchFamily="34" charset="0"/>
              </a:rPr>
              <a:t>모빌리티를</a:t>
            </a:r>
            <a:r>
              <a:rPr lang="ko-KR" altLang="en-US" sz="6000" b="1" dirty="0" smtClean="0">
                <a:latin typeface="Helvetica" panose="020B0604020202020204" pitchFamily="34" charset="0"/>
              </a:rPr>
              <a:t> 위한 무선충전 모듈</a:t>
            </a:r>
            <a:endParaRPr lang="en-US" altLang="ko-KR" sz="6000" b="1" dirty="0" smtClean="0">
              <a:latin typeface="Helvetica" panose="020B0604020202020204" pitchFamily="34" charset="0"/>
            </a:endParaRPr>
          </a:p>
          <a:p>
            <a:pPr algn="ctr" eaLnBrk="1" hangingPunct="1"/>
            <a:r>
              <a:rPr lang="en-US" altLang="ko-KR" sz="6000" b="1" dirty="0" smtClean="0">
                <a:latin typeface="Helvetica" panose="020B0604020202020204" pitchFamily="34" charset="0"/>
              </a:rPr>
              <a:t>Wireless charging system for smart mobility</a:t>
            </a:r>
            <a:endParaRPr lang="en-US" altLang="ko-KR" sz="6000" b="1" dirty="0">
              <a:latin typeface="Helvetica" panose="020B0604020202020204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880000" y="12530816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9802" y="12978309"/>
            <a:ext cx="129878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lnSpc>
                <a:spcPct val="120000"/>
              </a:lnSpc>
              <a:buAutoNum type="arabicPeriod"/>
              <a:defRPr/>
            </a:pPr>
            <a:r>
              <a:rPr lang="en-US" altLang="ko-KR" sz="5000" b="1" dirty="0" smtClean="0">
                <a:latin typeface="+mn-ea"/>
                <a:cs typeface="Helvetica" pitchFamily="34" charset="0"/>
              </a:rPr>
              <a:t>Modeling</a:t>
            </a: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5000" b="1" dirty="0">
              <a:latin typeface="+mn-ea"/>
              <a:cs typeface="Helvetica" pitchFamily="34" charset="0"/>
            </a:endParaRP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5000" b="1" dirty="0" smtClean="0">
              <a:latin typeface="+mn-ea"/>
              <a:cs typeface="Helvetica" pitchFamily="34" charset="0"/>
            </a:endParaRP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  <a:p>
            <a:pPr marL="550012" indent="-550012" algn="ctr">
              <a:lnSpc>
                <a:spcPct val="120000"/>
              </a:lnSpc>
              <a:buFont typeface="Wingdings" pitchFamily="2" charset="2"/>
              <a:buChar char="v"/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880000" y="31714683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5028" y="32171883"/>
            <a:ext cx="12987871" cy="92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5000" b="1" dirty="0">
                <a:latin typeface="+mn-ea"/>
                <a:cs typeface="Helvetica" pitchFamily="34" charset="0"/>
              </a:rPr>
              <a:t>2</a:t>
            </a:r>
            <a:r>
              <a:rPr lang="en-US" altLang="ko-KR" sz="5000" b="1" dirty="0" smtClean="0">
                <a:latin typeface="+mn-ea"/>
                <a:cs typeface="Helvetica" pitchFamily="34" charset="0"/>
              </a:rPr>
              <a:t>. </a:t>
            </a:r>
            <a:r>
              <a:rPr lang="ko-KR" altLang="en-US" sz="5000" b="1" dirty="0">
                <a:latin typeface="+mn-ea"/>
                <a:cs typeface="Helvetica" pitchFamily="34" charset="0"/>
              </a:rPr>
              <a:t>송신부와 </a:t>
            </a:r>
            <a:r>
              <a:rPr lang="ko-KR" altLang="en-US" sz="5000" b="1" dirty="0" err="1">
                <a:latin typeface="+mn-ea"/>
                <a:cs typeface="Helvetica" pitchFamily="34" charset="0"/>
              </a:rPr>
              <a:t>수신부</a:t>
            </a:r>
            <a:r>
              <a:rPr lang="ko-KR" altLang="en-US" sz="5000" b="1" dirty="0">
                <a:latin typeface="+mn-ea"/>
                <a:cs typeface="Helvetica" pitchFamily="34" charset="0"/>
              </a:rPr>
              <a:t> 코일 </a:t>
            </a:r>
            <a:r>
              <a:rPr lang="ko-KR" altLang="en-US" sz="5000" b="1" dirty="0" smtClean="0">
                <a:latin typeface="+mn-ea"/>
                <a:cs typeface="Helvetica" pitchFamily="34" charset="0"/>
              </a:rPr>
              <a:t>설계</a:t>
            </a:r>
            <a:endParaRPr lang="en-US" altLang="ko-KR" sz="5000" b="1" dirty="0">
              <a:latin typeface="+mn-ea"/>
              <a:cs typeface="Helvetic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817102" y="7879886"/>
                <a:ext cx="12987871" cy="12095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5000" b="1" dirty="0" smtClean="0">
                    <a:latin typeface="+mn-ea"/>
                    <a:cs typeface="Helvetica" pitchFamily="34" charset="0"/>
                  </a:rPr>
                  <a:t>3. Boost converter</a:t>
                </a:r>
                <a:r>
                  <a:rPr lang="ko-KR" altLang="en-US" sz="5000" b="1" dirty="0" smtClean="0">
                    <a:latin typeface="+mn-ea"/>
                    <a:cs typeface="Helvetica" pitchFamily="34" charset="0"/>
                  </a:rPr>
                  <a:t> 및 제어기 설계</a:t>
                </a:r>
                <a:endParaRPr lang="en-US" altLang="ko-KR" sz="5000" b="1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Boost Converter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를 이용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, 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정류된 수신 전압을 </a:t>
                </a:r>
                <a:r>
                  <a:rPr lang="ko-KR" altLang="en-US" sz="4000" dirty="0" err="1" smtClean="0">
                    <a:latin typeface="+mn-ea"/>
                    <a:cs typeface="Helvetica" pitchFamily="34" charset="0"/>
                  </a:rPr>
                  <a:t>승압</a:t>
                </a: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제어기로 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Duty rate(D)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를 조절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, 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출력전압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cs typeface="Helvetica" pitchFamily="34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cs typeface="Helvetica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cs typeface="Helvetica" pitchFamily="34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4000" b="0" i="1" smtClean="0">
                        <a:latin typeface="Cambria Math" panose="02040503050406030204" pitchFamily="18" charset="0"/>
                        <a:cs typeface="Helvetica" pitchFamily="34" charset="0"/>
                      </a:rPr>
                      <m:t>)</m:t>
                    </m:r>
                  </m:oMath>
                </a14:m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이 </a:t>
                </a:r>
                <a:r>
                  <a:rPr lang="ko-KR" altLang="en-US" sz="4000" dirty="0" err="1" smtClean="0">
                    <a:latin typeface="+mn-ea"/>
                    <a:cs typeface="Helvetica" pitchFamily="34" charset="0"/>
                  </a:rPr>
                  <a:t>킥보드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 충전기 정격 출력인 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42V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로 일정하게 </a:t>
                </a:r>
                <a:r>
                  <a:rPr lang="ko-KR" altLang="en-US" sz="4000" dirty="0" err="1" smtClean="0">
                    <a:latin typeface="+mn-ea"/>
                    <a:cs typeface="Helvetica" pitchFamily="34" charset="0"/>
                  </a:rPr>
                  <a:t>유지되도록함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.</a:t>
                </a: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PI 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제어기 설계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:</a:t>
                </a:r>
                <a:endParaRPr lang="en-US" altLang="ko-KR" sz="4000" i="1" dirty="0" smtClean="0"/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>
                  <a:lnSpc>
                    <a:spcPct val="120000"/>
                  </a:lnSpc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>
                  <a:lnSpc>
                    <a:spcPct val="120000"/>
                  </a:lnSpc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>
                  <a:lnSpc>
                    <a:spcPct val="120000"/>
                  </a:lnSpc>
                  <a:defRPr/>
                </a:pPr>
                <a:endParaRPr lang="en-US" sz="4000" dirty="0" smtClean="0">
                  <a:latin typeface="+mn-ea"/>
                  <a:cs typeface="Helvetica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7102" y="7879886"/>
                <a:ext cx="12987871" cy="12095619"/>
              </a:xfrm>
              <a:prstGeom prst="rect">
                <a:avLst/>
              </a:prstGeom>
              <a:blipFill rotWithShape="0">
                <a:blip r:embed="rId3"/>
                <a:stretch>
                  <a:fillRect l="-2254" t="-706" r="-1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V="1">
            <a:off x="16112250" y="30245111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6141747" y="37964499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312277" y="30245111"/>
            <a:ext cx="12987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5000" b="1" dirty="0">
                <a:latin typeface="+mn-ea"/>
                <a:cs typeface="Helvetica" pitchFamily="34" charset="0"/>
              </a:rPr>
              <a:t>4</a:t>
            </a:r>
            <a:r>
              <a:rPr lang="en-US" altLang="ko-KR" sz="5000" b="1" dirty="0" smtClean="0">
                <a:latin typeface="+mn-ea"/>
                <a:cs typeface="Helvetica" pitchFamily="34" charset="0"/>
              </a:rPr>
              <a:t>. </a:t>
            </a:r>
            <a:r>
              <a:rPr lang="ko-KR" altLang="en-US" sz="5000" b="1" dirty="0" smtClean="0">
                <a:latin typeface="+mn-ea"/>
                <a:cs typeface="Helvetica" pitchFamily="34" charset="0"/>
              </a:rPr>
              <a:t>시연결과</a:t>
            </a:r>
            <a:endParaRPr lang="en-US" sz="4000" dirty="0" smtClean="0">
              <a:latin typeface="+mn-ea"/>
              <a:cs typeface="Helvetica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60006" y="38095001"/>
            <a:ext cx="1298787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5000" b="1" dirty="0" smtClean="0">
                <a:latin typeface="+mn-ea"/>
                <a:cs typeface="Helvetica" pitchFamily="34" charset="0"/>
              </a:rPr>
              <a:t>결론</a:t>
            </a:r>
            <a:endParaRPr lang="en-US" sz="5000" b="1" dirty="0">
              <a:latin typeface="+mn-ea"/>
              <a:cs typeface="Helvetic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4000" dirty="0"/>
              <a:t>전동 </a:t>
            </a:r>
            <a:r>
              <a:rPr lang="ko-KR" altLang="en-US" sz="4000" dirty="0" err="1"/>
              <a:t>킥보드의</a:t>
            </a:r>
            <a:r>
              <a:rPr lang="ko-KR" altLang="en-US" sz="4000" dirty="0"/>
              <a:t> 충전 포트에 리시버 모듈을 </a:t>
            </a:r>
            <a:r>
              <a:rPr lang="ko-KR" altLang="en-US" sz="4000" dirty="0" smtClean="0"/>
              <a:t>연결하여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무선전력전송을 통해 </a:t>
            </a:r>
            <a:r>
              <a:rPr lang="ko-KR" altLang="en-US" sz="4000" dirty="0" err="1" smtClean="0"/>
              <a:t>킥보드가</a:t>
            </a:r>
            <a:r>
              <a:rPr lang="ko-KR" altLang="en-US" sz="4000" dirty="0" smtClean="0"/>
              <a:t> 충전됨을 확인함</a:t>
            </a:r>
            <a:r>
              <a:rPr lang="en-US" altLang="ko-KR" sz="4000" dirty="0" smtClean="0"/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4000" dirty="0" smtClean="0">
                <a:latin typeface="+mn-ea"/>
                <a:cs typeface="Helvetica" pitchFamily="34" charset="0"/>
              </a:rPr>
              <a:t>안전함</a:t>
            </a:r>
            <a:r>
              <a:rPr lang="en-US" altLang="ko-KR" sz="4000" dirty="0" smtClean="0">
                <a:latin typeface="+mn-ea"/>
                <a:cs typeface="Helvetica" pitchFamily="34" charset="0"/>
              </a:rPr>
              <a:t>, </a:t>
            </a:r>
            <a:r>
              <a:rPr lang="ko-KR" altLang="en-US" sz="4000" dirty="0" smtClean="0">
                <a:latin typeface="+mn-ea"/>
                <a:cs typeface="Helvetica" pitchFamily="34" charset="0"/>
              </a:rPr>
              <a:t>편리함의 보장으로 실제 활용 가능성 확인</a:t>
            </a:r>
            <a:r>
              <a:rPr lang="en-US" altLang="ko-KR" sz="4000" dirty="0" smtClean="0">
                <a:latin typeface="+mn-ea"/>
                <a:cs typeface="Helvetica" pitchFamily="34" charset="0"/>
              </a:rPr>
              <a:t>.</a:t>
            </a:r>
            <a:endParaRPr lang="en-US" sz="4000" dirty="0" smtClean="0">
              <a:latin typeface="+mn-ea"/>
              <a:cs typeface="Helvetic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75" y="25887888"/>
            <a:ext cx="9215425" cy="45885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31400" y="16945512"/>
            <a:ext cx="342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설계된 회로도</a:t>
            </a:r>
            <a:endParaRPr lang="ko-KR" alt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56639" y="30730926"/>
            <a:ext cx="551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무선전력전송 실험 </a:t>
            </a:r>
            <a:r>
              <a:rPr lang="ko-KR" altLang="en-US" sz="4000" dirty="0" err="1" smtClean="0"/>
              <a:t>셋업</a:t>
            </a:r>
            <a:endParaRPr lang="ko-KR" altLang="en-US" sz="4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10309"/>
              </p:ext>
            </p:extLst>
          </p:nvPr>
        </p:nvGraphicFramePr>
        <p:xfrm>
          <a:off x="2170630" y="17916747"/>
          <a:ext cx="135868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477"/>
                <a:gridCol w="1905951"/>
                <a:gridCol w="5580699"/>
                <a:gridCol w="1212729"/>
              </a:tblGrid>
              <a:tr h="6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Frequency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300kHz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Output </a:t>
                      </a:r>
                      <a:r>
                        <a:rPr lang="en-US" altLang="ko-KR" sz="4000" dirty="0" err="1" smtClean="0"/>
                        <a:t>Votage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42V</a:t>
                      </a:r>
                      <a:r>
                        <a:rPr lang="en-US" altLang="ko-KR" sz="4000" baseline="0" dirty="0" smtClean="0"/>
                        <a:t> </a:t>
                      </a:r>
                      <a:endParaRPr lang="ko-KR" altLang="en-US" sz="4000" dirty="0"/>
                    </a:p>
                  </a:txBody>
                  <a:tcPr/>
                </a:tc>
              </a:tr>
              <a:tr h="6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Air</a:t>
                      </a:r>
                      <a:r>
                        <a:rPr lang="en-US" altLang="ko-KR" sz="4000" baseline="0" dirty="0" smtClean="0"/>
                        <a:t> gap between coils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6cm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Transmitter coil diameter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5cm</a:t>
                      </a:r>
                      <a:endParaRPr lang="ko-KR" altLang="en-US" sz="4000" dirty="0"/>
                    </a:p>
                  </a:txBody>
                  <a:tcPr/>
                </a:tc>
              </a:tr>
              <a:tr h="6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Output</a:t>
                      </a:r>
                      <a:r>
                        <a:rPr lang="en-US" altLang="ko-KR" sz="4000" baseline="0" dirty="0" smtClean="0"/>
                        <a:t> Power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100W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Receiver coil diameter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5cm</a:t>
                      </a:r>
                      <a:endParaRPr lang="ko-KR" altLang="en-US" sz="4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5" y="14254434"/>
            <a:ext cx="13779516" cy="2618243"/>
          </a:xfrm>
          <a:prstGeom prst="rect">
            <a:avLst/>
          </a:prstGeom>
        </p:spPr>
      </p:pic>
      <p:sp>
        <p:nvSpPr>
          <p:cNvPr id="1024" name="직사각형 1023"/>
          <p:cNvSpPr/>
          <p:nvPr/>
        </p:nvSpPr>
        <p:spPr>
          <a:xfrm>
            <a:off x="2678714" y="20624073"/>
            <a:ext cx="4124982" cy="3745282"/>
          </a:xfrm>
          <a:prstGeom prst="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0" name="직선 화살표 연결선 1049"/>
          <p:cNvCxnSpPr/>
          <p:nvPr/>
        </p:nvCxnSpPr>
        <p:spPr>
          <a:xfrm>
            <a:off x="2566453" y="24369355"/>
            <a:ext cx="4462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직선 화살표 연결선 1051"/>
          <p:cNvCxnSpPr/>
          <p:nvPr/>
        </p:nvCxnSpPr>
        <p:spPr>
          <a:xfrm flipH="1" flipV="1">
            <a:off x="6829425" y="21002625"/>
            <a:ext cx="402298" cy="3159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67230" y="24509482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10cm</a:t>
            </a:r>
            <a:endParaRPr lang="ko-KR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7055389" y="22228982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10cm</a:t>
            </a:r>
            <a:endParaRPr lang="ko-KR" alt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5826598" y="22296659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5cm</a:t>
            </a:r>
            <a:endParaRPr lang="ko-KR" altLang="en-US" sz="2000" dirty="0"/>
          </a:p>
        </p:txBody>
      </p:sp>
      <p:sp>
        <p:nvSpPr>
          <p:cNvPr id="38" name="액자 37"/>
          <p:cNvSpPr/>
          <p:nvPr/>
        </p:nvSpPr>
        <p:spPr>
          <a:xfrm>
            <a:off x="3587613" y="20974049"/>
            <a:ext cx="2211496" cy="2838047"/>
          </a:xfrm>
          <a:prstGeom prst="frame">
            <a:avLst/>
          </a:prstGeom>
          <a:solidFill>
            <a:schemeClr val="accent4">
              <a:lumMod val="7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61017" y="21773635"/>
            <a:ext cx="1703977" cy="1695974"/>
          </a:xfrm>
          <a:prstGeom prst="rect">
            <a:avLst/>
          </a:prstGeom>
          <a:solidFill>
            <a:schemeClr val="tx2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861016" y="22988484"/>
            <a:ext cx="1703977" cy="481125"/>
          </a:xfrm>
          <a:prstGeom prst="rect">
            <a:avLst/>
          </a:prstGeom>
          <a:solidFill>
            <a:schemeClr val="tx2"/>
          </a:solidFill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61016" y="21353489"/>
            <a:ext cx="1703977" cy="1695974"/>
          </a:xfrm>
          <a:prstGeom prst="rect">
            <a:avLst/>
          </a:prstGeom>
          <a:solidFill>
            <a:schemeClr val="tx2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838590" y="21353489"/>
            <a:ext cx="1703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27683" y="21802393"/>
            <a:ext cx="142875" cy="1636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726159" y="22945698"/>
            <a:ext cx="0" cy="481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77768" y="20912801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5cm</a:t>
            </a:r>
            <a:endParaRPr lang="ko-KR" alt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118132" y="22982374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5cm</a:t>
            </a:r>
            <a:endParaRPr lang="ko-KR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3901" y="24854538"/>
            <a:ext cx="7599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코일 설계 모형 및 실제 제작 코일</a:t>
            </a:r>
            <a:endParaRPr lang="ko-KR" alt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3578764" y="20495432"/>
            <a:ext cx="224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both TX and RX</a:t>
            </a:r>
            <a:endParaRPr lang="ko-KR" altLang="en-US" sz="20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39" y="20947513"/>
            <a:ext cx="3075913" cy="336315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237" y="20956411"/>
            <a:ext cx="2457306" cy="344022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653543" y="20523277"/>
            <a:ext cx="253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송신부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충전 스탠드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12487364" y="20537759"/>
            <a:ext cx="253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수신부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킥보드</a:t>
            </a:r>
            <a:r>
              <a:rPr lang="ko-KR" altLang="en-US" sz="2000" dirty="0" smtClean="0"/>
              <a:t> 부착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57" y="33380255"/>
            <a:ext cx="7482818" cy="268596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21012" y="36139260"/>
            <a:ext cx="3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직렬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병렬 연결</a:t>
            </a:r>
            <a:endParaRPr lang="ko-KR" altLang="en-US" sz="4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07206"/>
              </p:ext>
            </p:extLst>
          </p:nvPr>
        </p:nvGraphicFramePr>
        <p:xfrm>
          <a:off x="9401175" y="33817486"/>
          <a:ext cx="6620898" cy="29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898"/>
              </a:tblGrid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직렬</a:t>
                      </a:r>
                      <a:r>
                        <a:rPr lang="en-US" altLang="ko-KR" sz="3600" dirty="0" smtClean="0"/>
                        <a:t>-</a:t>
                      </a:r>
                      <a:r>
                        <a:rPr lang="ko-KR" altLang="en-US" sz="3600" dirty="0" smtClean="0"/>
                        <a:t>병렬 연결의 장점</a:t>
                      </a:r>
                      <a:endParaRPr lang="ko-KR" altLang="en-US" sz="3600" dirty="0"/>
                    </a:p>
                  </a:txBody>
                  <a:tcPr/>
                </a:tc>
              </a:tr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r>
                        <a:rPr lang="ko-KR" altLang="en-US" sz="3600" dirty="0" smtClean="0"/>
                        <a:t>차 측에 일정한 전류 공급가능</a:t>
                      </a:r>
                      <a:endParaRPr lang="ko-KR" altLang="en-US" sz="3600" dirty="0"/>
                    </a:p>
                  </a:txBody>
                  <a:tcPr/>
                </a:tc>
              </a:tr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공진주파수에서 낮은 </a:t>
                      </a:r>
                      <a:r>
                        <a:rPr lang="ko-KR" altLang="en-US" sz="3600" dirty="0" err="1" smtClean="0"/>
                        <a:t>임피던스</a:t>
                      </a:r>
                      <a:endParaRPr lang="ko-KR" altLang="en-US" sz="3600" dirty="0"/>
                    </a:p>
                  </a:txBody>
                  <a:tcPr/>
                </a:tc>
              </a:tr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그 외 주파수에서 높은 </a:t>
                      </a:r>
                      <a:r>
                        <a:rPr lang="ko-KR" altLang="en-US" sz="3600" dirty="0" err="1" smtClean="0"/>
                        <a:t>임피던스</a:t>
                      </a:r>
                      <a:endParaRPr lang="ko-KR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132750" y="37430965"/>
            <a:ext cx="1442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목표 주파수</a:t>
            </a:r>
            <a:r>
              <a:rPr lang="en-US" altLang="ko-KR" sz="4000" dirty="0" smtClean="0"/>
              <a:t>: 300kHz, </a:t>
            </a:r>
            <a:r>
              <a:rPr lang="ko-KR" altLang="en-US" sz="4000" dirty="0" smtClean="0"/>
              <a:t>송신 코일</a:t>
            </a:r>
            <a:r>
              <a:rPr lang="en-US" altLang="ko-KR" sz="4000" dirty="0" smtClean="0"/>
              <a:t>: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22.7156</a:t>
            </a:r>
            <a:r>
              <a:rPr lang="ko-KR" altLang="en-US" sz="4000" dirty="0" smtClean="0">
                <a:ea typeface="굴림" panose="020B0600000101010101" pitchFamily="50" charset="-127"/>
              </a:rPr>
              <a:t>μ</a:t>
            </a:r>
            <a:r>
              <a:rPr lang="en-US" altLang="ko-KR" sz="4000" dirty="0"/>
              <a:t>H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수신 코일</a:t>
            </a:r>
            <a:r>
              <a:rPr lang="en-US" altLang="ko-KR" sz="4000" dirty="0" smtClean="0"/>
              <a:t>: 1.239</a:t>
            </a:r>
            <a:r>
              <a:rPr lang="ko-KR" altLang="en-US" sz="4000" dirty="0" smtClean="0">
                <a:ea typeface="굴림" panose="020B0600000101010101" pitchFamily="50" charset="-127"/>
              </a:rPr>
              <a:t>μ</a:t>
            </a:r>
            <a:r>
              <a:rPr lang="en-US" altLang="ko-KR" sz="4000" dirty="0" smtClean="0"/>
              <a:t>H </a:t>
            </a:r>
            <a:r>
              <a:rPr lang="en-US" altLang="ko-KR" sz="4000" dirty="0" smtClean="0">
                <a:ea typeface="굴림" panose="020B0600000101010101" pitchFamily="50" charset="-127"/>
              </a:rPr>
              <a:t> 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118132" y="38351483"/>
                <a:ext cx="4970264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ko-KR" alt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32" y="38351483"/>
                <a:ext cx="4970264" cy="14170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86619" y="39863943"/>
                <a:ext cx="2944781" cy="1265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altLang="ko-KR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19" y="39863943"/>
                <a:ext cx="2944781" cy="12656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꺾인 연결선 55"/>
          <p:cNvCxnSpPr/>
          <p:nvPr/>
        </p:nvCxnSpPr>
        <p:spPr>
          <a:xfrm>
            <a:off x="7466674" y="38982649"/>
            <a:ext cx="1415469" cy="112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7508792" y="40088203"/>
            <a:ext cx="1268576" cy="8699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874968" y="39416898"/>
            <a:ext cx="692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송신 </a:t>
            </a:r>
            <a:r>
              <a:rPr lang="ko-KR" altLang="en-US" sz="4000" dirty="0" err="1" smtClean="0"/>
              <a:t>캐패시터</a:t>
            </a:r>
            <a:r>
              <a:rPr lang="en-US" altLang="ko-KR" sz="4000" dirty="0" smtClean="0"/>
              <a:t>= 12.47nF </a:t>
            </a:r>
            <a:endParaRPr lang="ko-KR" altLang="en-US" sz="4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881539" y="40135974"/>
            <a:ext cx="692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수신 </a:t>
            </a:r>
            <a:r>
              <a:rPr lang="ko-KR" altLang="en-US" sz="4000" dirty="0" err="1" smtClean="0"/>
              <a:t>캐패시터</a:t>
            </a:r>
            <a:r>
              <a:rPr lang="en-US" altLang="ko-KR" sz="4000" dirty="0" smtClean="0"/>
              <a:t>= 227.5nF </a:t>
            </a:r>
            <a:endParaRPr lang="ko-KR" altLang="en-US" sz="40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060" y="11983724"/>
            <a:ext cx="8056162" cy="2434362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615122" y="14266684"/>
            <a:ext cx="3682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Boost Converter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5360728" y="12567756"/>
                <a:ext cx="3682038" cy="1240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728" y="12567756"/>
                <a:ext cx="3682038" cy="12407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3"/>
          <a:stretch/>
        </p:blipFill>
        <p:spPr>
          <a:xfrm>
            <a:off x="16544097" y="31566396"/>
            <a:ext cx="3701908" cy="39624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6423633" y="36837420"/>
            <a:ext cx="364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출력 파형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노랑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4500" r="23333" b="14275"/>
          <a:stretch/>
        </p:blipFill>
        <p:spPr>
          <a:xfrm>
            <a:off x="20539375" y="31546363"/>
            <a:ext cx="6467684" cy="489131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2051628" y="36847146"/>
            <a:ext cx="287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연결된 상태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4" t="13810" r="36905" b="26960"/>
          <a:stretch/>
        </p:blipFill>
        <p:spPr>
          <a:xfrm>
            <a:off x="27228706" y="31601887"/>
            <a:ext cx="2207926" cy="220792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1" t="11845" r="36526" b="43287"/>
          <a:stretch/>
        </p:blipFill>
        <p:spPr>
          <a:xfrm>
            <a:off x="27365550" y="34301445"/>
            <a:ext cx="2249714" cy="230777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7036510" y="36819780"/>
            <a:ext cx="3122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  충전 중</a:t>
            </a:r>
            <a:r>
              <a:rPr lang="en-US" altLang="ko-KR" sz="4000" dirty="0" smtClean="0"/>
              <a:t>(26%)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5151795" y="23552018"/>
                <a:ext cx="16198850" cy="673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𝐵𝑜𝑜𝑠𝑡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𝑐𝑜𝑛𝑣𝑒𝑟𝑡𝑒𝑟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𝑠𝑦𝑠𝑡𝑒𝑚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𝑑𝑒𝑠𝑖𝑔𝑛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altLang="ko-KR" sz="36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ko-KR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ko-KR" altLang="ko-KR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3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1. </m:t>
                      </m:r>
                      <m:r>
                        <a:rPr lang="en-US" altLang="ko-KR" sz="32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𝐷𝑒𝑠𝑖𝑔𝑛</m:t>
                      </m:r>
                      <m:r>
                        <a:rPr lang="en-US" altLang="ko-KR" sz="320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0.0518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𝑙𝑜𝑤𝑒𝑟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𝑡h𝑎𝑛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𝑙𝑜𝑜𝑝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𝑐𝑟𝑜𝑠𝑠𝑜𝑣𝑒𝑟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𝑓𝑟𝑒𝑞𝑢𝑒𝑛𝑐𝑦</m:t>
                      </m:r>
                      <m:r>
                        <a:rPr lang="en-US" altLang="ko-KR" sz="3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∗0.0518=</m:t>
                      </m:r>
                      <m:r>
                        <a:rPr lang="en-US" altLang="ko-KR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3.04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∗0.0518= 0.</m:t>
                      </m:r>
                      <m:r>
                        <a:rPr lang="en-US" altLang="ko-KR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157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𝐷𝑒𝑠𝑖𝑔𝑛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𝑔𝑎𝑖𝑛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ko-KR" altLang="ko-KR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ko-KR" altLang="ko-KR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3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=1.</m:t>
                          </m:r>
                          <m:r>
                            <a:rPr lang="en-US" altLang="ko-KR" sz="36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515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305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ko-KR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83.8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ko-KR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𝑢𝑛𝑐𝑜𝑚𝑝𝑒𝑛𝑠𝑎𝑡𝑒𝑑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𝑙𝑜𝑜𝑝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𝑔𝑎𝑖𝑛</m:t>
                      </m:r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ko-KR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1.045</m:t>
                      </m:r>
                      <m:r>
                        <a:rPr lang="en-US" altLang="ko-KR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ko-KR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157</m:t>
                          </m:r>
                        </m:num>
                        <m:den>
                          <m:r>
                            <a:rPr lang="en-US" altLang="ko-K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795" y="23552018"/>
                <a:ext cx="16198850" cy="673633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834" y="16215317"/>
            <a:ext cx="12234227" cy="501209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653" y="19927246"/>
            <a:ext cx="4831464" cy="340635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2795692" y="21364671"/>
            <a:ext cx="6667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시뮬레이션 결과</a:t>
            </a:r>
            <a:endParaRPr lang="en-US" altLang="ko-KR" sz="4400" dirty="0" smtClean="0"/>
          </a:p>
          <a:p>
            <a:endParaRPr lang="ko-KR" altLang="en-US" sz="4400" dirty="0"/>
          </a:p>
        </p:txBody>
      </p:sp>
      <p:sp>
        <p:nvSpPr>
          <p:cNvPr id="89" name="TextBox 88"/>
          <p:cNvSpPr txBox="1"/>
          <p:nvPr/>
        </p:nvSpPr>
        <p:spPr>
          <a:xfrm>
            <a:off x="22867492" y="22392651"/>
            <a:ext cx="2687143" cy="769441"/>
          </a:xfrm>
          <a:prstGeom prst="rect">
            <a:avLst/>
          </a:prstGeom>
          <a:solidFill>
            <a:srgbClr val="68F5FC"/>
          </a:solidFill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입력 </a:t>
            </a:r>
            <a:r>
              <a:rPr lang="en-US" altLang="ko-KR" sz="4400" dirty="0" smtClean="0"/>
              <a:t>28V</a:t>
            </a:r>
            <a:endParaRPr lang="ko-KR" altLang="en-US" sz="4400" dirty="0"/>
          </a:p>
        </p:txBody>
      </p:sp>
      <p:sp>
        <p:nvSpPr>
          <p:cNvPr id="90" name="TextBox 89"/>
          <p:cNvSpPr txBox="1"/>
          <p:nvPr/>
        </p:nvSpPr>
        <p:spPr>
          <a:xfrm>
            <a:off x="25758854" y="22386857"/>
            <a:ext cx="2687143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출력 </a:t>
            </a:r>
            <a:r>
              <a:rPr lang="en-US" altLang="ko-KR" sz="4400" dirty="0" smtClean="0"/>
              <a:t>42V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540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253</Words>
  <Application>Microsoft Office PowerPoint</Application>
  <PresentationFormat>사용자 지정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MS PGothic</vt:lpstr>
      <vt:lpstr>굴림</vt:lpstr>
      <vt:lpstr>맑은 고딕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</dc:creator>
  <cp:lastModifiedBy>노은총</cp:lastModifiedBy>
  <cp:revision>64</cp:revision>
  <dcterms:created xsi:type="dcterms:W3CDTF">2019-06-19T02:40:04Z</dcterms:created>
  <dcterms:modified xsi:type="dcterms:W3CDTF">2019-07-01T21:58:03Z</dcterms:modified>
</cp:coreProperties>
</file>