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5FA8-7868-FE4F-A017-2DE4004487BE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2AA7-0FEC-424E-9380-027B814E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5FA8-7868-FE4F-A017-2DE4004487BE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2AA7-0FEC-424E-9380-027B814E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0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5FA8-7868-FE4F-A017-2DE4004487BE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2AA7-0FEC-424E-9380-027B814E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5FA8-7868-FE4F-A017-2DE4004487BE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2AA7-0FEC-424E-9380-027B814E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8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5FA8-7868-FE4F-A017-2DE4004487BE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2AA7-0FEC-424E-9380-027B814E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5FA8-7868-FE4F-A017-2DE4004487BE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2AA7-0FEC-424E-9380-027B814E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2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5FA8-7868-FE4F-A017-2DE4004487BE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2AA7-0FEC-424E-9380-027B814E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5FA8-7868-FE4F-A017-2DE4004487BE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2AA7-0FEC-424E-9380-027B814E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4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5FA8-7868-FE4F-A017-2DE4004487BE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2AA7-0FEC-424E-9380-027B814E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8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5FA8-7868-FE4F-A017-2DE4004487BE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2AA7-0FEC-424E-9380-027B814E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1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5FA8-7868-FE4F-A017-2DE4004487BE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2AA7-0FEC-424E-9380-027B814E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85FA8-7868-FE4F-A017-2DE4004487BE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2AA7-0FEC-424E-9380-027B814E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9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057" y="639908"/>
            <a:ext cx="153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OUR PROCESS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6057" y="1136344"/>
            <a:ext cx="10951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/>
              </a:rPr>
              <a:t>First impressions matter - and that’s why it’s important your website clearly communicates relevant information in a clean, attractive and easy to navigate format. Our team of dedicated web developers are here to support you in this process.</a:t>
            </a:r>
          </a:p>
          <a:p>
            <a:endParaRPr lang="en-US" sz="1600" dirty="0" smtClean="0">
              <a:effectLst/>
            </a:endParaRPr>
          </a:p>
          <a:p>
            <a:r>
              <a:rPr lang="en-US" sz="1600" dirty="0" smtClean="0">
                <a:effectLst/>
              </a:rPr>
              <a:t>Whether you’re looking for a simple landing page, a robust WordPress site built on beautiful templates customized to your brand, or a completely custom site with complex application features, we can make your presence on the web shine!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057" y="272857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BENEFITS INCLUDE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6057" y="3205117"/>
            <a:ext cx="100995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ffectLst/>
              </a:rPr>
              <a:t>A professional, in-house development team experienced in front-end and back-end skills and responsive web design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ffectLst/>
              </a:rPr>
              <a:t>A focus on SEO to ensure your website is optimally built for search engine rankings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ffectLst/>
              </a:rPr>
              <a:t>Templated and fully-customizable solutions available based on your needs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ffectLst/>
              </a:rPr>
              <a:t>Hosting (including maintenance and software/security updates) available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effectLst/>
              </a:rPr>
              <a:t>Access to make your own updates through WordPress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6057" y="5048076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HOW THE PROCESS WORKS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6057" y="5550890"/>
            <a:ext cx="10951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/>
              </a:rPr>
              <a:t>First, we’ll want to know what you’re looking for in a new site, and will ask for examples of websites you really like. Next we’ll hold a conference call with our web team to talk through the project and get a feel for how the site should be designed. You’ll provide photos and content and we’ll get to work!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76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057" y="631374"/>
            <a:ext cx="12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OUR WORK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6057" y="1099458"/>
            <a:ext cx="10395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Our team has years of experience building beautiful, responsive websites that range from simple informational/promotional sites to complex e-commerce or web application platforms. See a sample of our work below: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90" y="2796453"/>
            <a:ext cx="3834366" cy="24166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84" y="2829112"/>
            <a:ext cx="3808329" cy="24166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1" y="2829112"/>
            <a:ext cx="3873208" cy="24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751" y="354959"/>
            <a:ext cx="281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SCOPE OF WORK - WEBSITE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5752" y="691631"/>
            <a:ext cx="5257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effectLst/>
              </a:rPr>
              <a:t>Website Address - </a:t>
            </a:r>
            <a:r>
              <a:rPr lang="en-US" sz="1600" dirty="0" smtClean="0"/>
              <a:t>TBD</a:t>
            </a:r>
            <a:endParaRPr lang="en-US" sz="1600" dirty="0" smtClean="0">
              <a:effectLst/>
            </a:endParaRPr>
          </a:p>
          <a:p>
            <a:r>
              <a:rPr lang="en-US" sz="1600" b="1" dirty="0" smtClean="0">
                <a:effectLst/>
              </a:rPr>
              <a:t>Project Overview</a:t>
            </a:r>
          </a:p>
          <a:p>
            <a:r>
              <a:rPr lang="en-US" sz="1600" dirty="0" smtClean="0">
                <a:effectLst/>
              </a:rPr>
              <a:t>This is a new build of a website </a:t>
            </a:r>
            <a:r>
              <a:rPr lang="en-US" sz="1600" dirty="0" smtClean="0"/>
              <a:t>based on current flagship site.</a:t>
            </a:r>
            <a:r>
              <a:rPr lang="en-US" sz="1600" dirty="0" smtClean="0">
                <a:effectLst/>
              </a:rPr>
              <a:t>​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5752" y="5257801"/>
            <a:ext cx="748955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effectLst/>
              </a:rPr>
              <a:t>Not included in this proposal*:</a:t>
            </a:r>
          </a:p>
          <a:p>
            <a:r>
              <a:rPr lang="en-US" sz="1100" dirty="0" smtClean="0">
                <a:effectLst/>
              </a:rPr>
              <a:t>The following items are not included in this proposal, but can be quoted and added at a later date</a:t>
            </a:r>
          </a:p>
          <a:p>
            <a:r>
              <a:rPr lang="en-US" sz="1100" dirty="0" smtClean="0">
                <a:effectLst/>
              </a:rPr>
              <a:t>1. Shopping or </a:t>
            </a:r>
            <a:r>
              <a:rPr lang="en-US" sz="1100" dirty="0" err="1" smtClean="0">
                <a:effectLst/>
              </a:rPr>
              <a:t>eCommerce</a:t>
            </a:r>
            <a:r>
              <a:rPr lang="en-US" sz="1100" dirty="0" smtClean="0">
                <a:effectLst/>
              </a:rPr>
              <a:t> </a:t>
            </a:r>
          </a:p>
          <a:p>
            <a:r>
              <a:rPr lang="en-US" sz="1100" dirty="0" smtClean="0">
                <a:effectLst/>
              </a:rPr>
              <a:t>2. Logo or Brand Design </a:t>
            </a:r>
          </a:p>
          <a:p>
            <a:r>
              <a:rPr lang="en-US" sz="1100" dirty="0" smtClean="0">
                <a:effectLst/>
              </a:rPr>
              <a:t>3. Development of any functionality beyond the aforementioned specifications. ( Example – Shopping Cart) 4. Video Production </a:t>
            </a:r>
          </a:p>
          <a:p>
            <a:r>
              <a:rPr lang="en-US" sz="1100" dirty="0" smtClean="0">
                <a:effectLst/>
              </a:rPr>
              <a:t>5. Stock or Professional Photography - Client will provide photos and imagery</a:t>
            </a:r>
          </a:p>
          <a:p>
            <a:r>
              <a:rPr lang="en-US" sz="1100" dirty="0" smtClean="0">
                <a:effectLst/>
              </a:rPr>
              <a:t>6. Integration from their party software </a:t>
            </a:r>
          </a:p>
          <a:p>
            <a:r>
              <a:rPr lang="en-US" sz="1100" dirty="0" smtClean="0">
                <a:effectLst/>
              </a:rPr>
              <a:t>7. online booking system is stand alone and does not integrate with outside applications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0911"/>
              </p:ext>
            </p:extLst>
          </p:nvPr>
        </p:nvGraphicFramePr>
        <p:xfrm>
          <a:off x="615751" y="1778243"/>
          <a:ext cx="109884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047"/>
                <a:gridCol w="3211686"/>
                <a:gridCol w="32116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WEBSITE - One-time Investment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GB Price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Website Build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mr-IN" sz="1600" baseline="0" dirty="0" smtClean="0"/>
                        <a:t>–</a:t>
                      </a:r>
                      <a:r>
                        <a:rPr lang="en-US" sz="1600" baseline="0" dirty="0" smtClean="0"/>
                        <a:t> Up to 12 pages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$999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$1999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SSL</a:t>
                      </a:r>
                      <a:r>
                        <a:rPr lang="en-US" sz="1600" baseline="0" dirty="0" smtClean="0"/>
                        <a:t> Certificate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$199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Total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$2198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30778"/>
              </p:ext>
            </p:extLst>
          </p:nvPr>
        </p:nvGraphicFramePr>
        <p:xfrm>
          <a:off x="615751" y="4014048"/>
          <a:ext cx="109884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350"/>
                <a:gridCol w="45380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WEBSITE </a:t>
                      </a:r>
                      <a:r>
                        <a:rPr lang="mr-IN" sz="1600" dirty="0" smtClean="0">
                          <a:effectLst/>
                        </a:rPr>
                        <a:t>–</a:t>
                      </a:r>
                      <a:r>
                        <a:rPr lang="en-US" sz="1600" dirty="0" smtClean="0">
                          <a:effectLst/>
                        </a:rPr>
                        <a:t> Recurring Costs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Website Hosting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$69 per/</a:t>
                      </a:r>
                      <a:r>
                        <a:rPr lang="en-US" sz="1600" dirty="0" err="1" smtClean="0"/>
                        <a:t>mo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5751" y="354959"/>
            <a:ext cx="389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/>
              </a:rPr>
              <a:t>SCOPE OF WORK </a:t>
            </a:r>
            <a:r>
              <a:rPr lang="mr-IN" b="1" dirty="0" smtClean="0">
                <a:effectLst/>
              </a:rPr>
              <a:t>–</a:t>
            </a:r>
            <a:r>
              <a:rPr lang="en-US" b="1" dirty="0" smtClean="0">
                <a:effectLst/>
              </a:rPr>
              <a:t> WEBSITE </a:t>
            </a:r>
            <a:r>
              <a:rPr lang="mr-IN" b="1" dirty="0" smtClean="0">
                <a:effectLst/>
              </a:rPr>
              <a:t>–</a:t>
            </a:r>
            <a:r>
              <a:rPr lang="en-US" b="1" dirty="0" smtClean="0">
                <a:effectLst/>
              </a:rPr>
              <a:t> Add </a:t>
            </a:r>
            <a:r>
              <a:rPr lang="en-US" b="1" dirty="0" err="1" smtClean="0">
                <a:effectLst/>
              </a:rPr>
              <a:t>Ons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5752" y="691631"/>
            <a:ext cx="110322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effectLst/>
              </a:rPr>
              <a:t>Website Address - </a:t>
            </a:r>
            <a:r>
              <a:rPr lang="en-US" sz="1600" dirty="0" smtClean="0">
                <a:effectLst/>
              </a:rPr>
              <a:t>TBD</a:t>
            </a:r>
            <a:endParaRPr lang="en-US" sz="1600" dirty="0" smtClean="0">
              <a:effectLst/>
            </a:endParaRPr>
          </a:p>
          <a:p>
            <a:endParaRPr lang="en-US" sz="1600" dirty="0" smtClean="0">
              <a:effectLst/>
            </a:endParaRPr>
          </a:p>
          <a:p>
            <a:r>
              <a:rPr lang="en-US" sz="1600" b="1" dirty="0" smtClean="0">
                <a:effectLst/>
              </a:rPr>
              <a:t>Project Overview</a:t>
            </a:r>
          </a:p>
          <a:p>
            <a:r>
              <a:rPr lang="en-US" sz="1600" dirty="0" smtClean="0">
                <a:effectLst/>
              </a:rPr>
              <a:t>Client requests assets such as professional photography, stock photography, and banners. These will be priced out based on needs.</a:t>
            </a:r>
          </a:p>
          <a:p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50228"/>
              </p:ext>
            </p:extLst>
          </p:nvPr>
        </p:nvGraphicFramePr>
        <p:xfrm>
          <a:off x="615751" y="2246330"/>
          <a:ext cx="109884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047"/>
                <a:gridCol w="3211686"/>
                <a:gridCol w="32116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Add-On’s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GB Price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Banners, stock photography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TBD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TBD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74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449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annese</dc:creator>
  <cp:lastModifiedBy>mark annese</cp:lastModifiedBy>
  <cp:revision>12</cp:revision>
  <dcterms:created xsi:type="dcterms:W3CDTF">2020-10-23T15:00:07Z</dcterms:created>
  <dcterms:modified xsi:type="dcterms:W3CDTF">2021-07-06T18:10:55Z</dcterms:modified>
</cp:coreProperties>
</file>