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3"/>
  </p:notesMasterIdLst>
  <p:handoutMasterIdLst>
    <p:handoutMasterId r:id="rId14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uya  Khandany" initials="PK" lastIdx="1" clrIdx="0">
    <p:extLst>
      <p:ext uri="{19B8F6BF-5375-455C-9EA6-DF929625EA0E}">
        <p15:presenceInfo xmlns:p15="http://schemas.microsoft.com/office/powerpoint/2012/main" userId="Puya  Khandan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5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80F48B6-5B74-492F-8C77-22AA2F9DF1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6D0857B-1418-4191-8062-6C804F6154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D645E-5B78-4A7E-8787-9789C929C889}" type="datetimeFigureOut">
              <a:rPr lang="de-DE" smtClean="0"/>
              <a:t>06.08.2024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8D3872-5A76-4844-8F69-62285C3556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C596D5-D3AF-4913-9CBD-8BDF45498A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AB19E-CF68-4924-B2FF-8A36A1E4B6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48185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87A7E-606D-4085-B5D9-B84283FD64F4}" type="datetimeFigureOut">
              <a:rPr lang="de-DE" noProof="0" smtClean="0"/>
              <a:t>06.08.2024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 dirty="0"/>
              <a:t>Textmasterformate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CFCAB-7ED9-4BDC-8A18-79F8B7017FB3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797958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8477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353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02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553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4395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81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15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3211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7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601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CFCAB-7ED9-4BDC-8A18-79F8B7017FB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86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Bild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hteck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ihand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ihand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hteck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ihand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ihand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ihand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ihand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ihand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ihand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ihand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ihand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ihand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ihand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ihand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ihand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ihand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ihand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ihand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ihand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ihand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ihand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ihand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ihand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ihand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ihand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ihand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ihand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hteck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ihand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ihand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ihand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ihand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ihand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ihand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ihand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ihand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ihand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ihand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ihand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hteck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ihand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ihand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ihand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ihand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ihand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ihand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ihand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ihand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ihand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ihand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ihand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ihand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ihand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5F7EF189-DD92-4021-9F0B-61FCC0321CAD}" type="datetime1">
              <a:rPr lang="de-DE" noProof="0" smtClean="0"/>
              <a:t>06.08.2024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it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D1FF06-CF27-4334-B3B7-637620F1E6E4}" type="datetime1">
              <a:rPr lang="de-DE" noProof="0" smtClean="0"/>
              <a:t>06.08.2024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D956CA-E2FF-4F62-8224-666708E9F3E2}" type="datetime1">
              <a:rPr lang="de-DE" noProof="0" smtClean="0"/>
              <a:t>06.08.2024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5D6B7-3004-4FAC-BC3A-015FE0A57446}" type="datetime1">
              <a:rPr lang="de-DE" noProof="0" smtClean="0"/>
              <a:t>06.08.2024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60" name="Textfeld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de-DE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iten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4A034-6A41-405C-94EC-809CF0CECE64}" type="datetime1">
              <a:rPr lang="de-DE" noProof="0" smtClean="0"/>
              <a:t>06.08.2024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AB17A2-F2E5-4595-A7FB-9B751BAAC273}" type="datetime1">
              <a:rPr lang="de-DE" noProof="0" smtClean="0"/>
              <a:t>06.08.2024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9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0" name="Bildplatzhalter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3" name="Bildplatzhalter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5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26" name="Bildplatzhalter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de-DE" noProof="0"/>
              <a:t>Klicken Sie, um ein Bild hinzuzufügen.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48A9B5-1858-4454-934E-4CCFC700924D}" type="datetime1">
              <a:rPr lang="de-DE" noProof="0" smtClean="0"/>
              <a:t>06.08.2024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5456CE-09A8-4398-AD5C-C5B8BA377448}" type="datetime1">
              <a:rPr lang="de-DE" noProof="0" smtClean="0"/>
              <a:t>06.08.2024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DDCAF8-CE4B-4582-882D-090A7C25B249}" type="datetime1">
              <a:rPr lang="de-DE" noProof="0" smtClean="0"/>
              <a:t>06.08.2024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E84AA-F4F9-4489-AF64-14AFD359191A}" type="datetime1">
              <a:rPr lang="de-DE" noProof="0" smtClean="0"/>
              <a:t>06.08.2024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26CFA-ADBD-4826-8BA4-E1EF2317AD9A}" type="datetime1">
              <a:rPr lang="de-DE" noProof="0" smtClean="0"/>
              <a:t>06.08.2024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CC0CC9-81B1-4B9A-A84F-2C683FF51EC8}" type="datetime1">
              <a:rPr lang="de-DE" noProof="0" smtClean="0"/>
              <a:t>06.08.2024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8FDA09-4EE3-4D1D-BD4C-01F112BA0158}" type="datetime1">
              <a:rPr lang="de-DE" noProof="0" smtClean="0"/>
              <a:t>06.08.2024</a:t>
            </a:fld>
            <a:endParaRPr lang="de-DE" noProof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D71751-C764-4B93-BAA0-F6AAAE3D7A5A}" type="datetime1">
              <a:rPr lang="de-DE" noProof="0" smtClean="0"/>
              <a:t>06.08.2024</a:t>
            </a:fld>
            <a:endParaRPr lang="de-DE" noProof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700363-4109-4728-BE3A-1DC99CC28797}" type="datetime1">
              <a:rPr lang="de-DE" noProof="0" smtClean="0"/>
              <a:t>06.08.2024</a:t>
            </a:fld>
            <a:endParaRPr lang="de-DE" noProof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40EDDEF-7450-45B8-82E7-7E55F2B65840}" type="datetime1">
              <a:rPr lang="de-DE" noProof="0" smtClean="0"/>
              <a:t>06.08.2024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Textmasterformate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2622A2-DAE8-4A43-A4B6-BC377E871BC8}" type="datetime1">
              <a:rPr lang="de-DE" noProof="0" smtClean="0"/>
              <a:t>06.08.2024</a:t>
            </a:fld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hteck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ihand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ihand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ihand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ihand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ihand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ihand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ihand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ihand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ihand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ihand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i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ihand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ihand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ihand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ihand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hteck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ihand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ihand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ihand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ihand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ihand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ihand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ihand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ihand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ihand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ihand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ihand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ihand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ihand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ihand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ihand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ihand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ihand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ihand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ihand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hteck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de-DE" noProof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EA0E491-1C9C-471D-9B2D-C17D4E72CADA}" type="datetime1">
              <a:rPr lang="de-DE" noProof="0" smtClean="0"/>
              <a:t>06.08.2024</a:t>
            </a:fld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C89BECEA-BA5C-41CB-BDE7-03735F23B6DF}"/>
              </a:ext>
            </a:extLst>
          </p:cNvPr>
          <p:cNvSpPr txBox="1"/>
          <p:nvPr/>
        </p:nvSpPr>
        <p:spPr>
          <a:xfrm>
            <a:off x="2586871" y="1158379"/>
            <a:ext cx="65948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b="1" i="1" dirty="0"/>
              <a:t>Sicherheitskonzept nach BSI-Standard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B1B1F88-006F-4331-AB1A-E8A929B824A3}"/>
              </a:ext>
            </a:extLst>
          </p:cNvPr>
          <p:cNvSpPr txBox="1"/>
          <p:nvPr/>
        </p:nvSpPr>
        <p:spPr>
          <a:xfrm>
            <a:off x="2837075" y="1743154"/>
            <a:ext cx="60944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Einführung in die Physische Sicherheit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Zutrittskontrollsysteme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Physische </a:t>
            </a:r>
            <a:r>
              <a:rPr lang="de-DE" sz="1800" b="1" i="1" dirty="0"/>
              <a:t>Barrieren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Überwachung und Alarmierung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Beleuchtung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Sicherheitsdienst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Technologische Lösungen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Sicherheitskultur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Wartung und Inspektion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800" b="1" dirty="0"/>
              <a:t>Fazit und nächste Schritte</a:t>
            </a:r>
          </a:p>
          <a:p>
            <a:endParaRPr lang="de-DE" sz="1800" b="1" dirty="0"/>
          </a:p>
          <a:p>
            <a:endParaRPr lang="de-DE" sz="1800" b="1" i="1" dirty="0"/>
          </a:p>
        </p:txBody>
      </p:sp>
    </p:spTree>
    <p:extLst>
      <p:ext uri="{BB962C8B-B14F-4D97-AF65-F5344CB8AC3E}">
        <p14:creationId xmlns:p14="http://schemas.microsoft.com/office/powerpoint/2010/main" val="142761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B843970-70DA-4B6F-ACBE-23FA24426C9D}"/>
              </a:ext>
            </a:extLst>
          </p:cNvPr>
          <p:cNvSpPr txBox="1"/>
          <p:nvPr/>
        </p:nvSpPr>
        <p:spPr>
          <a:xfrm>
            <a:off x="3192152" y="2228671"/>
            <a:ext cx="580455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1.Regelmäßige Inspektionen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1" dirty="0"/>
              <a:t>Sicherheitsinspektionen</a:t>
            </a:r>
            <a:r>
              <a:rPr lang="de-DE" sz="1400" dirty="0"/>
              <a:t>: Routineüberprüfungen aller Sicherheitsanlagen, um sicherzustellen, dass sie ordnungsgemäß funktionieren.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2.Dokumentation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1" dirty="0"/>
              <a:t>Protokollführung</a:t>
            </a:r>
            <a:r>
              <a:rPr lang="de-DE" sz="1600" dirty="0"/>
              <a:t>: </a:t>
            </a:r>
            <a:r>
              <a:rPr lang="de-DE" sz="1400" dirty="0"/>
              <a:t>Erfassung aller Wartungsarbeiten und Sicherheitsvorfälle zur Analyse und Verbesserung der Sicherheitsstrategien.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903FE9-6686-42D2-86D6-1FC1E7EA8343}"/>
              </a:ext>
            </a:extLst>
          </p:cNvPr>
          <p:cNvSpPr txBox="1"/>
          <p:nvPr/>
        </p:nvSpPr>
        <p:spPr>
          <a:xfrm>
            <a:off x="3047215" y="173552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b="1" dirty="0"/>
              <a:t>Wartung und Inspektion</a:t>
            </a:r>
          </a:p>
        </p:txBody>
      </p:sp>
    </p:spTree>
    <p:extLst>
      <p:ext uri="{BB962C8B-B14F-4D97-AF65-F5344CB8AC3E}">
        <p14:creationId xmlns:p14="http://schemas.microsoft.com/office/powerpoint/2010/main" val="398132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B843970-70DA-4B6F-ACBE-23FA24426C9D}"/>
              </a:ext>
            </a:extLst>
          </p:cNvPr>
          <p:cNvSpPr txBox="1"/>
          <p:nvPr/>
        </p:nvSpPr>
        <p:spPr>
          <a:xfrm>
            <a:off x="3192152" y="2228671"/>
            <a:ext cx="5804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600" b="1" dirty="0"/>
              <a:t>Zusammenfassung</a:t>
            </a:r>
            <a:r>
              <a:rPr lang="de-DE" sz="1600" dirty="0"/>
              <a:t>: </a:t>
            </a:r>
            <a:r>
              <a:rPr lang="de-DE" sz="1400" dirty="0"/>
              <a:t>Die Umsetzung umfassender physischer Sicherheitsmaßnahmen ist unerlässlich für den Schutz von Personen und Vermögenswerten.</a:t>
            </a:r>
          </a:p>
          <a:p>
            <a:endParaRPr lang="de-DE" dirty="0"/>
          </a:p>
          <a:p>
            <a:r>
              <a:rPr lang="de-DE" b="1" dirty="0"/>
              <a:t>Empfohlene Schritte</a:t>
            </a:r>
            <a:r>
              <a:rPr lang="de-DE" dirty="0"/>
              <a:t>:</a:t>
            </a:r>
          </a:p>
          <a:p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Evaluierung</a:t>
            </a:r>
            <a:r>
              <a:rPr lang="de-DE" dirty="0"/>
              <a:t>: Regelmäßige Überprüfung der aktuellen Sicherheitslage.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Anpassung</a:t>
            </a:r>
            <a:r>
              <a:rPr lang="de-DE" dirty="0"/>
              <a:t>: Fortlaufende Anpassung der Maßnahmen an neue Bedrohungen.</a:t>
            </a:r>
          </a:p>
          <a:p>
            <a:pPr lvl="1"/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b="1" dirty="0"/>
              <a:t>Zusammenarbeit</a:t>
            </a:r>
            <a:r>
              <a:rPr lang="de-DE" dirty="0"/>
              <a:t>: Zusammenarbeit mit Experten für eine kontinuierliche Verbesserung der Sicherheitsmaßnahmen.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903FE9-6686-42D2-86D6-1FC1E7EA8343}"/>
              </a:ext>
            </a:extLst>
          </p:cNvPr>
          <p:cNvSpPr txBox="1"/>
          <p:nvPr/>
        </p:nvSpPr>
        <p:spPr>
          <a:xfrm>
            <a:off x="3047215" y="305528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b="1" dirty="0"/>
              <a:t>Fazit und nächste Schritte</a:t>
            </a:r>
          </a:p>
        </p:txBody>
      </p:sp>
    </p:spTree>
    <p:extLst>
      <p:ext uri="{BB962C8B-B14F-4D97-AF65-F5344CB8AC3E}">
        <p14:creationId xmlns:p14="http://schemas.microsoft.com/office/powerpoint/2010/main" val="373691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1B0EA76-5DFC-4E64-A299-37C754AD045C}"/>
              </a:ext>
            </a:extLst>
          </p:cNvPr>
          <p:cNvSpPr txBox="1"/>
          <p:nvPr/>
        </p:nvSpPr>
        <p:spPr>
          <a:xfrm>
            <a:off x="2945090" y="2431644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Definition</a:t>
            </a:r>
            <a:r>
              <a:rPr lang="de-DE" dirty="0"/>
              <a:t>: Physische Sicherheit umfasst alle Maßnahmen, die den Schutz von Personen und Vermögenswerten vor physischen Bedrohungen sicherstellen.</a:t>
            </a:r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Ziel</a:t>
            </a:r>
            <a:r>
              <a:rPr lang="de-DE" dirty="0"/>
              <a:t>: Schutz vor unbefugtem Zutritt, Diebstahl, Vandalismus und anderen Bedrohungen.</a:t>
            </a:r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Bedeutung</a:t>
            </a:r>
            <a:r>
              <a:rPr lang="de-DE" dirty="0"/>
              <a:t>: Physische Sicherheit ist ein wesentlicher Bestandteil eines ganzheitlichen Sicherheitskonzepts.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68A6539-1221-4DD9-BFA9-E46D8C1BC059}"/>
              </a:ext>
            </a:extLst>
          </p:cNvPr>
          <p:cNvSpPr txBox="1"/>
          <p:nvPr/>
        </p:nvSpPr>
        <p:spPr>
          <a:xfrm>
            <a:off x="2704314" y="1764682"/>
            <a:ext cx="67833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b="1" dirty="0"/>
              <a:t>Einführung in die Physische Sicherheit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70586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1B0EA76-5DFC-4E64-A299-37C754AD045C}"/>
              </a:ext>
            </a:extLst>
          </p:cNvPr>
          <p:cNvSpPr txBox="1"/>
          <p:nvPr/>
        </p:nvSpPr>
        <p:spPr>
          <a:xfrm>
            <a:off x="3166226" y="822315"/>
            <a:ext cx="5576741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1. Elektronische Zugangssysteme</a:t>
            </a:r>
            <a:br>
              <a:rPr lang="de-DE" b="1" dirty="0"/>
            </a:b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Kartenleser</a:t>
            </a:r>
            <a:r>
              <a:rPr lang="de-DE" sz="1400" dirty="0"/>
              <a:t>: Systeme, die Zugang durch das Vorzeigen einer autorisierten Karte gewähren. Ideal für einfache Handhabung und Verwaltung.</a:t>
            </a:r>
          </a:p>
          <a:p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Biometrische Scanner</a:t>
            </a:r>
            <a:r>
              <a:rPr lang="de-DE" sz="1400" dirty="0"/>
              <a:t>: Nutzen biometrische Merkmale wie Fingerabdrücke oder Iris-Scans für höhere Sicherheit.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68A6539-1221-4DD9-BFA9-E46D8C1BC059}"/>
              </a:ext>
            </a:extLst>
          </p:cNvPr>
          <p:cNvSpPr txBox="1"/>
          <p:nvPr/>
        </p:nvSpPr>
        <p:spPr>
          <a:xfrm>
            <a:off x="2821754" y="133259"/>
            <a:ext cx="67833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b="1" dirty="0"/>
              <a:t>Zutrittskontrollsysteme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7DFF604-99E0-4317-94BC-6EACA7F25FC7}"/>
              </a:ext>
            </a:extLst>
          </p:cNvPr>
          <p:cNvSpPr txBox="1"/>
          <p:nvPr/>
        </p:nvSpPr>
        <p:spPr>
          <a:xfrm>
            <a:off x="3166226" y="2622490"/>
            <a:ext cx="609442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2. Schlüsselmanagement</a:t>
            </a:r>
          </a:p>
          <a:p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Nachverfolgbarkeit</a:t>
            </a:r>
            <a:r>
              <a:rPr lang="de-DE" sz="1400" dirty="0"/>
              <a:t>: Elektronische Systeme zur Verwaltung der Schlüsselvergabe und -rückgabe, die protokollieren, wer wann welche Schlüssel erhalten hat.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Sichere Aufbewahrung</a:t>
            </a:r>
            <a:r>
              <a:rPr lang="de-DE" sz="1400" dirty="0"/>
              <a:t>: </a:t>
            </a:r>
          </a:p>
          <a:p>
            <a:r>
              <a:rPr lang="de-DE" sz="1400" dirty="0"/>
              <a:t>Verwendung von Schlüsselschränken mit Zugriffsprotokollen.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B48835A-1B0C-4CB3-AB50-D8036A0A9B36}"/>
              </a:ext>
            </a:extLst>
          </p:cNvPr>
          <p:cNvSpPr txBox="1"/>
          <p:nvPr/>
        </p:nvSpPr>
        <p:spPr>
          <a:xfrm>
            <a:off x="3166226" y="4477974"/>
            <a:ext cx="609442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3.Besucherregistrierung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Registrierungssysteme</a:t>
            </a:r>
            <a:r>
              <a:rPr lang="de-DE" sz="1400" dirty="0"/>
              <a:t>: Einführung digitaler Besucherregistrierungstools, um Ein- und Ausgänge zu protokollieren.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Bewegungskontrolle</a:t>
            </a:r>
            <a:r>
              <a:rPr lang="de-DE" sz="1400" dirty="0"/>
              <a:t>: Einsatz von </a:t>
            </a:r>
            <a:r>
              <a:rPr lang="de-DE" sz="1400" dirty="0" err="1"/>
              <a:t>Besucherbadges</a:t>
            </a:r>
            <a:r>
              <a:rPr lang="de-DE" sz="1400" dirty="0"/>
              <a:t>, die Zugangsrechte klar definieren und eingeschränkten Zutritt zu sensiblen Bereichen ermöglichen.</a:t>
            </a:r>
          </a:p>
        </p:txBody>
      </p:sp>
    </p:spTree>
    <p:extLst>
      <p:ext uri="{BB962C8B-B14F-4D97-AF65-F5344CB8AC3E}">
        <p14:creationId xmlns:p14="http://schemas.microsoft.com/office/powerpoint/2010/main" val="63081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B843970-70DA-4B6F-ACBE-23FA24426C9D}"/>
              </a:ext>
            </a:extLst>
          </p:cNvPr>
          <p:cNvSpPr txBox="1"/>
          <p:nvPr/>
        </p:nvSpPr>
        <p:spPr>
          <a:xfrm>
            <a:off x="3047215" y="1064418"/>
            <a:ext cx="609442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1.Zäune und Mauern</a:t>
            </a:r>
          </a:p>
          <a:p>
            <a:endParaRPr lang="de-DE" sz="1400" b="1" dirty="0"/>
          </a:p>
          <a:p>
            <a:endParaRPr lang="de-DE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Stabile Zäune</a:t>
            </a:r>
            <a:r>
              <a:rPr lang="de-DE" sz="1400" dirty="0"/>
              <a:t>: Umzäunung des Grundstücks mit robusten Zäunen, die schwer zu durchdringen sind.</a:t>
            </a:r>
          </a:p>
          <a:p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Schutzmauern</a:t>
            </a:r>
            <a:r>
              <a:rPr lang="de-DE" sz="1400" dirty="0"/>
              <a:t>: Errichtung von Mauern zur physischen Abgrenzung und Erhöhung der Sicherheit.</a:t>
            </a:r>
          </a:p>
          <a:p>
            <a:endParaRPr lang="de-DE" sz="1400" b="1" dirty="0"/>
          </a:p>
          <a:p>
            <a:r>
              <a:rPr lang="de-DE" b="1" dirty="0"/>
              <a:t>2.Sicherheits Türen und Fenster</a:t>
            </a:r>
          </a:p>
          <a:p>
            <a:endParaRPr lang="de-DE" b="1" dirty="0"/>
          </a:p>
          <a:p>
            <a:endParaRPr lang="de-DE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Einbruchshemmende Türen</a:t>
            </a:r>
            <a:r>
              <a:rPr lang="de-DE" sz="1400" dirty="0"/>
              <a:t>: Türen, die gegen Aufhebeln und andere Einbruchsversuche geschützt sind.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Sicherheitsglas</a:t>
            </a:r>
            <a:r>
              <a:rPr lang="de-DE" sz="1400" dirty="0"/>
              <a:t>: Verwendung von Glas, das widerstandsfähig gegen Bruch und Durchdringung ist.</a:t>
            </a:r>
          </a:p>
          <a:p>
            <a:endParaRPr lang="de-DE" sz="1400" dirty="0"/>
          </a:p>
          <a:p>
            <a:endParaRPr lang="de-DE" sz="1400" dirty="0"/>
          </a:p>
          <a:p>
            <a:r>
              <a:rPr lang="de-DE" b="1" dirty="0"/>
              <a:t>3.Sicherheitsbeschläge</a:t>
            </a:r>
          </a:p>
          <a:p>
            <a:endParaRPr lang="de-DE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Hochwertige Schlösser</a:t>
            </a:r>
            <a:r>
              <a:rPr lang="de-DE" sz="1400" dirty="0"/>
              <a:t>: Installation von Schlössern mit hoher Sicherheitsstufe.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Riegel</a:t>
            </a:r>
            <a:r>
              <a:rPr lang="de-DE" sz="1400" dirty="0"/>
              <a:t>: Zusätzliche Riegel für verstärkte Sicherheit.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903FE9-6686-42D2-86D6-1FC1E7EA8343}"/>
              </a:ext>
            </a:extLst>
          </p:cNvPr>
          <p:cNvSpPr txBox="1"/>
          <p:nvPr/>
        </p:nvSpPr>
        <p:spPr>
          <a:xfrm>
            <a:off x="3047215" y="173552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2800" b="1" dirty="0"/>
              <a:t>Physische </a:t>
            </a:r>
            <a:r>
              <a:rPr lang="de-DE" sz="2800" b="1" i="1" dirty="0"/>
              <a:t>Barrieren</a:t>
            </a:r>
          </a:p>
        </p:txBody>
      </p:sp>
    </p:spTree>
    <p:extLst>
      <p:ext uri="{BB962C8B-B14F-4D97-AF65-F5344CB8AC3E}">
        <p14:creationId xmlns:p14="http://schemas.microsoft.com/office/powerpoint/2010/main" val="44399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B843970-70DA-4B6F-ACBE-23FA24426C9D}"/>
              </a:ext>
            </a:extLst>
          </p:cNvPr>
          <p:cNvSpPr txBox="1"/>
          <p:nvPr/>
        </p:nvSpPr>
        <p:spPr>
          <a:xfrm>
            <a:off x="3047215" y="1007858"/>
            <a:ext cx="6094428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1.Videoüberwachung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CCTV-Kameras</a:t>
            </a:r>
            <a:r>
              <a:rPr lang="de-DE" sz="1400" dirty="0"/>
              <a:t>: Installation an strategischen Punkten, um Aktivitäten zu überwachen und aufzuzeichnen.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Fernüberwachung</a:t>
            </a:r>
            <a:r>
              <a:rPr lang="de-DE" sz="1400" dirty="0"/>
              <a:t>: Integration in ein Netzwerk, das es erlaubt, Kameras aus der Ferne zu überwachen.</a:t>
            </a:r>
          </a:p>
          <a:p>
            <a:endParaRPr lang="de-DE" b="1" dirty="0"/>
          </a:p>
          <a:p>
            <a:r>
              <a:rPr lang="de-DE" b="1" dirty="0"/>
              <a:t>2.Alarmanlagen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Einbruchmeldeanlagen</a:t>
            </a:r>
            <a:r>
              <a:rPr lang="de-DE" sz="1400" dirty="0"/>
              <a:t>: Systeme, die bei unbefugtem Zutritt automatisch Alarm schlagen.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Verbundene Alarme</a:t>
            </a:r>
            <a:r>
              <a:rPr lang="de-DE" sz="1400" dirty="0"/>
              <a:t>: Verbindung mit Sicherheitsdiensten, die bei Alarm sofort reagieren können.</a:t>
            </a:r>
          </a:p>
          <a:p>
            <a:endParaRPr lang="de-DE" dirty="0"/>
          </a:p>
          <a:p>
            <a:r>
              <a:rPr lang="de-DE" b="1" dirty="0"/>
              <a:t>3.Bewegungsmelder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Sensorgesteuerte Alarmierung</a:t>
            </a:r>
            <a:r>
              <a:rPr lang="de-DE" sz="1400" dirty="0"/>
              <a:t>: Bewegungsmelder, die auf unvorhergesehene Bewegungen in sensiblen Bereichen reagieren.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903FE9-6686-42D2-86D6-1FC1E7EA8343}"/>
              </a:ext>
            </a:extLst>
          </p:cNvPr>
          <p:cNvSpPr txBox="1"/>
          <p:nvPr/>
        </p:nvSpPr>
        <p:spPr>
          <a:xfrm>
            <a:off x="3047215" y="173552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 dirty="0"/>
              <a:t>Überwachung und Alarmierung</a:t>
            </a:r>
          </a:p>
        </p:txBody>
      </p:sp>
    </p:spTree>
    <p:extLst>
      <p:ext uri="{BB962C8B-B14F-4D97-AF65-F5344CB8AC3E}">
        <p14:creationId xmlns:p14="http://schemas.microsoft.com/office/powerpoint/2010/main" val="2740477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B843970-70DA-4B6F-ACBE-23FA24426C9D}"/>
              </a:ext>
            </a:extLst>
          </p:cNvPr>
          <p:cNvSpPr txBox="1"/>
          <p:nvPr/>
        </p:nvSpPr>
        <p:spPr>
          <a:xfrm>
            <a:off x="3047215" y="1526332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1.Außenbeleuchtung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Ausreichende Beleuchtung</a:t>
            </a:r>
            <a:r>
              <a:rPr lang="de-DE" dirty="0"/>
              <a:t>: Installation von Lichtern, die Eingänge und sensible Bereiche ausleuchten, um potenzielle Täter abzuschrecken.</a:t>
            </a:r>
          </a:p>
          <a:p>
            <a:endParaRPr lang="de-DE" dirty="0"/>
          </a:p>
          <a:p>
            <a:r>
              <a:rPr lang="de-DE" b="1" dirty="0"/>
              <a:t>2.Bewegungsgesteuerte Beleuchtung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Sensorbasierte Beleuchtung</a:t>
            </a:r>
            <a:r>
              <a:rPr lang="de-DE" dirty="0"/>
              <a:t>: Aktiviert Licht automatisch, wenn Bewegung erkannt wird, um die Sicherheit zu erhöhen und Energie zu sparen.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903FE9-6686-42D2-86D6-1FC1E7EA8343}"/>
              </a:ext>
            </a:extLst>
          </p:cNvPr>
          <p:cNvSpPr txBox="1"/>
          <p:nvPr/>
        </p:nvSpPr>
        <p:spPr>
          <a:xfrm>
            <a:off x="3047215" y="173552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b="1" dirty="0"/>
              <a:t>Beleuchtung</a:t>
            </a:r>
          </a:p>
        </p:txBody>
      </p:sp>
    </p:spTree>
    <p:extLst>
      <p:ext uri="{BB962C8B-B14F-4D97-AF65-F5344CB8AC3E}">
        <p14:creationId xmlns:p14="http://schemas.microsoft.com/office/powerpoint/2010/main" val="17871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B843970-70DA-4B6F-ACBE-23FA24426C9D}"/>
              </a:ext>
            </a:extLst>
          </p:cNvPr>
          <p:cNvSpPr txBox="1"/>
          <p:nvPr/>
        </p:nvSpPr>
        <p:spPr>
          <a:xfrm>
            <a:off x="3047215" y="1450917"/>
            <a:ext cx="60944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1.Security-Personal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Sicherheitskräfte</a:t>
            </a:r>
            <a:r>
              <a:rPr lang="de-DE" sz="1400" dirty="0"/>
              <a:t>: Einstellung von qualifizierten Sicherheitskräften, die regelmäßig das Gelände patrouillieren.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Reaktionspläne</a:t>
            </a:r>
            <a:r>
              <a:rPr lang="de-DE" sz="1400" dirty="0"/>
              <a:t>: Entwicklung von Plänen für schnelle Reaktionen im Notfall.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2.Notfallpläne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 err="1"/>
              <a:t>Szenarienplanung</a:t>
            </a:r>
            <a:r>
              <a:rPr lang="de-DE" sz="1400" b="1" dirty="0"/>
              <a:t> </a:t>
            </a:r>
            <a:r>
              <a:rPr lang="de-DE" sz="1400" dirty="0"/>
              <a:t>: Schulung von Personal für den Umgang mit Einbrüchen, Bränden und anderen Notfällen.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Regelmäßige Übungen</a:t>
            </a:r>
            <a:r>
              <a:rPr lang="de-DE" sz="1400" dirty="0"/>
              <a:t>: Durchführung von Notfallübungen zur Gewährleistung der Einsatzbereitschaft.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903FE9-6686-42D2-86D6-1FC1E7EA8343}"/>
              </a:ext>
            </a:extLst>
          </p:cNvPr>
          <p:cNvSpPr txBox="1"/>
          <p:nvPr/>
        </p:nvSpPr>
        <p:spPr>
          <a:xfrm>
            <a:off x="3047215" y="173552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b="1" dirty="0"/>
              <a:t>Sicherheitsdienst</a:t>
            </a:r>
          </a:p>
        </p:txBody>
      </p:sp>
    </p:spTree>
    <p:extLst>
      <p:ext uri="{BB962C8B-B14F-4D97-AF65-F5344CB8AC3E}">
        <p14:creationId xmlns:p14="http://schemas.microsoft.com/office/powerpoint/2010/main" val="190773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B843970-70DA-4B6F-ACBE-23FA24426C9D}"/>
              </a:ext>
            </a:extLst>
          </p:cNvPr>
          <p:cNvSpPr txBox="1"/>
          <p:nvPr/>
        </p:nvSpPr>
        <p:spPr>
          <a:xfrm>
            <a:off x="3047215" y="1936283"/>
            <a:ext cx="6094428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1.Smart Home Technologien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Vernetzte Sicherheitssysteme</a:t>
            </a:r>
            <a:r>
              <a:rPr lang="de-DE" sz="1400" dirty="0"/>
              <a:t>: Nutzung von Technologien, die Sicherheitsüberwachung und -steuerung aus der Ferne ermöglichen.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2.Cyber-Sicherheit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Schutzmaßnahmen</a:t>
            </a:r>
            <a:r>
              <a:rPr lang="de-DE" sz="1400" dirty="0"/>
              <a:t>: Implementierung von Sicherheitsprotokollen, um IT-Infrastruktur vor Cyberangriffen zu schützen.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400" b="1" dirty="0"/>
              <a:t>Verschlüsselung</a:t>
            </a:r>
            <a:r>
              <a:rPr lang="de-DE" sz="1400" dirty="0"/>
              <a:t>: Sicherung der Kommunikationskanäle und Überwachungssysteme.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903FE9-6686-42D2-86D6-1FC1E7EA8343}"/>
              </a:ext>
            </a:extLst>
          </p:cNvPr>
          <p:cNvSpPr txBox="1"/>
          <p:nvPr/>
        </p:nvSpPr>
        <p:spPr>
          <a:xfrm>
            <a:off x="3047215" y="173552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b="1" dirty="0"/>
              <a:t>Technologische Lösungen</a:t>
            </a:r>
          </a:p>
        </p:txBody>
      </p:sp>
    </p:spTree>
    <p:extLst>
      <p:ext uri="{BB962C8B-B14F-4D97-AF65-F5344CB8AC3E}">
        <p14:creationId xmlns:p14="http://schemas.microsoft.com/office/powerpoint/2010/main" val="120050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4B843970-70DA-4B6F-ACBE-23FA24426C9D}"/>
              </a:ext>
            </a:extLst>
          </p:cNvPr>
          <p:cNvSpPr txBox="1"/>
          <p:nvPr/>
        </p:nvSpPr>
        <p:spPr>
          <a:xfrm>
            <a:off x="3047215" y="1936283"/>
            <a:ext cx="60944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1.Mitarbeiterschulungen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Regelmäßige Schulungen</a:t>
            </a:r>
            <a:r>
              <a:rPr lang="de-DE" dirty="0"/>
              <a:t>: Durchführung von Sicherheitsschulungen für Mitarbeiter, um Bewusstsein und Kompetenz zu fördern.</a:t>
            </a:r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Simulationen</a:t>
            </a:r>
            <a:r>
              <a:rPr lang="de-DE" dirty="0"/>
              <a:t>: Nutzung von simulierten Angriffen, um die Reaktion und Wachsamkeit zu testen.</a:t>
            </a:r>
          </a:p>
          <a:p>
            <a:endParaRPr lang="de-DE" dirty="0"/>
          </a:p>
          <a:p>
            <a:r>
              <a:rPr lang="de-DE" b="1" dirty="0"/>
              <a:t>2.Sicherheitsbewusstsein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Förderung der Sicherheitskultur</a:t>
            </a:r>
            <a:r>
              <a:rPr lang="de-DE" dirty="0"/>
              <a:t>: Ermutigung der Mitarbeiter, Sicherheitsvorfälle zu melden und aktiv zur Sicherheit beizutragen.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0903FE9-6686-42D2-86D6-1FC1E7EA8343}"/>
              </a:ext>
            </a:extLst>
          </p:cNvPr>
          <p:cNvSpPr txBox="1"/>
          <p:nvPr/>
        </p:nvSpPr>
        <p:spPr>
          <a:xfrm>
            <a:off x="3047215" y="173552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3200" b="1" dirty="0"/>
              <a:t>Sicherheitskultur</a:t>
            </a:r>
          </a:p>
        </p:txBody>
      </p:sp>
    </p:spTree>
    <p:extLst>
      <p:ext uri="{BB962C8B-B14F-4D97-AF65-F5344CB8AC3E}">
        <p14:creationId xmlns:p14="http://schemas.microsoft.com/office/powerpoint/2010/main" val="26977088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5_TF77815013" id="{04FF5A99-61E7-430B-AE6F-491A1D25D07E}" vid="{DB37A2E5-7D94-4BCB-A9E4-00BDC700153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Zyklus ProblemLösung </Template>
  <TotalTime>0</TotalTime>
  <Words>674</Words>
  <Application>Microsoft Office PowerPoint</Application>
  <PresentationFormat>Breitbild</PresentationFormat>
  <Paragraphs>140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Schaltkreis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Erläutert das TCP/IP Modell. Wie Funktioniert Es Genau Im Detail?</dc:title>
  <dc:creator>Puya  Khandany</dc:creator>
  <cp:lastModifiedBy>Khandany , Puya</cp:lastModifiedBy>
  <cp:revision>34</cp:revision>
  <dcterms:created xsi:type="dcterms:W3CDTF">2024-03-26T07:55:58Z</dcterms:created>
  <dcterms:modified xsi:type="dcterms:W3CDTF">2024-08-06T10:44:37Z</dcterms:modified>
</cp:coreProperties>
</file>