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85" r:id="rId2"/>
    <p:sldId id="346" r:id="rId3"/>
    <p:sldId id="530" r:id="rId4"/>
    <p:sldId id="738" r:id="rId5"/>
    <p:sldId id="739" r:id="rId6"/>
    <p:sldId id="740" r:id="rId7"/>
    <p:sldId id="741" r:id="rId8"/>
    <p:sldId id="742" r:id="rId9"/>
    <p:sldId id="743" r:id="rId10"/>
    <p:sldId id="744" r:id="rId11"/>
    <p:sldId id="506" r:id="rId12"/>
    <p:sldId id="745" r:id="rId13"/>
    <p:sldId id="508" r:id="rId14"/>
    <p:sldId id="746" r:id="rId15"/>
    <p:sldId id="509" r:id="rId16"/>
    <p:sldId id="747" r:id="rId17"/>
    <p:sldId id="510" r:id="rId18"/>
    <p:sldId id="748" r:id="rId19"/>
    <p:sldId id="511" r:id="rId20"/>
    <p:sldId id="749" r:id="rId21"/>
    <p:sldId id="79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3E2F-5124-4676-A952-D7000C4ACEB5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5F9B5-C1A4-4009-98ED-19CD072F9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18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3E4F1-79DB-8257-CD0B-4993EDD32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2DA4FA-7039-380A-63B9-F0ECCA66A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B2EE11-6FE8-FA5C-3FF2-D96F6D7E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29F-7D96-443E-9913-CB1DD5AA0B4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E33946-3EB5-2873-2E8B-1305C4FE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53044D-6277-75F6-2795-556167CC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E87-7493-4676-8289-2EF22821E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94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0EA9C-0B90-481E-57A8-B0154600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BAD58F-7937-0214-D622-92AA2842B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A6A46-B016-AA1A-B715-0418DDE3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29F-7D96-443E-9913-CB1DD5AA0B4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37718D-914F-D36A-FAE2-5741F1C1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FD3DA-9913-346B-F2AA-B8330EC3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E87-7493-4676-8289-2EF22821E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80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D2085C-CCD5-AB62-ACB5-19687047D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EB21D4-9ED7-E087-F1BB-5E4CB7025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CC006-2083-8330-F104-DCAC5222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29F-7D96-443E-9913-CB1DD5AA0B4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75DA39-AB47-142D-EDE2-F3FC0AB8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5E2A43-1A69-75E8-C887-A49D7AE1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E87-7493-4676-8289-2EF22821E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4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404474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355382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1360881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3497910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2153108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4200399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1237441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9730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B4692-E43D-970C-F3BA-1B221010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80629D-0EDD-024F-E11D-8FC48C9FF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DEF6FF-06A2-418E-09BE-CB41E42E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29F-7D96-443E-9913-CB1DD5AA0B4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F474B4-1430-AF9E-DD8F-DE71E01D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7DFACA-D4D4-DE90-7EA6-CB4BAF7B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E87-7493-4676-8289-2EF22821E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62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114554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728306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1426313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2062110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33836219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30049230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1651767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2609492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3713342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34119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64529-11F8-EB0E-0A40-DD1DD4A4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4FB86D-7306-C9F2-28CA-A420A8FB6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8A0C8-F3AF-3E07-C1FB-6FC21259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29F-7D96-443E-9913-CB1DD5AA0B4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4D9B7-C43C-CBA0-224C-62B94020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7AE1A2-A4FF-42BB-CEB0-171000B7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E87-7493-4676-8289-2EF22821E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3195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064DD7-D321-4C01-964E-CD18EDDA8CF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40036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7B35D82-D9CE-40DB-8E00-6C8D44F84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934" y="6243638"/>
            <a:ext cx="10977033" cy="328612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r>
              <a:rPr lang="de-DE" dirty="0"/>
              <a:t>Titel, Inhalt und Quelle</a:t>
            </a:r>
          </a:p>
        </p:txBody>
      </p:sp>
    </p:spTree>
    <p:extLst>
      <p:ext uri="{BB962C8B-B14F-4D97-AF65-F5344CB8AC3E}">
        <p14:creationId xmlns:p14="http://schemas.microsoft.com/office/powerpoint/2010/main" val="2466054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1" y="457381"/>
            <a:ext cx="10785473" cy="38558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chemeClr val="bg1"/>
              </a:solidFill>
            </a:endParaRPr>
          </a:p>
        </p:txBody>
      </p: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19245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2387600" y="6571896"/>
            <a:ext cx="74168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Name des Dozenten | IT-PM &amp; SE (Basisskript)| </a:t>
            </a:r>
            <a:endParaRPr lang="de-DE" dirty="0"/>
          </a:p>
        </p:txBody>
      </p:sp>
      <p:sp>
        <p:nvSpPr>
          <p:cNvPr id="13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23920" y="6571896"/>
            <a:ext cx="2032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576E60F-FB8E-4388-89A4-58A842B407F8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29008" y="173038"/>
            <a:ext cx="10581736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08" y="473904"/>
            <a:ext cx="10600944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35" y="971550"/>
            <a:ext cx="11086908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 algn="l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 algn="just">
              <a:spcBef>
                <a:spcPts val="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193047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9430D-A2B8-380A-AB18-18315415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02AB8F-67AE-222A-51FC-B61D3C864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11AD76-DA81-E8E3-6B38-802802BAB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D94F3A-B9A7-FE5E-58F7-7D5E2C92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29F-7D96-443E-9913-CB1DD5AA0B4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910ED9-4D96-B538-0EC4-E38DC117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7A9849-F429-A5E6-07A5-BF636469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E87-7493-4676-8289-2EF22821E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73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67FEC-9029-42D8-B72B-60A8D417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1912C9-BAE0-ACB2-654D-AFD60CEDB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0795E6-2EE3-077C-275A-027AFE315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365E20-C2E0-BCCA-69E8-3BF0F8DE7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9118CB-C62B-1EA1-66D1-800C94B02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C8701E-3841-303C-BBEA-BCA08375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29F-7D96-443E-9913-CB1DD5AA0B4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A9CE8E-068E-FD6C-3AFA-961E6F77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2A9A17-D913-92E2-77C0-54237E01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E87-7493-4676-8289-2EF22821E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94566-6821-7590-115E-E9689984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0BCB59-7250-DDBF-AB07-1868B92A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29F-7D96-443E-9913-CB1DD5AA0B4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6963E1-DC5E-7A78-DD09-BCAA185A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89381B-4F02-0373-CA2F-6C5D5365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E87-7493-4676-8289-2EF22821E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61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FAA449-D000-8926-0120-67B912CE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29F-7D96-443E-9913-CB1DD5AA0B4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D7F026-F297-6F65-D854-D366FF4B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211039-2561-CA03-ADC8-2BCCD87C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E87-7493-4676-8289-2EF22821E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8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CBBA3-87AE-4082-4D55-741A817D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4D997-1CEA-C862-53FB-F75FAD82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73B1F7-A643-61B0-C6D9-C97F7A349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A1595B-1720-D44A-4091-FBF9B15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29F-7D96-443E-9913-CB1DD5AA0B4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C3157-DB59-EE4D-928D-35A2B003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5E53CA-9E18-A8F7-D6C3-935E1134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E87-7493-4676-8289-2EF22821E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4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2B963-A5B4-612B-B260-8C384CEF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DF1C1D-89DC-A5F5-4D21-BEB14CA4A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920231-A7C6-6C00-229C-30BEB2CAE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4EF491-D80B-35E0-3284-AB7531A9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429F-7D96-443E-9913-CB1DD5AA0B4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C8375B-781E-D398-C92A-09308E9B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B2FEB5-A0D4-C5B0-418B-120B2788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8E87-7493-4676-8289-2EF22821E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57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959973-EB62-4442-9AE7-BF7E8866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E10061-BD76-B28A-CA8F-C34F2C8E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132ADA-FB9B-8F7B-003A-8F2CAF015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C429F-7D96-443E-9913-CB1DD5AA0B40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A41D93-2312-8C2A-BDC3-88375EB04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E71A5-9C07-DDCD-8D2A-9E2E93EC0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C8E87-7493-4676-8289-2EF22821ED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80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BAE721-C774-9115-0D86-E1CC18F240DC}"/>
              </a:ext>
            </a:extLst>
          </p:cNvPr>
          <p:cNvSpPr txBox="1">
            <a:spLocks/>
          </p:cNvSpPr>
          <p:nvPr/>
        </p:nvSpPr>
        <p:spPr>
          <a:xfrm>
            <a:off x="2197772" y="2558864"/>
            <a:ext cx="10696755" cy="13543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	IT-Projektmanagement und Software Engineering:</a:t>
            </a:r>
            <a:br>
              <a:rPr lang="de-DE" dirty="0"/>
            </a:br>
            <a:r>
              <a:rPr lang="de-DE" dirty="0"/>
              <a:t>		   10 Metriken und Messung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2009EB0F-6FD5-049B-76AB-879C7702DD9D}"/>
              </a:ext>
            </a:extLst>
          </p:cNvPr>
          <p:cNvSpPr txBox="1">
            <a:spLocks/>
          </p:cNvSpPr>
          <p:nvPr/>
        </p:nvSpPr>
        <p:spPr>
          <a:xfrm>
            <a:off x="7751408" y="3457575"/>
            <a:ext cx="10696755" cy="361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/>
              <a:t>Dr. Holger Kramer</a:t>
            </a:r>
          </a:p>
        </p:txBody>
      </p:sp>
    </p:spTree>
    <p:extLst>
      <p:ext uri="{BB962C8B-B14F-4D97-AF65-F5344CB8AC3E}">
        <p14:creationId xmlns:p14="http://schemas.microsoft.com/office/powerpoint/2010/main" val="162918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E110C75-A123-4A06-803E-E99F383BB01C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err="1"/>
              <a:t>Metriken</a:t>
            </a:r>
            <a:r>
              <a:rPr lang="de-DE" dirty="0"/>
              <a:t> sollten immer folgenden Anforderungen genügen:</a:t>
            </a:r>
          </a:p>
          <a:p>
            <a:pPr lvl="2"/>
            <a:r>
              <a:rPr lang="de-DE" dirty="0"/>
              <a:t>Objektivität</a:t>
            </a:r>
          </a:p>
          <a:p>
            <a:pPr lvl="2"/>
            <a:r>
              <a:rPr lang="de-DE" dirty="0"/>
              <a:t>Messgenauigkeit</a:t>
            </a:r>
          </a:p>
          <a:p>
            <a:pPr lvl="2"/>
            <a:r>
              <a:rPr lang="de-DE" dirty="0"/>
              <a:t>Aussagekraft und Tauglichkeit</a:t>
            </a:r>
          </a:p>
          <a:p>
            <a:pPr lvl="2"/>
            <a:r>
              <a:rPr lang="de-DE" dirty="0"/>
              <a:t>Vergleichbarkeit</a:t>
            </a:r>
          </a:p>
          <a:p>
            <a:pPr lvl="2"/>
            <a:r>
              <a:rPr lang="de-DE" dirty="0"/>
              <a:t>Angemessenheit des Aufwands</a:t>
            </a:r>
          </a:p>
          <a:p>
            <a:pPr lvl="2"/>
            <a:r>
              <a:rPr lang="de-DE" dirty="0"/>
              <a:t>Nützlichkeit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Prinzipielles zu </a:t>
            </a:r>
            <a:r>
              <a:rPr lang="de-DE" dirty="0" err="1"/>
              <a:t>Metriken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C3EDAB9-6994-42E1-9297-883C4E1F7196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Prozess zur Festlegung, Messung und Interpretation von Kennzahlen</a:t>
            </a:r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Metriken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Prinzipielles zu </a:t>
            </a:r>
            <a:r>
              <a:rPr lang="de-DE" dirty="0" err="1"/>
              <a:t>Metriken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Broy, M., &amp; </a:t>
            </a:r>
            <a:r>
              <a:rPr lang="de-DE" dirty="0" err="1"/>
              <a:t>Kuhrmann</a:t>
            </a:r>
            <a:r>
              <a:rPr lang="de-DE" dirty="0"/>
              <a:t>, M. (2013). Projektorganisation und Management im Software Engineering. Berlin, Heidelberg, New York: Springer, S.337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065940" y="1739154"/>
            <a:ext cx="5459506" cy="28687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Messziele definieren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3065940" y="2325752"/>
            <a:ext cx="5459506" cy="28687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Messaufgaben aus den Zielen ableiten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065940" y="2912350"/>
            <a:ext cx="5459506" cy="28687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Messobjekte festlegen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065940" y="3498948"/>
            <a:ext cx="5459506" cy="28687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Messgrößen und Einheiten festlegen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3065940" y="4085546"/>
            <a:ext cx="5459506" cy="28687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Messmethoden und Werkzeuge festlegen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3065940" y="4672144"/>
            <a:ext cx="5459506" cy="28687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Kennzahlen ermitteln (Messung durchführen)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3065940" y="5258742"/>
            <a:ext cx="5459506" cy="28687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Kennzahlen interpretieren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3065940" y="5845341"/>
            <a:ext cx="5459506" cy="28687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Maßnahmen ableiten</a:t>
            </a:r>
          </a:p>
        </p:txBody>
      </p:sp>
      <p:cxnSp>
        <p:nvCxnSpPr>
          <p:cNvPr id="19" name="Gerade Verbindung mit Pfeil 18"/>
          <p:cNvCxnSpPr>
            <a:stCxn id="8" idx="2"/>
            <a:endCxn id="11" idx="0"/>
          </p:cNvCxnSpPr>
          <p:nvPr/>
        </p:nvCxnSpPr>
        <p:spPr>
          <a:xfrm>
            <a:off x="5795693" y="2026024"/>
            <a:ext cx="0" cy="29972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1" idx="2"/>
            <a:endCxn id="12" idx="0"/>
          </p:cNvCxnSpPr>
          <p:nvPr/>
        </p:nvCxnSpPr>
        <p:spPr>
          <a:xfrm>
            <a:off x="5795693" y="2612622"/>
            <a:ext cx="0" cy="29972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2" idx="2"/>
            <a:endCxn id="13" idx="0"/>
          </p:cNvCxnSpPr>
          <p:nvPr/>
        </p:nvCxnSpPr>
        <p:spPr>
          <a:xfrm>
            <a:off x="5795693" y="3199220"/>
            <a:ext cx="0" cy="29972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3" idx="2"/>
            <a:endCxn id="14" idx="0"/>
          </p:cNvCxnSpPr>
          <p:nvPr/>
        </p:nvCxnSpPr>
        <p:spPr>
          <a:xfrm>
            <a:off x="5795693" y="3785818"/>
            <a:ext cx="0" cy="29972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4" idx="2"/>
            <a:endCxn id="15" idx="0"/>
          </p:cNvCxnSpPr>
          <p:nvPr/>
        </p:nvCxnSpPr>
        <p:spPr>
          <a:xfrm>
            <a:off x="5795693" y="4372416"/>
            <a:ext cx="0" cy="29972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5" idx="2"/>
            <a:endCxn id="16" idx="0"/>
          </p:cNvCxnSpPr>
          <p:nvPr/>
        </p:nvCxnSpPr>
        <p:spPr>
          <a:xfrm>
            <a:off x="5795693" y="4959014"/>
            <a:ext cx="0" cy="29972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6" idx="2"/>
            <a:endCxn id="17" idx="0"/>
          </p:cNvCxnSpPr>
          <p:nvPr/>
        </p:nvCxnSpPr>
        <p:spPr>
          <a:xfrm>
            <a:off x="5795693" y="5545613"/>
            <a:ext cx="0" cy="29972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50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E415C59-36C8-4DC5-A0B2-B3B82F55D952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für Produkte</a:t>
            </a:r>
          </a:p>
          <a:p>
            <a:pPr lvl="2"/>
            <a:r>
              <a:rPr lang="de-DE" dirty="0"/>
              <a:t>Umfang/Größe des Produkts</a:t>
            </a:r>
          </a:p>
          <a:p>
            <a:pPr lvl="2"/>
            <a:r>
              <a:rPr lang="de-DE" dirty="0"/>
              <a:t>Komplexität</a:t>
            </a:r>
          </a:p>
          <a:p>
            <a:pPr lvl="2"/>
            <a:r>
              <a:rPr lang="de-DE" dirty="0"/>
              <a:t>Design</a:t>
            </a:r>
          </a:p>
          <a:p>
            <a:pPr lvl="2"/>
            <a:r>
              <a:rPr lang="de-DE" dirty="0"/>
              <a:t>Performanz</a:t>
            </a:r>
          </a:p>
          <a:p>
            <a:pPr lvl="2"/>
            <a:r>
              <a:rPr lang="de-DE" dirty="0"/>
              <a:t>Qualität (zum Beispiel ISO [</a:t>
            </a:r>
            <a:r>
              <a:rPr lang="de-DE" dirty="0">
                <a:solidFill>
                  <a:srgbClr val="305CFC"/>
                </a:solidFill>
              </a:rPr>
              <a:t>99, 100</a:t>
            </a:r>
            <a:r>
              <a:rPr lang="de-DE" dirty="0"/>
              <a:t>])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r>
              <a:rPr lang="de-DE" b="1" dirty="0"/>
              <a:t>Achtung! </a:t>
            </a:r>
            <a:br>
              <a:rPr lang="de-DE" b="1" dirty="0"/>
            </a:br>
            <a:r>
              <a:rPr lang="de-DE" dirty="0"/>
              <a:t>Auch wenn eine Metrik komplizierte Formeln verwendet, sagt das nichts über die Gültigkeit der dadurch ermittelten Zahlen im Hinblick auf die Messgröße aus.</a:t>
            </a:r>
          </a:p>
          <a:p>
            <a:pPr lvl="1"/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Beispiele für </a:t>
            </a:r>
            <a:r>
              <a:rPr lang="de-DE" dirty="0" err="1"/>
              <a:t>Metriken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50DCE47-B949-4D98-AC44-F1272C61B6FE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Beispiele bekannter und gebräuchlicher </a:t>
            </a:r>
            <a:r>
              <a:rPr lang="de-DE" dirty="0" err="1"/>
              <a:t>Produktmetriken</a:t>
            </a:r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Metriken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Beispiele für </a:t>
            </a:r>
            <a:r>
              <a:rPr lang="de-DE" dirty="0" err="1"/>
              <a:t>Metriken</a:t>
            </a:r>
            <a:endParaRPr lang="de-DE" dirty="0"/>
          </a:p>
          <a:p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Broy, M., &amp; </a:t>
            </a:r>
            <a:r>
              <a:rPr lang="de-DE" dirty="0" err="1"/>
              <a:t>Kuhrmann</a:t>
            </a:r>
            <a:r>
              <a:rPr lang="de-DE" dirty="0"/>
              <a:t>, M. (2013). Projektorganisation und Management im Software Engineering. Berlin, Heidelberg, New York: Springer, S.339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e 7"/>
              <p:cNvGraphicFramePr>
                <a:graphicFrameLocks noGrp="1"/>
              </p:cNvGraphicFramePr>
              <p:nvPr/>
            </p:nvGraphicFramePr>
            <p:xfrm>
              <a:off x="1631948" y="1404471"/>
              <a:ext cx="8208964" cy="345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330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Metrik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Beschreibung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 err="1"/>
                            <a:t>Halstead</a:t>
                          </a:r>
                          <a:r>
                            <a:rPr lang="de-DE" sz="1600" dirty="0"/>
                            <a:t> Metrik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Vorhersage für Wartungsaufwand anhand</a:t>
                          </a:r>
                          <a:r>
                            <a:rPr lang="de-DE" sz="1600" baseline="0" dirty="0"/>
                            <a:t> der Anzahl der Operatoren und Operanden in einem Programm, [</a:t>
                          </a:r>
                          <a:r>
                            <a:rPr lang="de-DE" sz="1600" baseline="0" dirty="0">
                              <a:solidFill>
                                <a:schemeClr val="accent5"/>
                              </a:solidFill>
                            </a:rPr>
                            <a:t>128</a:t>
                          </a:r>
                          <a:r>
                            <a:rPr lang="de-DE" sz="1600" baseline="0" dirty="0"/>
                            <a:t>], 63ff.</a:t>
                          </a:r>
                          <a:endParaRPr lang="de-DE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Fehlerdichte (</a:t>
                          </a:r>
                          <a:r>
                            <a:rPr lang="de-DE" sz="1600" dirty="0" err="1"/>
                            <a:t>Defect</a:t>
                          </a:r>
                          <a:r>
                            <a:rPr lang="de-DE" sz="1600" dirty="0"/>
                            <a:t> </a:t>
                          </a:r>
                          <a:r>
                            <a:rPr lang="de-DE" sz="1600" dirty="0" err="1"/>
                            <a:t>Density</a:t>
                          </a:r>
                          <a:r>
                            <a:rPr lang="de-DE" sz="16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Anzahl der Fehler pro KLOC oder FP</a:t>
                          </a:r>
                          <a:r>
                            <a:rPr lang="de-DE" sz="1600" baseline="0" dirty="0"/>
                            <a:t> [</a:t>
                          </a:r>
                          <a:r>
                            <a:rPr lang="de-DE" sz="1600" baseline="0" dirty="0">
                              <a:solidFill>
                                <a:schemeClr val="accent5"/>
                              </a:solidFill>
                            </a:rPr>
                            <a:t>108</a:t>
                          </a:r>
                          <a:r>
                            <a:rPr lang="de-DE" sz="1600" baseline="0" dirty="0"/>
                            <a:t>]</a:t>
                          </a:r>
                          <a:endParaRPr lang="de-DE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 err="1"/>
                            <a:t>Maintainability</a:t>
                          </a:r>
                          <a:r>
                            <a:rPr lang="de-DE" sz="1600" dirty="0"/>
                            <a:t> Index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Kennzahl</a:t>
                          </a:r>
                          <a:r>
                            <a:rPr lang="de-DE" sz="1600" baseline="0" dirty="0"/>
                            <a:t> für Entwickler zu Bestimmung, ob gewarteter Code verbessert oder eher verschlechtert wurde, [</a:t>
                          </a:r>
                          <a:r>
                            <a:rPr lang="de-DE" sz="1600" baseline="0" dirty="0">
                              <a:solidFill>
                                <a:schemeClr val="accent5"/>
                              </a:solidFill>
                            </a:rPr>
                            <a:t>128</a:t>
                          </a:r>
                          <a:r>
                            <a:rPr lang="de-DE" sz="1600" baseline="0" dirty="0"/>
                            <a:t>], 69ff.</a:t>
                          </a:r>
                          <a:endParaRPr lang="de-DE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Testfallabdeckung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Varriiert nach technischen oder nach fachlichen Aspekten,</a:t>
                          </a:r>
                          <a:r>
                            <a:rPr lang="de-DE" sz="1600" baseline="0" dirty="0"/>
                            <a:t> zum Beispiel Anzahl der durch Testfälle erfassten Zeilen Quelltext, Anzahl der Testfälle pro Anforderung. Diese Verfahren die Abdeckung des Codes durch Tests (</a:t>
                          </a:r>
                          <a:r>
                            <a:rPr lang="de-DE" sz="1600" baseline="0" dirty="0" err="1"/>
                            <a:t>Coverage</a:t>
                          </a:r>
                          <a:r>
                            <a:rPr lang="de-DE" sz="1600" baseline="0" dirty="0"/>
                            <a:t>), etwa Anweisungsüberdeckung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6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baseline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sz="16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/>
                            <a:t> oder Pfadüberdeckung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/>
                            <a:t> [</a:t>
                          </a:r>
                          <a:r>
                            <a:rPr lang="de-DE" sz="1600" dirty="0">
                              <a:solidFill>
                                <a:schemeClr val="accent5"/>
                              </a:solidFill>
                            </a:rPr>
                            <a:t>176</a:t>
                          </a:r>
                          <a:r>
                            <a:rPr lang="de-DE" sz="1600" dirty="0"/>
                            <a:t>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e 7"/>
              <p:cNvGraphicFramePr>
                <a:graphicFrameLocks noGrp="1"/>
              </p:cNvGraphicFramePr>
              <p:nvPr/>
            </p:nvGraphicFramePr>
            <p:xfrm>
              <a:off x="1631948" y="1404471"/>
              <a:ext cx="8208964" cy="345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330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Metrik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Beschreibung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de-DE" sz="1600" dirty="0" err="1"/>
                            <a:t>Halstead</a:t>
                          </a:r>
                          <a:r>
                            <a:rPr lang="de-DE" sz="1600" dirty="0"/>
                            <a:t> Metrik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Vorhersage für Wartungsaufwand anhand</a:t>
                          </a:r>
                          <a:r>
                            <a:rPr lang="de-DE" sz="1600" baseline="0" dirty="0"/>
                            <a:t> der Anzahl der Operatoren und Operanden in einem Programm, [</a:t>
                          </a:r>
                          <a:r>
                            <a:rPr lang="de-DE" sz="1600" baseline="0" dirty="0">
                              <a:solidFill>
                                <a:schemeClr val="accent5"/>
                              </a:solidFill>
                            </a:rPr>
                            <a:t>128</a:t>
                          </a:r>
                          <a:r>
                            <a:rPr lang="de-DE" sz="1600" baseline="0" dirty="0"/>
                            <a:t>], 63ff.</a:t>
                          </a:r>
                          <a:endParaRPr lang="de-DE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Fehlerdichte (</a:t>
                          </a:r>
                          <a:r>
                            <a:rPr lang="de-DE" sz="1600" dirty="0" err="1"/>
                            <a:t>Defect</a:t>
                          </a:r>
                          <a:r>
                            <a:rPr lang="de-DE" sz="1600" dirty="0"/>
                            <a:t> </a:t>
                          </a:r>
                          <a:r>
                            <a:rPr lang="de-DE" sz="1600" dirty="0" err="1"/>
                            <a:t>Density</a:t>
                          </a:r>
                          <a:r>
                            <a:rPr lang="de-DE" sz="16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Anzahl der Fehler pro KLOC oder FP</a:t>
                          </a:r>
                          <a:r>
                            <a:rPr lang="de-DE" sz="1600" baseline="0" dirty="0"/>
                            <a:t> [</a:t>
                          </a:r>
                          <a:r>
                            <a:rPr lang="de-DE" sz="1600" baseline="0" dirty="0">
                              <a:solidFill>
                                <a:schemeClr val="accent5"/>
                              </a:solidFill>
                            </a:rPr>
                            <a:t>108</a:t>
                          </a:r>
                          <a:r>
                            <a:rPr lang="de-DE" sz="1600" baseline="0" dirty="0"/>
                            <a:t>]</a:t>
                          </a:r>
                          <a:endParaRPr lang="de-DE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de-DE" sz="1600" dirty="0" err="1"/>
                            <a:t>Maintainability</a:t>
                          </a:r>
                          <a:r>
                            <a:rPr lang="de-DE" sz="1600" dirty="0"/>
                            <a:t> Index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Kennzahl</a:t>
                          </a:r>
                          <a:r>
                            <a:rPr lang="de-DE" sz="1600" baseline="0" dirty="0"/>
                            <a:t> für Entwickler zu Bestimmung, ob gewarteter Code verbessert oder eher verschlechtert wurde, [</a:t>
                          </a:r>
                          <a:r>
                            <a:rPr lang="de-DE" sz="1600" baseline="0" dirty="0">
                              <a:solidFill>
                                <a:schemeClr val="accent5"/>
                              </a:solidFill>
                            </a:rPr>
                            <a:t>128</a:t>
                          </a:r>
                          <a:r>
                            <a:rPr lang="de-DE" sz="1600" baseline="0" dirty="0"/>
                            <a:t>], 69ff.</a:t>
                          </a:r>
                          <a:endParaRPr lang="de-DE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r>
                            <a:rPr lang="de-DE" sz="1600" dirty="0"/>
                            <a:t>Testfallabdeckung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043" t="-122266" r="-466" b="-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140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0A68ABC-5815-47D1-9458-31D32DF6D1D8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de-DE" dirty="0"/>
              <a:t>Zeitbedarf für Fehlerkorrekturen</a:t>
            </a:r>
          </a:p>
          <a:p>
            <a:pPr lvl="2"/>
            <a:r>
              <a:rPr lang="de-DE" dirty="0"/>
              <a:t>Zeitbedarf für die Einarbeitung von Änderungen</a:t>
            </a:r>
          </a:p>
          <a:p>
            <a:pPr lvl="2"/>
            <a:r>
              <a:rPr lang="de-DE" dirty="0"/>
              <a:t>Prozessreife, zum Beispiel nach CMMI </a:t>
            </a:r>
            <a:r>
              <a:rPr lang="de-DE" dirty="0">
                <a:solidFill>
                  <a:srgbClr val="FF0000"/>
                </a:solidFill>
              </a:rPr>
              <a:t>(Kap. 11)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für Prozesse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74D107F-99B4-4AC5-BCD0-FEC4FDA9078D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Beispiele gebräuchlicher </a:t>
            </a:r>
            <a:r>
              <a:rPr lang="de-DE" dirty="0" err="1"/>
              <a:t>Prozessmetriken</a:t>
            </a:r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Metriken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für Prozesse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Broy, M., &amp; </a:t>
            </a:r>
            <a:r>
              <a:rPr lang="de-DE" dirty="0" err="1"/>
              <a:t>Kuhrmann</a:t>
            </a:r>
            <a:r>
              <a:rPr lang="de-DE" dirty="0"/>
              <a:t>, M. (2013). Projektorganisation und Management im Software Engineering. Berlin, Heidelberg, New York: Springer, S.340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1631948" y="1477682"/>
          <a:ext cx="8208964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6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Metrik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Beschreibung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CMMI-Stufe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Im Bereich der Prozessverbesserung kann das erreichte CMMI Level gemessen werden.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Assessments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Ebenfalls im Bereich der Prozessverbesserung können aktuelle Assessments mit früheren Assessments verglichen werden.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Projekte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Es kann zum Beispiel die Anzahl oder der Anteil der Projekte gemessen werden, die einen Standardprozess des Unternehmens verwenden. Hierauf könnten</a:t>
                      </a:r>
                      <a:r>
                        <a:rPr lang="de-DE" sz="1600" baseline="0" dirty="0"/>
                        <a:t> Rückschlüsse aufgebaut werden, ob diese Prozesse Vorteile bieten.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Kosten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Es können die Kosten</a:t>
                      </a:r>
                      <a:r>
                        <a:rPr lang="de-DE" sz="1600" baseline="0" dirty="0"/>
                        <a:t> für die Prozessverbesserung gemessen werden. Hier könnten Abschätzungen gemacht werden, ob Investitionen in ein Prozessverbesserungsprogramm weiterhin Nutzen generieren. 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Trends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Es wird gemessen, ob Prozessverbesserungen auch eine tatsächlich</a:t>
                      </a:r>
                      <a:r>
                        <a:rPr lang="de-DE" sz="1600" baseline="0" dirty="0"/>
                        <a:t> messbare Wirkung haben, etwa durch eine Verkürzung von Reaktionszeiten auf Änderungsanträge oder eine allgemeine Steigerung der Qualität.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81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CC8041A-0E74-4F12-9615-7F26C326D255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err="1"/>
              <a:t>Projektmetriken</a:t>
            </a:r>
            <a:r>
              <a:rPr lang="de-DE" dirty="0"/>
              <a:t> beschreiben die Performance eines Projekts selbst. Hierbei werden wichtige Parameter des Projekts in Kennzahlen erfasst, wie zum Beispiel:</a:t>
            </a:r>
          </a:p>
          <a:p>
            <a:pPr lvl="2"/>
            <a:r>
              <a:rPr lang="de-DE" dirty="0"/>
              <a:t>Termintreue (pünktliches Erreichen von Meilensteinen)</a:t>
            </a:r>
          </a:p>
          <a:p>
            <a:pPr lvl="2"/>
            <a:r>
              <a:rPr lang="de-DE" dirty="0"/>
              <a:t>Kosten- und Ressourcenverbrauch</a:t>
            </a:r>
          </a:p>
          <a:p>
            <a:pPr lvl="2"/>
            <a:r>
              <a:rPr lang="de-DE" dirty="0"/>
              <a:t>Produktivität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für Projekte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EA5EAAB-83E9-4EA1-A9B7-91A64EEE03EB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Beispiele bekannter und gebräuchlicher </a:t>
            </a:r>
            <a:r>
              <a:rPr lang="de-DE" dirty="0" err="1"/>
              <a:t>Projektmetriken</a:t>
            </a:r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Metriken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für Projekte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Broy, M., &amp; </a:t>
            </a:r>
            <a:r>
              <a:rPr lang="de-DE" dirty="0" err="1"/>
              <a:t>Kuhrmann</a:t>
            </a:r>
            <a:r>
              <a:rPr lang="de-DE" dirty="0"/>
              <a:t>, M. (2013). Projektorganisation und Management im Software Engineering. Berlin, Heidelberg, New York: Springer, S.340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1631948" y="1531471"/>
          <a:ext cx="8208964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Metrik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Termintreue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Ermittlung, ob vereinbarte Termine eingehalten werden.</a:t>
                      </a:r>
                      <a:r>
                        <a:rPr lang="de-DE" sz="1600" baseline="0" dirty="0"/>
                        <a:t> Dient der Ermittlung der Präzision der Zeit- und Terminplanung. 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Budgettreue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Ermittlung, ob das vereinbarte Budget plangemäß</a:t>
                      </a:r>
                      <a:r>
                        <a:rPr lang="de-DE" sz="1600" baseline="0" dirty="0"/>
                        <a:t> eingesetzt/abgerufen wird. Dient der Ermittlung der Präzision der Kostenschätzung. 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Entwicklungszeit/ -fortschritt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Dient der Ermittlung,</a:t>
                      </a:r>
                      <a:r>
                        <a:rPr lang="de-DE" sz="1600" baseline="0" dirty="0"/>
                        <a:t> ob die Entwicklung gemäß Plan voranschreitet (Präzision der Abreist- und Terminplanung).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Meilensteintrendanalyse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Dient der Abschätzung, ob Meilensteine pünktlich erreicht werden und was die Verzögerungen im Gesamtprojekt sind, falls ein Meilenstein nicht geplant erreicht wird.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Produktivität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Dient der Ermittlung der Produktivität im Projekt und somit der Abschätzung, ob die gesetzten</a:t>
                      </a:r>
                      <a:r>
                        <a:rPr lang="de-DE" sz="1600" baseline="0" dirty="0"/>
                        <a:t> Ziele mit den verfügbaren Ressourcen erreichbar sind. 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5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79859B6-4591-452E-949C-51AED6E03F51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de-DE" dirty="0"/>
              <a:t>Was nicht vorher gemessen wurde, kann nicht gesteuert oder geregelt werden.</a:t>
            </a:r>
          </a:p>
          <a:p>
            <a:pPr lvl="2"/>
            <a:r>
              <a:rPr lang="de-DE" dirty="0"/>
              <a:t>Nicht so genau wie möglich messen, sondern so genau wie nötig.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erfassen und auswerten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>
          <a:xfrm>
            <a:off x="2122060" y="2749274"/>
            <a:ext cx="3675337" cy="234827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BE90714-5F98-4B02-9008-0C4E1BC9C0C1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Struktur des Goal-</a:t>
            </a:r>
            <a:r>
              <a:rPr lang="de-DE" dirty="0" err="1"/>
              <a:t>Question</a:t>
            </a:r>
            <a:r>
              <a:rPr lang="de-DE" dirty="0"/>
              <a:t>-</a:t>
            </a:r>
            <a:r>
              <a:rPr lang="de-DE" dirty="0" err="1"/>
              <a:t>Metric</a:t>
            </a:r>
            <a:r>
              <a:rPr lang="de-DE" dirty="0"/>
              <a:t> Ansatzes</a:t>
            </a:r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Metriken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Der Goal-</a:t>
            </a:r>
            <a:r>
              <a:rPr lang="de-DE" dirty="0" err="1"/>
              <a:t>Question</a:t>
            </a:r>
            <a:r>
              <a:rPr lang="de-DE" dirty="0"/>
              <a:t>-</a:t>
            </a:r>
            <a:r>
              <a:rPr lang="de-DE" dirty="0" err="1"/>
              <a:t>Metric</a:t>
            </a:r>
            <a:r>
              <a:rPr lang="de-DE" dirty="0"/>
              <a:t> Ansatz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Broy, M., &amp; </a:t>
            </a:r>
            <a:r>
              <a:rPr lang="de-DE" dirty="0" err="1"/>
              <a:t>Kuhrmann</a:t>
            </a:r>
            <a:r>
              <a:rPr lang="de-DE" dirty="0"/>
              <a:t>, M. (2013). Projektorganisation und Management im Software Engineering. Berlin, Heidelberg, New York: Springer, S.342</a:t>
            </a:r>
          </a:p>
        </p:txBody>
      </p:sp>
      <p:sp>
        <p:nvSpPr>
          <p:cNvPr id="8" name="Rechteck 7"/>
          <p:cNvSpPr/>
          <p:nvPr/>
        </p:nvSpPr>
        <p:spPr>
          <a:xfrm>
            <a:off x="5078040" y="1766047"/>
            <a:ext cx="1461247" cy="57374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Ziel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2247920" y="2912142"/>
            <a:ext cx="1069041" cy="57374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Frage</a:t>
            </a:r>
          </a:p>
        </p:txBody>
      </p:sp>
      <p:sp>
        <p:nvSpPr>
          <p:cNvPr id="12" name="Rechteck 11"/>
          <p:cNvSpPr/>
          <p:nvPr/>
        </p:nvSpPr>
        <p:spPr>
          <a:xfrm>
            <a:off x="3431078" y="2912142"/>
            <a:ext cx="1069041" cy="57374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Frage</a:t>
            </a:r>
          </a:p>
        </p:txBody>
      </p:sp>
      <p:sp>
        <p:nvSpPr>
          <p:cNvPr id="13" name="Rechteck 12"/>
          <p:cNvSpPr/>
          <p:nvPr/>
        </p:nvSpPr>
        <p:spPr>
          <a:xfrm>
            <a:off x="4614236" y="2912142"/>
            <a:ext cx="1069041" cy="57374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Frage</a:t>
            </a:r>
          </a:p>
        </p:txBody>
      </p:sp>
      <p:sp>
        <p:nvSpPr>
          <p:cNvPr id="14" name="Rechteck 13"/>
          <p:cNvSpPr/>
          <p:nvPr/>
        </p:nvSpPr>
        <p:spPr>
          <a:xfrm>
            <a:off x="8002338" y="2912142"/>
            <a:ext cx="1069041" cy="57374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Frage</a:t>
            </a:r>
          </a:p>
        </p:txBody>
      </p:sp>
      <p:sp>
        <p:nvSpPr>
          <p:cNvPr id="15" name="Rechteck 14"/>
          <p:cNvSpPr/>
          <p:nvPr/>
        </p:nvSpPr>
        <p:spPr>
          <a:xfrm>
            <a:off x="6819182" y="2912142"/>
            <a:ext cx="1069041" cy="57374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Frage</a:t>
            </a:r>
          </a:p>
        </p:txBody>
      </p:sp>
      <p:sp>
        <p:nvSpPr>
          <p:cNvPr id="20" name="Rechteck 19"/>
          <p:cNvSpPr/>
          <p:nvPr/>
        </p:nvSpPr>
        <p:spPr>
          <a:xfrm>
            <a:off x="2247920" y="4058237"/>
            <a:ext cx="1069041" cy="57374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Metrik</a:t>
            </a:r>
          </a:p>
        </p:txBody>
      </p:sp>
      <p:sp>
        <p:nvSpPr>
          <p:cNvPr id="21" name="Rechteck 20"/>
          <p:cNvSpPr/>
          <p:nvPr/>
        </p:nvSpPr>
        <p:spPr>
          <a:xfrm>
            <a:off x="3431078" y="4058237"/>
            <a:ext cx="1069041" cy="57374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Metrik</a:t>
            </a:r>
          </a:p>
        </p:txBody>
      </p:sp>
      <p:sp>
        <p:nvSpPr>
          <p:cNvPr id="22" name="Rechteck 21"/>
          <p:cNvSpPr/>
          <p:nvPr/>
        </p:nvSpPr>
        <p:spPr>
          <a:xfrm>
            <a:off x="4614236" y="4058237"/>
            <a:ext cx="1069041" cy="57374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Metrik</a:t>
            </a:r>
          </a:p>
        </p:txBody>
      </p:sp>
      <p:sp>
        <p:nvSpPr>
          <p:cNvPr id="23" name="Rechteck 22"/>
          <p:cNvSpPr/>
          <p:nvPr/>
        </p:nvSpPr>
        <p:spPr>
          <a:xfrm>
            <a:off x="8002338" y="4058237"/>
            <a:ext cx="1069041" cy="57374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Metrik</a:t>
            </a:r>
          </a:p>
        </p:txBody>
      </p:sp>
      <p:sp>
        <p:nvSpPr>
          <p:cNvPr id="24" name="Rechteck 23"/>
          <p:cNvSpPr/>
          <p:nvPr/>
        </p:nvSpPr>
        <p:spPr>
          <a:xfrm>
            <a:off x="6819182" y="4058237"/>
            <a:ext cx="1069041" cy="57374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Metrik</a:t>
            </a:r>
          </a:p>
        </p:txBody>
      </p:sp>
      <p:cxnSp>
        <p:nvCxnSpPr>
          <p:cNvPr id="26" name="Gerade Verbindung mit Pfeil 25"/>
          <p:cNvCxnSpPr>
            <a:endCxn id="11" idx="0"/>
          </p:cNvCxnSpPr>
          <p:nvPr/>
        </p:nvCxnSpPr>
        <p:spPr>
          <a:xfrm flipH="1">
            <a:off x="2782441" y="2339787"/>
            <a:ext cx="2569495" cy="57235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endCxn id="12" idx="0"/>
          </p:cNvCxnSpPr>
          <p:nvPr/>
        </p:nvCxnSpPr>
        <p:spPr>
          <a:xfrm flipH="1">
            <a:off x="3965598" y="2339787"/>
            <a:ext cx="1673148" cy="57235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13" idx="0"/>
          </p:cNvCxnSpPr>
          <p:nvPr/>
        </p:nvCxnSpPr>
        <p:spPr>
          <a:xfrm flipH="1">
            <a:off x="5148757" y="2339787"/>
            <a:ext cx="821277" cy="57235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15" idx="0"/>
          </p:cNvCxnSpPr>
          <p:nvPr/>
        </p:nvCxnSpPr>
        <p:spPr>
          <a:xfrm>
            <a:off x="6126014" y="2339787"/>
            <a:ext cx="1227688" cy="57235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endCxn id="14" idx="0"/>
          </p:cNvCxnSpPr>
          <p:nvPr/>
        </p:nvCxnSpPr>
        <p:spPr>
          <a:xfrm>
            <a:off x="6373724" y="2339787"/>
            <a:ext cx="2163135" cy="57235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11" idx="2"/>
            <a:endCxn id="20" idx="0"/>
          </p:cNvCxnSpPr>
          <p:nvPr/>
        </p:nvCxnSpPr>
        <p:spPr>
          <a:xfrm>
            <a:off x="2782440" y="3485882"/>
            <a:ext cx="0" cy="57235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2" idx="2"/>
            <a:endCxn id="21" idx="0"/>
          </p:cNvCxnSpPr>
          <p:nvPr/>
        </p:nvCxnSpPr>
        <p:spPr>
          <a:xfrm>
            <a:off x="3965598" y="3485882"/>
            <a:ext cx="0" cy="57235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3" idx="2"/>
            <a:endCxn id="22" idx="0"/>
          </p:cNvCxnSpPr>
          <p:nvPr/>
        </p:nvCxnSpPr>
        <p:spPr>
          <a:xfrm>
            <a:off x="5148756" y="3485882"/>
            <a:ext cx="0" cy="57235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5" idx="2"/>
            <a:endCxn id="24" idx="0"/>
          </p:cNvCxnSpPr>
          <p:nvPr/>
        </p:nvCxnSpPr>
        <p:spPr>
          <a:xfrm>
            <a:off x="7353702" y="3485882"/>
            <a:ext cx="0" cy="57235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4" idx="2"/>
            <a:endCxn id="23" idx="0"/>
          </p:cNvCxnSpPr>
          <p:nvPr/>
        </p:nvCxnSpPr>
        <p:spPr>
          <a:xfrm>
            <a:off x="8536858" y="3485882"/>
            <a:ext cx="0" cy="57235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6705064" y="2749274"/>
            <a:ext cx="2480805" cy="234827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Cluster</a:t>
            </a:r>
          </a:p>
        </p:txBody>
      </p:sp>
      <p:cxnSp>
        <p:nvCxnSpPr>
          <p:cNvPr id="60" name="Gerade Verbindung mit Pfeil 59"/>
          <p:cNvCxnSpPr/>
          <p:nvPr/>
        </p:nvCxnSpPr>
        <p:spPr>
          <a:xfrm flipH="1">
            <a:off x="1923199" y="1766046"/>
            <a:ext cx="0" cy="333149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9395563" y="1766046"/>
            <a:ext cx="0" cy="333149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miter lim="800000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 bwMode="auto">
          <a:xfrm>
            <a:off x="1604275" y="2939634"/>
            <a:ext cx="318924" cy="984322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vert270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600"/>
              </a:spcAft>
              <a:buClr>
                <a:srgbClr val="23A092"/>
              </a:buClr>
              <a:buSzPct val="80000"/>
            </a:pPr>
            <a:r>
              <a:rPr lang="de-DE" sz="1600" kern="0" dirty="0"/>
              <a:t>Definition</a:t>
            </a:r>
          </a:p>
        </p:txBody>
      </p:sp>
      <p:sp>
        <p:nvSpPr>
          <p:cNvPr id="64" name="Textfeld 63"/>
          <p:cNvSpPr txBox="1"/>
          <p:nvPr/>
        </p:nvSpPr>
        <p:spPr bwMode="auto">
          <a:xfrm>
            <a:off x="9395563" y="2826350"/>
            <a:ext cx="318924" cy="1210893"/>
          </a:xfrm>
          <a:prstGeom prst="rect">
            <a:avLst/>
          </a:prstGeom>
          <a:noFill/>
          <a:ln w="12700">
            <a:noFill/>
          </a:ln>
          <a:effectLst/>
        </p:spPr>
        <p:txBody>
          <a:bodyPr vert="vert270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600"/>
              </a:spcAft>
              <a:buClr>
                <a:srgbClr val="23A092"/>
              </a:buClr>
              <a:buSzPct val="80000"/>
            </a:pPr>
            <a:r>
              <a:rPr lang="de-DE" sz="1600" kern="0" dirty="0"/>
              <a:t>Auswertung</a:t>
            </a:r>
          </a:p>
        </p:txBody>
      </p:sp>
    </p:spTree>
    <p:extLst>
      <p:ext uri="{BB962C8B-B14F-4D97-AF65-F5344CB8AC3E}">
        <p14:creationId xmlns:p14="http://schemas.microsoft.com/office/powerpoint/2010/main" val="422009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7DDD0F5-3CBB-41AB-8DF6-3CA7C5145D0E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IT-Projektmanagement und Software Engineering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Veranstaltungsgliederung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8991D7D-E3B0-B2D6-D8B3-D2D0D3D3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Inhaltsplatzhalter 7">
            <a:extLst>
              <a:ext uri="{FF2B5EF4-FFF2-40B4-BE49-F238E27FC236}">
                <a16:creationId xmlns:a16="http://schemas.microsoft.com/office/drawing/2014/main" id="{50BBC3A3-D4D1-CF22-1F41-F4F9B44B89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660438"/>
              </p:ext>
            </p:extLst>
          </p:nvPr>
        </p:nvGraphicFramePr>
        <p:xfrm>
          <a:off x="130175" y="971550"/>
          <a:ext cx="8175625" cy="54689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7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745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Grundlagen</a:t>
                      </a:r>
                      <a:endParaRPr lang="de-DE" sz="1400" b="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45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0" dirty="0"/>
                        <a:t>2</a:t>
                      </a:r>
                      <a:endParaRPr lang="de-DE"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0" dirty="0"/>
                        <a:t>Unternehmens- und Projektorganisation</a:t>
                      </a:r>
                      <a:endParaRPr lang="de-DE"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4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Projekt- und Produktlebenszyklus von Software</a:t>
                      </a:r>
                      <a:endParaRPr lang="de-DE"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74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Vorgehensmodelle in der Softwareentwicklung</a:t>
                      </a:r>
                      <a:endParaRPr lang="de-DE"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74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Übergreifende Aufgaben des Managements</a:t>
                      </a:r>
                      <a:endParaRPr lang="de-DE"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74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Projektentstehung</a:t>
                      </a:r>
                      <a:endParaRPr lang="de-DE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74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Projektdeﬁnition</a:t>
                      </a:r>
                      <a:endParaRPr lang="de-DE"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74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Projektdurchführung</a:t>
                      </a:r>
                      <a:endParaRPr lang="de-DE"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74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Projektabschluss</a:t>
                      </a:r>
                      <a:endParaRPr lang="de-DE"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74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70092" marR="70092" marT="0" marB="0" anchor="ctr">
                    <a:solidFill>
                      <a:srgbClr val="CBDED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Metriken und Messung</a:t>
                      </a:r>
                      <a:endParaRPr lang="de-DE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0092" marR="70092" marT="0" marB="0" anchor="ctr">
                    <a:solidFill>
                      <a:srgbClr val="CBD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74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Reifegradmodelle und Prozessverbesserung</a:t>
                      </a:r>
                      <a:endParaRPr lang="de-DE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74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Werkzeuge</a:t>
                      </a:r>
                      <a:endParaRPr lang="de-DE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0092" marR="70092" marT="0" marB="0" anchor="ctr">
                    <a:solidFill>
                      <a:srgbClr val="E7E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52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38B5040-75DF-458A-B260-47F53C34565F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Dashboards basieren in der Regel auf dem Konzept der Software Project </a:t>
            </a:r>
            <a:r>
              <a:rPr lang="de-DE" dirty="0" err="1"/>
              <a:t>Control</a:t>
            </a:r>
            <a:r>
              <a:rPr lang="de-DE" dirty="0"/>
              <a:t> Centers (SPCC, [</a:t>
            </a:r>
            <a:r>
              <a:rPr lang="de-DE" dirty="0">
                <a:solidFill>
                  <a:srgbClr val="305CFC"/>
                </a:solidFill>
              </a:rPr>
              <a:t>145</a:t>
            </a:r>
            <a:r>
              <a:rPr lang="de-DE" dirty="0"/>
              <a:t>]). </a:t>
            </a:r>
          </a:p>
          <a:p>
            <a:pPr lvl="1"/>
            <a:r>
              <a:rPr lang="de-DE" dirty="0"/>
              <a:t>Dashboards sammeln, aggregieren und visualisieren Daten aus verschiedenen Datenquellen und geben dem Management einen Überblick über den aktuellen Stand des Projekts. </a:t>
            </a:r>
          </a:p>
          <a:p>
            <a:pPr lvl="1"/>
            <a:r>
              <a:rPr lang="de-DE" dirty="0"/>
              <a:t>Dabei sind die Dashboards in der Regel sehr flexibel konfigurierbar, um alle relevanten Informationen zu erfassen und darzustellen. </a:t>
            </a:r>
          </a:p>
          <a:p>
            <a:pPr lvl="1"/>
            <a:r>
              <a:rPr lang="de-DE" dirty="0"/>
              <a:t>Je nach Anwenderkreis können sich die </a:t>
            </a:r>
            <a:r>
              <a:rPr lang="de-DE" dirty="0" err="1"/>
              <a:t>Metriken</a:t>
            </a:r>
            <a:r>
              <a:rPr lang="de-DE" dirty="0"/>
              <a:t> und die erfassten Kennzahlen deutlich unterscheiden, zum Beispiel sind in der Managementperspektive andere Informationen von Interesse als in der Entwicklerperspektive. 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Software Cockpits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D54455A-2CED-4E8C-BFFA-EA037E817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B367EB-3EE0-4216-ABA9-D036A5F86E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5846509-F670-46EF-BD38-91AACFBAA148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99FCFA5-E30F-46AA-A7EA-223A95AB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E9EEEEA-6EE1-446E-94D0-5A7B057F3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D0B9936-0C37-4472-9019-182CADDC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de-DE" dirty="0"/>
              <a:t>Was unterscheidet gute von schlechten </a:t>
            </a:r>
            <a:r>
              <a:rPr lang="de-DE" dirty="0" err="1"/>
              <a:t>Metriken</a:t>
            </a:r>
            <a:r>
              <a:rPr lang="de-DE" dirty="0"/>
              <a:t>? Stellen Sie Indikatoren für gute </a:t>
            </a:r>
            <a:r>
              <a:rPr lang="de-DE" dirty="0" err="1"/>
              <a:t>Metriken</a:t>
            </a:r>
            <a:r>
              <a:rPr lang="de-DE" dirty="0"/>
              <a:t> zusammen!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57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CBD2B20B-D1EC-4978-B6BC-EE7B5E8B5287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Dieses Kapitel behandelt die Bewertung von Software und Softwareprozessen durch Kennzahlen und </a:t>
            </a:r>
            <a:r>
              <a:rPr lang="de-DE" dirty="0" err="1"/>
              <a:t>Metriken</a:t>
            </a:r>
            <a:r>
              <a:rPr lang="de-DE" dirty="0"/>
              <a:t>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Metriken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  <a:p>
            <a:endParaRPr lang="de-DE" dirty="0"/>
          </a:p>
        </p:txBody>
      </p:sp>
      <p:pic>
        <p:nvPicPr>
          <p:cNvPr id="8" name="Grafik 7" descr="Modulzie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6770" y="5264151"/>
            <a:ext cx="1790581" cy="1292224"/>
          </a:xfrm>
          <a:prstGeom prst="rect">
            <a:avLst/>
          </a:prstGeom>
        </p:spPr>
      </p:pic>
      <p:pic>
        <p:nvPicPr>
          <p:cNvPr id="11" name="Grafik 10" descr="Volltreffer">
            <a:extLst>
              <a:ext uri="{FF2B5EF4-FFF2-40B4-BE49-F238E27FC236}">
                <a16:creationId xmlns:a16="http://schemas.microsoft.com/office/drawing/2014/main" id="{E829C1FE-1787-45AA-A07F-7C6E5F8DB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4047" y="1379661"/>
            <a:ext cx="4071126" cy="4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7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98F795D-4452-41B6-887A-643C8C6473B4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Zur Beurteilung der Qualität von Software, der Softwareentwicklung und von Softwareentwicklungsprozessen ist es hilfreich, Kennzahlen und Maßfunktionen (</a:t>
            </a:r>
            <a:r>
              <a:rPr lang="de-DE" dirty="0" err="1"/>
              <a:t>Metriken</a:t>
            </a:r>
            <a:r>
              <a:rPr lang="de-DE" dirty="0"/>
              <a:t>) einzuführen und zu erheben (oft als Key Performance </a:t>
            </a:r>
            <a:r>
              <a:rPr lang="de-DE" dirty="0" err="1"/>
              <a:t>Indicator</a:t>
            </a:r>
            <a:r>
              <a:rPr lang="de-DE" dirty="0"/>
              <a:t>, KPI bezeichnet). </a:t>
            </a:r>
          </a:p>
          <a:p>
            <a:pPr lvl="1"/>
            <a:r>
              <a:rPr lang="de-DE" dirty="0"/>
              <a:t>Dies ist auch in anderen Ingenieurdisziplinen üblich wie beispielsweise in der Hardwareentwicklung, in der gewisse Kenngrößen wie Abmessungen, Anzahl der Transistoren und Schaltgeschwindigkeit recht gut brauchbare Vergleichszahlen für Hardwareprodukte bieten. </a:t>
            </a:r>
          </a:p>
          <a:p>
            <a:pPr lvl="1"/>
            <a:r>
              <a:rPr lang="de-DE" dirty="0"/>
              <a:t>In der Softwareentwicklung sind wir an analogen Kennzahlen interessiert, die es erlauben, die Güte und Leistungsfähigkeit von Software, die Produktivität und Qualität der Softwareentwicklung sowie von Softwareentwicklungsteams und Firmen zu beurteilen. </a:t>
            </a:r>
          </a:p>
          <a:p>
            <a:pPr lvl="1"/>
            <a:r>
              <a:rPr lang="de-DE" dirty="0"/>
              <a:t>Das Gebiet der </a:t>
            </a:r>
            <a:r>
              <a:rPr lang="de-DE" dirty="0" err="1"/>
              <a:t>Softwaremetriken</a:t>
            </a:r>
            <a:r>
              <a:rPr lang="de-DE" dirty="0"/>
              <a:t> beschäftigt sich vornehmlich mit der Festlegung solcher Kennzahlen.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DB3C3FA-8ECC-4505-921E-39A3F7E385F1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▸ Definition (Metrik) </a:t>
            </a:r>
          </a:p>
          <a:p>
            <a:pPr lvl="1"/>
            <a:r>
              <a:rPr lang="de-DE" dirty="0"/>
              <a:t>Eine Softwaremetrik (nach [</a:t>
            </a:r>
            <a:r>
              <a:rPr lang="de-DE" dirty="0">
                <a:solidFill>
                  <a:srgbClr val="305CFC"/>
                </a:solidFill>
              </a:rPr>
              <a:t>7</a:t>
            </a:r>
            <a:r>
              <a:rPr lang="de-DE" dirty="0"/>
              <a:t>]) ist eine Funktion, die eine Softwareeinheit auf einen Zahlenwert abbildet. Dieser berechnete Wert ist interpretierbar als der Erfüllungsgrad einer Qualitätseigenschaft der Softwareeinheit.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47E9639-5AF3-4941-9224-D5288DA79089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Die wesentlichen Sichten auf Software und Softwareprozesse sind:</a:t>
            </a:r>
          </a:p>
          <a:p>
            <a:pPr lvl="2"/>
            <a:r>
              <a:rPr lang="de-DE" dirty="0"/>
              <a:t>Managementsicht (zum Beispiel: Kundenzufriedenheit, Kosten, Produktivität)</a:t>
            </a:r>
          </a:p>
          <a:p>
            <a:pPr lvl="2"/>
            <a:r>
              <a:rPr lang="de-DE" dirty="0"/>
              <a:t>Entwicklersicht (zum Beispiel: Effizienz, Wartbarkeit)</a:t>
            </a:r>
          </a:p>
          <a:p>
            <a:pPr lvl="2"/>
            <a:r>
              <a:rPr lang="de-DE" dirty="0"/>
              <a:t>Kundensicht (zum Beispiel: Termintreue, Kosteneinhaltung, Produktqualität)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Sichten auf </a:t>
            </a:r>
            <a:r>
              <a:rPr lang="de-DE" dirty="0" err="1"/>
              <a:t>Metriken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863F544-7603-4784-AC99-4ED732A09442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Eine Softwaremetrik definiert, wie eine Messgröße eines Softwaresystems oder eines Entwicklungsprozesses gemessen wird. </a:t>
            </a:r>
          </a:p>
          <a:p>
            <a:pPr lvl="1"/>
            <a:r>
              <a:rPr lang="de-DE" dirty="0"/>
              <a:t>Die Hauptaufgabe von </a:t>
            </a:r>
            <a:r>
              <a:rPr lang="de-DE" dirty="0" err="1"/>
              <a:t>Metriken</a:t>
            </a:r>
            <a:r>
              <a:rPr lang="de-DE" dirty="0"/>
              <a:t> ist es, über Kennzahlen den Stand und die Auswirkung von Einflussfaktoren auf Softwareprojekte, Prozesse und Produkte sichtbar, vergleichbar, bewertbar und verfolgbar zu machen („</a:t>
            </a:r>
            <a:r>
              <a:rPr lang="de-DE" i="1" dirty="0" err="1"/>
              <a:t>You</a:t>
            </a:r>
            <a:r>
              <a:rPr lang="de-DE" i="1" dirty="0"/>
              <a:t> </a:t>
            </a:r>
            <a:r>
              <a:rPr lang="de-DE" i="1" dirty="0" err="1"/>
              <a:t>can’t</a:t>
            </a:r>
            <a:r>
              <a:rPr lang="de-DE" i="1" dirty="0"/>
              <a:t> </a:t>
            </a:r>
            <a:r>
              <a:rPr lang="de-DE" i="1" dirty="0" err="1"/>
              <a:t>control</a:t>
            </a:r>
            <a:r>
              <a:rPr lang="de-DE" i="1" dirty="0"/>
              <a:t> </a:t>
            </a:r>
            <a:r>
              <a:rPr lang="de-DE" i="1" dirty="0" err="1"/>
              <a:t>what</a:t>
            </a:r>
            <a:r>
              <a:rPr lang="de-DE" i="1" dirty="0"/>
              <a:t> </a:t>
            </a:r>
            <a:r>
              <a:rPr lang="de-DE" i="1" dirty="0" err="1"/>
              <a:t>you</a:t>
            </a:r>
            <a:r>
              <a:rPr lang="de-DE" i="1" dirty="0"/>
              <a:t> </a:t>
            </a:r>
            <a:r>
              <a:rPr lang="de-DE" i="1" dirty="0" err="1"/>
              <a:t>can’t</a:t>
            </a:r>
            <a:r>
              <a:rPr lang="de-DE" i="1" dirty="0"/>
              <a:t> </a:t>
            </a:r>
            <a:r>
              <a:rPr lang="de-DE" i="1" dirty="0" err="1"/>
              <a:t>measure</a:t>
            </a:r>
            <a:r>
              <a:rPr lang="de-DE" dirty="0"/>
              <a:t>“, </a:t>
            </a:r>
            <a:r>
              <a:rPr lang="de-DE" dirty="0" err="1"/>
              <a:t>DeMarco</a:t>
            </a:r>
            <a:r>
              <a:rPr lang="de-DE" dirty="0"/>
              <a:t> [</a:t>
            </a:r>
            <a:r>
              <a:rPr lang="de-DE" dirty="0">
                <a:solidFill>
                  <a:srgbClr val="305CFC"/>
                </a:solidFill>
              </a:rPr>
              <a:t>56</a:t>
            </a:r>
            <a:r>
              <a:rPr lang="de-DE" dirty="0"/>
              <a:t>], Aussage wurde später relativiert.) </a:t>
            </a:r>
          </a:p>
          <a:p>
            <a:pPr lvl="1"/>
            <a:r>
              <a:rPr lang="de-DE" dirty="0"/>
              <a:t>Es gibt kaum einen Aspekt von Software, den man nicht durch Kennzahlen bewerten möchte. </a:t>
            </a:r>
          </a:p>
          <a:p>
            <a:pPr lvl="1"/>
            <a:r>
              <a:rPr lang="de-DE" dirty="0"/>
              <a:t>Typische Beispiele sind:</a:t>
            </a:r>
          </a:p>
          <a:p>
            <a:pPr lvl="2"/>
            <a:r>
              <a:rPr lang="de-DE" dirty="0"/>
              <a:t>Umfang und Leistung</a:t>
            </a:r>
          </a:p>
          <a:p>
            <a:pPr lvl="2"/>
            <a:r>
              <a:rPr lang="de-DE" dirty="0"/>
              <a:t>Komplexität</a:t>
            </a:r>
          </a:p>
          <a:p>
            <a:pPr lvl="2"/>
            <a:r>
              <a:rPr lang="de-DE" dirty="0"/>
              <a:t>Effizienz</a:t>
            </a:r>
          </a:p>
          <a:p>
            <a:pPr lvl="2"/>
            <a:r>
              <a:rPr lang="de-DE" dirty="0"/>
              <a:t>Strukturiertheit</a:t>
            </a:r>
          </a:p>
          <a:p>
            <a:pPr lvl="2"/>
            <a:r>
              <a:rPr lang="de-DE" dirty="0"/>
              <a:t>Wartbarkeit</a:t>
            </a:r>
          </a:p>
          <a:p>
            <a:pPr lvl="2"/>
            <a:r>
              <a:rPr lang="de-DE" dirty="0"/>
              <a:t>Qualität (in den unterschiedlichen Teilaspekten)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Messbare Merkmale von Software und Softwareprozessen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8FE881D-D348-42EC-9543-45A8B8128756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Ähnliches gilt auch für die Bewertung der Entwicklungsprozesse (Vorgehensmodelle, </a:t>
            </a:r>
            <a:r>
              <a:rPr lang="de-DE" dirty="0">
                <a:solidFill>
                  <a:srgbClr val="FF0000"/>
                </a:solidFill>
              </a:rPr>
              <a:t>Kap. 4</a:t>
            </a:r>
            <a:r>
              <a:rPr lang="de-DE" dirty="0"/>
              <a:t>) und der Unternehmen. Typische Kennzahlen sind hier:</a:t>
            </a:r>
          </a:p>
          <a:p>
            <a:pPr lvl="2"/>
            <a:r>
              <a:rPr lang="de-DE" dirty="0"/>
              <a:t>Produktivität</a:t>
            </a:r>
          </a:p>
          <a:p>
            <a:pPr lvl="2"/>
            <a:r>
              <a:rPr lang="de-DE" dirty="0"/>
              <a:t>Effizienz und Effektivität</a:t>
            </a:r>
          </a:p>
          <a:p>
            <a:pPr lvl="2"/>
            <a:r>
              <a:rPr lang="de-DE" dirty="0"/>
              <a:t>Kommunikationsintensität</a:t>
            </a:r>
          </a:p>
          <a:p>
            <a:pPr lvl="2"/>
            <a:r>
              <a:rPr lang="de-DE" dirty="0"/>
              <a:t>Änderungsrate (Zahl CR)</a:t>
            </a:r>
          </a:p>
          <a:p>
            <a:pPr lvl="2"/>
            <a:r>
              <a:rPr lang="de-DE" dirty="0"/>
              <a:t>Termintreue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Messbare Merkmale von Software und Softwareprozessen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F7473C2-AA69-4617-B8B3-8CEFE391695F}" type="datetime1">
              <a:rPr lang="de-DE" smtClean="0"/>
              <a:pPr>
                <a:defRPr/>
              </a:pPr>
              <a:t>20.06.2024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549451" y="971550"/>
            <a:ext cx="8968326" cy="5377492"/>
          </a:xfrm>
        </p:spPr>
        <p:txBody>
          <a:bodyPr/>
          <a:lstStyle/>
          <a:p>
            <a:r>
              <a:rPr lang="de-DE" dirty="0"/>
              <a:t>Aussagekraft von </a:t>
            </a:r>
            <a:r>
              <a:rPr lang="de-DE" dirty="0" err="1"/>
              <a:t>Metriken</a:t>
            </a:r>
            <a:r>
              <a:rPr lang="de-DE" dirty="0"/>
              <a:t> am Beispiel LOC</a:t>
            </a:r>
          </a:p>
          <a:p>
            <a:pPr lvl="1"/>
            <a:r>
              <a:rPr lang="de-DE" dirty="0"/>
              <a:t>Bereits das einfache Beispiel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 zeigt, wie unzulänglich </a:t>
            </a:r>
            <a:r>
              <a:rPr lang="de-DE" dirty="0" err="1"/>
              <a:t>Metriken</a:t>
            </a:r>
            <a:r>
              <a:rPr lang="de-DE" dirty="0"/>
              <a:t> sind. Der Umfang eines Programms in LOC hängt von der textuellen Anordnung ab (zusätzliche Zeilenumbrüche ändern den Wert der Metrik), von der Programmiersprache (oder sogar von der Version einer Programmiersprache, etwa C# 2.0 im Vergleich zu C# 4.0) oder vom Einsatz gewisser </a:t>
            </a:r>
            <a:r>
              <a:rPr lang="de-DE" dirty="0" err="1"/>
              <a:t>Programmkonstrukte</a:t>
            </a:r>
            <a:r>
              <a:rPr lang="de-DE" dirty="0"/>
              <a:t> (Makros, Methoden). </a:t>
            </a:r>
          </a:p>
          <a:p>
            <a:r>
              <a:rPr lang="de-DE" dirty="0" err="1"/>
              <a:t>Metriken</a:t>
            </a:r>
            <a:r>
              <a:rPr lang="de-DE" dirty="0"/>
              <a:t> als Basis für die Messung der Produktivität</a:t>
            </a:r>
          </a:p>
          <a:p>
            <a:pPr lvl="1"/>
            <a:r>
              <a:rPr lang="de-DE" dirty="0"/>
              <a:t>Andere </a:t>
            </a:r>
            <a:r>
              <a:rPr lang="de-DE" dirty="0" err="1"/>
              <a:t>Metriken</a:t>
            </a:r>
            <a:r>
              <a:rPr lang="de-DE" dirty="0"/>
              <a:t> stützen sich beispielsweise wiederum auf die LOC-Metrik ab. So wird die Produktivität </a:t>
            </a:r>
            <a:r>
              <a:rPr lang="de-DE" dirty="0">
                <a:solidFill>
                  <a:srgbClr val="FF0000"/>
                </a:solidFill>
              </a:rPr>
              <a:t>(Kap. 6) </a:t>
            </a:r>
            <a:r>
              <a:rPr lang="de-DE" dirty="0"/>
              <a:t>in der Softwareentwicklung häufig in LOC/PT (erzeugte Programmzeilen pro Personentag) gemessen. Alle Unzulänglichkeiten der Messung des Programmumfangs durch LOCs schlagen dann auch auf die Messung der Produktivität durch.</a:t>
            </a:r>
          </a:p>
          <a:p>
            <a:r>
              <a:rPr lang="de-DE" dirty="0"/>
              <a:t>Werkzeugunterstützte Erfassung von Kennzahlen</a:t>
            </a:r>
          </a:p>
          <a:p>
            <a:pPr lvl="1"/>
            <a:r>
              <a:rPr lang="de-DE" dirty="0"/>
              <a:t>Es gibt eine Reihe von Werkzeugen, die für Softwaresysteme einen ganzen Satz von </a:t>
            </a:r>
            <a:r>
              <a:rPr lang="de-DE" dirty="0" err="1"/>
              <a:t>Metriken</a:t>
            </a:r>
            <a:r>
              <a:rPr lang="de-DE" dirty="0"/>
              <a:t> berechnen und darstellen. Dies unterstützt das Management bei der Identifizierung von Schwachpunkten in der Software und im Entwicklungsprozess. 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Metriken</a:t>
            </a:r>
            <a:r>
              <a:rPr lang="de-DE" dirty="0"/>
              <a:t> und Messung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Messbare Merkmale von Software und Softwareprozessen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1542</Words>
  <Application>Microsoft Office PowerPoint</Application>
  <PresentationFormat>Breitbild</PresentationFormat>
  <Paragraphs>236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</vt:lpstr>
      <vt:lpstr>PowerPoint-Präsentation</vt:lpstr>
      <vt:lpstr>IT-Projektmanagement und Software Engineering</vt:lpstr>
      <vt:lpstr>Metriken und Messung</vt:lpstr>
      <vt:lpstr>Metriken und Messung</vt:lpstr>
      <vt:lpstr>Metriken und Messung</vt:lpstr>
      <vt:lpstr>Metriken und Messung</vt:lpstr>
      <vt:lpstr>Metriken und Messung</vt:lpstr>
      <vt:lpstr>Metriken und Messung</vt:lpstr>
      <vt:lpstr>Metriken und Messung</vt:lpstr>
      <vt:lpstr>Metriken und Messung</vt:lpstr>
      <vt:lpstr>Metriken und Messung</vt:lpstr>
      <vt:lpstr>Metriken und Messung</vt:lpstr>
      <vt:lpstr>Metriken und Messung</vt:lpstr>
      <vt:lpstr>Metriken und Messung</vt:lpstr>
      <vt:lpstr>Metriken und Messung</vt:lpstr>
      <vt:lpstr>Metriken und Messung</vt:lpstr>
      <vt:lpstr>Metriken und Messung</vt:lpstr>
      <vt:lpstr>Metriken und Messung</vt:lpstr>
      <vt:lpstr>Metriken und Messung</vt:lpstr>
      <vt:lpstr>Metriken und Messung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Holger Kramer</dc:creator>
  <cp:lastModifiedBy>Dr. Holger Kramer</cp:lastModifiedBy>
  <cp:revision>9</cp:revision>
  <dcterms:created xsi:type="dcterms:W3CDTF">2024-05-08T06:14:27Z</dcterms:created>
  <dcterms:modified xsi:type="dcterms:W3CDTF">2024-06-20T14:04:22Z</dcterms:modified>
</cp:coreProperties>
</file>