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67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D430-C88D-493E-9137-42D57E957E5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40745-5C88-475C-8D51-D5042C0B6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ㅁㄴ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40745-5C88-475C-8D51-D5042C0B6E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12812-C8B8-02A8-8334-D4A2D067E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DAB75-A0E1-23D3-2E9B-D22529E2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010D3-D7E1-D9B1-92D2-01FF9955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EC486-055F-46CA-467B-39B027B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1844-CD28-D986-474A-822DF30D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5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995D3-8341-24E0-E9CD-C3FE262F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E2741-EB05-00E4-DC47-1027D3BBE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EED1F-4D70-362C-A251-C555D6D6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86AB5-EC18-7F8F-6F4F-81765714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9839A-F86A-5145-92B6-6986B0BD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6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384995-821B-06A0-D22D-AF97A7797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5B34B-CC4F-4E3D-2952-74DBE152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DC39A-4D6D-703D-A034-ED38FD95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E5C56-41DD-4725-3311-3E592892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1F87A-1CFD-2065-1B1F-77275DBB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3C793-5153-C238-FBA6-6AE37137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16FA3-2099-5E64-10C0-872289D3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AFE23-0377-1624-9D02-3E0D1F20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32F06-F0A2-E3E4-7E9F-1AEF9083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CA81C-311E-0ED7-4787-BE652592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5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E39B6-1BDE-358B-74EE-B7FF7CB4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5503A-91C4-5B55-C81B-BEE932701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2BF61-C11D-BDBA-6E7D-5C358612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C0920-8243-ACA4-DD13-39019DD4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AB07E-3E91-7C95-252B-A194CE0E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CB865-B7E8-B6A6-B7A5-2FCAD115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39490-0272-EDAC-D333-7F62E3365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3B9C6-0059-975B-6319-47B93307E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76DD4-82D2-39FF-CB3F-A0FF14C3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2CD32-0F80-F711-8240-6D9A9220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BD0E5-7F5F-14E9-7C1F-46CFE90B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5DF82-5EEA-80E5-39DF-CC755A07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E76A4-15DF-EF54-D0DB-156AEF409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EBAEC-4974-1184-090D-078990345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700A90-7B2A-F76E-9F87-7461A2C8B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35534-6ADE-1DB8-392C-5DC76187B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9C19D-E481-27C8-DD11-5E734B6C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DE2DF2-AF50-77A7-2A51-8869C09C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A9CE2E-5904-C004-15BA-84F0D334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8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DF1EB-3AA0-FC54-EC69-36E87F00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AA2A7C-F99C-213A-AB66-CDC8D68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CE5994-7884-F43F-C7F9-B2337A08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B94808-8ECD-0CBA-469D-270790B8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3F6224-A39B-18F3-9D50-0527424C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517807-3C0D-538E-C876-F233C872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1FB6D4-20E3-19E2-D204-AE4DBA2E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834C2-DB38-4AEF-B2FA-5DD773EA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07BE5-7418-69FD-FE7B-9678304B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17557-7186-DF65-37FD-C99C94A48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BABE6-C151-7DBB-1586-5BAE8452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A263B-16DE-90C9-6BDB-1562E676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F22FB-7868-5D02-B2ED-AD85D779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6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3FE72-8E11-8334-F050-10F9352D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63A9CA-3F0C-403A-27B8-F18333F96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E6378F-0D0A-CE26-3020-C2C456049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D86EF-2B71-1B97-5A3E-19E09908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5A024-EFA2-4DE8-A448-476369F9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90248-28C0-45FD-FE51-429D2943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8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7C3AC2-A917-5F59-AE82-194C157F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C03C4-8606-73AC-60E4-96B5B649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8B47A-0387-1AF1-F939-20BE76C9C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4C22-4BA4-410F-9F65-D7D335F262A7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C3F24-EB28-4F65-AD5D-AA855246E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9EA5-D2A2-ADD1-3F2B-35EDE56E3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93D2-6A2D-4639-8029-A8722F1D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5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audio" Target="../media/media5.m4a"/><Relationship Id="rId16" Type="http://schemas.openxmlformats.org/officeDocument/2006/relationships/image" Target="../media/image1.png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43974-F5F4-7007-D954-D877A5AD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68" y="1986802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83499-EFD2-362D-BF76-023A924A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418" y="3700099"/>
            <a:ext cx="2743899" cy="6659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4400" dirty="0"/>
              <a:t>1</a:t>
            </a:r>
            <a:r>
              <a:rPr lang="ko-KR" altLang="en-US" sz="4400" dirty="0"/>
              <a:t>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88E10-1D87-5031-E50C-D60F61BAC241}"/>
              </a:ext>
            </a:extLst>
          </p:cNvPr>
          <p:cNvSpPr txBox="1"/>
          <p:nvPr/>
        </p:nvSpPr>
        <p:spPr>
          <a:xfrm>
            <a:off x="9420836" y="5897461"/>
            <a:ext cx="242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2019180017 </a:t>
            </a:r>
            <a:r>
              <a:rPr lang="ko-KR" altLang="en-US" dirty="0"/>
              <a:t>서동우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F0B70F-CD0C-8CAD-CD1A-CAB6997919F3}"/>
              </a:ext>
            </a:extLst>
          </p:cNvPr>
          <p:cNvSpPr/>
          <p:nvPr/>
        </p:nvSpPr>
        <p:spPr>
          <a:xfrm>
            <a:off x="2191900" y="1986802"/>
            <a:ext cx="7228936" cy="13255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오디오 30">
            <a:hlinkClick r:id="" action="ppaction://media"/>
            <a:extLst>
              <a:ext uri="{FF2B5EF4-FFF2-40B4-BE49-F238E27FC236}">
                <a16:creationId xmlns:a16="http://schemas.microsoft.com/office/drawing/2014/main" id="{BA585149-F2C1-EFD1-1415-6CFE44467E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0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30"/>
    </mc:Choice>
    <mc:Fallback>
      <p:transition spd="slow" advTm="3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E55798-969F-DF1F-D892-D2F78342A6A7}"/>
              </a:ext>
            </a:extLst>
          </p:cNvPr>
          <p:cNvSpPr/>
          <p:nvPr/>
        </p:nvSpPr>
        <p:spPr>
          <a:xfrm>
            <a:off x="708157" y="296025"/>
            <a:ext cx="3872470" cy="118771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ko-KR" alt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530DF-CC53-FFD3-C754-48E495AB5B25}"/>
              </a:ext>
            </a:extLst>
          </p:cNvPr>
          <p:cNvSpPr txBox="1"/>
          <p:nvPr/>
        </p:nvSpPr>
        <p:spPr>
          <a:xfrm>
            <a:off x="789317" y="2113472"/>
            <a:ext cx="7306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새굴림" panose="02030600000101010101" pitchFamily="18" charset="-127"/>
                <a:ea typeface="새굴림" panose="02030600000101010101" pitchFamily="18" charset="-127"/>
              </a:rPr>
              <a:t>1.</a:t>
            </a:r>
            <a:r>
              <a:rPr lang="ko-KR" altLang="en-US" sz="4800" dirty="0">
                <a:latin typeface="새굴림" panose="02030600000101010101" pitchFamily="18" charset="-127"/>
                <a:ea typeface="새굴림" panose="02030600000101010101" pitchFamily="18" charset="-127"/>
              </a:rPr>
              <a:t> 게임 컨셉</a:t>
            </a:r>
            <a:endParaRPr lang="en-US" altLang="ko-KR" sz="4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sz="4800" dirty="0">
                <a:latin typeface="새굴림" panose="02030600000101010101" pitchFamily="18" charset="-127"/>
                <a:ea typeface="새굴림" panose="02030600000101010101" pitchFamily="18" charset="-127"/>
              </a:rPr>
              <a:t>게임 예상 흐름도</a:t>
            </a:r>
            <a:endParaRPr lang="en-US" altLang="ko-KR" sz="4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새굴림" panose="02030600000101010101" pitchFamily="18" charset="-127"/>
                <a:ea typeface="새굴림" panose="02030600000101010101" pitchFamily="18" charset="-127"/>
              </a:rPr>
              <a:t>3. </a:t>
            </a:r>
            <a:r>
              <a:rPr lang="ko-KR" altLang="en-US" sz="4800" dirty="0">
                <a:latin typeface="새굴림" panose="02030600000101010101" pitchFamily="18" charset="-127"/>
                <a:ea typeface="새굴림" panose="02030600000101010101" pitchFamily="18" charset="-127"/>
              </a:rPr>
              <a:t>개발 범위</a:t>
            </a:r>
            <a:endParaRPr lang="en-US" altLang="ko-KR" sz="4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 sz="4800" dirty="0">
                <a:latin typeface="새굴림" panose="02030600000101010101" pitchFamily="18" charset="-127"/>
                <a:ea typeface="새굴림" panose="02030600000101010101" pitchFamily="18" charset="-127"/>
              </a:rPr>
              <a:t>개발 일정</a:t>
            </a:r>
          </a:p>
        </p:txBody>
      </p:sp>
      <p:pic>
        <p:nvPicPr>
          <p:cNvPr id="46" name="오디오 45">
            <a:hlinkClick r:id="" action="ppaction://media"/>
            <a:extLst>
              <a:ext uri="{FF2B5EF4-FFF2-40B4-BE49-F238E27FC236}">
                <a16:creationId xmlns:a16="http://schemas.microsoft.com/office/drawing/2014/main" id="{E4519383-F4DD-B05A-3481-0188172BC5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4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1"/>
    </mc:Choice>
    <mc:Fallback>
      <p:transition spd="slow" advTm="31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뱀파이어 서바이벌 무기 조합! 꼭 알아두세요 : 네이버 포스트">
            <a:extLst>
              <a:ext uri="{FF2B5EF4-FFF2-40B4-BE49-F238E27FC236}">
                <a16:creationId xmlns:a16="http://schemas.microsoft.com/office/drawing/2014/main" id="{7092FE1F-3123-9869-25F3-C4D421564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3" y="2390775"/>
            <a:ext cx="574723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E06E698-6AC3-F867-3CB3-9DC7C7F33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81356"/>
              </p:ext>
            </p:extLst>
          </p:nvPr>
        </p:nvGraphicFramePr>
        <p:xfrm>
          <a:off x="6206648" y="1771650"/>
          <a:ext cx="5905978" cy="4069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89">
                  <a:extLst>
                    <a:ext uri="{9D8B030D-6E8A-4147-A177-3AD203B41FA5}">
                      <a16:colId xmlns:a16="http://schemas.microsoft.com/office/drawing/2014/main" val="2370662882"/>
                    </a:ext>
                  </a:extLst>
                </a:gridCol>
                <a:gridCol w="2952989">
                  <a:extLst>
                    <a:ext uri="{9D8B030D-6E8A-4147-A177-3AD203B41FA5}">
                      <a16:colId xmlns:a16="http://schemas.microsoft.com/office/drawing/2014/main" val="27241038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모방할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변경할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45503"/>
                  </a:ext>
                </a:extLst>
              </a:tr>
              <a:tr h="3602641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플레이어와 </a:t>
                      </a:r>
                      <a:r>
                        <a:rPr lang="ko-KR" altLang="en-US" dirty="0" err="1"/>
                        <a:t>몹이</a:t>
                      </a:r>
                      <a:r>
                        <a:rPr lang="ko-KR" altLang="en-US" dirty="0"/>
                        <a:t> 스치면 플레이어는 목숨이 </a:t>
                      </a:r>
                      <a:r>
                        <a:rPr lang="en-US" altLang="ko-KR" dirty="0"/>
                        <a:t>hp</a:t>
                      </a:r>
                      <a:r>
                        <a:rPr lang="ko-KR" altLang="en-US" dirty="0"/>
                        <a:t>가 감소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몬스터가 죽으면 </a:t>
                      </a:r>
                      <a:r>
                        <a:rPr lang="en-US" altLang="ko-KR" dirty="0"/>
                        <a:t>item(</a:t>
                      </a:r>
                      <a:r>
                        <a:rPr lang="ko-KR" altLang="en-US" dirty="0"/>
                        <a:t>경험치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드랍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레벨업을 </a:t>
                      </a:r>
                      <a:r>
                        <a:rPr lang="ko-KR" altLang="en-US" dirty="0" err="1"/>
                        <a:t>할때마다</a:t>
                      </a:r>
                      <a:r>
                        <a:rPr lang="ko-KR" altLang="en-US" dirty="0"/>
                        <a:t> 얻는 특별한 공격 </a:t>
                      </a:r>
                      <a:r>
                        <a:rPr lang="en-US" altLang="ko-KR" dirty="0"/>
                        <a:t>Item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일정 시간을 버티며 게임 클리어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Hp</a:t>
                      </a:r>
                      <a:r>
                        <a:rPr lang="ko-KR" altLang="en-US" dirty="0"/>
                        <a:t>대신 목숨으로 감소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몬스터는 죽일 수 없으며 일정 생명주기가 지나면 죽으며 </a:t>
                      </a:r>
                      <a:r>
                        <a:rPr lang="en-US" altLang="ko-KR" dirty="0"/>
                        <a:t>item</a:t>
                      </a:r>
                      <a:r>
                        <a:rPr lang="ko-KR" altLang="en-US" dirty="0"/>
                        <a:t>을 드랍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경험치 대신 일정 시간이 </a:t>
                      </a:r>
                      <a:r>
                        <a:rPr lang="ko-KR" altLang="en-US" dirty="0" err="1"/>
                        <a:t>지날때</a:t>
                      </a:r>
                      <a:r>
                        <a:rPr lang="ko-KR" altLang="en-US" dirty="0"/>
                        <a:t> 마다 난이도가 상승하며 동시에 새로운 </a:t>
                      </a:r>
                      <a:r>
                        <a:rPr lang="en-US" altLang="ko-KR" dirty="0"/>
                        <a:t>Skill </a:t>
                      </a:r>
                      <a:r>
                        <a:rPr lang="ko-KR" altLang="en-US" dirty="0"/>
                        <a:t>습득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Skill</a:t>
                      </a:r>
                      <a:r>
                        <a:rPr lang="ko-KR" altLang="en-US" dirty="0"/>
                        <a:t>은 주로 상태이상 </a:t>
                      </a:r>
                      <a:r>
                        <a:rPr lang="en-US" altLang="ko-KR" dirty="0"/>
                        <a:t>OR </a:t>
                      </a:r>
                      <a:r>
                        <a:rPr lang="ko-KR" altLang="en-US" dirty="0" err="1"/>
                        <a:t>디버프</a:t>
                      </a:r>
                      <a:r>
                        <a:rPr lang="ko-KR" altLang="en-US" dirty="0"/>
                        <a:t> 위주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666273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C1C221-D0B4-74ED-3B23-0F8EC317316A}"/>
              </a:ext>
            </a:extLst>
          </p:cNvPr>
          <p:cNvCxnSpPr/>
          <p:nvPr/>
        </p:nvCxnSpPr>
        <p:spPr>
          <a:xfrm>
            <a:off x="238123" y="790575"/>
            <a:ext cx="46958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5940C60-4F04-CD0F-4CBB-C14272D337E3}"/>
              </a:ext>
            </a:extLst>
          </p:cNvPr>
          <p:cNvSpPr/>
          <p:nvPr/>
        </p:nvSpPr>
        <p:spPr>
          <a:xfrm>
            <a:off x="104775" y="85725"/>
            <a:ext cx="5219700" cy="7810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0E0C3-17B4-74FA-28FA-8C693FAB3C11}"/>
              </a:ext>
            </a:extLst>
          </p:cNvPr>
          <p:cNvSpPr txBox="1"/>
          <p:nvPr/>
        </p:nvSpPr>
        <p:spPr>
          <a:xfrm>
            <a:off x="442910" y="176540"/>
            <a:ext cx="377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Just Run! (</a:t>
            </a:r>
            <a:r>
              <a:rPr lang="ko-KR" altLang="en-US" sz="2800" b="1" dirty="0"/>
              <a:t>그냥 튀어</a:t>
            </a:r>
            <a:r>
              <a:rPr lang="en-US" altLang="ko-KR" sz="2800" b="1" dirty="0"/>
              <a:t>!)</a:t>
            </a:r>
            <a:endParaRPr lang="ko-KR" altLang="en-US" sz="2800" b="1" dirty="0"/>
          </a:p>
        </p:txBody>
      </p:sp>
      <p:sp>
        <p:nvSpPr>
          <p:cNvPr id="11" name="설명선: 아래쪽 화살표 10">
            <a:extLst>
              <a:ext uri="{FF2B5EF4-FFF2-40B4-BE49-F238E27FC236}">
                <a16:creationId xmlns:a16="http://schemas.microsoft.com/office/drawing/2014/main" id="{01F861BA-64E6-A98B-80EC-0F0AEC728076}"/>
              </a:ext>
            </a:extLst>
          </p:cNvPr>
          <p:cNvSpPr/>
          <p:nvPr/>
        </p:nvSpPr>
        <p:spPr>
          <a:xfrm>
            <a:off x="1190625" y="1571625"/>
            <a:ext cx="3581400" cy="714376"/>
          </a:xfrm>
          <a:prstGeom prst="downArrow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뱀파이어 서바이벌</a:t>
            </a:r>
          </a:p>
        </p:txBody>
      </p:sp>
      <p:pic>
        <p:nvPicPr>
          <p:cNvPr id="25" name="오디오 24">
            <a:hlinkClick r:id="" action="ppaction://media"/>
            <a:extLst>
              <a:ext uri="{FF2B5EF4-FFF2-40B4-BE49-F238E27FC236}">
                <a16:creationId xmlns:a16="http://schemas.microsoft.com/office/drawing/2014/main" id="{6C9A0EF0-F340-83F6-D5AF-5A4CDB4840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58"/>
    </mc:Choice>
    <mc:Fallback>
      <p:transition spd="slow" advTm="9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0A4EDA5-B915-8AFB-ECBD-13C787C89C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10800000">
            <a:off x="0" y="886691"/>
            <a:ext cx="927653" cy="28170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E134D7-CEF9-3FA1-9EE4-AD83CB93BA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9" t="3479" r="21594" b="83592"/>
          <a:stretch/>
        </p:blipFill>
        <p:spPr>
          <a:xfrm>
            <a:off x="0" y="0"/>
            <a:ext cx="927654" cy="8866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1D216C7-C266-5DFE-65B6-CDC9CC1DB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10800000">
            <a:off x="1" y="3113254"/>
            <a:ext cx="927653" cy="28170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209D031-E066-23BE-2B47-948E3768E8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9" t="2881" r="21586" b="83592"/>
          <a:stretch/>
        </p:blipFill>
        <p:spPr>
          <a:xfrm rot="16200000">
            <a:off x="-298" y="5930046"/>
            <a:ext cx="928254" cy="9276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A52DFC3-F12F-B6C0-3A1A-4B0D4A3259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5400000">
            <a:off x="1872373" y="4985027"/>
            <a:ext cx="927653" cy="28170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77A796-7B9A-FE8E-87AC-A9C87E0A02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5400000">
            <a:off x="4689459" y="4983222"/>
            <a:ext cx="927653" cy="28170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4EDF334-9968-1DDD-9D8C-6F52D685B0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5400000">
            <a:off x="7506552" y="4984425"/>
            <a:ext cx="927653" cy="281709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A17D19A-DABD-9446-8E8E-79BD961771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9" t="2881" r="21586" b="83592"/>
          <a:stretch/>
        </p:blipFill>
        <p:spPr>
          <a:xfrm rot="10800000">
            <a:off x="11264045" y="5928843"/>
            <a:ext cx="928254" cy="9276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862BA8C-FE33-2A18-17E3-EA7655AF01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5400000">
            <a:off x="9391671" y="4985628"/>
            <a:ext cx="927653" cy="281709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ADFC35C-3C22-1612-3DCE-832297F1B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9" t="2881" r="21586" b="83592"/>
          <a:stretch/>
        </p:blipFill>
        <p:spPr>
          <a:xfrm rot="5400000">
            <a:off x="11263746" y="0"/>
            <a:ext cx="928254" cy="92765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2A60C83-9863-6F2C-BD33-4BA2E4FDFB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>
            <a:off x="11264038" y="883686"/>
            <a:ext cx="927653" cy="28170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47222DD-1CAB-349C-E151-3EFA2F4214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>
            <a:off x="11264039" y="3110249"/>
            <a:ext cx="927653" cy="281709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C12C07-DE7A-2A00-01CE-B50EE24CAA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48" t="22020" r="21725" b="64453"/>
          <a:stretch/>
        </p:blipFill>
        <p:spPr>
          <a:xfrm rot="5400000">
            <a:off x="927642" y="-1"/>
            <a:ext cx="927653" cy="92765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6072942-3909-8A14-62D4-8D3972F3C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48" t="22020" r="21725" b="64453"/>
          <a:stretch/>
        </p:blipFill>
        <p:spPr>
          <a:xfrm rot="10800000">
            <a:off x="10336375" y="0"/>
            <a:ext cx="927653" cy="927654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E59DEDD8-E8A2-1F2D-81F7-587CC22772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-125"/>
          <a:stretch/>
        </p:blipFill>
        <p:spPr>
          <a:xfrm>
            <a:off x="927641" y="832713"/>
            <a:ext cx="5132646" cy="5120944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F99BB9F3-691D-491A-BBC2-1AFF131C7E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1463"/>
          <a:stretch/>
        </p:blipFill>
        <p:spPr>
          <a:xfrm>
            <a:off x="5946117" y="822664"/>
            <a:ext cx="5373573" cy="5120944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2BCB247-EEDB-D731-16A0-CD0FEB5108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1463" b="83582"/>
          <a:stretch/>
        </p:blipFill>
        <p:spPr>
          <a:xfrm>
            <a:off x="4962793" y="0"/>
            <a:ext cx="5373573" cy="840736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B7A0FCB-F022-6163-B340-500E8CC4C4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1463" b="83582"/>
          <a:stretch/>
        </p:blipFill>
        <p:spPr>
          <a:xfrm>
            <a:off x="1798211" y="4814"/>
            <a:ext cx="5373573" cy="840736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75420096-5953-6296-5698-8986ED4933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1918" r="92824" b="76905"/>
          <a:stretch/>
        </p:blipFill>
        <p:spPr>
          <a:xfrm>
            <a:off x="5482286" y="2653067"/>
            <a:ext cx="927655" cy="1181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EA4806-FB00-C40B-9796-32350D231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510" y="138434"/>
            <a:ext cx="406349" cy="406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FEFE92-BE4C-AB98-93FA-2CEB300897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8" r="51547" b="916"/>
          <a:stretch/>
        </p:blipFill>
        <p:spPr>
          <a:xfrm>
            <a:off x="5702703" y="5492740"/>
            <a:ext cx="532411" cy="532547"/>
          </a:xfrm>
          <a:prstGeom prst="rect">
            <a:avLst/>
          </a:prstGeom>
        </p:spPr>
      </p:pic>
      <p:pic>
        <p:nvPicPr>
          <p:cNvPr id="7" name="그림 6" descr="풀볼이(가) 표시된 사진&#10;&#10;자동 생성된 설명">
            <a:extLst>
              <a:ext uri="{FF2B5EF4-FFF2-40B4-BE49-F238E27FC236}">
                <a16:creationId xmlns:a16="http://schemas.microsoft.com/office/drawing/2014/main" id="{9CD40162-FDD9-8020-0A2B-4F358D099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776" y="3172192"/>
            <a:ext cx="593973" cy="512111"/>
          </a:xfrm>
          <a:prstGeom prst="rect">
            <a:avLst/>
          </a:prstGeom>
        </p:spPr>
      </p:pic>
      <p:pic>
        <p:nvPicPr>
          <p:cNvPr id="8" name="그림 7" descr="풀볼이(가) 표시된 사진&#10;&#10;자동 생성된 설명">
            <a:extLst>
              <a:ext uri="{FF2B5EF4-FFF2-40B4-BE49-F238E27FC236}">
                <a16:creationId xmlns:a16="http://schemas.microsoft.com/office/drawing/2014/main" id="{6BE27AE3-4A75-54CC-E166-74E5BDC50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86" y="1055882"/>
            <a:ext cx="593973" cy="512111"/>
          </a:xfrm>
          <a:prstGeom prst="rect">
            <a:avLst/>
          </a:prstGeom>
        </p:spPr>
      </p:pic>
      <p:pic>
        <p:nvPicPr>
          <p:cNvPr id="10" name="그림 9" descr="풀볼이(가) 표시된 사진&#10;&#10;자동 생성된 설명">
            <a:extLst>
              <a:ext uri="{FF2B5EF4-FFF2-40B4-BE49-F238E27FC236}">
                <a16:creationId xmlns:a16="http://schemas.microsoft.com/office/drawing/2014/main" id="{ADB889B4-772A-BFAA-1FA2-CE0A0DAEA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6" y="3110249"/>
            <a:ext cx="593973" cy="512111"/>
          </a:xfrm>
          <a:prstGeom prst="rect">
            <a:avLst/>
          </a:prstGeom>
        </p:spPr>
      </p:pic>
      <p:pic>
        <p:nvPicPr>
          <p:cNvPr id="12" name="그림 1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10C14C6-92B5-AA13-4E97-4CB5A8ECB86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6184" r="82731" b="81324"/>
          <a:stretch/>
        </p:blipFill>
        <p:spPr>
          <a:xfrm>
            <a:off x="11078749" y="138434"/>
            <a:ext cx="315826" cy="4379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E45F3-31C3-0DF5-1982-502A75383B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" y="169382"/>
            <a:ext cx="464734" cy="619645"/>
          </a:xfrm>
          <a:prstGeom prst="rect">
            <a:avLst/>
          </a:prstGeom>
        </p:spPr>
      </p:pic>
      <p:sp>
        <p:nvSpPr>
          <p:cNvPr id="16" name="설명선: 왼쪽 화살표 15">
            <a:extLst>
              <a:ext uri="{FF2B5EF4-FFF2-40B4-BE49-F238E27FC236}">
                <a16:creationId xmlns:a16="http://schemas.microsoft.com/office/drawing/2014/main" id="{6C95A4BD-2721-0D75-8258-9D0E8CB8340C}"/>
              </a:ext>
            </a:extLst>
          </p:cNvPr>
          <p:cNvSpPr/>
          <p:nvPr/>
        </p:nvSpPr>
        <p:spPr>
          <a:xfrm>
            <a:off x="6318859" y="5293833"/>
            <a:ext cx="2044347" cy="927656"/>
          </a:xfrm>
          <a:prstGeom prst="leftArrowCallout">
            <a:avLst>
              <a:gd name="adj1" fmla="val 9648"/>
              <a:gd name="adj2" fmla="val 25000"/>
              <a:gd name="adj3" fmla="val 25000"/>
              <a:gd name="adj4" fmla="val 862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플레이어가 </a:t>
            </a:r>
            <a:endParaRPr lang="en-US" altLang="ko-KR" dirty="0"/>
          </a:p>
          <a:p>
            <a:pPr algn="ctr"/>
            <a:r>
              <a:rPr lang="ko-KR" altLang="en-US" dirty="0"/>
              <a:t>사용할 </a:t>
            </a:r>
            <a:r>
              <a:rPr lang="en-US" altLang="ko-KR" dirty="0"/>
              <a:t>Skill</a:t>
            </a:r>
            <a:r>
              <a:rPr lang="ko-KR" altLang="en-US" dirty="0"/>
              <a:t>이 </a:t>
            </a:r>
            <a:endParaRPr lang="en-US" altLang="ko-KR" dirty="0"/>
          </a:p>
          <a:p>
            <a:pPr algn="ctr"/>
            <a:r>
              <a:rPr lang="ko-KR" altLang="en-US" dirty="0"/>
              <a:t>담겨있는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7" name="설명선: 왼쪽 화살표 16">
            <a:extLst>
              <a:ext uri="{FF2B5EF4-FFF2-40B4-BE49-F238E27FC236}">
                <a16:creationId xmlns:a16="http://schemas.microsoft.com/office/drawing/2014/main" id="{4D160566-1345-3614-50E9-FFA84171EBF7}"/>
              </a:ext>
            </a:extLst>
          </p:cNvPr>
          <p:cNvSpPr/>
          <p:nvPr/>
        </p:nvSpPr>
        <p:spPr>
          <a:xfrm>
            <a:off x="1627640" y="-3142"/>
            <a:ext cx="2982037" cy="927653"/>
          </a:xfrm>
          <a:prstGeom prst="leftArrowCallout">
            <a:avLst>
              <a:gd name="adj1" fmla="val 23798"/>
              <a:gd name="adj2" fmla="val 25000"/>
              <a:gd name="adj3" fmla="val 25000"/>
              <a:gd name="adj4" fmla="val 854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빨간색 </a:t>
            </a:r>
            <a:r>
              <a:rPr lang="en-US" altLang="ko-KR" dirty="0"/>
              <a:t>: </a:t>
            </a:r>
            <a:r>
              <a:rPr lang="ko-KR" altLang="en-US" dirty="0"/>
              <a:t>남아있는 목숨</a:t>
            </a:r>
            <a:endParaRPr lang="en-US" altLang="ko-KR" dirty="0"/>
          </a:p>
          <a:p>
            <a:pPr algn="ctr"/>
            <a:r>
              <a:rPr lang="ko-KR" altLang="en-US" dirty="0"/>
              <a:t>파란색 </a:t>
            </a:r>
            <a:r>
              <a:rPr lang="en-US" altLang="ko-KR" dirty="0"/>
              <a:t>: </a:t>
            </a:r>
            <a:r>
              <a:rPr lang="ko-KR" altLang="en-US" dirty="0"/>
              <a:t>잃어버린 목숨</a:t>
            </a:r>
          </a:p>
        </p:txBody>
      </p:sp>
      <p:sp>
        <p:nvSpPr>
          <p:cNvPr id="25" name="사각형: 모서리가 접힌 도형 24">
            <a:extLst>
              <a:ext uri="{FF2B5EF4-FFF2-40B4-BE49-F238E27FC236}">
                <a16:creationId xmlns:a16="http://schemas.microsoft.com/office/drawing/2014/main" id="{ECB81FCD-978C-0396-21E8-B8380A16910B}"/>
              </a:ext>
            </a:extLst>
          </p:cNvPr>
          <p:cNvSpPr/>
          <p:nvPr/>
        </p:nvSpPr>
        <p:spPr>
          <a:xfrm>
            <a:off x="6466591" y="2035723"/>
            <a:ext cx="2844183" cy="2272937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사방에서 몰려오는 적을 피해 </a:t>
            </a:r>
            <a:r>
              <a:rPr lang="ko-KR" altLang="en-US" dirty="0" err="1"/>
              <a:t>도망쳐야한다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플레이어는 몬스터를 죽일 수 없다</a:t>
            </a:r>
            <a:r>
              <a:rPr lang="en-US" altLang="ko-KR" dirty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몬스터에게 스치면 목숨을 잃는다</a:t>
            </a:r>
            <a:r>
              <a:rPr lang="en-US" altLang="ko-KR" dirty="0"/>
              <a:t>.</a:t>
            </a:r>
          </a:p>
        </p:txBody>
      </p:sp>
      <p:pic>
        <p:nvPicPr>
          <p:cNvPr id="31" name="그림 3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CBD6F96-2437-D52B-25C9-486B52EF85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9" t="6130" r="73573" b="81378"/>
          <a:stretch/>
        </p:blipFill>
        <p:spPr>
          <a:xfrm>
            <a:off x="5482286" y="167786"/>
            <a:ext cx="315826" cy="437969"/>
          </a:xfrm>
          <a:prstGeom prst="rect">
            <a:avLst/>
          </a:prstGeom>
        </p:spPr>
      </p:pic>
      <p:pic>
        <p:nvPicPr>
          <p:cNvPr id="32" name="그림 3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CF54D94-EC59-FBC7-55DD-73FD587ACD4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6184" r="89694" b="81324"/>
          <a:stretch/>
        </p:blipFill>
        <p:spPr>
          <a:xfrm>
            <a:off x="5788961" y="167786"/>
            <a:ext cx="71706" cy="437969"/>
          </a:xfrm>
          <a:prstGeom prst="rect">
            <a:avLst/>
          </a:prstGeom>
        </p:spPr>
      </p:pic>
      <p:pic>
        <p:nvPicPr>
          <p:cNvPr id="34" name="그림 3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B7708E7-322C-D2A4-EE70-849BEBE7FD4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6184" r="82731" b="81324"/>
          <a:stretch/>
        </p:blipFill>
        <p:spPr>
          <a:xfrm>
            <a:off x="5937922" y="169929"/>
            <a:ext cx="315826" cy="437969"/>
          </a:xfrm>
          <a:prstGeom prst="rect">
            <a:avLst/>
          </a:prstGeom>
        </p:spPr>
      </p:pic>
      <p:pic>
        <p:nvPicPr>
          <p:cNvPr id="35" name="그림 3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75EBB0C-22EA-9DD2-874E-06E0B4BB3C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6184" r="82731" b="81324"/>
          <a:stretch/>
        </p:blipFill>
        <p:spPr>
          <a:xfrm>
            <a:off x="6259030" y="167786"/>
            <a:ext cx="315826" cy="437969"/>
          </a:xfrm>
          <a:prstGeom prst="rect">
            <a:avLst/>
          </a:prstGeom>
        </p:spPr>
      </p:pic>
      <p:sp>
        <p:nvSpPr>
          <p:cNvPr id="36" name="설명선: 왼쪽 화살표 35">
            <a:extLst>
              <a:ext uri="{FF2B5EF4-FFF2-40B4-BE49-F238E27FC236}">
                <a16:creationId xmlns:a16="http://schemas.microsoft.com/office/drawing/2014/main" id="{4939B402-18ED-3897-E4EB-1BEF93303D8C}"/>
              </a:ext>
            </a:extLst>
          </p:cNvPr>
          <p:cNvSpPr/>
          <p:nvPr/>
        </p:nvSpPr>
        <p:spPr>
          <a:xfrm>
            <a:off x="6716530" y="187356"/>
            <a:ext cx="2344304" cy="36468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6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플레이타이머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A2317F0-CBA3-02C4-869E-E6D5645FA0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78" y="169381"/>
            <a:ext cx="464734" cy="619645"/>
          </a:xfrm>
          <a:prstGeom prst="rect">
            <a:avLst/>
          </a:prstGeom>
        </p:spPr>
      </p:pic>
      <p:pic>
        <p:nvPicPr>
          <p:cNvPr id="57" name="오디오 56">
            <a:hlinkClick r:id="" action="ppaction://media"/>
            <a:extLst>
              <a:ext uri="{FF2B5EF4-FFF2-40B4-BE49-F238E27FC236}">
                <a16:creationId xmlns:a16="http://schemas.microsoft.com/office/drawing/2014/main" id="{0E3176C6-B136-F306-CB2E-9A04739258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4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82"/>
    </mc:Choice>
    <mc:Fallback>
      <p:transition spd="slow" advTm="16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0A4EDA5-B915-8AFB-ECBD-13C787C89C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10800000">
            <a:off x="0" y="886691"/>
            <a:ext cx="927653" cy="28170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E134D7-CEF9-3FA1-9EE4-AD83CB93BA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9" t="3479" r="21594" b="83592"/>
          <a:stretch/>
        </p:blipFill>
        <p:spPr>
          <a:xfrm>
            <a:off x="0" y="0"/>
            <a:ext cx="927654" cy="8866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1D216C7-C266-5DFE-65B6-CDC9CC1DB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10800000">
            <a:off x="1" y="3113254"/>
            <a:ext cx="927653" cy="28170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209D031-E066-23BE-2B47-948E3768E8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9" t="2881" r="21586" b="83592"/>
          <a:stretch/>
        </p:blipFill>
        <p:spPr>
          <a:xfrm rot="16200000">
            <a:off x="-298" y="5930046"/>
            <a:ext cx="928254" cy="9276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A52DFC3-F12F-B6C0-3A1A-4B0D4A3259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5400000">
            <a:off x="1872373" y="4985027"/>
            <a:ext cx="927653" cy="28170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77A796-7B9A-FE8E-87AC-A9C87E0A02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5400000">
            <a:off x="4689459" y="4983222"/>
            <a:ext cx="927653" cy="28170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4EDF334-9968-1DDD-9D8C-6F52D685B0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5400000">
            <a:off x="7506552" y="4984425"/>
            <a:ext cx="927653" cy="281709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A17D19A-DABD-9446-8E8E-79BD961771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9" t="2881" r="21586" b="83592"/>
          <a:stretch/>
        </p:blipFill>
        <p:spPr>
          <a:xfrm rot="10800000">
            <a:off x="11264045" y="5928843"/>
            <a:ext cx="928254" cy="9276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862BA8C-FE33-2A18-17E3-EA7655AF01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 rot="5400000">
            <a:off x="9391671" y="4985628"/>
            <a:ext cx="927653" cy="281709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ADFC35C-3C22-1612-3DCE-832297F1B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9" t="2881" r="21586" b="83592"/>
          <a:stretch/>
        </p:blipFill>
        <p:spPr>
          <a:xfrm rot="5400000">
            <a:off x="11263746" y="0"/>
            <a:ext cx="928254" cy="92765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2A60C83-9863-6F2C-BD33-4BA2E4FDFB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>
            <a:off x="11264038" y="883686"/>
            <a:ext cx="927653" cy="28170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47222DD-1CAB-349C-E151-3EFA2F4214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1" t="3097" r="3603" b="55825"/>
          <a:stretch/>
        </p:blipFill>
        <p:spPr>
          <a:xfrm>
            <a:off x="11264039" y="3110249"/>
            <a:ext cx="927653" cy="281709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C12C07-DE7A-2A00-01CE-B50EE24CAA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48" t="22020" r="21725" b="64453"/>
          <a:stretch/>
        </p:blipFill>
        <p:spPr>
          <a:xfrm rot="5400000">
            <a:off x="927642" y="-1"/>
            <a:ext cx="927653" cy="92765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6072942-3909-8A14-62D4-8D3972F3C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48" t="22020" r="21725" b="64453"/>
          <a:stretch/>
        </p:blipFill>
        <p:spPr>
          <a:xfrm rot="10800000">
            <a:off x="10336375" y="0"/>
            <a:ext cx="927653" cy="927654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E59DEDD8-E8A2-1F2D-81F7-587CC22772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-125"/>
          <a:stretch/>
        </p:blipFill>
        <p:spPr>
          <a:xfrm>
            <a:off x="927641" y="832713"/>
            <a:ext cx="5132646" cy="5120944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F99BB9F3-691D-491A-BBC2-1AFF131C7E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1463"/>
          <a:stretch/>
        </p:blipFill>
        <p:spPr>
          <a:xfrm>
            <a:off x="5946117" y="822664"/>
            <a:ext cx="5373573" cy="5120944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2BCB247-EEDB-D731-16A0-CD0FEB5108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1463" b="83582"/>
          <a:stretch/>
        </p:blipFill>
        <p:spPr>
          <a:xfrm>
            <a:off x="4962793" y="0"/>
            <a:ext cx="5373573" cy="840736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B7A0FCB-F022-6163-B340-500E8CC4C4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1463" b="83582"/>
          <a:stretch/>
        </p:blipFill>
        <p:spPr>
          <a:xfrm>
            <a:off x="1798211" y="4814"/>
            <a:ext cx="5373573" cy="840736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75420096-5953-6296-5698-8986ED4933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1918" r="92824" b="76905"/>
          <a:stretch/>
        </p:blipFill>
        <p:spPr>
          <a:xfrm>
            <a:off x="5482286" y="2653067"/>
            <a:ext cx="927655" cy="1181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EA4806-FB00-C40B-9796-32350D231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510" y="138434"/>
            <a:ext cx="406349" cy="406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FEFE92-BE4C-AB98-93FA-2CEB300897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18" r="51547" b="916"/>
          <a:stretch/>
        </p:blipFill>
        <p:spPr>
          <a:xfrm>
            <a:off x="5702703" y="5492740"/>
            <a:ext cx="532411" cy="532547"/>
          </a:xfrm>
          <a:prstGeom prst="rect">
            <a:avLst/>
          </a:prstGeom>
        </p:spPr>
      </p:pic>
      <p:pic>
        <p:nvPicPr>
          <p:cNvPr id="7" name="그림 6" descr="풀볼이(가) 표시된 사진&#10;&#10;자동 생성된 설명">
            <a:extLst>
              <a:ext uri="{FF2B5EF4-FFF2-40B4-BE49-F238E27FC236}">
                <a16:creationId xmlns:a16="http://schemas.microsoft.com/office/drawing/2014/main" id="{9CD40162-FDD9-8020-0A2B-4F358D099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776" y="3172192"/>
            <a:ext cx="593973" cy="512111"/>
          </a:xfrm>
          <a:prstGeom prst="rect">
            <a:avLst/>
          </a:prstGeom>
        </p:spPr>
      </p:pic>
      <p:pic>
        <p:nvPicPr>
          <p:cNvPr id="8" name="그림 7" descr="풀볼이(가) 표시된 사진&#10;&#10;자동 생성된 설명">
            <a:extLst>
              <a:ext uri="{FF2B5EF4-FFF2-40B4-BE49-F238E27FC236}">
                <a16:creationId xmlns:a16="http://schemas.microsoft.com/office/drawing/2014/main" id="{6BE27AE3-4A75-54CC-E166-74E5BDC50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27" y="194328"/>
            <a:ext cx="593973" cy="512111"/>
          </a:xfrm>
          <a:prstGeom prst="rect">
            <a:avLst/>
          </a:prstGeom>
        </p:spPr>
      </p:pic>
      <p:pic>
        <p:nvPicPr>
          <p:cNvPr id="10" name="그림 9" descr="풀볼이(가) 표시된 사진&#10;&#10;자동 생성된 설명">
            <a:extLst>
              <a:ext uri="{FF2B5EF4-FFF2-40B4-BE49-F238E27FC236}">
                <a16:creationId xmlns:a16="http://schemas.microsoft.com/office/drawing/2014/main" id="{ADB889B4-772A-BFAA-1FA2-CE0A0DAEA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6" y="3110249"/>
            <a:ext cx="593973" cy="512111"/>
          </a:xfrm>
          <a:prstGeom prst="rect">
            <a:avLst/>
          </a:prstGeom>
        </p:spPr>
      </p:pic>
      <p:pic>
        <p:nvPicPr>
          <p:cNvPr id="12" name="그림 1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10C14C6-92B5-AA13-4E97-4CB5A8ECB86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6184" r="82731" b="81324"/>
          <a:stretch/>
        </p:blipFill>
        <p:spPr>
          <a:xfrm>
            <a:off x="11078749" y="138434"/>
            <a:ext cx="315826" cy="4379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E45F3-31C3-0DF5-1982-502A75383B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" y="169382"/>
            <a:ext cx="464734" cy="61964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96D7EFD5-360B-998D-DE9C-84B0755AF2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78" y="169381"/>
            <a:ext cx="464734" cy="61964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CCADAA-614E-3B35-B48E-234C31955722}"/>
              </a:ext>
            </a:extLst>
          </p:cNvPr>
          <p:cNvSpPr/>
          <p:nvPr/>
        </p:nvSpPr>
        <p:spPr>
          <a:xfrm>
            <a:off x="-487680" y="-165463"/>
            <a:ext cx="13080274" cy="719328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10C5A466-35E1-3DBB-7B88-B64B1B6C00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79" y="4012847"/>
            <a:ext cx="5261584" cy="12346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E1D9BA6-EA53-17A1-736F-89D76C836A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41" y="4214766"/>
            <a:ext cx="808269" cy="80826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7529A09-4CAE-05CD-19F5-CC78699601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72" y="2798691"/>
            <a:ext cx="5278049" cy="120913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C69AC9-956C-66CA-AE0E-00C23C31AE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03" y="2986977"/>
            <a:ext cx="808269" cy="80826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98C3E52-DC4A-8842-CB77-9B8BE91EC5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82" y="1579511"/>
            <a:ext cx="5278049" cy="120913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A726810-9E05-C9D7-C50A-72F02942BE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13" y="1767797"/>
            <a:ext cx="808269" cy="80826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3B1291A-0B47-5992-DE60-6B8EA4AD6A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43" y="4330996"/>
            <a:ext cx="575808" cy="57580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A915217-AB5A-63F8-CE05-387DDA66288A}"/>
              </a:ext>
            </a:extLst>
          </p:cNvPr>
          <p:cNvSpPr txBox="1"/>
          <p:nvPr/>
        </p:nvSpPr>
        <p:spPr>
          <a:xfrm>
            <a:off x="4645028" y="4190888"/>
            <a:ext cx="3583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강인한 체력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모든 목숨을 회복하고 추가로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+1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만큼의 목숨을 얻습니다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3" name="사각형: 모서리가 접힌 도형 52">
            <a:extLst>
              <a:ext uri="{FF2B5EF4-FFF2-40B4-BE49-F238E27FC236}">
                <a16:creationId xmlns:a16="http://schemas.microsoft.com/office/drawing/2014/main" id="{D91C37C8-6F90-A2AB-40B0-BB1D37695A54}"/>
              </a:ext>
            </a:extLst>
          </p:cNvPr>
          <p:cNvSpPr/>
          <p:nvPr/>
        </p:nvSpPr>
        <p:spPr>
          <a:xfrm>
            <a:off x="540349" y="1579511"/>
            <a:ext cx="2771367" cy="230774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시간이 지나면 </a:t>
            </a:r>
            <a:r>
              <a:rPr lang="en-US" altLang="ko-KR" dirty="0"/>
              <a:t>Player</a:t>
            </a:r>
            <a:r>
              <a:rPr lang="ko-KR" altLang="en-US" dirty="0"/>
              <a:t>는 새로운 </a:t>
            </a:r>
            <a:r>
              <a:rPr lang="en-US" altLang="ko-KR" dirty="0"/>
              <a:t>Skill</a:t>
            </a:r>
            <a:r>
              <a:rPr lang="ko-KR" altLang="en-US" dirty="0"/>
              <a:t>을 획득합니다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새로운 </a:t>
            </a:r>
            <a:r>
              <a:rPr lang="en-US" altLang="ko-KR" dirty="0"/>
              <a:t>Skill</a:t>
            </a:r>
            <a:r>
              <a:rPr lang="ko-KR" altLang="en-US" dirty="0"/>
              <a:t>을 얻으면 기존에 있던 </a:t>
            </a:r>
            <a:r>
              <a:rPr lang="en-US" altLang="ko-KR" dirty="0"/>
              <a:t>Skill</a:t>
            </a:r>
            <a:r>
              <a:rPr lang="ko-KR" altLang="en-US" dirty="0"/>
              <a:t>은 사라집니다</a:t>
            </a:r>
            <a:r>
              <a:rPr lang="en-US" altLang="ko-KR" dirty="0"/>
              <a:t>.</a:t>
            </a:r>
          </a:p>
        </p:txBody>
      </p:sp>
      <p:pic>
        <p:nvPicPr>
          <p:cNvPr id="77" name="오디오 76">
            <a:hlinkClick r:id="" action="ppaction://media"/>
            <a:extLst>
              <a:ext uri="{FF2B5EF4-FFF2-40B4-BE49-F238E27FC236}">
                <a16:creationId xmlns:a16="http://schemas.microsoft.com/office/drawing/2014/main" id="{9536D716-D74B-6887-F945-B9EAB48824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8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12"/>
    </mc:Choice>
    <mc:Fallback>
      <p:transition spd="slow" advTm="7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8B8EFE1-5189-B674-4117-B4D83A77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08317"/>
              </p:ext>
            </p:extLst>
          </p:nvPr>
        </p:nvGraphicFramePr>
        <p:xfrm>
          <a:off x="1346859" y="114166"/>
          <a:ext cx="9086575" cy="662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315">
                  <a:extLst>
                    <a:ext uri="{9D8B030D-6E8A-4147-A177-3AD203B41FA5}">
                      <a16:colId xmlns:a16="http://schemas.microsoft.com/office/drawing/2014/main" val="3755372027"/>
                    </a:ext>
                  </a:extLst>
                </a:gridCol>
                <a:gridCol w="3634630">
                  <a:extLst>
                    <a:ext uri="{9D8B030D-6E8A-4147-A177-3AD203B41FA5}">
                      <a16:colId xmlns:a16="http://schemas.microsoft.com/office/drawing/2014/main" val="3852508993"/>
                    </a:ext>
                  </a:extLst>
                </a:gridCol>
                <a:gridCol w="3634630">
                  <a:extLst>
                    <a:ext uri="{9D8B030D-6E8A-4147-A177-3AD203B41FA5}">
                      <a16:colId xmlns:a16="http://schemas.microsoft.com/office/drawing/2014/main" val="258150334"/>
                    </a:ext>
                  </a:extLst>
                </a:gridCol>
              </a:tblGrid>
              <a:tr h="3769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672680"/>
                  </a:ext>
                </a:extLst>
              </a:tr>
              <a:tr h="596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캐릭터 컨트롤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좌우상하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이동 구현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좌우상하만으로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360</a:t>
                      </a:r>
                      <a:r>
                        <a:rPr lang="ko-KR" altLang="en-US" sz="1600" dirty="0"/>
                        <a:t>도 자유롭게 움직이게 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83138"/>
                  </a:ext>
                </a:extLst>
              </a:tr>
              <a:tr h="81022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캐릭터 스킬 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플레이어에게 지정된 스킬을 마우스 혹은 특정 </a:t>
                      </a:r>
                      <a:r>
                        <a:rPr lang="en-US" altLang="ko-KR" sz="1600" dirty="0"/>
                        <a:t>Key(</a:t>
                      </a:r>
                      <a:r>
                        <a:rPr lang="ko-KR" altLang="en-US" sz="1600" dirty="0"/>
                        <a:t>스페이스바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로 사용하게 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스킬마다 효과가 </a:t>
                      </a:r>
                      <a:r>
                        <a:rPr lang="ko-KR" altLang="en-US" sz="1600" dirty="0" err="1"/>
                        <a:t>달라야한다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스킬은 몬스터를 맞추어도 죽이는 용도가 아닌 </a:t>
                      </a:r>
                      <a:r>
                        <a:rPr lang="ko-KR" altLang="en-US" sz="1600" dirty="0" err="1"/>
                        <a:t>넉백</a:t>
                      </a:r>
                      <a:r>
                        <a:rPr lang="ko-KR" altLang="en-US" sz="1600" dirty="0"/>
                        <a:t> 혹은 플레이어 주변에서 멀리 보내기 용도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75122"/>
                  </a:ext>
                </a:extLst>
              </a:tr>
              <a:tr h="8688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몬스터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몬스터에게 설정된 </a:t>
                      </a:r>
                      <a:r>
                        <a:rPr lang="en-US" altLang="ko-KR" sz="1600" dirty="0"/>
                        <a:t>Speed</a:t>
                      </a:r>
                      <a:r>
                        <a:rPr lang="ko-KR" altLang="en-US" sz="1600" dirty="0"/>
                        <a:t>로 플레이어를 </a:t>
                      </a:r>
                      <a:r>
                        <a:rPr lang="ko-KR" altLang="en-US" sz="1600" dirty="0" err="1"/>
                        <a:t>쫒아가게</a:t>
                      </a:r>
                      <a:r>
                        <a:rPr lang="ko-KR" altLang="en-US" sz="1600" dirty="0"/>
                        <a:t> 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플레이어의 카메라에서 벗어나면 플레이어 주변으로 다시 </a:t>
                      </a:r>
                      <a:r>
                        <a:rPr lang="ko-KR" altLang="en-US" sz="1600" dirty="0" err="1"/>
                        <a:t>리스폰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장애물이 있으면 피해서 플레이어에게 도달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26418"/>
                  </a:ext>
                </a:extLst>
              </a:tr>
              <a:tr h="810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난이도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일정 시간 </a:t>
                      </a:r>
                      <a:r>
                        <a:rPr lang="en-US" altLang="ko-KR" sz="1600" dirty="0"/>
                        <a:t>(1</a:t>
                      </a:r>
                      <a:r>
                        <a:rPr lang="ko-KR" altLang="en-US" sz="1600" dirty="0"/>
                        <a:t>분 단위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가 </a:t>
                      </a:r>
                      <a:r>
                        <a:rPr lang="ko-KR" altLang="en-US" sz="1600" dirty="0" err="1"/>
                        <a:t>지날때마다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난이도 상승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일정 시간이 지나면 플레이어는 스킬을 얻으며 나타나는 몬스터의 수가 늘어나거나 타입이 바뀜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7202"/>
                  </a:ext>
                </a:extLst>
              </a:tr>
              <a:tr h="810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게임기능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몬스터에게 </a:t>
                      </a:r>
                      <a:r>
                        <a:rPr lang="ko-KR" altLang="en-US" sz="1600" dirty="0" err="1"/>
                        <a:t>피격시</a:t>
                      </a:r>
                      <a:r>
                        <a:rPr lang="ko-KR" altLang="en-US" sz="1600" dirty="0"/>
                        <a:t> 목숨 감소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적 제거 시 특별 코인을 획득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일정 시간</a:t>
                      </a:r>
                      <a:r>
                        <a:rPr lang="en-US" altLang="ko-KR" sz="1600" dirty="0"/>
                        <a:t>(10</a:t>
                      </a:r>
                      <a:r>
                        <a:rPr lang="ko-KR" altLang="en-US" sz="1600" dirty="0"/>
                        <a:t>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버티면 게임 클리어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89159"/>
                  </a:ext>
                </a:extLst>
              </a:tr>
              <a:tr h="8102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/>
                        <a:t>맵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랜덤하게 타일을 생성하는 </a:t>
                      </a:r>
                      <a:r>
                        <a:rPr lang="en-US" altLang="ko-KR" sz="1600" dirty="0" err="1"/>
                        <a:t>TileGenrator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장애물과 특별 아이템도 랜덤하게 나타나게 하기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시간의 흐름에 따라 </a:t>
                      </a:r>
                      <a:r>
                        <a:rPr lang="en-US" altLang="ko-KR" sz="1600" dirty="0"/>
                        <a:t>Tile </a:t>
                      </a:r>
                      <a:r>
                        <a:rPr lang="ko-KR" altLang="en-US" sz="1600" dirty="0"/>
                        <a:t>눈 지역으로 바뀔 수 있게 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360051"/>
                  </a:ext>
                </a:extLst>
              </a:tr>
              <a:tr h="81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이동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스킬 사용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몬스터 효과음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특별한 이벤트 혹은 아이템을 </a:t>
                      </a:r>
                      <a:r>
                        <a:rPr lang="ko-KR" altLang="en-US" sz="1600" dirty="0" err="1"/>
                        <a:t>먹을시</a:t>
                      </a:r>
                      <a:r>
                        <a:rPr lang="ko-KR" altLang="en-US" sz="1600" dirty="0"/>
                        <a:t> 플레이어 이미지와 사운드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52729"/>
                  </a:ext>
                </a:extLst>
              </a:tr>
            </a:tbl>
          </a:graphicData>
        </a:graphic>
      </p:graphicFrame>
      <p:pic>
        <p:nvPicPr>
          <p:cNvPr id="9" name="오디오 8">
            <a:hlinkClick r:id="" action="ppaction://media"/>
            <a:extLst>
              <a:ext uri="{FF2B5EF4-FFF2-40B4-BE49-F238E27FC236}">
                <a16:creationId xmlns:a16="http://schemas.microsoft.com/office/drawing/2014/main" id="{4DEFEAE5-EF06-8FD3-43F6-7930DBC745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62"/>
    </mc:Choice>
    <mc:Fallback>
      <p:transition spd="slow" advTm="14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055D69-18F1-A068-B339-90257F4ED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2519"/>
              </p:ext>
            </p:extLst>
          </p:nvPr>
        </p:nvGraphicFramePr>
        <p:xfrm>
          <a:off x="1115391" y="223089"/>
          <a:ext cx="9961218" cy="623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018">
                  <a:extLst>
                    <a:ext uri="{9D8B030D-6E8A-4147-A177-3AD203B41FA5}">
                      <a16:colId xmlns:a16="http://schemas.microsoft.com/office/drawing/2014/main" val="857460221"/>
                    </a:ext>
                  </a:extLst>
                </a:gridCol>
                <a:gridCol w="2319130">
                  <a:extLst>
                    <a:ext uri="{9D8B030D-6E8A-4147-A177-3AD203B41FA5}">
                      <a16:colId xmlns:a16="http://schemas.microsoft.com/office/drawing/2014/main" val="949232286"/>
                    </a:ext>
                  </a:extLst>
                </a:gridCol>
                <a:gridCol w="6266070">
                  <a:extLst>
                    <a:ext uri="{9D8B030D-6E8A-4147-A177-3AD203B41FA5}">
                      <a16:colId xmlns:a16="http://schemas.microsoft.com/office/drawing/2014/main" val="4039900830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기본 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각종 리소스 수집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기본 뼈대를 잡기 위한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Object,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Transfrom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Collider, Mesh,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TileGenerator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등의 프레임 워크 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2145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60762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이동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플레이어 움직임 구현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의 충돌 처리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70612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몬스터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몬스터가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Palyer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찾아가는 알고리즘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315037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중간 점검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1~4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주동안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부족한 점 보완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943301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스킬 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유저가 사용할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Skill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구현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특정 키나 마우스 이벤트에 의해 발동 되도록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66817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적군 최종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몬스터의 생명 주기가 끝나면 죽으면서 동시에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Item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드랍을 하는 시스템을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37368"/>
                  </a:ext>
                </a:extLst>
              </a:tr>
              <a:tr h="663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아군 최종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떨어진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Item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습득하는 것을 구현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아군 시스템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스킬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이동 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부족한 점을 보완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86346"/>
                  </a:ext>
                </a:extLst>
              </a:tr>
              <a:tr h="6797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특정 시간이 지나면 난이도가 상승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특정 시간이 지나면 새로운 스킬 습득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분이 지나면 게임 클리어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2277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accent4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accent4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accent4"/>
                          </a:solidFill>
                        </a:rPr>
                        <a:t>마무리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accent4"/>
                          </a:solidFill>
                        </a:rPr>
                        <a:t>최종 점검 및 릴리즈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78433"/>
                  </a:ext>
                </a:extLst>
              </a:tr>
            </a:tbl>
          </a:graphicData>
        </a:graphic>
      </p:graphicFrame>
      <p:pic>
        <p:nvPicPr>
          <p:cNvPr id="10" name="오디오 9">
            <a:hlinkClick r:id="" action="ppaction://media"/>
            <a:extLst>
              <a:ext uri="{FF2B5EF4-FFF2-40B4-BE49-F238E27FC236}">
                <a16:creationId xmlns:a16="http://schemas.microsoft.com/office/drawing/2014/main" id="{9AA04B38-40C0-764F-6BD5-906DBF1416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5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306"/>
    </mc:Choice>
    <mc:Fallback>
      <p:transition spd="slow" advTm="42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485</Words>
  <Application>Microsoft Office PowerPoint</Application>
  <PresentationFormat>와이드스크린</PresentationFormat>
  <Paragraphs>100</Paragraphs>
  <Slides>7</Slides>
  <Notes>1</Notes>
  <HiddenSlides>0</HiddenSlides>
  <MMClips>7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새굴림</vt:lpstr>
      <vt:lpstr>Arial</vt:lpstr>
      <vt:lpstr>Office 테마</vt:lpstr>
      <vt:lpstr>2D 게임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서동우(2019180017)</dc:creator>
  <cp:lastModifiedBy>서동우(2019180017)</cp:lastModifiedBy>
  <cp:revision>8</cp:revision>
  <dcterms:created xsi:type="dcterms:W3CDTF">2022-09-22T06:59:42Z</dcterms:created>
  <dcterms:modified xsi:type="dcterms:W3CDTF">2022-09-24T08:21:07Z</dcterms:modified>
</cp:coreProperties>
</file>