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61" r:id="rId5"/>
    <p:sldId id="279" r:id="rId6"/>
    <p:sldId id="280" r:id="rId7"/>
    <p:sldId id="259" r:id="rId8"/>
    <p:sldId id="262" r:id="rId9"/>
    <p:sldId id="264" r:id="rId10"/>
    <p:sldId id="265" r:id="rId11"/>
    <p:sldId id="269" r:id="rId12"/>
    <p:sldId id="281" r:id="rId13"/>
    <p:sldId id="282" r:id="rId14"/>
    <p:sldId id="283" r:id="rId15"/>
    <p:sldId id="270" r:id="rId16"/>
    <p:sldId id="272" r:id="rId17"/>
    <p:sldId id="260" r:id="rId18"/>
    <p:sldId id="263" r:id="rId19"/>
    <p:sldId id="266" r:id="rId20"/>
    <p:sldId id="285" r:id="rId21"/>
    <p:sldId id="286" r:id="rId22"/>
    <p:sldId id="267" r:id="rId23"/>
    <p:sldId id="268" r:id="rId24"/>
    <p:sldId id="289" r:id="rId25"/>
    <p:sldId id="290" r:id="rId26"/>
    <p:sldId id="291" r:id="rId27"/>
    <p:sldId id="292" r:id="rId28"/>
    <p:sldId id="293" r:id="rId29"/>
    <p:sldId id="276" r:id="rId30"/>
    <p:sldId id="275" r:id="rId31"/>
    <p:sldId id="287" r:id="rId32"/>
    <p:sldId id="288" r:id="rId33"/>
    <p:sldId id="284" r:id="rId34"/>
    <p:sldId id="294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79" d="100"/>
          <a:sy n="79" d="100"/>
        </p:scale>
        <p:origin x="80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D1FE7-2F33-4B0D-BA08-1CEE25D4E3DB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4D800-9A51-42A1-B86E-6DA909F79E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9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405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DA3F-8FC4-A9E9-45FD-77EF34AF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011184-DAD6-9058-4105-B299D12C0E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FB1626-E5A0-FC91-E6CD-A2A482579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EDCBF7-A8E0-A79B-ED1F-A0E604CB97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21424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E98EB-5A92-1E3B-6ED0-119E8A5E4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7072164-8C3B-5182-BD20-74897FBF1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C3AAD6-6ED4-1E58-3C8B-781283D12C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9E1A35-C355-D1E2-9E68-DC0205E192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14D800-9A51-42A1-B86E-6DA909F79E4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7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CA026-4C03-6AAC-507D-6D9188BE4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CC60DA-7016-C18C-49D4-14B12FD17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37CF8-B76B-BE77-C821-9BFD2861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F481A-738D-4EBC-92BF-08655C0568CC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73E574-FF8D-8D25-DC81-52D44213B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FBA180-DEE7-4237-8191-384C047D7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46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3A1417-0438-6DD3-6B49-D02366189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9B84FA-5052-92DE-1A1F-E0B3AC43F3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D83397-70BB-7472-C48F-4DF94D595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BB776-B79C-4546-8ABA-DA45D9C133A7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3284F3-A897-22B3-7021-8F1D1A4DA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A0A5C-A3ED-C7CD-7929-614A28D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464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EB0E44F-9EEF-F1E1-0DE1-D4111BED46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3745B5-F888-A35D-EDDB-2A711743EE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243DE8-7F91-FD18-4A17-338FE6B77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FF001-C6D3-49EC-8DC3-B2593B1DC1C3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DB4FE-95FC-D6B6-5E31-4EBCC64C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8313632-26C8-7472-53E7-50CBB3BD5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9338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432A-1938-D034-E807-C80A4138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65265C-F65C-629E-8B7C-DE2A92F23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478FA1-8068-7D4C-C252-F30CF641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519C-B90B-4A61-8F7D-EA80CD22B7D5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85150F-695C-91FC-60A8-7CDFB9436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760613-DA6D-DE36-FD74-8EE4EF5C9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647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DC33C1-DCFF-5955-A00D-DED6B38B1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E3675D-41F0-5817-EBAE-E535C85B1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A39AE4-D7D4-11BE-D0F7-31BC29734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34108-2D59-40E2-B393-1F390391A1FB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B2E771-59DC-22C8-8BE3-AA1C64A40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CC02C-CE17-3B29-2517-B9745DDD3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66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2B4676-F09B-5BC5-4D9F-24249FA9F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CF9114-1534-C832-F973-CF31F59BA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1E9C2C-35F8-D39D-B625-D6AA6B843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B00CF9-8876-EC27-8199-2D1183174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FF520-CDFD-4316-AC89-B0A764216C4E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15657B-D867-187C-1FCB-0EF700F45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DE27FE-949B-1FC7-2A95-E47586EDF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92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D42D6-6D39-7E0E-9388-648BB7400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89AFD-02C8-11B4-33E9-7FEAEBDE5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C5A5DD-FEA3-05F7-627A-713520D62F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791FA26-0C72-D33D-FB3F-0D5863C223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F72F717-6454-B632-9A3C-DB5A1CF04F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531B1-833D-864B-B081-40E53218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F3B42C-2182-4183-A46A-124CD019AF43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2394D98-80E9-1252-0AD4-0B116E9A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56A522-A7CA-4900-B6E8-0D23BD63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278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12EAB-471D-2DAD-AF96-4D3DB8EC5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CDE341-63DC-0F9F-74EF-F7F087F74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8F611-77C6-4F89-8E2C-D3A9C27DF43F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A50F412-61C7-44A0-4580-FF8725100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4BBE31-BF76-55EC-C13E-5CB37085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412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BE2EF7-B859-9FFE-27F8-AA3F44B5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1748B-BCED-40F0-8EF5-AF075B4618B9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D0D513-B64A-6312-2AC1-6D4EB37A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0725E6-53E5-FC5C-D594-ABB9A38DB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11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5BE43E-5F57-2658-4125-8006A91CF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D602C-ED3B-699C-1386-2D579EB16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6D5D45-2C29-1CA0-C2E0-78DAFF49F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67FF-0C54-4188-814B-EC4EDED5B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BB85A-8EA7-4277-A6E6-46EF2EEF4790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9852C-BED0-25DB-614D-6A380954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9D5A57-05AE-C530-7046-3F873AE4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030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38D843-07E2-6A56-8753-0BE32A3B1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E042B0-3A40-852F-5A19-A5E1CF6351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70B29B-8C41-79B2-534B-94F2B5900B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14BA14-034F-CBCF-95D6-CB2EFD204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44FDA-CB41-4E86-912D-6ECC7574FD7F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1DDB6E-C8FD-B231-A0E0-CA5E9D79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5603B-AF77-B23B-4650-9759EAEC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449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040D66-6A7B-F8B9-3000-4E79D88E2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18778-E8DC-04F2-C089-525B4E2E1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77FD99-2A5F-A11D-F21D-D12917D796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992805-70C9-4612-850D-0415F751BF22}" type="datetime1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7B10A9-0FE7-D234-8688-4F71F37942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55F35A-443F-E792-108A-8229AE88EF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96929D-9E84-4A42-B4C3-2E48812748E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217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5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9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7D9C5-27F6-6294-C281-3F47641C0B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81390"/>
            <a:ext cx="9144000" cy="1382298"/>
          </a:xfrm>
        </p:spPr>
        <p:txBody>
          <a:bodyPr anchor="ctr">
            <a:normAutofit/>
          </a:bodyPr>
          <a:lstStyle/>
          <a:p>
            <a:r>
              <a:rPr lang="en-US" altLang="ko-KR" sz="5400" dirty="0">
                <a:solidFill>
                  <a:srgbClr val="0070C0"/>
                </a:solidFill>
              </a:rPr>
              <a:t>Please Leave me alone!</a:t>
            </a:r>
            <a:endParaRPr lang="ko-KR" altLang="en-US" sz="5400" dirty="0">
              <a:solidFill>
                <a:srgbClr val="0070C0"/>
              </a:solidFill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1F4D970B-01CA-FC3B-3AD4-19D940E65A58}"/>
              </a:ext>
            </a:extLst>
          </p:cNvPr>
          <p:cNvSpPr/>
          <p:nvPr/>
        </p:nvSpPr>
        <p:spPr>
          <a:xfrm>
            <a:off x="2262808" y="2663688"/>
            <a:ext cx="7666383" cy="536712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게임하는 나를 제발 내버려둬</a:t>
            </a:r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24004DA-09CE-03A6-084D-9EE36377F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4188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9F1B4-9C00-197C-6C9C-4DD2DAF0B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2550D7FD-81D3-150D-296E-8CA03E421B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7943" y="1259646"/>
            <a:ext cx="9356114" cy="5244866"/>
          </a:xfrm>
          <a:prstGeom prst="rect">
            <a:avLst/>
          </a:prstGeom>
        </p:spPr>
      </p:pic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44638F13-576C-193E-9785-C2394D89F1D0}"/>
              </a:ext>
            </a:extLst>
          </p:cNvPr>
          <p:cNvSpPr/>
          <p:nvPr/>
        </p:nvSpPr>
        <p:spPr>
          <a:xfrm>
            <a:off x="3717236" y="1108862"/>
            <a:ext cx="4638261" cy="949545"/>
          </a:xfrm>
          <a:prstGeom prst="wedgeRectCallout">
            <a:avLst>
              <a:gd name="adj1" fmla="val 58929"/>
              <a:gd name="adj2" fmla="val 3299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시계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게임내 현재 시간을 표시 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해당 시계로 </a:t>
            </a:r>
            <a:r>
              <a:rPr lang="en-US" altLang="ko-KR" sz="1200" dirty="0">
                <a:solidFill>
                  <a:schemeClr val="tx1"/>
                </a:solidFill>
              </a:rPr>
              <a:t>10</a:t>
            </a:r>
            <a:r>
              <a:rPr lang="ko-KR" altLang="en-US" sz="1200" dirty="0">
                <a:solidFill>
                  <a:schemeClr val="tx1"/>
                </a:solidFill>
              </a:rPr>
              <a:t>분이 지나면 게임이 끝나는 형식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i="1" dirty="0">
                <a:solidFill>
                  <a:schemeClr val="tx1"/>
                </a:solidFill>
              </a:rPr>
              <a:t>시간이 흐르는 방식은 현실의 시간과 동일하게 흐른다</a:t>
            </a:r>
          </a:p>
        </p:txBody>
      </p:sp>
      <p:sp>
        <p:nvSpPr>
          <p:cNvPr id="4" name="말풍선: 사각형 3">
            <a:extLst>
              <a:ext uri="{FF2B5EF4-FFF2-40B4-BE49-F238E27FC236}">
                <a16:creationId xmlns:a16="http://schemas.microsoft.com/office/drawing/2014/main" id="{4015C15F-05E8-2755-98B0-1DC735F84476}"/>
              </a:ext>
            </a:extLst>
          </p:cNvPr>
          <p:cNvSpPr/>
          <p:nvPr/>
        </p:nvSpPr>
        <p:spPr>
          <a:xfrm>
            <a:off x="2088873" y="5649057"/>
            <a:ext cx="6889475" cy="738491"/>
          </a:xfrm>
          <a:prstGeom prst="wedgeRectCallout">
            <a:avLst>
              <a:gd name="adj1" fmla="val 20600"/>
              <a:gd name="adj2" fmla="val -79498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스마트폰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주된 플레이 장소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평소에는 가로로 플레이하다 특정 이벤트를 해결 하게 될 경우 세로로 회전한다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337FAA-D645-D904-D842-EAF72F575F85}"/>
              </a:ext>
            </a:extLst>
          </p:cNvPr>
          <p:cNvSpPr txBox="1"/>
          <p:nvPr/>
        </p:nvSpPr>
        <p:spPr>
          <a:xfrm>
            <a:off x="1510748" y="2058407"/>
            <a:ext cx="196794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[</a:t>
            </a:r>
            <a:r>
              <a:rPr lang="ko-KR" altLang="en-US" sz="1400" b="1" dirty="0"/>
              <a:t>배경</a:t>
            </a:r>
            <a:r>
              <a:rPr lang="en-US" altLang="ko-KR" sz="1400" b="1" dirty="0"/>
              <a:t>]</a:t>
            </a:r>
          </a:p>
          <a:p>
            <a:r>
              <a:rPr lang="ko-KR" altLang="en-US" sz="1200" dirty="0"/>
              <a:t>플레이어가 방안에서</a:t>
            </a:r>
            <a:endParaRPr lang="en-US" altLang="ko-KR" sz="1200" dirty="0"/>
          </a:p>
          <a:p>
            <a:r>
              <a:rPr lang="ko-KR" altLang="en-US" sz="1200" dirty="0"/>
              <a:t>핸드폰 게임을 하고 있는</a:t>
            </a:r>
            <a:endParaRPr lang="en-US" altLang="ko-KR" sz="1200" dirty="0"/>
          </a:p>
          <a:p>
            <a:r>
              <a:rPr lang="ko-KR" altLang="en-US" sz="1200" dirty="0"/>
              <a:t>느낌을 주기 위한 배경</a:t>
            </a: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FCA6FC40-F2B0-C29C-2728-66B396AF8150}"/>
              </a:ext>
            </a:extLst>
          </p:cNvPr>
          <p:cNvSpPr/>
          <p:nvPr/>
        </p:nvSpPr>
        <p:spPr>
          <a:xfrm>
            <a:off x="7348332" y="3837738"/>
            <a:ext cx="4638261" cy="949545"/>
          </a:xfrm>
          <a:prstGeom prst="wedgeRectCallout">
            <a:avLst>
              <a:gd name="adj1" fmla="val -33071"/>
              <a:gd name="adj2" fmla="val -7796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방해 이벤트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게임이 시작되고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 err="1">
                <a:solidFill>
                  <a:schemeClr val="tx1"/>
                </a:solidFill>
              </a:rPr>
              <a:t>분후</a:t>
            </a:r>
            <a:r>
              <a:rPr lang="ko-KR" altLang="en-US" sz="1200" dirty="0">
                <a:solidFill>
                  <a:schemeClr val="tx1"/>
                </a:solidFill>
              </a:rPr>
              <a:t> 부터 등장한다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이벤트를 진행하고 </a:t>
            </a:r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분 </a:t>
            </a:r>
            <a:r>
              <a:rPr lang="ko-KR" altLang="en-US" sz="1200" dirty="0" err="1">
                <a:solidFill>
                  <a:schemeClr val="tx1"/>
                </a:solidFill>
              </a:rPr>
              <a:t>쿨타임을</a:t>
            </a:r>
            <a:r>
              <a:rPr lang="ko-KR" altLang="en-US" sz="1200" dirty="0">
                <a:solidFill>
                  <a:schemeClr val="tx1"/>
                </a:solidFill>
              </a:rPr>
              <a:t> 가진 후 다음 이벤트 등장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48539C5B-2024-05D0-149E-9CA7007425E5}"/>
              </a:ext>
            </a:extLst>
          </p:cNvPr>
          <p:cNvSpPr/>
          <p:nvPr/>
        </p:nvSpPr>
        <p:spPr>
          <a:xfrm>
            <a:off x="251793" y="3718942"/>
            <a:ext cx="4638261" cy="1080652"/>
          </a:xfrm>
          <a:prstGeom prst="wedgeRectCallout">
            <a:avLst>
              <a:gd name="adj1" fmla="val 56215"/>
              <a:gd name="adj2" fmla="val -189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미니 게임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게임안에서 플레이해야 하는 게임을 나타낸다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방해 이벤트를 해결하는 동안에는 일시정지 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일시 정지가 끝난 후 처리는 게임마다 다르다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chemeClr val="tx1"/>
                </a:solidFill>
              </a:rPr>
              <a:t>조작 법은 주로 마우스 클릭 혹은 간단한 이동</a:t>
            </a: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DBB913E9-0946-713D-6374-B9EDD46E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CDBD49A-1DB2-3417-9192-14E82AAC6EE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63277D1-691C-809B-46A6-15561FA50DAE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83571166-C585-4898-1DD1-BF8D67923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582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C72F-CCC8-038E-E648-0D2F86D42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FF13A-8F1D-4088-B579-4746D82F3A8E}"/>
              </a:ext>
            </a:extLst>
          </p:cNvPr>
          <p:cNvSpPr txBox="1"/>
          <p:nvPr/>
        </p:nvSpPr>
        <p:spPr>
          <a:xfrm>
            <a:off x="430696" y="5127679"/>
            <a:ext cx="8908208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 이벤트는 플레이어가 미니게임을 진행하는데 방해를 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이벤트마다 해결법이 다르며 정해진 해결법을 통해서 해결 하거나 무시할 수 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특정 이벤트는 해결을 하거나 무시를 할 시 후속 이벤트가 등장한다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모든 방해 이벤트는 게임 중 </a:t>
            </a:r>
            <a:r>
              <a:rPr lang="ko-KR" altLang="en-US" sz="2000" b="1" dirty="0"/>
              <a:t>한 번만 </a:t>
            </a:r>
            <a:r>
              <a:rPr lang="ko-KR" altLang="en-US" dirty="0"/>
              <a:t>등장한다</a:t>
            </a:r>
            <a:r>
              <a:rPr lang="en-US" altLang="ko-KR" dirty="0"/>
              <a:t>.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D03644A-439C-B2F0-53ED-64CC062EB299}"/>
              </a:ext>
            </a:extLst>
          </p:cNvPr>
          <p:cNvGrpSpPr/>
          <p:nvPr/>
        </p:nvGrpSpPr>
        <p:grpSpPr>
          <a:xfrm>
            <a:off x="2809461" y="1364959"/>
            <a:ext cx="6003235" cy="3451253"/>
            <a:chOff x="2816087" y="1557130"/>
            <a:chExt cx="6546574" cy="3763618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8C8069DC-A96C-3F6E-2E46-2D0AA6DF8D3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F96E78A-328F-E528-AEE1-1C695B190CE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B06C537E-9CB0-EA64-E9A1-0881C50A1DE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4022E72-6629-D0C2-4970-8A7CDBC061D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0" name="사각형: 둥근 모서리 19">
                <a:extLst>
                  <a:ext uri="{FF2B5EF4-FFF2-40B4-BE49-F238E27FC236}">
                    <a16:creationId xmlns:a16="http://schemas.microsoft.com/office/drawing/2014/main" id="{2B69E0FA-E99D-C7ED-F6C8-791A91B16D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B197944-A883-88F1-3E65-38735570A94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FE6AC78-A8C0-23C9-BA24-360A781E8BD2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6A9276-5B30-0B55-3CA2-6652344B7C79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57094E29-E43A-74D5-DEB4-85A91FD1D4A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592C291A-C86E-448B-B7B7-14E716CB040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3E1BAF69-E7E7-5D3B-BBCA-B454EE8750E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76C776F8-08DD-E06D-CFF6-DDA8FE1757B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A331F200-77A3-2D70-17C3-BFE439785721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63B65964-225C-C180-074E-068D219276A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6126F7F-F8A2-CCAE-B9D7-2B78CFAB61C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EF6C665A-3478-EE81-B742-53A6A1060EB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FDB75E83-29B8-5E2C-842E-BCDE4B249BA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038F9B73-F36D-B8CC-093E-BA053FC762A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DCAD66CA-40EA-B758-3D4C-13DF42BC895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3E87D2C4-2E45-E2FD-EDD4-25AAE409C66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F909EE5E-BFBB-3C23-64EE-F0E0A47F94A3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10B6B71-4517-8F0C-A4ED-5EE9340B9937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A2AE9E-1A91-0C80-85AF-3A6FBD472EF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59263A99-E9C3-4886-9902-D78BDD57107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C14E5F6-41DD-4B47-25BD-6EA565A7E7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825B9F22-3ADE-C186-80EE-BDE0671B6F0A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3" name="그림 12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3371FE9F-36E3-7E02-2EFD-4C203BEB1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3AE09993-571F-A972-6233-45AA2E628B70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177CB06F-1D42-933F-B3EC-538DAF9EDF3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AD744C91-1A39-3B8C-BE3D-4F407E8195D3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6D567E8B-A3CE-995C-92D2-F0CCD8628D62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8" name="제목 1">
            <a:extLst>
              <a:ext uri="{FF2B5EF4-FFF2-40B4-BE49-F238E27FC236}">
                <a16:creationId xmlns:a16="http://schemas.microsoft.com/office/drawing/2014/main" id="{94C272A8-5D4F-5A90-4641-D1F1E5E7FD1B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D1A4D1-0C3F-8A80-C7B6-CF2CC8BFD2A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2D78B4A-CC36-2DB8-51F4-8C2319E60845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8D428CA-A7D4-F1FA-B75F-F47EE69C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799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57FE7-68A2-E605-EB52-782D7FE3B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E65D3470-60D6-3A26-67B0-B4CF6D0F7E20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3A0D5C74-FD77-9E7A-80B3-5007B608B9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11F3244-9A89-0BD8-530F-940A30D5F03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60FF3AF4-D463-4041-F4C9-007B3A2A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383BC0-2DD6-5E8A-12BD-AD318010F5D1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무시 시스템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E9F3CBC7-A17B-B216-AF51-045AA3971A2A}"/>
              </a:ext>
            </a:extLst>
          </p:cNvPr>
          <p:cNvSpPr/>
          <p:nvPr/>
        </p:nvSpPr>
        <p:spPr>
          <a:xfrm>
            <a:off x="2809461" y="1364959"/>
            <a:ext cx="6003235" cy="3451253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D2677AE-416A-B567-0A37-B32CF4AD70BE}"/>
              </a:ext>
            </a:extLst>
          </p:cNvPr>
          <p:cNvGrpSpPr/>
          <p:nvPr/>
        </p:nvGrpSpPr>
        <p:grpSpPr>
          <a:xfrm>
            <a:off x="3016050" y="1489520"/>
            <a:ext cx="5638665" cy="3171749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F0BE6A5-A49C-B447-4119-69B75ACA24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D270917-9308-3E30-EB94-177B6DE93E9C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7841C24D-DE14-DC97-6D87-F1D6CDCF0BC5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545F592-F090-80A0-C8BC-76BEE1EE535A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5632DD6B-89FE-1DA6-819E-C49974ABB86E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09A66A-01B6-5106-30BB-A9AC6B3DE3B2}"/>
                </a:ext>
              </a:extLst>
            </p:cNvPr>
            <p:cNvSpPr txBox="1"/>
            <p:nvPr/>
          </p:nvSpPr>
          <p:spPr>
            <a:xfrm>
              <a:off x="9932503" y="311426"/>
              <a:ext cx="1563758" cy="372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700" b="1" dirty="0"/>
                <a:t>&lt;</a:t>
              </a:r>
              <a:r>
                <a:rPr lang="ko-KR" altLang="en-US" sz="700" b="1" dirty="0"/>
                <a:t>현재 순위</a:t>
              </a:r>
              <a:r>
                <a:rPr lang="en-US" altLang="ko-KR" sz="700" b="1" dirty="0"/>
                <a:t>&gt;</a:t>
              </a:r>
              <a:endParaRPr lang="ko-KR" altLang="en-US" sz="7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5E105A10-B1B0-90DD-6BF5-2CD5B0138B4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12A9399E-2CED-1DBD-113B-FE3004F0454D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1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0E268AC0-D60E-441B-6D89-9CE2238A935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You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E0E97CA1-02BB-D35F-A107-CDD6FCB69E96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ED849BEF-CB4E-01C1-3FE2-B57DEB4B4FD2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E072CFDA-317D-2EB7-7A99-05ED7190392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2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3AD78BD8-8B2D-DBA8-9882-C944F1D28B31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P1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ACEB0354-4A38-A1C7-8399-C6E31C8AD99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A431C834-B3BB-8FF6-0AF2-499DB6FB85DE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126A7A9A-7C5B-3B69-AD24-66F5831790E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700" dirty="0">
                    <a:solidFill>
                      <a:schemeClr val="tx1"/>
                    </a:solidFill>
                  </a:rPr>
                  <a:t>3</a:t>
                </a:r>
                <a:endParaRPr lang="ko-KR" altLang="en-US" sz="7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F1135F3-F8BF-4C25-7393-7C268637D4CE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P2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B333FFA2-686F-9000-4720-C91B2E56DCC0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5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5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73CA4248-0AFD-DE47-6F62-BB51B29AAC94}"/>
              </a:ext>
            </a:extLst>
          </p:cNvPr>
          <p:cNvSpPr/>
          <p:nvPr/>
        </p:nvSpPr>
        <p:spPr>
          <a:xfrm>
            <a:off x="2849441" y="3024426"/>
            <a:ext cx="132318" cy="132318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25041FBA-3C21-9840-081A-C41432704B21}"/>
              </a:ext>
            </a:extLst>
          </p:cNvPr>
          <p:cNvSpPr/>
          <p:nvPr/>
        </p:nvSpPr>
        <p:spPr>
          <a:xfrm>
            <a:off x="5118397" y="1550881"/>
            <a:ext cx="1397514" cy="2574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50" dirty="0"/>
              <a:t>현재 점수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en-US" altLang="ko-KR" sz="1050" dirty="0"/>
              <a:t>123,000</a:t>
            </a:r>
            <a:endParaRPr lang="ko-KR" altLang="en-US" sz="105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8F39969-A7F6-C015-3F89-EC2CCFF278A2}"/>
              </a:ext>
            </a:extLst>
          </p:cNvPr>
          <p:cNvSpPr/>
          <p:nvPr/>
        </p:nvSpPr>
        <p:spPr>
          <a:xfrm>
            <a:off x="3016050" y="1484965"/>
            <a:ext cx="5638664" cy="3171749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7DEA02D-519F-A538-A7EA-698946EF941D}"/>
              </a:ext>
            </a:extLst>
          </p:cNvPr>
          <p:cNvSpPr/>
          <p:nvPr/>
        </p:nvSpPr>
        <p:spPr>
          <a:xfrm>
            <a:off x="5009026" y="2634874"/>
            <a:ext cx="1618914" cy="919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환경 설정</a:t>
            </a:r>
            <a:endParaRPr lang="en-US" altLang="ko-KR" sz="1200" dirty="0"/>
          </a:p>
          <a:p>
            <a:pPr algn="ctr"/>
            <a:endParaRPr lang="en-US" altLang="ko-KR" sz="1200" dirty="0"/>
          </a:p>
          <a:p>
            <a:pPr algn="ctr"/>
            <a:r>
              <a:rPr lang="ko-KR" altLang="en-US" sz="12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E92B66E-C3C2-86AD-F398-87DF13062D18}"/>
              </a:ext>
            </a:extLst>
          </p:cNvPr>
          <p:cNvGrpSpPr/>
          <p:nvPr/>
        </p:nvGrpSpPr>
        <p:grpSpPr>
          <a:xfrm>
            <a:off x="3253020" y="1550881"/>
            <a:ext cx="5164726" cy="1083993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D092D899-71B8-9771-028B-0C437C1A0232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BB56DAC-E781-8FDA-D3B6-71E87F870010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NPC</a:t>
              </a:r>
              <a:r>
                <a:rPr lang="ko-KR" altLang="en-US" sz="1500" dirty="0">
                  <a:solidFill>
                    <a:schemeClr val="tx1"/>
                  </a:solidFill>
                </a:rPr>
                <a:t>이름</a:t>
              </a:r>
              <a:endParaRPr lang="en-US" altLang="ko-KR" sz="15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500" dirty="0">
                  <a:solidFill>
                    <a:schemeClr val="tx1"/>
                  </a:solidFill>
                </a:rPr>
                <a:t>010-xxxx-xxxx</a:t>
              </a:r>
              <a:endParaRPr lang="ko-KR" altLang="en-US" sz="15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31EDBC44-921D-F57C-E725-DED7743B2ED4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FB533D89-0E69-64B9-4DD8-32868562AF87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DE4A824F-150B-1959-4CB3-2AE850CDD06A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BA83F7EF-4463-3B6D-EA17-33D3A101A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1960" y="1622630"/>
            <a:ext cx="533089" cy="533089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DB45777-5C4E-D0BF-491C-08C00DA889B2}"/>
              </a:ext>
            </a:extLst>
          </p:cNvPr>
          <p:cNvSpPr txBox="1"/>
          <p:nvPr/>
        </p:nvSpPr>
        <p:spPr>
          <a:xfrm>
            <a:off x="361325" y="5019843"/>
            <a:ext cx="11269432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이벤트는 무시를 이용해서 빠르게 넘길 수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무시하였을 경우 </a:t>
            </a:r>
            <a:r>
              <a:rPr lang="en-US" altLang="ko-KR" sz="1600" dirty="0"/>
              <a:t>30</a:t>
            </a:r>
            <a:r>
              <a:rPr lang="ko-KR" altLang="en-US" sz="1600" dirty="0"/>
              <a:t>초</a:t>
            </a:r>
            <a:r>
              <a:rPr lang="en-US" altLang="ko-KR" sz="1600" dirty="0"/>
              <a:t>/ 20</a:t>
            </a:r>
            <a:r>
              <a:rPr lang="ko-KR" altLang="en-US" sz="1600" dirty="0"/>
              <a:t>초</a:t>
            </a:r>
            <a:r>
              <a:rPr lang="en-US" altLang="ko-KR" sz="1600" dirty="0"/>
              <a:t>/ 10</a:t>
            </a:r>
            <a:r>
              <a:rPr lang="ko-KR" altLang="en-US" sz="1600" dirty="0"/>
              <a:t>초 순으로 같은 이벤트가 다시 등장하는 간격이 짧아 지면서 해결 난이도가 상승한다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이벤트는 무시를 사용하면 후속 이벤트가 등장하는 경우가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무시는 게임당 최대 </a:t>
            </a:r>
            <a:r>
              <a:rPr lang="en-US" altLang="ko-KR" sz="1600" dirty="0"/>
              <a:t>2</a:t>
            </a:r>
            <a:r>
              <a:rPr lang="ko-KR" altLang="en-US" sz="1600" dirty="0"/>
              <a:t>번까지 사용 가능하다</a:t>
            </a:r>
            <a:r>
              <a:rPr lang="en-US" altLang="ko-KR" sz="1600" dirty="0"/>
              <a:t>.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7F32E462-2301-C50B-7C7F-2500DDFD9CF7}"/>
              </a:ext>
            </a:extLst>
          </p:cNvPr>
          <p:cNvSpPr/>
          <p:nvPr/>
        </p:nvSpPr>
        <p:spPr>
          <a:xfrm>
            <a:off x="6529163" y="2263362"/>
            <a:ext cx="1647360" cy="3948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315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AA5F9-A086-2F3E-F1A4-782359271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A4A4E98D-C65A-4D37-C08E-F96D6376BF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56C94F-2A77-56DC-4AC5-515E9274453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BCC3248-226B-23C4-A8A3-FC0164E3514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0216EEA7-A3F0-6F89-8F0D-D44255F35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14C6CBF-7FEE-D70D-A236-BA2A760D4F39}"/>
              </a:ext>
            </a:extLst>
          </p:cNvPr>
          <p:cNvSpPr txBox="1"/>
          <p:nvPr/>
        </p:nvSpPr>
        <p:spPr>
          <a:xfrm>
            <a:off x="454785" y="700766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후속 이벤트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9F88F65-383C-8621-D9E9-DB43154C08FB}"/>
              </a:ext>
            </a:extLst>
          </p:cNvPr>
          <p:cNvSpPr txBox="1"/>
          <p:nvPr/>
        </p:nvSpPr>
        <p:spPr>
          <a:xfrm>
            <a:off x="361325" y="5173870"/>
            <a:ext cx="8903399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특정 방해 이벤트는 후속 이벤트를 가지고 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해당 이벤트를 해결하거나 무시하였을 경우 다음 방해이벤트는 </a:t>
            </a:r>
            <a:r>
              <a:rPr lang="ko-KR" altLang="en-US" sz="1600" b="1" dirty="0"/>
              <a:t>반드시</a:t>
            </a:r>
            <a:r>
              <a:rPr lang="ko-KR" altLang="en-US" sz="1600" dirty="0"/>
              <a:t> 후속 이벤트가 된다</a:t>
            </a:r>
            <a:r>
              <a:rPr lang="en-US" altLang="ko-KR" sz="1600" dirty="0"/>
              <a:t>.</a:t>
            </a:r>
            <a:r>
              <a:rPr lang="ko-KR" altLang="en-US" sz="1600" dirty="0"/>
              <a:t> </a:t>
            </a:r>
            <a:endParaRPr lang="en-US" altLang="ko-KR" sz="1600" dirty="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ED5796C-325A-A284-2383-0D2600C6FF5D}"/>
              </a:ext>
            </a:extLst>
          </p:cNvPr>
          <p:cNvSpPr/>
          <p:nvPr/>
        </p:nvSpPr>
        <p:spPr>
          <a:xfrm>
            <a:off x="281612" y="1637684"/>
            <a:ext cx="4969565" cy="28569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59D8C58-DBB7-56F9-CAA5-5AFB532F7DEF}"/>
              </a:ext>
            </a:extLst>
          </p:cNvPr>
          <p:cNvGrpSpPr/>
          <p:nvPr/>
        </p:nvGrpSpPr>
        <p:grpSpPr>
          <a:xfrm>
            <a:off x="452629" y="1740797"/>
            <a:ext cx="4667769" cy="2625620"/>
            <a:chOff x="371062" y="208722"/>
            <a:chExt cx="11449877" cy="6440556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A4E1A40-43D5-FEBC-52D9-1F9469D8AF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2A2A5BC3-D53A-9DFC-01B9-023C566D5035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28E29A43-1F00-20DD-8C4B-F0A94EC1193A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08C97C1-B8EB-A86B-F6EF-EBD2253BBD53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FC9D03E5-A550-AA9F-22A8-D39504291C23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658EBAC-F61E-5563-A840-F8E9D3F47523}"/>
                </a:ext>
              </a:extLst>
            </p:cNvPr>
            <p:cNvSpPr txBox="1"/>
            <p:nvPr/>
          </p:nvSpPr>
          <p:spPr>
            <a:xfrm>
              <a:off x="9932504" y="311425"/>
              <a:ext cx="1563758" cy="4529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600" b="1" dirty="0"/>
                <a:t>&lt;</a:t>
              </a:r>
              <a:r>
                <a:rPr lang="ko-KR" altLang="en-US" sz="600" b="1" dirty="0"/>
                <a:t>현재 순위</a:t>
              </a:r>
              <a:r>
                <a:rPr lang="en-US" altLang="ko-KR" sz="600" b="1" dirty="0"/>
                <a:t>&gt;</a:t>
              </a:r>
              <a:endParaRPr lang="ko-KR" altLang="en-US" sz="600" b="1" dirty="0"/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70D30335-0E35-44DB-EEFD-A22551E3A865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70" name="직사각형 69">
                <a:extLst>
                  <a:ext uri="{FF2B5EF4-FFF2-40B4-BE49-F238E27FC236}">
                    <a16:creationId xmlns:a16="http://schemas.microsoft.com/office/drawing/2014/main" id="{F15D7374-26D5-5BB2-DB48-8101149DD1C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1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직사각형 70">
                <a:extLst>
                  <a:ext uri="{FF2B5EF4-FFF2-40B4-BE49-F238E27FC236}">
                    <a16:creationId xmlns:a16="http://schemas.microsoft.com/office/drawing/2014/main" id="{1E80EA47-5BD9-8C4E-631C-96E20B0F737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You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4D9FDF3F-AF94-474C-2077-CC40F04C8637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7033116F-97C5-28BE-8602-B437B7E25BA1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67" name="직사각형 66">
                <a:extLst>
                  <a:ext uri="{FF2B5EF4-FFF2-40B4-BE49-F238E27FC236}">
                    <a16:creationId xmlns:a16="http://schemas.microsoft.com/office/drawing/2014/main" id="{4D6DB607-FC9C-1FF2-7DB4-BF2DA3A1FB8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2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직사각형 67">
                <a:extLst>
                  <a:ext uri="{FF2B5EF4-FFF2-40B4-BE49-F238E27FC236}">
                    <a16:creationId xmlns:a16="http://schemas.microsoft.com/office/drawing/2014/main" id="{ECD9A4A8-6C4F-D223-D9D6-397BCD936F5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P1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>
                <a:extLst>
                  <a:ext uri="{FF2B5EF4-FFF2-40B4-BE49-F238E27FC236}">
                    <a16:creationId xmlns:a16="http://schemas.microsoft.com/office/drawing/2014/main" id="{266049C0-F710-CA87-E78D-7737E9CD384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42139488-C34A-9CA7-4DB2-CA3536E9F50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64" name="직사각형 63">
                <a:extLst>
                  <a:ext uri="{FF2B5EF4-FFF2-40B4-BE49-F238E27FC236}">
                    <a16:creationId xmlns:a16="http://schemas.microsoft.com/office/drawing/2014/main" id="{87FD9DD3-B2B4-7BE3-09E8-309021DD5AF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600" dirty="0">
                    <a:solidFill>
                      <a:schemeClr val="tx1"/>
                    </a:solidFill>
                  </a:rPr>
                  <a:t>3</a:t>
                </a:r>
                <a:endParaRPr lang="ko-KR" altLang="en-US" sz="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직사각형 64">
                <a:extLst>
                  <a:ext uri="{FF2B5EF4-FFF2-40B4-BE49-F238E27FC236}">
                    <a16:creationId xmlns:a16="http://schemas.microsoft.com/office/drawing/2014/main" id="{04AFD3F5-D1FD-F952-E4A3-C9047C2D4D79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400" dirty="0">
                    <a:solidFill>
                      <a:schemeClr val="tx1"/>
                    </a:solidFill>
                  </a:rPr>
                  <a:t>P2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직사각형 65">
                <a:extLst>
                  <a:ext uri="{FF2B5EF4-FFF2-40B4-BE49-F238E27FC236}">
                    <a16:creationId xmlns:a16="http://schemas.microsoft.com/office/drawing/2014/main" id="{A09E8508-EC37-524B-24C0-85B14539665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타원 43">
            <a:extLst>
              <a:ext uri="{FF2B5EF4-FFF2-40B4-BE49-F238E27FC236}">
                <a16:creationId xmlns:a16="http://schemas.microsoft.com/office/drawing/2014/main" id="{3D7144C8-E823-2EC8-D5C5-4F75962512D1}"/>
              </a:ext>
            </a:extLst>
          </p:cNvPr>
          <p:cNvSpPr/>
          <p:nvPr/>
        </p:nvSpPr>
        <p:spPr>
          <a:xfrm>
            <a:off x="314708" y="3011415"/>
            <a:ext cx="109535" cy="10953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F56AB3-831E-47B9-A7A7-7AD101ADAFB3}"/>
              </a:ext>
            </a:extLst>
          </p:cNvPr>
          <p:cNvSpPr/>
          <p:nvPr/>
        </p:nvSpPr>
        <p:spPr>
          <a:xfrm>
            <a:off x="2192983" y="1791593"/>
            <a:ext cx="1156882" cy="2130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현재 점수 </a:t>
            </a:r>
            <a:r>
              <a:rPr lang="en-US" altLang="ko-KR" sz="1000" dirty="0"/>
              <a:t>:</a:t>
            </a:r>
            <a:r>
              <a:rPr lang="ko-KR" altLang="en-US" sz="1000" dirty="0"/>
              <a:t> </a:t>
            </a:r>
            <a:r>
              <a:rPr lang="en-US" altLang="ko-KR" sz="1000" dirty="0"/>
              <a:t>123,000</a:t>
            </a:r>
            <a:endParaRPr lang="ko-KR" altLang="en-US" sz="1000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F0CF10-FB08-0E2B-723B-14AF8B54E524}"/>
              </a:ext>
            </a:extLst>
          </p:cNvPr>
          <p:cNvSpPr/>
          <p:nvPr/>
        </p:nvSpPr>
        <p:spPr>
          <a:xfrm>
            <a:off x="452629" y="1737027"/>
            <a:ext cx="4667768" cy="2625620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5672957-432F-88F9-57DA-E78739485795}"/>
              </a:ext>
            </a:extLst>
          </p:cNvPr>
          <p:cNvSpPr/>
          <p:nvPr/>
        </p:nvSpPr>
        <p:spPr>
          <a:xfrm>
            <a:off x="2102444" y="2688938"/>
            <a:ext cx="1340160" cy="76076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1100" dirty="0"/>
          </a:p>
          <a:p>
            <a:pPr algn="ctr"/>
            <a:r>
              <a:rPr lang="ko-KR" altLang="en-US" sz="900" dirty="0"/>
              <a:t>환경 설정</a:t>
            </a:r>
            <a:endParaRPr lang="en-US" altLang="ko-KR" sz="900" dirty="0"/>
          </a:p>
          <a:p>
            <a:pPr algn="ctr"/>
            <a:endParaRPr lang="en-US" altLang="ko-KR" sz="900" dirty="0"/>
          </a:p>
          <a:p>
            <a:pPr algn="ctr"/>
            <a:r>
              <a:rPr lang="ko-KR" altLang="en-US" sz="900" dirty="0"/>
              <a:t>게임으로 돌아가기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DC6EF81-4563-0D31-F6ED-CCEAB7FE9F7C}"/>
              </a:ext>
            </a:extLst>
          </p:cNvPr>
          <p:cNvGrpSpPr/>
          <p:nvPr/>
        </p:nvGrpSpPr>
        <p:grpSpPr>
          <a:xfrm>
            <a:off x="648797" y="1791593"/>
            <a:ext cx="4275435" cy="897345"/>
            <a:chOff x="3299791" y="1759879"/>
            <a:chExt cx="5632174" cy="1182103"/>
          </a:xfrm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0FB1213F-9140-885D-172B-5EBA05248E44}"/>
                </a:ext>
              </a:extLst>
            </p:cNvPr>
            <p:cNvSpPr/>
            <p:nvPr/>
          </p:nvSpPr>
          <p:spPr>
            <a:xfrm>
              <a:off x="3299791" y="1759879"/>
              <a:ext cx="5632174" cy="118210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30C5914-8BD1-746C-A099-AB5B94CB3F95}"/>
                </a:ext>
              </a:extLst>
            </p:cNvPr>
            <p:cNvSpPr/>
            <p:nvPr/>
          </p:nvSpPr>
          <p:spPr>
            <a:xfrm>
              <a:off x="3942522" y="1848148"/>
              <a:ext cx="4750904" cy="981191"/>
            </a:xfrm>
            <a:prstGeom prst="rect">
              <a:avLst/>
            </a:prstGeom>
            <a:solidFill>
              <a:srgbClr val="D9D9D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NPC</a:t>
              </a:r>
              <a:r>
                <a:rPr lang="ko-KR" altLang="en-US" sz="1400" dirty="0">
                  <a:solidFill>
                    <a:schemeClr val="tx1"/>
                  </a:solidFill>
                </a:rPr>
                <a:t>이름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010-xxxx-xxxx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AD8C6548-C815-74C1-7A9C-21DF1726A075}"/>
                </a:ext>
              </a:extLst>
            </p:cNvPr>
            <p:cNvGrpSpPr/>
            <p:nvPr/>
          </p:nvGrpSpPr>
          <p:grpSpPr>
            <a:xfrm>
              <a:off x="4094364" y="2631887"/>
              <a:ext cx="4447221" cy="259070"/>
              <a:chOff x="4055165" y="2631887"/>
              <a:chExt cx="4447221" cy="259070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AF68BF56-7940-1C9A-B7F2-49DF47C6AAB9}"/>
                  </a:ext>
                </a:extLst>
              </p:cNvPr>
              <p:cNvSpPr/>
              <p:nvPr/>
            </p:nvSpPr>
            <p:spPr>
              <a:xfrm>
                <a:off x="4055165" y="2631887"/>
                <a:ext cx="1524000" cy="259070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전화 받기</a:t>
                </a: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51CF6628-EC15-D8EB-3E77-621C6972D5FD}"/>
                  </a:ext>
                </a:extLst>
              </p:cNvPr>
              <p:cNvSpPr/>
              <p:nvPr/>
            </p:nvSpPr>
            <p:spPr>
              <a:xfrm>
                <a:off x="6978386" y="2631887"/>
                <a:ext cx="1524000" cy="259070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>
                    <a:solidFill>
                      <a:schemeClr val="tx1"/>
                    </a:solidFill>
                  </a:rPr>
                  <a:t>무시하기</a:t>
                </a:r>
              </a:p>
            </p:txBody>
          </p:sp>
        </p:grpSp>
      </p:grpSp>
      <p:pic>
        <p:nvPicPr>
          <p:cNvPr id="74" name="그래픽 73" descr="수신기 단색으로 채워진">
            <a:extLst>
              <a:ext uri="{FF2B5EF4-FFF2-40B4-BE49-F238E27FC236}">
                <a16:creationId xmlns:a16="http://schemas.microsoft.com/office/drawing/2014/main" id="{222C4089-7C9E-045E-CF17-12F584945E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9972" y="1850988"/>
            <a:ext cx="441299" cy="441299"/>
          </a:xfrm>
          <a:prstGeom prst="rect">
            <a:avLst/>
          </a:prstGeom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2EA5B728-FC3A-B216-24C2-EC331838D6D4}"/>
              </a:ext>
            </a:extLst>
          </p:cNvPr>
          <p:cNvSpPr/>
          <p:nvPr/>
        </p:nvSpPr>
        <p:spPr>
          <a:xfrm>
            <a:off x="3360835" y="2381395"/>
            <a:ext cx="1363709" cy="3268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FDD53D06-8E12-89FC-278D-52908BD3626D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1525F671-9E2F-DB88-30E7-84C6F1D24679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FC75651-3AFC-550D-B131-6BF76E95670A}"/>
                </a:ext>
              </a:extLst>
            </p:cNvPr>
            <p:cNvSpPr txBox="1"/>
            <p:nvPr/>
          </p:nvSpPr>
          <p:spPr>
            <a:xfrm>
              <a:off x="5858073" y="3592895"/>
              <a:ext cx="8547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분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41199267-1FB8-5A6A-B574-26B65900C1A5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8EEAA376-DF16-4D34-32DA-1F094659EBE6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05C035D3-0FED-7924-4A8D-0942D06C8F4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951F7062-4943-4D27-5D08-56AEAD0C3C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537941F-9934-ADB0-D7C6-2C7479DE0AEF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08CE4356-29E8-A17A-5C55-15CD82ADBF2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498E51CD-386F-130C-2394-56EC844CFA8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B7C53F1E-9810-EBD4-AC6B-401DE1E95131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89A11D43-C1DF-5FD2-A85E-115089E3A11F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2030BE09-54A0-EF1E-614E-FBDEC2571C2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45B2B90F-94BD-E5DA-F83B-DD60F91C56B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08CBD1FB-C25E-A4BB-3D30-0831B88952E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388AEC54-B7B7-3261-97D5-CDA010AB0B2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C112CC87-056B-DFF7-C4B1-82B3D15BA779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2FE34CB3-85AC-2652-8A0F-2699F3B029A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6F277284-DA05-F85E-BE7B-D74195FAB87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9274D3EC-54CE-1B96-E3F4-487C2C4D4A0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3F015B2E-9A5D-DFCC-8A3D-1A4912D045DE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831BF57-1329-9DE7-BDDF-5C8A4BE3487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76317974-0FCA-C2D2-D2C2-FF30557880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19695106-D59B-A05C-D9A5-3FFBA0870BC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C36A9434-EDC5-A0A1-9307-6F054E30E13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D1CAF7E-6BBD-440F-2B73-D8465E225709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B6711006-03C2-F711-6111-FB4C52C95498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0970298A-DE00-AF53-44E1-CA4BE3D17C1A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FFC41261-FBF1-018E-0EA7-B4181B8B1B56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78534EF1-4FBD-0F74-622A-339AF08654B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100"/>
              </a:p>
            </p:txBody>
          </p:sp>
          <p:pic>
            <p:nvPicPr>
              <p:cNvPr id="85" name="그림 84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D69AAAA7-785A-88CD-3B21-D967E951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31375CFE-083B-088A-BC97-122929C60C9A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ko-KR" altLang="en-US" sz="1200" dirty="0">
                    <a:solidFill>
                      <a:schemeClr val="tx1"/>
                    </a:solidFill>
                  </a:rPr>
                  <a:t>너 왜 내 전화 안 받아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?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9C53696A-9426-C633-60AF-6C6025421B98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8" name="직사각형 87">
                  <a:extLst>
                    <a:ext uri="{FF2B5EF4-FFF2-40B4-BE49-F238E27FC236}">
                      <a16:creationId xmlns:a16="http://schemas.microsoft.com/office/drawing/2014/main" id="{0F7B3D04-BFC7-6BCE-E27A-1FCA77C52291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9" name="직사각형 88">
                  <a:extLst>
                    <a:ext uri="{FF2B5EF4-FFF2-40B4-BE49-F238E27FC236}">
                      <a16:creationId xmlns:a16="http://schemas.microsoft.com/office/drawing/2014/main" id="{2EE9C116-4525-713C-C2D9-A547C9FBFA19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254180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17559-1C80-5B6C-F8D6-A74E44423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1">
            <a:extLst>
              <a:ext uri="{FF2B5EF4-FFF2-40B4-BE49-F238E27FC236}">
                <a16:creationId xmlns:a16="http://schemas.microsoft.com/office/drawing/2014/main" id="{022A9FCB-3E38-CD8E-A2FB-BE7C6AA08085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03B57BA-C119-9725-FDCE-FA888556EA2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1A01B9F-B320-E386-CE37-8C2B98C2C6F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BF1F95C5-024D-7EDC-2B58-93BCFDC5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62AA214-C006-D125-AB42-BFB3FC9B157B}"/>
              </a:ext>
            </a:extLst>
          </p:cNvPr>
          <p:cNvSpPr txBox="1"/>
          <p:nvPr/>
        </p:nvSpPr>
        <p:spPr>
          <a:xfrm>
            <a:off x="454785" y="700766"/>
            <a:ext cx="3310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타이머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C22D209-BD89-D058-B74A-0EC9BCFB1DC9}"/>
              </a:ext>
            </a:extLst>
          </p:cNvPr>
          <p:cNvSpPr txBox="1"/>
          <p:nvPr/>
        </p:nvSpPr>
        <p:spPr>
          <a:xfrm>
            <a:off x="361325" y="5173870"/>
            <a:ext cx="11304698" cy="7833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플레이어가 방해 이벤트를 해결하고 미니 게임으로 돌아와 게임으로 돌아가기 버튼을 누르면 타이머가 돌아가게 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타이머가 돌아가고 </a:t>
            </a:r>
            <a:r>
              <a:rPr lang="en-US" altLang="ko-KR" sz="1600" dirty="0"/>
              <a:t>1</a:t>
            </a:r>
            <a:r>
              <a:rPr lang="ko-KR" altLang="en-US" sz="1600" dirty="0"/>
              <a:t>분이 넘어갈 때 각 등급에 맞는 방해 이벤트 혹은 후속 이벤트가 등장하게 된다</a:t>
            </a:r>
            <a:r>
              <a:rPr lang="en-US" altLang="ko-KR" sz="1600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AB1667-F49B-80E5-A5A1-767B0C113F8B}"/>
              </a:ext>
            </a:extLst>
          </p:cNvPr>
          <p:cNvGrpSpPr/>
          <p:nvPr/>
        </p:nvGrpSpPr>
        <p:grpSpPr>
          <a:xfrm>
            <a:off x="281612" y="1637684"/>
            <a:ext cx="4969565" cy="2856997"/>
            <a:chOff x="2809461" y="1364959"/>
            <a:chExt cx="6003235" cy="3451253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49C9CB8D-33C7-0152-0488-D6A1B17B4CC1}"/>
                </a:ext>
              </a:extLst>
            </p:cNvPr>
            <p:cNvSpPr/>
            <p:nvPr/>
          </p:nvSpPr>
          <p:spPr>
            <a:xfrm>
              <a:off x="2809461" y="1364959"/>
              <a:ext cx="6003235" cy="3451253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26A7A238-E1B2-2BF0-CC9A-2A63EF9E36B3}"/>
                </a:ext>
              </a:extLst>
            </p:cNvPr>
            <p:cNvGrpSpPr/>
            <p:nvPr/>
          </p:nvGrpSpPr>
          <p:grpSpPr>
            <a:xfrm>
              <a:off x="3016050" y="1489520"/>
              <a:ext cx="5638665" cy="3171749"/>
              <a:chOff x="371062" y="208722"/>
              <a:chExt cx="11449877" cy="6440556"/>
            </a:xfrm>
          </p:grpSpPr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F05789AA-3D7A-1B92-E0B3-46AB1A73B3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E4DA729D-18B8-45FA-763F-E5006E42561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7384A3F4-9336-7624-B194-72A723B0FC0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C1079458-CA83-7B1E-3B7A-6987FB01CCFF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9401D7A7-7C40-BBED-136D-A76C1568BD6C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10BBB424-D0A5-14A4-5C49-A8A2A09F836A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8" cy="45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600" b="1" dirty="0"/>
                  <a:t>&lt;</a:t>
                </a:r>
                <a:r>
                  <a:rPr lang="ko-KR" altLang="en-US" sz="600" b="1" dirty="0"/>
                  <a:t>현재 순위</a:t>
                </a:r>
                <a:r>
                  <a:rPr lang="en-US" altLang="ko-KR" sz="600" b="1" dirty="0"/>
                  <a:t>&gt;</a:t>
                </a:r>
                <a:endParaRPr lang="ko-KR" altLang="en-US" sz="600" b="1" dirty="0"/>
              </a:p>
            </p:txBody>
          </p: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A9815484-A6A1-7E0E-8EFD-77AB9473083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23B25828-4000-2411-67B7-C3D42AD9B25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EE032041-5F26-D0E6-1856-E2FAA762628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직사각형 71">
                  <a:extLst>
                    <a:ext uri="{FF2B5EF4-FFF2-40B4-BE49-F238E27FC236}">
                      <a16:creationId xmlns:a16="http://schemas.microsoft.com/office/drawing/2014/main" id="{CEC626C8-C74C-C0D5-2B1D-5387B118E94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5D8A5993-C246-5494-6FC2-26EA685836A6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7FB38CBA-A687-3497-386E-AFB54534565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8C7D8B04-420D-5EBE-EA42-8BB858C54839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3A70FB7F-967D-8357-6C74-5CEAFAD7DE5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DF9A7657-CAC5-79F5-4B84-57435A0A460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FEF64B6-1155-C749-823F-9B23C819875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6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23E6234C-8F4F-9FDE-AED0-18E111425E8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4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575C722D-14AC-4A8E-590D-3211EE982A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4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BFE0B77C-F884-C0CD-FA20-6AF789FEA9EB}"/>
                </a:ext>
              </a:extLst>
            </p:cNvPr>
            <p:cNvSpPr/>
            <p:nvPr/>
          </p:nvSpPr>
          <p:spPr>
            <a:xfrm>
              <a:off x="2849441" y="3024426"/>
              <a:ext cx="132318" cy="132318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05E8197-4EC6-95FA-F9BD-57DA69E157CB}"/>
                </a:ext>
              </a:extLst>
            </p:cNvPr>
            <p:cNvSpPr/>
            <p:nvPr/>
          </p:nvSpPr>
          <p:spPr>
            <a:xfrm>
              <a:off x="5118397" y="1550881"/>
              <a:ext cx="1397514" cy="2574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/>
                <a:t>현재 점수 </a:t>
              </a:r>
              <a:r>
                <a:rPr lang="en-US" altLang="ko-KR" sz="1000" dirty="0"/>
                <a:t>: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123,000</a:t>
              </a:r>
              <a:endParaRPr lang="ko-KR" altLang="en-US" sz="1000" dirty="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D369B7E5-8A94-1C0A-64F7-A7F19B627578}"/>
                </a:ext>
              </a:extLst>
            </p:cNvPr>
            <p:cNvSpPr/>
            <p:nvPr/>
          </p:nvSpPr>
          <p:spPr>
            <a:xfrm>
              <a:off x="3016050" y="1484965"/>
              <a:ext cx="5638664" cy="3171749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F75BC3C-5C50-0951-B7BB-58B7345126BA}"/>
                </a:ext>
              </a:extLst>
            </p:cNvPr>
            <p:cNvSpPr/>
            <p:nvPr/>
          </p:nvSpPr>
          <p:spPr>
            <a:xfrm>
              <a:off x="5009026" y="2634874"/>
              <a:ext cx="1618914" cy="9190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1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B55B403-FF06-3177-3477-B5C1792D4249}"/>
                </a:ext>
              </a:extLst>
            </p:cNvPr>
            <p:cNvGrpSpPr/>
            <p:nvPr/>
          </p:nvGrpSpPr>
          <p:grpSpPr>
            <a:xfrm>
              <a:off x="3253020" y="1550881"/>
              <a:ext cx="5164726" cy="1083993"/>
              <a:chOff x="3299791" y="1759879"/>
              <a:chExt cx="5632174" cy="1182103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59580E80-A9D3-3A44-7794-8798C40E9932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BC634DC4-0897-CA61-4C64-C6FE16BA44E3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4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C39DAB4D-0F44-1306-1AD2-997B7176F68E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53" name="직사각형 52">
                  <a:extLst>
                    <a:ext uri="{FF2B5EF4-FFF2-40B4-BE49-F238E27FC236}">
                      <a16:creationId xmlns:a16="http://schemas.microsoft.com/office/drawing/2014/main" id="{9E7B676B-A978-2F66-FA1A-9B80B07DB7B9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4" name="직사각형 53">
                  <a:extLst>
                    <a:ext uri="{FF2B5EF4-FFF2-40B4-BE49-F238E27FC236}">
                      <a16:creationId xmlns:a16="http://schemas.microsoft.com/office/drawing/2014/main" id="{355FBC2E-1AE6-7B3A-AE61-CBF368634F4B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1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74" name="그래픽 73" descr="수신기 단색으로 채워진">
              <a:extLst>
                <a:ext uri="{FF2B5EF4-FFF2-40B4-BE49-F238E27FC236}">
                  <a16:creationId xmlns:a16="http://schemas.microsoft.com/office/drawing/2014/main" id="{FE19F88E-5D01-B798-A38A-1E32C96CCB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691960" y="1622630"/>
              <a:ext cx="533089" cy="533089"/>
            </a:xfrm>
            <a:prstGeom prst="rect">
              <a:avLst/>
            </a:prstGeom>
          </p:spPr>
        </p:pic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C16A411-7D67-0ADE-8C82-5304FFA77B38}"/>
                </a:ext>
              </a:extLst>
            </p:cNvPr>
            <p:cNvSpPr/>
            <p:nvPr/>
          </p:nvSpPr>
          <p:spPr>
            <a:xfrm>
              <a:off x="6529163" y="2263362"/>
              <a:ext cx="1647360" cy="3948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108" name="그룹 107">
            <a:extLst>
              <a:ext uri="{FF2B5EF4-FFF2-40B4-BE49-F238E27FC236}">
                <a16:creationId xmlns:a16="http://schemas.microsoft.com/office/drawing/2014/main" id="{592A23AB-97B0-3205-5280-F57F47D6F5E9}"/>
              </a:ext>
            </a:extLst>
          </p:cNvPr>
          <p:cNvGrpSpPr/>
          <p:nvPr/>
        </p:nvGrpSpPr>
        <p:grpSpPr>
          <a:xfrm>
            <a:off x="5497183" y="2321330"/>
            <a:ext cx="1310784" cy="1489704"/>
            <a:chOff x="5630041" y="2472523"/>
            <a:chExt cx="1310784" cy="1489704"/>
          </a:xfrm>
        </p:grpSpPr>
        <p:sp>
          <p:nvSpPr>
            <p:cNvPr id="3" name="화살표: 오른쪽 2">
              <a:extLst>
                <a:ext uri="{FF2B5EF4-FFF2-40B4-BE49-F238E27FC236}">
                  <a16:creationId xmlns:a16="http://schemas.microsoft.com/office/drawing/2014/main" id="{F29C989B-DC69-D5F3-101C-E4483C2C30F3}"/>
                </a:ext>
              </a:extLst>
            </p:cNvPr>
            <p:cNvSpPr/>
            <p:nvPr/>
          </p:nvSpPr>
          <p:spPr>
            <a:xfrm>
              <a:off x="5630041" y="2472523"/>
              <a:ext cx="1310784" cy="996159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6E1F669-1E74-033F-56BB-1E2365E50123}"/>
                </a:ext>
              </a:extLst>
            </p:cNvPr>
            <p:cNvSpPr txBox="1"/>
            <p:nvPr/>
          </p:nvSpPr>
          <p:spPr>
            <a:xfrm>
              <a:off x="5805975" y="3592895"/>
              <a:ext cx="958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해결 후</a:t>
              </a: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B90EE67-D514-5DB1-DC2A-4A1C0B26F443}"/>
              </a:ext>
            </a:extLst>
          </p:cNvPr>
          <p:cNvGrpSpPr/>
          <p:nvPr/>
        </p:nvGrpSpPr>
        <p:grpSpPr>
          <a:xfrm>
            <a:off x="7053974" y="1636982"/>
            <a:ext cx="4968000" cy="2858400"/>
            <a:chOff x="2816087" y="1557130"/>
            <a:chExt cx="6546574" cy="3763618"/>
          </a:xfrm>
        </p:grpSpPr>
        <p:sp>
          <p:nvSpPr>
            <p:cNvPr id="77" name="사각형: 둥근 모서리 76">
              <a:extLst>
                <a:ext uri="{FF2B5EF4-FFF2-40B4-BE49-F238E27FC236}">
                  <a16:creationId xmlns:a16="http://schemas.microsoft.com/office/drawing/2014/main" id="{096BD494-E0ED-FBEF-D8F1-396D9E3DF14D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5F2BBAFC-09DE-E7F1-5435-63589453B0DF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B1AEE92C-4317-C193-3F5F-BB077DB6B3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7435AE5B-A731-1C17-5479-C3B483A81B0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2" name="사각형: 둥근 모서리 91">
                <a:extLst>
                  <a:ext uri="{FF2B5EF4-FFF2-40B4-BE49-F238E27FC236}">
                    <a16:creationId xmlns:a16="http://schemas.microsoft.com/office/drawing/2014/main" id="{F47ADC73-9AC1-7C76-FD31-3CA5C551DF42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3" name="직사각형 92">
                <a:extLst>
                  <a:ext uri="{FF2B5EF4-FFF2-40B4-BE49-F238E27FC236}">
                    <a16:creationId xmlns:a16="http://schemas.microsoft.com/office/drawing/2014/main" id="{FD7A836C-D873-41B3-565B-DE6B97EB939C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4" name="직사각형 93">
                <a:extLst>
                  <a:ext uri="{FF2B5EF4-FFF2-40B4-BE49-F238E27FC236}">
                    <a16:creationId xmlns:a16="http://schemas.microsoft.com/office/drawing/2014/main" id="{C974C712-FC52-4382-A69A-8E0FA57A01E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300"/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669A1BCE-E776-8C4C-9A16-DE5E785D3BBA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39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300" b="1" dirty="0"/>
                  <a:t>&lt;</a:t>
                </a:r>
                <a:r>
                  <a:rPr lang="ko-KR" altLang="en-US" sz="300" b="1" dirty="0"/>
                  <a:t>현재 순위</a:t>
                </a:r>
                <a:r>
                  <a:rPr lang="en-US" altLang="ko-KR" sz="300" b="1" dirty="0"/>
                  <a:t>&gt;</a:t>
                </a:r>
                <a:endParaRPr lang="ko-KR" altLang="en-US" sz="300" b="1" dirty="0"/>
              </a:p>
            </p:txBody>
          </p: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18F09B2-3E7A-0B83-C037-279FF281A057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5" name="직사각형 104">
                  <a:extLst>
                    <a:ext uri="{FF2B5EF4-FFF2-40B4-BE49-F238E27FC236}">
                      <a16:creationId xmlns:a16="http://schemas.microsoft.com/office/drawing/2014/main" id="{1DA224F2-F7F1-26C1-58EA-00A3766132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6" name="직사각형 105">
                  <a:extLst>
                    <a:ext uri="{FF2B5EF4-FFF2-40B4-BE49-F238E27FC236}">
                      <a16:creationId xmlns:a16="http://schemas.microsoft.com/office/drawing/2014/main" id="{CD6580B0-03C7-226F-B4DE-34C8BCD5556B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7" name="직사각형 106">
                  <a:extLst>
                    <a:ext uri="{FF2B5EF4-FFF2-40B4-BE49-F238E27FC236}">
                      <a16:creationId xmlns:a16="http://schemas.microsoft.com/office/drawing/2014/main" id="{258D07B3-EB12-0A81-4835-69BC0348F81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7" name="그룹 96">
                <a:extLst>
                  <a:ext uri="{FF2B5EF4-FFF2-40B4-BE49-F238E27FC236}">
                    <a16:creationId xmlns:a16="http://schemas.microsoft.com/office/drawing/2014/main" id="{3131EA6F-C899-3F65-335A-C261E55CBC03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102" name="직사각형 101">
                  <a:extLst>
                    <a:ext uri="{FF2B5EF4-FFF2-40B4-BE49-F238E27FC236}">
                      <a16:creationId xmlns:a16="http://schemas.microsoft.com/office/drawing/2014/main" id="{F5775C7B-A5EF-0CE9-0EF8-3BEF464F965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3" name="직사각형 102">
                  <a:extLst>
                    <a:ext uri="{FF2B5EF4-FFF2-40B4-BE49-F238E27FC236}">
                      <a16:creationId xmlns:a16="http://schemas.microsoft.com/office/drawing/2014/main" id="{9F67234C-70DD-17B7-75E6-5C2FF0AA62A6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4" name="직사각형 103">
                  <a:extLst>
                    <a:ext uri="{FF2B5EF4-FFF2-40B4-BE49-F238E27FC236}">
                      <a16:creationId xmlns:a16="http://schemas.microsoft.com/office/drawing/2014/main" id="{14161747-64B7-E146-C567-D801067A0DE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6E91E0E7-0DC9-FEC6-6C6B-02025F3669B2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6F1934A5-0D3D-A47F-8B95-AD153723E58A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3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3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E8F3BCFE-4E99-B0B0-B912-8602C69EDE4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1" name="직사각형 100">
                  <a:extLst>
                    <a:ext uri="{FF2B5EF4-FFF2-40B4-BE49-F238E27FC236}">
                      <a16:creationId xmlns:a16="http://schemas.microsoft.com/office/drawing/2014/main" id="{E95B8518-E14D-ADD8-3317-4AF9EF939CB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35577746-33D7-4B21-A031-F4550C5CC7E2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04265C-3E3F-F5D4-C7C3-E7A24A45251E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현재 점수 </a:t>
              </a:r>
              <a:r>
                <a:rPr lang="en-US" altLang="ko-KR" sz="700" dirty="0"/>
                <a:t>:</a:t>
              </a:r>
              <a:r>
                <a:rPr lang="ko-KR" altLang="en-US" sz="700" dirty="0"/>
                <a:t> </a:t>
              </a:r>
              <a:r>
                <a:rPr lang="en-US" altLang="ko-KR" sz="700" dirty="0"/>
                <a:t>123,000</a:t>
              </a:r>
              <a:endParaRPr lang="ko-KR" altLang="en-US" sz="700" dirty="0"/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0FC8F891-890C-6C28-EF78-0928357A043F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/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EAD7EBD-2F82-F78A-7950-F6A15F4B0359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환경 설정</a:t>
              </a:r>
              <a:endParaRPr lang="en-US" altLang="ko-KR" sz="900" dirty="0"/>
            </a:p>
            <a:p>
              <a:pPr algn="ctr"/>
              <a:endParaRPr lang="en-US" altLang="ko-KR" sz="900" dirty="0"/>
            </a:p>
            <a:p>
              <a:pPr algn="ctr"/>
              <a:r>
                <a:rPr lang="ko-KR" altLang="en-US" sz="900" dirty="0"/>
                <a:t>게임으로 돌아가기</a:t>
              </a:r>
            </a:p>
          </p:txBody>
        </p:sp>
      </p:grp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152E2A3-AE13-6C30-9F35-52F72E09EF16}"/>
              </a:ext>
            </a:extLst>
          </p:cNvPr>
          <p:cNvSpPr/>
          <p:nvPr/>
        </p:nvSpPr>
        <p:spPr>
          <a:xfrm>
            <a:off x="8874232" y="2289628"/>
            <a:ext cx="1339739" cy="39302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/>
              <a:t>일시 정지</a:t>
            </a:r>
          </a:p>
        </p:txBody>
      </p:sp>
    </p:spTree>
    <p:extLst>
      <p:ext uri="{BB962C8B-B14F-4D97-AF65-F5344CB8AC3E}">
        <p14:creationId xmlns:p14="http://schemas.microsoft.com/office/powerpoint/2010/main" val="3426854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D9DC8-031B-8C62-DF9A-0F89DAF74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133DF9-20F2-DC30-1BEF-24AC80E49656}"/>
              </a:ext>
            </a:extLst>
          </p:cNvPr>
          <p:cNvSpPr txBox="1"/>
          <p:nvPr/>
        </p:nvSpPr>
        <p:spPr>
          <a:xfrm>
            <a:off x="430696" y="5365387"/>
            <a:ext cx="112229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미니게임에서 게임오버 당하지 않은 상태로 </a:t>
            </a:r>
            <a:r>
              <a:rPr lang="en-US" altLang="ko-KR" dirty="0"/>
              <a:t>10</a:t>
            </a:r>
            <a:r>
              <a:rPr lang="ko-KR" altLang="en-US" dirty="0"/>
              <a:t>분을 버티게 되면 목표 달성 창으로 넘어간다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만약 플레이어가 미니게임의 목표를 달성한 채로 넘어가게 되면 목표 달성 성공 처리가 된다</a:t>
            </a:r>
            <a:r>
              <a:rPr lang="en-US" altLang="ko-KR" dirty="0"/>
              <a:t>. 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이벤트를 해결 하였을 경우 목표 달성 성공처리가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무시 하였을 경우에는 목표 달성 실패 처리 된다</a:t>
            </a:r>
            <a:r>
              <a:rPr lang="en-US" altLang="ko-KR" dirty="0"/>
              <a:t>.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CA4DBF4-DE23-29DA-DF65-48779393D2CA}"/>
              </a:ext>
            </a:extLst>
          </p:cNvPr>
          <p:cNvGrpSpPr/>
          <p:nvPr/>
        </p:nvGrpSpPr>
        <p:grpSpPr>
          <a:xfrm>
            <a:off x="2632221" y="1080373"/>
            <a:ext cx="6927559" cy="3896752"/>
            <a:chOff x="2632221" y="1012822"/>
            <a:chExt cx="6927559" cy="389675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B2A760-DBAA-45E6-435B-0FACCEB867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2221" y="1012822"/>
              <a:ext cx="6927559" cy="389675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F9AD5A-032B-18AD-4BD3-3A1E2C4B7A14}"/>
                </a:ext>
              </a:extLst>
            </p:cNvPr>
            <p:cNvSpPr txBox="1"/>
            <p:nvPr/>
          </p:nvSpPr>
          <p:spPr>
            <a:xfrm>
              <a:off x="2849217" y="1152939"/>
              <a:ext cx="17459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b="1" dirty="0"/>
                <a:t>[</a:t>
              </a:r>
              <a:r>
                <a:rPr lang="ko-KR" altLang="en-US" sz="2400" b="1" dirty="0"/>
                <a:t>게임</a:t>
              </a:r>
              <a:r>
                <a:rPr lang="en-US" altLang="ko-KR" sz="2400" b="1" dirty="0"/>
                <a:t> </a:t>
              </a:r>
              <a:r>
                <a:rPr lang="ko-KR" altLang="en-US" sz="2400" b="1" dirty="0"/>
                <a:t>결과</a:t>
              </a:r>
              <a:r>
                <a:rPr lang="en-US" altLang="ko-KR" sz="2400" b="1" dirty="0"/>
                <a:t>]</a:t>
              </a:r>
              <a:endParaRPr lang="ko-KR" altLang="en-US" sz="2400" b="1" dirty="0"/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382B092-FA82-8307-044C-2B951A49632A}"/>
                </a:ext>
              </a:extLst>
            </p:cNvPr>
            <p:cNvGrpSpPr/>
            <p:nvPr/>
          </p:nvGrpSpPr>
          <p:grpSpPr>
            <a:xfrm>
              <a:off x="2737226" y="1738902"/>
              <a:ext cx="6717548" cy="369332"/>
              <a:chOff x="2710070" y="1738902"/>
              <a:chExt cx="6717548" cy="369332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19F726C-378E-01E5-E587-86128CF9B180}"/>
                  </a:ext>
                </a:extLst>
              </p:cNvPr>
              <p:cNvSpPr txBox="1"/>
              <p:nvPr/>
            </p:nvSpPr>
            <p:spPr>
              <a:xfrm>
                <a:off x="2710070" y="1738902"/>
                <a:ext cx="65469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랭킹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등 유지</a:t>
                </a:r>
                <a:r>
                  <a:rPr lang="en-US" altLang="ko-KR" dirty="0"/>
                  <a:t>----------------------------------------------------</a:t>
                </a:r>
                <a:endParaRPr lang="ko-KR" altLang="en-US" dirty="0"/>
              </a:p>
            </p:txBody>
          </p:sp>
          <p:pic>
            <p:nvPicPr>
              <p:cNvPr id="23" name="그래픽 22" descr="확인란 선택됨 단색으로 채워진">
                <a:extLst>
                  <a:ext uri="{FF2B5EF4-FFF2-40B4-BE49-F238E27FC236}">
                    <a16:creationId xmlns:a16="http://schemas.microsoft.com/office/drawing/2014/main" id="{3087480A-934D-51F5-E37B-8A17A80D1C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1748234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4E713F88-DA9C-DBC3-67E2-22226B99792D}"/>
                </a:ext>
              </a:extLst>
            </p:cNvPr>
            <p:cNvGrpSpPr/>
            <p:nvPr/>
          </p:nvGrpSpPr>
          <p:grpSpPr>
            <a:xfrm>
              <a:off x="2737226" y="2569126"/>
              <a:ext cx="6717548" cy="369332"/>
              <a:chOff x="2710070" y="2600424"/>
              <a:chExt cx="6717548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53EC467-80A5-BD74-834B-5EA057185ED1}"/>
                  </a:ext>
                </a:extLst>
              </p:cNvPr>
              <p:cNvSpPr txBox="1"/>
              <p:nvPr/>
            </p:nvSpPr>
            <p:spPr>
              <a:xfrm>
                <a:off x="2710070" y="2600424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2 : </a:t>
                </a:r>
                <a:r>
                  <a:rPr lang="ko-KR" altLang="en-US" dirty="0"/>
                  <a:t>무시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5" name="그래픽 24" descr="선을 그은 확인란 단색으로 채워진">
                <a:extLst>
                  <a:ext uri="{FF2B5EF4-FFF2-40B4-BE49-F238E27FC236}">
                    <a16:creationId xmlns:a16="http://schemas.microsoft.com/office/drawing/2014/main" id="{D1501463-4E03-D9CC-5A95-DFED9BF999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9067618" y="2605090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82A0373-790B-1846-01AC-1601B743718A}"/>
                </a:ext>
              </a:extLst>
            </p:cNvPr>
            <p:cNvGrpSpPr/>
            <p:nvPr/>
          </p:nvGrpSpPr>
          <p:grpSpPr>
            <a:xfrm>
              <a:off x="2737226" y="2154014"/>
              <a:ext cx="6717548" cy="369332"/>
              <a:chOff x="2710070" y="2196325"/>
              <a:chExt cx="6717548" cy="369332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420E1D0-BBAE-18EC-E19A-D9A7FF44DB51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26" name="그래픽 25" descr="확인란 선택됨 단색으로 채워진">
                <a:extLst>
                  <a:ext uri="{FF2B5EF4-FFF2-40B4-BE49-F238E27FC236}">
                    <a16:creationId xmlns:a16="http://schemas.microsoft.com/office/drawing/2014/main" id="{B0713A76-29A3-F9A1-CF1C-3C8AC1A3A2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ABA7D9C-3848-4F33-DF22-1D0E98FA522D}"/>
                </a:ext>
              </a:extLst>
            </p:cNvPr>
            <p:cNvGrpSpPr/>
            <p:nvPr/>
          </p:nvGrpSpPr>
          <p:grpSpPr>
            <a:xfrm>
              <a:off x="2737226" y="2984238"/>
              <a:ext cx="6717548" cy="369332"/>
              <a:chOff x="2710070" y="2196325"/>
              <a:chExt cx="6717548" cy="369332"/>
            </a:xfrm>
          </p:grpSpPr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DC3594B-4ED3-0404-BB03-428EB5DDB41A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3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2" name="그래픽 31" descr="확인란 선택됨 단색으로 채워진">
                <a:extLst>
                  <a:ext uri="{FF2B5EF4-FFF2-40B4-BE49-F238E27FC236}">
                    <a16:creationId xmlns:a16="http://schemas.microsoft.com/office/drawing/2014/main" id="{25E741E6-4775-ECB7-5B45-440657301E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C4CD4D78-D823-05AF-DEB8-889952EFB69E}"/>
                </a:ext>
              </a:extLst>
            </p:cNvPr>
            <p:cNvGrpSpPr/>
            <p:nvPr/>
          </p:nvGrpSpPr>
          <p:grpSpPr>
            <a:xfrm>
              <a:off x="2737226" y="3399350"/>
              <a:ext cx="6717548" cy="369332"/>
              <a:chOff x="2710070" y="2196325"/>
              <a:chExt cx="6717548" cy="369332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39C1C3D-7978-C345-DDB1-FD78EB374AD2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/>
                  <a:t>방해 이벤트 </a:t>
                </a:r>
                <a:r>
                  <a:rPr lang="en-US" altLang="ko-KR" dirty="0"/>
                  <a:t>4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5" name="그래픽 34" descr="확인란 선택됨 단색으로 채워진">
                <a:extLst>
                  <a:ext uri="{FF2B5EF4-FFF2-40B4-BE49-F238E27FC236}">
                    <a16:creationId xmlns:a16="http://schemas.microsoft.com/office/drawing/2014/main" id="{E49B7D79-7879-C015-52AF-62B07F2225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A5F8F40-1C88-3C87-F573-8121AC0CDF70}"/>
                </a:ext>
              </a:extLst>
            </p:cNvPr>
            <p:cNvGrpSpPr/>
            <p:nvPr/>
          </p:nvGrpSpPr>
          <p:grpSpPr>
            <a:xfrm>
              <a:off x="2737226" y="3814461"/>
              <a:ext cx="6717548" cy="369332"/>
              <a:chOff x="2710070" y="2196325"/>
              <a:chExt cx="6717548" cy="369332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783A2CF-B3DE-1474-A649-406B70AF8DED}"/>
                  </a:ext>
                </a:extLst>
              </p:cNvPr>
              <p:cNvSpPr txBox="1"/>
              <p:nvPr/>
            </p:nvSpPr>
            <p:spPr>
              <a:xfrm>
                <a:off x="2710070" y="2196325"/>
                <a:ext cx="6561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 err="1"/>
                  <a:t>히든</a:t>
                </a:r>
                <a:r>
                  <a:rPr lang="ko-KR" altLang="en-US" dirty="0"/>
                  <a:t> 이벤트 </a:t>
                </a:r>
                <a:r>
                  <a:rPr lang="en-US" altLang="ko-KR" dirty="0"/>
                  <a:t>1 : </a:t>
                </a:r>
                <a:r>
                  <a:rPr lang="ko-KR" altLang="en-US" dirty="0"/>
                  <a:t>해결</a:t>
                </a:r>
                <a:r>
                  <a:rPr lang="en-US" altLang="ko-KR" dirty="0"/>
                  <a:t>---------------------------------------------</a:t>
                </a:r>
                <a:endParaRPr lang="ko-KR" altLang="en-US" dirty="0"/>
              </a:p>
            </p:txBody>
          </p:sp>
          <p:pic>
            <p:nvPicPr>
              <p:cNvPr id="38" name="그래픽 37" descr="확인란 선택됨 단색으로 채워진">
                <a:extLst>
                  <a:ext uri="{FF2B5EF4-FFF2-40B4-BE49-F238E27FC236}">
                    <a16:creationId xmlns:a16="http://schemas.microsoft.com/office/drawing/2014/main" id="{110DC444-39A5-0D61-2CD5-BE50221471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067618" y="2200991"/>
                <a:ext cx="360000" cy="360000"/>
              </a:xfrm>
              <a:prstGeom prst="rect">
                <a:avLst/>
              </a:prstGeom>
            </p:spPr>
          </p:pic>
        </p:grp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3264B44-7972-67A8-10D0-CA87E463ED08}"/>
                </a:ext>
              </a:extLst>
            </p:cNvPr>
            <p:cNvSpPr/>
            <p:nvPr/>
          </p:nvSpPr>
          <p:spPr>
            <a:xfrm>
              <a:off x="8322365" y="4472609"/>
              <a:ext cx="1132409" cy="3693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/>
                <a:t>다음으로</a:t>
              </a:r>
            </a:p>
          </p:txBody>
        </p:sp>
      </p:grpSp>
      <p:sp>
        <p:nvSpPr>
          <p:cNvPr id="8" name="제목 1">
            <a:extLst>
              <a:ext uri="{FF2B5EF4-FFF2-40B4-BE49-F238E27FC236}">
                <a16:creationId xmlns:a16="http://schemas.microsoft.com/office/drawing/2014/main" id="{B6D7DE7F-2E71-2658-F758-4875E445E363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게임 결과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6E386DC-887C-404E-9726-AA634AC7A384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524EC4F-CDBA-4040-2A71-509E509C1D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5CDCBC2-77E2-3C3A-862B-02384F361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2947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5BA8-253B-0B23-1A6C-6896ABD86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E8424-FDDD-7066-8249-ADCF74F68383}"/>
              </a:ext>
            </a:extLst>
          </p:cNvPr>
          <p:cNvSpPr txBox="1"/>
          <p:nvPr/>
        </p:nvSpPr>
        <p:spPr>
          <a:xfrm>
            <a:off x="636105" y="1636644"/>
            <a:ext cx="8334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플레이어가 목표달성을 어느정도 했는지 개수를 집계하고 등급을 부여한다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등급의 수치를 넘어가게 되면 해당 등급을 부여 받게 된다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1BC6DC-9459-F2FB-DD85-D568E4473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22744"/>
              </p:ext>
            </p:extLst>
          </p:nvPr>
        </p:nvGraphicFramePr>
        <p:xfrm>
          <a:off x="2642695" y="3038349"/>
          <a:ext cx="541866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1542978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821246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등급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목표 달성한 항목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740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3040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415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738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062564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6A4A370E-F3C9-BC57-7E7C-A5D377260A84}"/>
              </a:ext>
            </a:extLst>
          </p:cNvPr>
          <p:cNvSpPr txBox="1">
            <a:spLocks/>
          </p:cNvSpPr>
          <p:nvPr/>
        </p:nvSpPr>
        <p:spPr>
          <a:xfrm>
            <a:off x="129225" y="83886"/>
            <a:ext cx="2637170" cy="608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200" b="1" dirty="0"/>
              <a:t>방해 이벤트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7D9B370-EF2F-D997-7FF3-1A637E85C38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F89ABC5-FA3B-055E-EA7A-44E28AA325D4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B07EEC-718D-D738-A787-37DD6741C7E5}"/>
              </a:ext>
            </a:extLst>
          </p:cNvPr>
          <p:cNvSpPr txBox="1"/>
          <p:nvPr/>
        </p:nvSpPr>
        <p:spPr>
          <a:xfrm>
            <a:off x="454785" y="707392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게임 결과 등급 처리방식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48B03889-AD74-7626-55A0-10D821D4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118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EA6CF-7774-0C57-E4E0-4F73EDD6A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971161-86E2-04C5-9D3D-3B2F318DBE1E}"/>
              </a:ext>
            </a:extLst>
          </p:cNvPr>
          <p:cNvSpPr txBox="1"/>
          <p:nvPr/>
        </p:nvSpPr>
        <p:spPr>
          <a:xfrm>
            <a:off x="669234" y="1888435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미니 게임의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 종류</a:t>
            </a:r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B094C541-62F7-C014-4405-6E985BA2A94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게임 컨텐츠</a:t>
            </a:r>
          </a:p>
        </p:txBody>
      </p:sp>
      <p:pic>
        <p:nvPicPr>
          <p:cNvPr id="7" name="그래픽 6" descr="기타 단색으로 채워진">
            <a:extLst>
              <a:ext uri="{FF2B5EF4-FFF2-40B4-BE49-F238E27FC236}">
                <a16:creationId xmlns:a16="http://schemas.microsoft.com/office/drawing/2014/main" id="{714FFE3D-AA24-2E93-8F0B-DF72AEC888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FBFCAF78-1DAE-E8FB-BDC5-698A56DE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44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18250-AD92-5C18-5106-C359EADA9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9B50A3-18AC-1C35-0F86-8E696DCAAD0A}"/>
              </a:ext>
            </a:extLst>
          </p:cNvPr>
          <p:cNvSpPr txBox="1"/>
          <p:nvPr/>
        </p:nvSpPr>
        <p:spPr>
          <a:xfrm>
            <a:off x="554527" y="5210360"/>
            <a:ext cx="1120050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 err="1"/>
              <a:t>횡스크롤</a:t>
            </a:r>
            <a:r>
              <a:rPr lang="ko-KR" altLang="en-US" dirty="0"/>
              <a:t> 러닝 게임으로 점프와 슬라이딩 두개의 기능으로 장애물을 피할 때마다 점수를 얻는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캐릭터는 고정 되어 있고 장애물이 플레이어에게 다가오는 형식</a:t>
            </a:r>
            <a:r>
              <a:rPr lang="en-US" altLang="ko-KR" dirty="0"/>
              <a:t>(</a:t>
            </a:r>
            <a:r>
              <a:rPr lang="ko-KR" altLang="en-US" dirty="0"/>
              <a:t>속도는 점수 배점에 따라 달라진다</a:t>
            </a:r>
            <a:r>
              <a:rPr lang="en-US" altLang="ko-KR" dirty="0"/>
              <a:t>.)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정해진 시간동안 </a:t>
            </a:r>
            <a:r>
              <a:rPr lang="en-US" altLang="ko-KR" dirty="0"/>
              <a:t>1</a:t>
            </a:r>
            <a:r>
              <a:rPr lang="ko-KR" altLang="en-US" dirty="0"/>
              <a:t>등을 유지하는 것이 목표이다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장애물에 </a:t>
            </a:r>
            <a:r>
              <a:rPr lang="en-US" altLang="ko-KR" dirty="0"/>
              <a:t>3</a:t>
            </a:r>
            <a:r>
              <a:rPr lang="ko-KR" altLang="en-US" dirty="0"/>
              <a:t>번 이상 부딪힐 경우 게임 오버</a:t>
            </a:r>
            <a:endParaRPr lang="en-US" altLang="ko-KR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ADCA4CE-F2B3-DDEA-9549-CB9B951C5E05}"/>
              </a:ext>
            </a:extLst>
          </p:cNvPr>
          <p:cNvGrpSpPr/>
          <p:nvPr/>
        </p:nvGrpSpPr>
        <p:grpSpPr>
          <a:xfrm>
            <a:off x="2756452" y="1360418"/>
            <a:ext cx="6433930" cy="3619086"/>
            <a:chOff x="371062" y="208722"/>
            <a:chExt cx="11449877" cy="6440556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9A7CB48-EE37-B6AC-921F-1E909A97AB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E9D7C0F-A0F8-7B4D-98D4-2D52465B9E5A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76D57CE-5652-BBC3-3971-2647876D013E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F2038F6C-E323-F84B-78EF-E646DDE54D84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6980D58F-E7A9-0D0C-6F27-CDB82D513DDA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4F15BA36-1BD7-B4D1-3B96-416DD998F378}"/>
                </a:ext>
              </a:extLst>
            </p:cNvPr>
            <p:cNvSpPr/>
            <p:nvPr/>
          </p:nvSpPr>
          <p:spPr>
            <a:xfrm>
              <a:off x="7015268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3295CBDC-12D1-830B-691E-35C73359E1C4}"/>
                </a:ext>
              </a:extLst>
            </p:cNvPr>
            <p:cNvSpPr/>
            <p:nvPr/>
          </p:nvSpPr>
          <p:spPr>
            <a:xfrm>
              <a:off x="4713512" y="348954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9FC566B8-8421-5797-6E94-EADD9B5132A6}"/>
                </a:ext>
              </a:extLst>
            </p:cNvPr>
            <p:cNvSpPr/>
            <p:nvPr/>
          </p:nvSpPr>
          <p:spPr>
            <a:xfrm>
              <a:off x="3550145" y="4210904"/>
              <a:ext cx="722243" cy="1282122"/>
            </a:xfrm>
            <a:prstGeom prst="roundRect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44D1BD69-121B-B302-59D0-8FA9B3D16290}"/>
                </a:ext>
              </a:extLst>
            </p:cNvPr>
            <p:cNvSpPr/>
            <p:nvPr/>
          </p:nvSpPr>
          <p:spPr>
            <a:xfrm>
              <a:off x="8032488" y="4747481"/>
              <a:ext cx="722243" cy="745545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50FFAF7F-192B-C930-19D0-408AF0D81D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20209" y="4210904"/>
              <a:ext cx="318052" cy="41410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0035434F-C835-C9E9-7479-3EA81D0E0DA6}"/>
                </a:ext>
              </a:extLst>
            </p:cNvPr>
            <p:cNvCxnSpPr>
              <a:cxnSpLocks/>
            </p:cNvCxnSpPr>
            <p:nvPr/>
          </p:nvCxnSpPr>
          <p:spPr>
            <a:xfrm>
              <a:off x="7821935" y="4479192"/>
              <a:ext cx="229480" cy="26828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8286B86-083C-F2CE-2775-2A42EAFFB515}"/>
              </a:ext>
            </a:extLst>
          </p:cNvPr>
          <p:cNvGrpSpPr/>
          <p:nvPr/>
        </p:nvGrpSpPr>
        <p:grpSpPr>
          <a:xfrm>
            <a:off x="2872799" y="1500579"/>
            <a:ext cx="1060173" cy="291260"/>
            <a:chOff x="3734379" y="1360417"/>
            <a:chExt cx="1695023" cy="465671"/>
          </a:xfrm>
        </p:grpSpPr>
        <p:pic>
          <p:nvPicPr>
            <p:cNvPr id="28" name="그림 27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409CF38E-255C-88E9-164D-44C746DD4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4379" y="1360417"/>
              <a:ext cx="465671" cy="465671"/>
            </a:xfrm>
            <a:prstGeom prst="rect">
              <a:avLst/>
            </a:prstGeom>
          </p:spPr>
        </p:pic>
        <p:pic>
          <p:nvPicPr>
            <p:cNvPr id="29" name="그림 2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824E6C6E-FF85-41D6-EB01-283C822C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9055" y="1360417"/>
              <a:ext cx="465671" cy="465671"/>
            </a:xfrm>
            <a:prstGeom prst="rect">
              <a:avLst/>
            </a:prstGeom>
          </p:spPr>
        </p:pic>
        <p:pic>
          <p:nvPicPr>
            <p:cNvPr id="30" name="그림 29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1FFF9DE1-B0E4-A53E-CBC6-30733779E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3731" y="1360417"/>
              <a:ext cx="465671" cy="465671"/>
            </a:xfrm>
            <a:prstGeom prst="rect">
              <a:avLst/>
            </a:prstGeom>
          </p:spPr>
        </p:pic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8C42FCA-A972-AC44-21CB-BB0793165D61}"/>
              </a:ext>
            </a:extLst>
          </p:cNvPr>
          <p:cNvSpPr/>
          <p:nvPr/>
        </p:nvSpPr>
        <p:spPr>
          <a:xfrm>
            <a:off x="4745769" y="1460573"/>
            <a:ext cx="1843456" cy="3712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현재 점수 </a:t>
            </a:r>
            <a:r>
              <a:rPr lang="en-US" altLang="ko-KR" sz="1100" dirty="0"/>
              <a:t>:</a:t>
            </a:r>
            <a:r>
              <a:rPr lang="ko-KR" altLang="en-US" sz="1100" dirty="0"/>
              <a:t> </a:t>
            </a:r>
            <a:r>
              <a:rPr lang="en-US" altLang="ko-KR" sz="1100" dirty="0"/>
              <a:t>123,000</a:t>
            </a:r>
            <a:endParaRPr lang="ko-KR" altLang="en-US" sz="1100" dirty="0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50A38407-1D3F-8D4F-4A5E-A719D38C6E6D}"/>
              </a:ext>
            </a:extLst>
          </p:cNvPr>
          <p:cNvGrpSpPr/>
          <p:nvPr/>
        </p:nvGrpSpPr>
        <p:grpSpPr>
          <a:xfrm>
            <a:off x="7798181" y="1431760"/>
            <a:ext cx="1347179" cy="889480"/>
            <a:chOff x="9690652" y="311427"/>
            <a:chExt cx="2047462" cy="145520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2214B5-F209-8EF1-7E3E-BFEFF8A8FF0B}"/>
                </a:ext>
              </a:extLst>
            </p:cNvPr>
            <p:cNvSpPr txBox="1"/>
            <p:nvPr/>
          </p:nvSpPr>
          <p:spPr>
            <a:xfrm>
              <a:off x="9932505" y="311427"/>
              <a:ext cx="1563758" cy="415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00" b="1" dirty="0"/>
                <a:t>&lt;</a:t>
              </a:r>
              <a:r>
                <a:rPr lang="ko-KR" altLang="en-US" sz="1000" b="1" dirty="0"/>
                <a:t>현재 순위</a:t>
              </a:r>
              <a:r>
                <a:rPr lang="en-US" altLang="ko-KR" sz="1000" b="1" dirty="0"/>
                <a:t>&gt;</a:t>
              </a:r>
              <a:endParaRPr lang="ko-KR" altLang="en-US" sz="1000" b="1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581CF12C-FBF4-8042-2334-3EAA3012EC97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71094849-D2DD-2E93-E5B2-19B4709B96D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C3745F51-1E93-ECE6-91C0-B5318959901F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You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39257FDD-9EB6-2272-36A4-D8783BC5824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BDE2A45C-F6D0-DB55-8792-8B65DA895CE4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50DDD36B-7273-26F4-6470-35DE42F9DA2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87A39D6F-9565-BA1D-991E-F12EEBE55B2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P1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>
                <a:extLst>
                  <a:ext uri="{FF2B5EF4-FFF2-40B4-BE49-F238E27FC236}">
                    <a16:creationId xmlns:a16="http://schemas.microsoft.com/office/drawing/2014/main" id="{28B47F9B-56B8-1A64-293A-FA0364C017C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3DD6016-C4BD-B6EF-40FE-D3FA977470FD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DCFFF97C-1051-5400-91A7-97F90C68F4B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990F71E8-EE7F-95D5-E456-A7FA227CCFF4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800" dirty="0">
                    <a:solidFill>
                      <a:schemeClr val="tx1"/>
                    </a:solidFill>
                  </a:rPr>
                  <a:t>P2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F1E5C357-AD6F-FDED-70F1-A0436A1F99E5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8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8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E99ECB65-8EB0-9FC6-B740-6D285361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1C5392C8-170D-0A5D-7E68-D615F18563E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059D42D-D116-5606-5299-259D09E41BB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8C76723-767F-BB26-2C7F-4E09A1C9F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2DE5EF-62CB-7ABA-9D34-CFB6B6329A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</p:spTree>
    <p:extLst>
      <p:ext uri="{BB962C8B-B14F-4D97-AF65-F5344CB8AC3E}">
        <p14:creationId xmlns:p14="http://schemas.microsoft.com/office/powerpoint/2010/main" val="2624109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FD8A3-F25C-C781-965A-F2158A377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5982E3-8AD7-8CE4-425D-E5AB0DF43A94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9AD029-F6BA-7B3E-A510-8ACFE45CEEE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266745-E257-88EF-2805-D62FC51D6D07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F7FC29-4C53-8B48-4363-5957EEC3C519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427D731-C7BD-5686-0057-27577E19E922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E050C9E-5701-ECA6-18E7-3C335C8DD4E0}"/>
              </a:ext>
            </a:extLst>
          </p:cNvPr>
          <p:cNvSpPr/>
          <p:nvPr/>
        </p:nvSpPr>
        <p:spPr>
          <a:xfrm>
            <a:off x="6395342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79E3F6D-4906-73D3-357A-B8BBA7DF4DE6}"/>
              </a:ext>
            </a:extLst>
          </p:cNvPr>
          <p:cNvSpPr/>
          <p:nvPr/>
        </p:nvSpPr>
        <p:spPr>
          <a:xfrm>
            <a:off x="4363180" y="406770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65202C9-9519-76C7-EF50-3E27AEC0D023}"/>
              </a:ext>
            </a:extLst>
          </p:cNvPr>
          <p:cNvSpPr/>
          <p:nvPr/>
        </p:nvSpPr>
        <p:spPr>
          <a:xfrm>
            <a:off x="3418967" y="4653171"/>
            <a:ext cx="586188" cy="1040597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79DEEDB-8692-5D1B-2F12-4C2BF444AA43}"/>
              </a:ext>
            </a:extLst>
          </p:cNvPr>
          <p:cNvSpPr/>
          <p:nvPr/>
        </p:nvSpPr>
        <p:spPr>
          <a:xfrm>
            <a:off x="7220940" y="5088669"/>
            <a:ext cx="586188" cy="60510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974FC3FE-9D99-DE4A-B412-EFB47A710227}"/>
              </a:ext>
            </a:extLst>
          </p:cNvPr>
          <p:cNvCxnSpPr>
            <a:cxnSpLocks/>
          </p:cNvCxnSpPr>
          <p:nvPr/>
        </p:nvCxnSpPr>
        <p:spPr>
          <a:xfrm flipV="1">
            <a:off x="4043966" y="4653171"/>
            <a:ext cx="258138" cy="33609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26B87A5-CE29-63E2-FC4E-DB4F7297CD9B}"/>
              </a:ext>
            </a:extLst>
          </p:cNvPr>
          <p:cNvCxnSpPr>
            <a:cxnSpLocks/>
          </p:cNvCxnSpPr>
          <p:nvPr/>
        </p:nvCxnSpPr>
        <p:spPr>
          <a:xfrm>
            <a:off x="7050050" y="4870920"/>
            <a:ext cx="186250" cy="217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C226C7D6-B55E-6C53-55DC-E4D67B17A776}"/>
              </a:ext>
            </a:extLst>
          </p:cNvPr>
          <p:cNvSpPr/>
          <p:nvPr/>
        </p:nvSpPr>
        <p:spPr>
          <a:xfrm>
            <a:off x="3401273" y="3325008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:W, ↑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점프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0C02A35-697A-7E6D-5BC7-4FA9BECFD026}"/>
              </a:ext>
            </a:extLst>
          </p:cNvPr>
          <p:cNvCxnSpPr>
            <a:cxnSpLocks/>
          </p:cNvCxnSpPr>
          <p:nvPr/>
        </p:nvCxnSpPr>
        <p:spPr>
          <a:xfrm>
            <a:off x="4527123" y="5108298"/>
            <a:ext cx="0" cy="5854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CCA43C6-897E-1FD0-FDA9-F723C876F6EB}"/>
              </a:ext>
            </a:extLst>
          </p:cNvPr>
          <p:cNvSpPr txBox="1"/>
          <p:nvPr/>
        </p:nvSpPr>
        <p:spPr>
          <a:xfrm>
            <a:off x="1910879" y="5043661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3m</a:t>
            </a:r>
            <a:endParaRPr lang="ko-KR" altLang="en-US" sz="1100" dirty="0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77890F4A-2D01-0961-8514-FB5285C510DE}"/>
              </a:ext>
            </a:extLst>
          </p:cNvPr>
          <p:cNvCxnSpPr>
            <a:cxnSpLocks/>
          </p:cNvCxnSpPr>
          <p:nvPr/>
        </p:nvCxnSpPr>
        <p:spPr>
          <a:xfrm>
            <a:off x="1757002" y="466621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395BAEB-6527-21E7-7EEC-F5772A096703}"/>
              </a:ext>
            </a:extLst>
          </p:cNvPr>
          <p:cNvCxnSpPr>
            <a:cxnSpLocks/>
          </p:cNvCxnSpPr>
          <p:nvPr/>
        </p:nvCxnSpPr>
        <p:spPr>
          <a:xfrm>
            <a:off x="1757002" y="56937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BC90FF0-2F2E-EEBE-6487-CF22D25835A2}"/>
              </a:ext>
            </a:extLst>
          </p:cNvPr>
          <p:cNvCxnSpPr>
            <a:cxnSpLocks/>
          </p:cNvCxnSpPr>
          <p:nvPr/>
        </p:nvCxnSpPr>
        <p:spPr>
          <a:xfrm>
            <a:off x="1881029" y="4666216"/>
            <a:ext cx="0" cy="102755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말풍선: 사각형 27">
            <a:extLst>
              <a:ext uri="{FF2B5EF4-FFF2-40B4-BE49-F238E27FC236}">
                <a16:creationId xmlns:a16="http://schemas.microsoft.com/office/drawing/2014/main" id="{C489F6D0-8808-03AC-4866-D8B8E5C84FDD}"/>
              </a:ext>
            </a:extLst>
          </p:cNvPr>
          <p:cNvSpPr/>
          <p:nvPr/>
        </p:nvSpPr>
        <p:spPr>
          <a:xfrm>
            <a:off x="5965240" y="3673822"/>
            <a:ext cx="1631593" cy="585471"/>
          </a:xfrm>
          <a:prstGeom prst="wedgeRectCallout">
            <a:avLst>
              <a:gd name="adj1" fmla="val -13062"/>
              <a:gd name="adj2" fmla="val 10354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조작 </a:t>
            </a:r>
            <a:r>
              <a:rPr lang="en-US" altLang="ko-KR" sz="1100" dirty="0">
                <a:solidFill>
                  <a:schemeClr val="tx1"/>
                </a:solidFill>
              </a:rPr>
              <a:t>:S, ↓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기능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슬라이딩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C8135464-5CE8-C44C-D750-8FFC23CF0A7A}"/>
              </a:ext>
            </a:extLst>
          </p:cNvPr>
          <p:cNvCxnSpPr>
            <a:cxnSpLocks/>
          </p:cNvCxnSpPr>
          <p:nvPr/>
        </p:nvCxnSpPr>
        <p:spPr>
          <a:xfrm rot="16200000">
            <a:off x="1046787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A54AEA36-BA1B-5532-FC72-16275CA965AF}"/>
              </a:ext>
            </a:extLst>
          </p:cNvPr>
          <p:cNvCxnSpPr>
            <a:cxnSpLocks/>
          </p:cNvCxnSpPr>
          <p:nvPr/>
        </p:nvCxnSpPr>
        <p:spPr>
          <a:xfrm rot="16200000">
            <a:off x="1591686" y="4508140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93F3C90-C0E2-D479-87BA-A7AF7F91F5F0}"/>
              </a:ext>
            </a:extLst>
          </p:cNvPr>
          <p:cNvCxnSpPr>
            <a:cxnSpLocks/>
          </p:cNvCxnSpPr>
          <p:nvPr/>
        </p:nvCxnSpPr>
        <p:spPr>
          <a:xfrm>
            <a:off x="1170814" y="4508140"/>
            <a:ext cx="5449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8903B99-4D9C-CB98-0EE7-8A8110AD2967}"/>
              </a:ext>
            </a:extLst>
          </p:cNvPr>
          <p:cNvSpPr txBox="1"/>
          <p:nvPr/>
        </p:nvSpPr>
        <p:spPr>
          <a:xfrm>
            <a:off x="4103130" y="5213083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29E076-3D30-578D-2D69-06CB7AEA96DF}"/>
              </a:ext>
            </a:extLst>
          </p:cNvPr>
          <p:cNvSpPr txBox="1"/>
          <p:nvPr/>
        </p:nvSpPr>
        <p:spPr>
          <a:xfrm>
            <a:off x="1244290" y="4243967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2m</a:t>
            </a:r>
            <a:endParaRPr lang="ko-KR" altLang="en-US" sz="11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4543E08-B7B9-D6F5-7E45-17C13DEC9CCC}"/>
              </a:ext>
            </a:extLst>
          </p:cNvPr>
          <p:cNvSpPr txBox="1"/>
          <p:nvPr/>
        </p:nvSpPr>
        <p:spPr>
          <a:xfrm>
            <a:off x="7941081" y="526449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1.7m</a:t>
            </a:r>
            <a:endParaRPr lang="ko-KR" altLang="en-US" sz="1100" dirty="0"/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610B8C27-705B-D75A-2E15-501E1F975241}"/>
              </a:ext>
            </a:extLst>
          </p:cNvPr>
          <p:cNvCxnSpPr>
            <a:cxnSpLocks/>
          </p:cNvCxnSpPr>
          <p:nvPr/>
        </p:nvCxnSpPr>
        <p:spPr>
          <a:xfrm>
            <a:off x="7816953" y="5108298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7BC4DDC9-A196-874F-6C12-45657A3E7373}"/>
              </a:ext>
            </a:extLst>
          </p:cNvPr>
          <p:cNvCxnSpPr>
            <a:cxnSpLocks/>
          </p:cNvCxnSpPr>
          <p:nvPr/>
        </p:nvCxnSpPr>
        <p:spPr>
          <a:xfrm>
            <a:off x="7816953" y="5693346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67666498-ACBC-98F3-BD89-31CD78ACD5BA}"/>
              </a:ext>
            </a:extLst>
          </p:cNvPr>
          <p:cNvCxnSpPr>
            <a:cxnSpLocks/>
          </p:cNvCxnSpPr>
          <p:nvPr/>
        </p:nvCxnSpPr>
        <p:spPr>
          <a:xfrm>
            <a:off x="7940980" y="5108298"/>
            <a:ext cx="0" cy="58504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47DF25C3-B61A-43FE-B019-A50FAB2DB447}"/>
              </a:ext>
            </a:extLst>
          </p:cNvPr>
          <p:cNvCxnSpPr>
            <a:cxnSpLocks/>
          </p:cNvCxnSpPr>
          <p:nvPr/>
        </p:nvCxnSpPr>
        <p:spPr>
          <a:xfrm>
            <a:off x="4403096" y="5088669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DE1A7FA-6EF1-A3EF-DE0A-5C77C39AD9D1}"/>
              </a:ext>
            </a:extLst>
          </p:cNvPr>
          <p:cNvCxnSpPr>
            <a:cxnSpLocks/>
          </p:cNvCxnSpPr>
          <p:nvPr/>
        </p:nvCxnSpPr>
        <p:spPr>
          <a:xfrm>
            <a:off x="4403096" y="5688462"/>
            <a:ext cx="2480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4455004-11D6-1714-961A-56268A033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98A014E6-A035-4590-D472-4935274768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pic>
        <p:nvPicPr>
          <p:cNvPr id="48" name="그림 47" descr="블랙, 어둠이(가) 표시된 사진&#10;&#10;자동 생성된 설명">
            <a:extLst>
              <a:ext uri="{FF2B5EF4-FFF2-40B4-BE49-F238E27FC236}">
                <a16:creationId xmlns:a16="http://schemas.microsoft.com/office/drawing/2014/main" id="{73223E22-6D2C-AFAA-D9A5-DD7862EB16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918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30B002E0-FD98-A936-39FC-C4EFBB29A6C0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5599D6F-3466-4FD6-669E-D1CE0DB631D6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71EA727C-76BB-DBEF-9BCF-A88F0B740366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B28ACA04-F526-B5A0-EF9C-38A9A9C352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2B69A3D2-4FAF-763C-0CF2-1930D498D26A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60082A36-0A14-D513-6F48-1444EEB4FB69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C9119F33-010D-2A6F-C319-A91014D8A48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C0BF5302-9C35-5243-A52F-A58CC4DEA442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951C362-10CE-FE35-452E-24964D687D0D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F430BE31-E2F2-BF48-4B1C-51DCC4EFDB8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A2F9816F-F30C-72B3-BFDE-331D9A05C8FA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C129D74C-085F-0C6B-4FB9-5E6B7C18681F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DB30E74-7104-E49B-6D26-C8930C745023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F598A78-FD7C-48D1-A72B-E1B2C68F352F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3449CFB2-F888-9CB7-E750-3A0ED1291100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65" name="말풍선: 사각형 64">
            <a:extLst>
              <a:ext uri="{FF2B5EF4-FFF2-40B4-BE49-F238E27FC236}">
                <a16:creationId xmlns:a16="http://schemas.microsoft.com/office/drawing/2014/main" id="{05DF0464-7D57-F5EB-F55D-03AF3F10E304}"/>
              </a:ext>
            </a:extLst>
          </p:cNvPr>
          <p:cNvSpPr/>
          <p:nvPr/>
        </p:nvSpPr>
        <p:spPr>
          <a:xfrm>
            <a:off x="8248811" y="4417997"/>
            <a:ext cx="3245224" cy="631388"/>
          </a:xfrm>
          <a:prstGeom prst="wedgeRectCallout">
            <a:avLst>
              <a:gd name="adj1" fmla="val -57580"/>
              <a:gd name="adj2" fmla="val -210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장애물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점프와 슬라이딩으로 피할 때 점수가 올라간다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6" name="말풍선: 사각형 65">
            <a:extLst>
              <a:ext uri="{FF2B5EF4-FFF2-40B4-BE49-F238E27FC236}">
                <a16:creationId xmlns:a16="http://schemas.microsoft.com/office/drawing/2014/main" id="{9F136409-428C-647E-95DB-FAFBA4EA0BA8}"/>
              </a:ext>
            </a:extLst>
          </p:cNvPr>
          <p:cNvSpPr/>
          <p:nvPr/>
        </p:nvSpPr>
        <p:spPr>
          <a:xfrm>
            <a:off x="1213693" y="2257711"/>
            <a:ext cx="3245224" cy="643549"/>
          </a:xfrm>
          <a:prstGeom prst="wedgeRectCallout">
            <a:avLst>
              <a:gd name="adj1" fmla="val -21805"/>
              <a:gd name="adj2" fmla="val -8797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생명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장해물에 부딪힐 경우 하나씩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solidFill>
                  <a:schemeClr val="tx1"/>
                </a:solidFill>
              </a:rPr>
              <a:t>3</a:t>
            </a:r>
            <a:r>
              <a:rPr lang="ko-KR" altLang="en-US" sz="1050" dirty="0">
                <a:solidFill>
                  <a:schemeClr val="tx1"/>
                </a:solidFill>
              </a:rPr>
              <a:t>개가 모두 닳게 되면 게임오버가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7" name="말풍선: 사각형 66">
            <a:extLst>
              <a:ext uri="{FF2B5EF4-FFF2-40B4-BE49-F238E27FC236}">
                <a16:creationId xmlns:a16="http://schemas.microsoft.com/office/drawing/2014/main" id="{B45420F8-5450-F611-8561-5C812D63CC41}"/>
              </a:ext>
            </a:extLst>
          </p:cNvPr>
          <p:cNvSpPr/>
          <p:nvPr/>
        </p:nvSpPr>
        <p:spPr>
          <a:xfrm>
            <a:off x="8024138" y="3177010"/>
            <a:ext cx="3469897" cy="801276"/>
          </a:xfrm>
          <a:prstGeom prst="wedgeRectCallout">
            <a:avLst>
              <a:gd name="adj1" fmla="val -19925"/>
              <a:gd name="adj2" fmla="val -7495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랭킹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플레이어가 </a:t>
            </a:r>
            <a:r>
              <a:rPr lang="ko-KR" altLang="en-US" sz="1050" dirty="0" err="1">
                <a:solidFill>
                  <a:schemeClr val="tx1"/>
                </a:solidFill>
              </a:rPr>
              <a:t>죽지않고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10</a:t>
            </a:r>
            <a:r>
              <a:rPr lang="ko-KR" altLang="en-US" sz="1050" dirty="0">
                <a:solidFill>
                  <a:schemeClr val="tx1"/>
                </a:solidFill>
              </a:rPr>
              <a:t>분 버텼을 경우 게임의</a:t>
            </a:r>
            <a:br>
              <a:rPr lang="en-US" altLang="ko-KR" sz="1050" dirty="0">
                <a:solidFill>
                  <a:schemeClr val="tx1"/>
                </a:solidFill>
              </a:rPr>
            </a:br>
            <a:r>
              <a:rPr lang="ko-KR" altLang="en-US" sz="1050" dirty="0">
                <a:solidFill>
                  <a:schemeClr val="tx1"/>
                </a:solidFill>
              </a:rPr>
              <a:t>클리어 여부를 정하는 시스템</a:t>
            </a:r>
            <a:endParaRPr lang="en-US" altLang="ko-KR" sz="105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해당 </a:t>
            </a:r>
            <a:r>
              <a:rPr lang="ko-KR" altLang="en-US" sz="1050" dirty="0" err="1">
                <a:solidFill>
                  <a:schemeClr val="tx1"/>
                </a:solidFill>
              </a:rPr>
              <a:t>랭키에서</a:t>
            </a:r>
            <a:r>
              <a:rPr lang="ko-KR" altLang="en-US" sz="1050" dirty="0">
                <a:solidFill>
                  <a:schemeClr val="tx1"/>
                </a:solidFill>
              </a:rPr>
              <a:t>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등을 할 경우 게임이 클리어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FDC8AFE7-F876-90BE-2DFC-6D6948E5BCC4}"/>
              </a:ext>
            </a:extLst>
          </p:cNvPr>
          <p:cNvSpPr/>
          <p:nvPr/>
        </p:nvSpPr>
        <p:spPr>
          <a:xfrm flipH="1">
            <a:off x="2109854" y="5793599"/>
            <a:ext cx="8087704" cy="777428"/>
          </a:xfrm>
          <a:prstGeom prst="rightArrow">
            <a:avLst>
              <a:gd name="adj1" fmla="val 63423"/>
              <a:gd name="adj2" fmla="val 50000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방해물 진행 방향</a:t>
            </a:r>
            <a:r>
              <a:rPr lang="en-US" altLang="ko-KR" sz="1600" dirty="0">
                <a:solidFill>
                  <a:schemeClr val="tx1"/>
                </a:solidFill>
              </a:rPr>
              <a:t>(</a:t>
            </a:r>
            <a:r>
              <a:rPr lang="ko-KR" altLang="en-US" sz="1600" dirty="0">
                <a:solidFill>
                  <a:schemeClr val="tx1"/>
                </a:solidFill>
              </a:rPr>
              <a:t>기본 속도 </a:t>
            </a:r>
            <a:r>
              <a:rPr lang="en-US" altLang="ko-KR" sz="1600" dirty="0">
                <a:solidFill>
                  <a:schemeClr val="tx1"/>
                </a:solidFill>
              </a:rPr>
              <a:t>1m/s)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AD3B72B6-BE18-41C7-AD9E-FFF3D8D54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1758BCF-B515-588D-8F3B-4A43B9EA3E0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8C1FC15-DC83-AB19-3037-C57130C8370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5CB5003-7AB4-FC70-AAD8-92A298253125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5A305040-5FB7-5515-7981-5B69E286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3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322326-9735-3289-360D-9974CB47446D}"/>
              </a:ext>
            </a:extLst>
          </p:cNvPr>
          <p:cNvSpPr txBox="1"/>
          <p:nvPr/>
        </p:nvSpPr>
        <p:spPr>
          <a:xfrm>
            <a:off x="2405269" y="549965"/>
            <a:ext cx="6937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/>
              <a:t>목차</a:t>
            </a:r>
            <a:endParaRPr lang="ko-KR" altLang="en-US" sz="4800" b="1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B2B605-BD28-5963-A6EF-93DEB05FA432}"/>
              </a:ext>
            </a:extLst>
          </p:cNvPr>
          <p:cNvGrpSpPr/>
          <p:nvPr/>
        </p:nvGrpSpPr>
        <p:grpSpPr>
          <a:xfrm>
            <a:off x="1514551" y="2755299"/>
            <a:ext cx="9162898" cy="2651588"/>
            <a:chOff x="1981200" y="2887821"/>
            <a:chExt cx="7815470" cy="2261665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7A293C9-6C52-6D85-B508-570F431665E4}"/>
                </a:ext>
              </a:extLst>
            </p:cNvPr>
            <p:cNvGrpSpPr/>
            <p:nvPr/>
          </p:nvGrpSpPr>
          <p:grpSpPr>
            <a:xfrm>
              <a:off x="1981200" y="2887821"/>
              <a:ext cx="1948069" cy="2261664"/>
              <a:chOff x="1126435" y="2967335"/>
              <a:chExt cx="1948069" cy="2261664"/>
            </a:xfrm>
          </p:grpSpPr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60E4BC8-ED68-437A-1FF7-DF26806205C1}"/>
                  </a:ext>
                </a:extLst>
              </p:cNvPr>
              <p:cNvSpPr/>
              <p:nvPr/>
            </p:nvSpPr>
            <p:spPr>
              <a:xfrm>
                <a:off x="1126435" y="3428999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소개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장르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주요 요소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730E8F7-C5C8-69C7-EDCF-1CC519AD7B0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800" b="1" dirty="0"/>
                  <a:t>1.</a:t>
                </a:r>
                <a:r>
                  <a:rPr lang="ko-KR" altLang="en-US" sz="2800" b="1" dirty="0"/>
                  <a:t>게임</a:t>
                </a:r>
                <a:r>
                  <a:rPr lang="en-US" altLang="ko-KR" sz="2800" b="1" dirty="0"/>
                  <a:t> </a:t>
                </a:r>
                <a:r>
                  <a:rPr lang="ko-KR" altLang="en-US" sz="2800" b="1" dirty="0"/>
                  <a:t>개요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A2E75BB2-26CF-B1E2-9BE1-D891E53BCCA4}"/>
                </a:ext>
              </a:extLst>
            </p:cNvPr>
            <p:cNvGrpSpPr/>
            <p:nvPr/>
          </p:nvGrpSpPr>
          <p:grpSpPr>
            <a:xfrm>
              <a:off x="4914901" y="2887821"/>
              <a:ext cx="1948069" cy="2261665"/>
              <a:chOff x="1126435" y="2967335"/>
              <a:chExt cx="1948069" cy="2261665"/>
            </a:xfrm>
          </p:grpSpPr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3B960660-C2E4-1114-17F2-77D65283045E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플레이 흐름도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게임 결과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4255465-7673-A89E-1D29-BD13BC2E1E60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2.</a:t>
                </a:r>
                <a:r>
                  <a:rPr lang="ko-KR" altLang="en-US" sz="2600" b="1" dirty="0"/>
                  <a:t>플레이 방식</a:t>
                </a:r>
              </a:p>
            </p:txBody>
          </p:sp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233C370-85C8-0B48-82F2-44FCBB54C650}"/>
                </a:ext>
              </a:extLst>
            </p:cNvPr>
            <p:cNvGrpSpPr/>
            <p:nvPr/>
          </p:nvGrpSpPr>
          <p:grpSpPr>
            <a:xfrm>
              <a:off x="7848601" y="2887821"/>
              <a:ext cx="1948069" cy="2261665"/>
              <a:chOff x="1126435" y="2967335"/>
              <a:chExt cx="1948069" cy="2261665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F5864730-D434-D390-21A1-41D4919651F8}"/>
                  </a:ext>
                </a:extLst>
              </p:cNvPr>
              <p:cNvSpPr/>
              <p:nvPr/>
            </p:nvSpPr>
            <p:spPr>
              <a:xfrm>
                <a:off x="1126435" y="3429000"/>
                <a:ext cx="1948069" cy="1800000"/>
              </a:xfrm>
              <a:prstGeom prst="roundRect">
                <a:avLst>
                  <a:gd name="adj" fmla="val 8164"/>
                </a:avLst>
              </a:prstGeom>
              <a:solidFill>
                <a:schemeClr val="bg1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80000" rtlCol="0" anchor="t"/>
              <a:lstStyle/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미니 게임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1600" dirty="0">
                    <a:solidFill>
                      <a:schemeClr val="tx1"/>
                    </a:solidFill>
                  </a:rPr>
                  <a:t>방해 이벤트 종류</a:t>
                </a:r>
                <a:endParaRPr lang="en-US" altLang="ko-KR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B4799A-65D4-BF10-C68E-23C8B8070014}"/>
                  </a:ext>
                </a:extLst>
              </p:cNvPr>
              <p:cNvSpPr txBox="1"/>
              <p:nvPr/>
            </p:nvSpPr>
            <p:spPr>
              <a:xfrm>
                <a:off x="1126436" y="2967335"/>
                <a:ext cx="1948068" cy="42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600" b="1" dirty="0"/>
                  <a:t>3.</a:t>
                </a:r>
                <a:r>
                  <a:rPr lang="ko-KR" altLang="en-US" sz="2600" b="1" dirty="0"/>
                  <a:t>게임 컨텐츠</a:t>
                </a:r>
              </a:p>
            </p:txBody>
          </p:sp>
        </p:grpSp>
      </p:grpSp>
      <p:sp>
        <p:nvSpPr>
          <p:cNvPr id="27" name="슬라이드 번호 개체 틀 26">
            <a:extLst>
              <a:ext uri="{FF2B5EF4-FFF2-40B4-BE49-F238E27FC236}">
                <a16:creationId xmlns:a16="http://schemas.microsoft.com/office/drawing/2014/main" id="{B97C1223-E403-15D6-BC81-0C9499F1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240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DEC8A-D46A-4519-46A5-CE3FB75BA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DCAAD066-8660-52C9-3F0B-FA41773398DF}"/>
              </a:ext>
            </a:extLst>
          </p:cNvPr>
          <p:cNvSpPr>
            <a:spLocks noChangeAspect="1"/>
          </p:cNvSpPr>
          <p:nvPr/>
        </p:nvSpPr>
        <p:spPr>
          <a:xfrm>
            <a:off x="1002765" y="1404916"/>
            <a:ext cx="9292961" cy="52272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A4AC695-24BC-677C-CF79-0CA2EE9218FE}"/>
              </a:ext>
            </a:extLst>
          </p:cNvPr>
          <p:cNvSpPr/>
          <p:nvPr/>
        </p:nvSpPr>
        <p:spPr>
          <a:xfrm>
            <a:off x="1002765" y="5693770"/>
            <a:ext cx="9292960" cy="93843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92FB31C-00FA-A777-D4CD-294774473568}"/>
              </a:ext>
            </a:extLst>
          </p:cNvPr>
          <p:cNvSpPr/>
          <p:nvPr/>
        </p:nvSpPr>
        <p:spPr>
          <a:xfrm>
            <a:off x="1170814" y="4653171"/>
            <a:ext cx="586188" cy="10405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3CBEF13-1A29-C382-14EE-CB53DD2C5C54}"/>
              </a:ext>
            </a:extLst>
          </p:cNvPr>
          <p:cNvSpPr/>
          <p:nvPr/>
        </p:nvSpPr>
        <p:spPr>
          <a:xfrm>
            <a:off x="4697785" y="5255494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845497-843F-730C-CB95-C874A6D36B00}"/>
              </a:ext>
            </a:extLst>
          </p:cNvPr>
          <p:cNvSpPr/>
          <p:nvPr/>
        </p:nvSpPr>
        <p:spPr>
          <a:xfrm>
            <a:off x="7345985" y="4368862"/>
            <a:ext cx="438276" cy="43827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pic>
        <p:nvPicPr>
          <p:cNvPr id="46" name="그림 45" descr="블랙, 어둠이(가) 표시된 사진&#10;&#10;자동 생성된 설명">
            <a:extLst>
              <a:ext uri="{FF2B5EF4-FFF2-40B4-BE49-F238E27FC236}">
                <a16:creationId xmlns:a16="http://schemas.microsoft.com/office/drawing/2014/main" id="{728BE090-C637-B415-FC27-E2108DB52A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814" y="1542057"/>
            <a:ext cx="458380" cy="458380"/>
          </a:xfrm>
          <a:prstGeom prst="rect">
            <a:avLst/>
          </a:prstGeom>
        </p:spPr>
      </p:pic>
      <p:pic>
        <p:nvPicPr>
          <p:cNvPr id="47" name="그림 46" descr="블랙, 어둠이(가) 표시된 사진&#10;&#10;자동 생성된 설명">
            <a:extLst>
              <a:ext uri="{FF2B5EF4-FFF2-40B4-BE49-F238E27FC236}">
                <a16:creationId xmlns:a16="http://schemas.microsoft.com/office/drawing/2014/main" id="{E58819E1-057A-243D-241C-5CFBE057CD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866" y="1542057"/>
            <a:ext cx="458380" cy="458380"/>
          </a:xfrm>
          <a:prstGeom prst="rect">
            <a:avLst/>
          </a:prstGeom>
        </p:spPr>
      </p:pic>
      <p:grpSp>
        <p:nvGrpSpPr>
          <p:cNvPr id="49" name="그룹 48">
            <a:extLst>
              <a:ext uri="{FF2B5EF4-FFF2-40B4-BE49-F238E27FC236}">
                <a16:creationId xmlns:a16="http://schemas.microsoft.com/office/drawing/2014/main" id="{6605B17B-7218-9264-4098-DAEEA6B97597}"/>
              </a:ext>
            </a:extLst>
          </p:cNvPr>
          <p:cNvGrpSpPr/>
          <p:nvPr/>
        </p:nvGrpSpPr>
        <p:grpSpPr>
          <a:xfrm>
            <a:off x="8234665" y="1437527"/>
            <a:ext cx="2015405" cy="1432422"/>
            <a:chOff x="9690652" y="311427"/>
            <a:chExt cx="2047462" cy="1455206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CE23675-821D-7CD4-054F-B6B211A0DF9F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439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/>
                <a:t>&lt;</a:t>
              </a:r>
              <a:r>
                <a:rPr lang="ko-KR" altLang="en-US" sz="1600" b="1" dirty="0"/>
                <a:t>현재 순위</a:t>
              </a:r>
              <a:r>
                <a:rPr lang="en-US" altLang="ko-KR" sz="1600" b="1" dirty="0"/>
                <a:t>&gt;</a:t>
              </a:r>
              <a:endParaRPr lang="ko-KR" altLang="en-US" sz="1600" b="1" dirty="0"/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85BAC6DE-2763-A166-840D-65C2DD42B9CF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B21CD2A-8EBA-0415-4B28-5F671BDE00DB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1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B9F384F9-C80F-6B20-8593-0658E95C3FDB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You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1DD146B5-0FC5-49DE-D891-A4F4956750EA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DC46F0E4-7B0D-0C0C-7A78-39ACEC014C07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7A52BC66-F0D7-8B4B-C1D2-0399D3BFB4DE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2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282B23BB-AE98-4C00-E66E-36413CF525C0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P1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5A9A9D9D-EF01-2D16-2525-71D47F145914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39A4C2CE-8BD8-1930-BFD1-3826D91CB352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812944EB-DC5A-A79A-BF37-C1CDE27B4261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600" dirty="0">
                    <a:solidFill>
                      <a:schemeClr val="tx1"/>
                    </a:solidFill>
                  </a:rPr>
                  <a:t>3</a:t>
                </a:r>
                <a:endParaRPr lang="ko-KR" alt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26CCD091-5058-43AC-0643-93FA2D480D7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200" dirty="0">
                    <a:solidFill>
                      <a:schemeClr val="tx1"/>
                    </a:solidFill>
                  </a:rPr>
                  <a:t>P2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DA9364E4-8552-EAB3-C95B-7B6AD92D19C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2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1063CBA-AE6F-C961-D25B-96B714C9958F}"/>
              </a:ext>
            </a:extLst>
          </p:cNvPr>
          <p:cNvSpPr/>
          <p:nvPr/>
        </p:nvSpPr>
        <p:spPr>
          <a:xfrm>
            <a:off x="4241360" y="1424996"/>
            <a:ext cx="2635027" cy="5306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/>
              <a:t>현재 점수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123,000</a:t>
            </a:r>
            <a:endParaRPr lang="ko-KR" altLang="en-US" sz="1600" dirty="0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15CBEA58-E3AD-E457-5883-04E5ED3F7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4B8F3CE0-6DA7-DB57-D467-05498372C445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EF532CA7-270A-56DB-9797-4B9E672441D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E89654-096D-9997-FC95-6B54BCBF57A4}"/>
              </a:ext>
            </a:extLst>
          </p:cNvPr>
          <p:cNvSpPr txBox="1"/>
          <p:nvPr/>
        </p:nvSpPr>
        <p:spPr>
          <a:xfrm>
            <a:off x="454785" y="70739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1D8D8A8F-AD08-0586-0D38-ECA5F1DD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999DD8-31B2-EECE-4CEB-5D01FE05607D}"/>
              </a:ext>
            </a:extLst>
          </p:cNvPr>
          <p:cNvSpPr/>
          <p:nvPr/>
        </p:nvSpPr>
        <p:spPr>
          <a:xfrm>
            <a:off x="4157156" y="4645928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6" name="폭발: 8pt 5">
            <a:extLst>
              <a:ext uri="{FF2B5EF4-FFF2-40B4-BE49-F238E27FC236}">
                <a16:creationId xmlns:a16="http://schemas.microsoft.com/office/drawing/2014/main" id="{AF39D749-68B2-2A03-4311-404970163836}"/>
              </a:ext>
            </a:extLst>
          </p:cNvPr>
          <p:cNvSpPr/>
          <p:nvPr/>
        </p:nvSpPr>
        <p:spPr>
          <a:xfrm>
            <a:off x="4349091" y="4916831"/>
            <a:ext cx="788505" cy="694688"/>
          </a:xfrm>
          <a:prstGeom prst="irregularSeal1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61A5ADC-C547-CC69-8715-5172F3EFF753}"/>
              </a:ext>
            </a:extLst>
          </p:cNvPr>
          <p:cNvSpPr/>
          <p:nvPr/>
        </p:nvSpPr>
        <p:spPr>
          <a:xfrm>
            <a:off x="7029315" y="4653171"/>
            <a:ext cx="586188" cy="1040597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15AE6EFB-7D08-3B68-A14B-3D64A770541B}"/>
              </a:ext>
            </a:extLst>
          </p:cNvPr>
          <p:cNvSpPr/>
          <p:nvPr/>
        </p:nvSpPr>
        <p:spPr>
          <a:xfrm>
            <a:off x="4370279" y="3503613"/>
            <a:ext cx="3245224" cy="643549"/>
          </a:xfrm>
          <a:prstGeom prst="wedgeRectCallout">
            <a:avLst>
              <a:gd name="adj1" fmla="val 8414"/>
              <a:gd name="adj2" fmla="val 104562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[</a:t>
            </a:r>
            <a:r>
              <a:rPr lang="ko-KR" altLang="en-US" sz="1200" b="1" dirty="0">
                <a:solidFill>
                  <a:schemeClr val="tx1"/>
                </a:solidFill>
              </a:rPr>
              <a:t>충돌</a:t>
            </a:r>
            <a:r>
              <a:rPr lang="en-US" altLang="ko-KR" sz="12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장해물과 충돌 하였을 때 생명이 한 개 닳는다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solidFill>
                  <a:schemeClr val="tx1"/>
                </a:solidFill>
              </a:rPr>
              <a:t>그후 </a:t>
            </a:r>
            <a:r>
              <a:rPr lang="en-US" altLang="ko-KR" sz="1050" dirty="0">
                <a:solidFill>
                  <a:schemeClr val="tx1"/>
                </a:solidFill>
              </a:rPr>
              <a:t>1</a:t>
            </a:r>
            <a:r>
              <a:rPr lang="ko-KR" altLang="en-US" sz="1050" dirty="0">
                <a:solidFill>
                  <a:schemeClr val="tx1"/>
                </a:solidFill>
              </a:rPr>
              <a:t>초간 무적 상태에 돌입하게 된다</a:t>
            </a:r>
            <a:r>
              <a:rPr lang="en-US" altLang="ko-KR" sz="105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9A51C7C-DE3F-31F8-16FF-3E80D8F53448}"/>
              </a:ext>
            </a:extLst>
          </p:cNvPr>
          <p:cNvSpPr/>
          <p:nvPr/>
        </p:nvSpPr>
        <p:spPr>
          <a:xfrm>
            <a:off x="5606796" y="490682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261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DD998-1613-3AE7-00F3-4C017C72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E3F6BDF-3DFE-7C40-AC9A-207350C4B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9C05605-085C-9E9A-D757-3298B77306C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FBD6E66A-478D-FFBC-AA21-65861B2F8DC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08C5D6A-2D75-2664-3A41-5AF0EB8D2BBC}"/>
              </a:ext>
            </a:extLst>
          </p:cNvPr>
          <p:cNvSpPr txBox="1"/>
          <p:nvPr/>
        </p:nvSpPr>
        <p:spPr>
          <a:xfrm>
            <a:off x="454785" y="707392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장애물 패턴</a:t>
            </a:r>
          </a:p>
        </p:txBody>
      </p:sp>
      <p:sp>
        <p:nvSpPr>
          <p:cNvPr id="32" name="슬라이드 번호 개체 틀 31">
            <a:extLst>
              <a:ext uri="{FF2B5EF4-FFF2-40B4-BE49-F238E27FC236}">
                <a16:creationId xmlns:a16="http://schemas.microsoft.com/office/drawing/2014/main" id="{AD5F1370-B637-703F-B1B4-43D87AAA5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EF0F871-5301-9D5A-FFF0-E5641E22FFB2}"/>
              </a:ext>
            </a:extLst>
          </p:cNvPr>
          <p:cNvGrpSpPr/>
          <p:nvPr/>
        </p:nvGrpSpPr>
        <p:grpSpPr>
          <a:xfrm>
            <a:off x="7909281" y="2004847"/>
            <a:ext cx="1635420" cy="2146666"/>
            <a:chOff x="1605739" y="2147038"/>
            <a:chExt cx="2316905" cy="3041188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89ABE4A2-69D6-A92F-5C58-D02238C797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5739" y="2147038"/>
              <a:ext cx="2316905" cy="3041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06A23CD-7E6A-59F0-4723-4516F9473FE5}"/>
                </a:ext>
              </a:extLst>
            </p:cNvPr>
            <p:cNvSpPr/>
            <p:nvPr/>
          </p:nvSpPr>
          <p:spPr>
            <a:xfrm>
              <a:off x="1605739" y="4249788"/>
              <a:ext cx="2316905" cy="938438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BA9A73B-9E34-2544-715C-97091B28E52D}"/>
              </a:ext>
            </a:extLst>
          </p:cNvPr>
          <p:cNvGrpSpPr/>
          <p:nvPr/>
        </p:nvGrpSpPr>
        <p:grpSpPr>
          <a:xfrm>
            <a:off x="1945595" y="2004847"/>
            <a:ext cx="4425003" cy="2586834"/>
            <a:chOff x="1925123" y="1544153"/>
            <a:chExt cx="4425003" cy="2586834"/>
          </a:xfrm>
        </p:grpSpPr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E7A594C9-5408-5D41-7DA9-F7DEC6F4C153}"/>
                </a:ext>
              </a:extLst>
            </p:cNvPr>
            <p:cNvGrpSpPr/>
            <p:nvPr/>
          </p:nvGrpSpPr>
          <p:grpSpPr>
            <a:xfrm>
              <a:off x="1925123" y="1544153"/>
              <a:ext cx="1635420" cy="2146666"/>
              <a:chOff x="1605739" y="2147038"/>
              <a:chExt cx="2316905" cy="3041188"/>
            </a:xfrm>
          </p:grpSpPr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7039BC60-8810-097E-9DCF-7B6BF7C78CE3}"/>
                  </a:ext>
                </a:extLst>
              </p:cNvPr>
              <p:cNvGrpSpPr/>
              <p:nvPr/>
            </p:nvGrpSpPr>
            <p:grpSpPr>
              <a:xfrm>
                <a:off x="1605739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122F5AAC-236A-F8F4-D8F0-6456C8CC644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74117593-4C35-CD73-4290-0F61E337EA2D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C0F1CE69-1C06-8C65-35B6-8B587AF08248}"/>
                  </a:ext>
                </a:extLst>
              </p:cNvPr>
              <p:cNvSpPr/>
              <p:nvPr/>
            </p:nvSpPr>
            <p:spPr>
              <a:xfrm>
                <a:off x="2545053" y="3811512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197EE2CF-9C1C-8875-349D-25B9347456B9}"/>
                </a:ext>
              </a:extLst>
            </p:cNvPr>
            <p:cNvGrpSpPr/>
            <p:nvPr/>
          </p:nvGrpSpPr>
          <p:grpSpPr>
            <a:xfrm>
              <a:off x="4714706" y="1544153"/>
              <a:ext cx="1635420" cy="2146666"/>
              <a:chOff x="4395322" y="2147038"/>
              <a:chExt cx="2316905" cy="3041188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571B7D1C-B1BB-6D3D-7D2D-C2D073C3B220}"/>
                  </a:ext>
                </a:extLst>
              </p:cNvPr>
              <p:cNvGrpSpPr/>
              <p:nvPr/>
            </p:nvGrpSpPr>
            <p:grpSpPr>
              <a:xfrm>
                <a:off x="4395322" y="2147038"/>
                <a:ext cx="2316905" cy="3041188"/>
                <a:chOff x="1605739" y="2147038"/>
                <a:chExt cx="2316905" cy="3041188"/>
              </a:xfrm>
            </p:grpSpPr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4FDA52F4-7E9F-CE88-49D1-4F7477B32FA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605739" y="2147038"/>
                  <a:ext cx="2316905" cy="3041188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E6FB6905-633C-E922-87AC-E899F1D1B4F2}"/>
                    </a:ext>
                  </a:extLst>
                </p:cNvPr>
                <p:cNvSpPr/>
                <p:nvPr/>
              </p:nvSpPr>
              <p:spPr>
                <a:xfrm>
                  <a:off x="1605739" y="4249788"/>
                  <a:ext cx="2316905" cy="938438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/>
                </a:p>
              </p:txBody>
            </p:sp>
          </p:grp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9979A02F-D3E0-DF05-073B-014707CE3F0B}"/>
                  </a:ext>
                </a:extLst>
              </p:cNvPr>
              <p:cNvSpPr/>
              <p:nvPr/>
            </p:nvSpPr>
            <p:spPr>
              <a:xfrm>
                <a:off x="5334636" y="3134161"/>
                <a:ext cx="438276" cy="43827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600"/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52B30538-C65E-3546-AFD1-AF774CFFABB2}"/>
                </a:ext>
              </a:extLst>
            </p:cNvPr>
            <p:cNvGrpSpPr/>
            <p:nvPr/>
          </p:nvGrpSpPr>
          <p:grpSpPr>
            <a:xfrm>
              <a:off x="1925123" y="3690819"/>
              <a:ext cx="1635420" cy="440168"/>
              <a:chOff x="2089444" y="4597563"/>
              <a:chExt cx="1635420" cy="440168"/>
            </a:xfrm>
          </p:grpSpPr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863E9D-F668-2B86-1F86-DD16AA047D69}"/>
                  </a:ext>
                </a:extLst>
              </p:cNvPr>
              <p:cNvGrpSpPr/>
              <p:nvPr/>
            </p:nvGrpSpPr>
            <p:grpSpPr>
              <a:xfrm>
                <a:off x="2089444" y="4597563"/>
                <a:ext cx="1635420" cy="248054"/>
                <a:chOff x="1170814" y="4384113"/>
                <a:chExt cx="544901" cy="248054"/>
              </a:xfrm>
            </p:grpSpPr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695CA4EC-83D6-8023-5785-12A7CAC54E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046787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A78EA585-C09C-47D5-0A6E-9AB80C433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1591686" y="4508140"/>
                  <a:ext cx="248054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직선 연결선 35">
                  <a:extLst>
                    <a:ext uri="{FF2B5EF4-FFF2-40B4-BE49-F238E27FC236}">
                      <a16:creationId xmlns:a16="http://schemas.microsoft.com/office/drawing/2014/main" id="{4C757DF4-F173-8DB7-78DF-9137579F4C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70814" y="4508140"/>
                  <a:ext cx="544901" cy="0"/>
                </a:xfrm>
                <a:prstGeom prst="line">
                  <a:avLst/>
                </a:prstGeom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5DD7665-7787-8D48-4371-EF6EA0A5DFC3}"/>
                  </a:ext>
                </a:extLst>
              </p:cNvPr>
              <p:cNvSpPr txBox="1"/>
              <p:nvPr/>
            </p:nvSpPr>
            <p:spPr>
              <a:xfrm>
                <a:off x="2714632" y="4776121"/>
                <a:ext cx="38504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/>
                  <a:t>6m</a:t>
                </a:r>
                <a:endParaRPr lang="ko-KR" altLang="en-US" sz="1100" dirty="0"/>
              </a:p>
            </p:txBody>
          </p: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E27F947-2E05-1F37-72CD-DE507368A6DB}"/>
              </a:ext>
            </a:extLst>
          </p:cNvPr>
          <p:cNvSpPr txBox="1"/>
          <p:nvPr/>
        </p:nvSpPr>
        <p:spPr>
          <a:xfrm>
            <a:off x="3285902" y="460802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장애물 패턴</a:t>
            </a:r>
            <a:r>
              <a:rPr lang="en-US" altLang="ko-KR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B7F2E1A-96CD-6803-8055-894596838380}"/>
              </a:ext>
            </a:extLst>
          </p:cNvPr>
          <p:cNvSpPr txBox="1"/>
          <p:nvPr/>
        </p:nvSpPr>
        <p:spPr>
          <a:xfrm>
            <a:off x="8085628" y="4608020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&lt;</a:t>
            </a:r>
            <a:r>
              <a:rPr lang="ko-KR" altLang="en-US" dirty="0"/>
              <a:t>일반 길</a:t>
            </a:r>
            <a:r>
              <a:rPr lang="en-US" altLang="ko-KR" dirty="0"/>
              <a:t>&gt;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9CAAD14-9E4D-DF93-1F16-A7FEC8696D41}"/>
              </a:ext>
            </a:extLst>
          </p:cNvPr>
          <p:cNvSpPr txBox="1"/>
          <p:nvPr/>
        </p:nvSpPr>
        <p:spPr>
          <a:xfrm>
            <a:off x="574998" y="5227278"/>
            <a:ext cx="9685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 패턴은 총 </a:t>
            </a:r>
            <a:r>
              <a:rPr lang="en-US" altLang="ko-KR" dirty="0"/>
              <a:t>2</a:t>
            </a:r>
            <a:r>
              <a:rPr lang="ko-KR" altLang="en-US" dirty="0"/>
              <a:t>가지이며 장애물 간 간격은 </a:t>
            </a:r>
            <a:r>
              <a:rPr lang="en-US" altLang="ko-KR" dirty="0"/>
              <a:t>6M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장애물은 </a:t>
            </a:r>
            <a:r>
              <a:rPr lang="en-US" altLang="ko-KR" dirty="0"/>
              <a:t>2</a:t>
            </a:r>
            <a:r>
              <a:rPr lang="ko-KR" altLang="en-US" dirty="0"/>
              <a:t>개중 랜덤하게 설정된다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장애물 간 간격은 기본 </a:t>
            </a:r>
            <a:r>
              <a:rPr lang="en-US" altLang="ko-KR" dirty="0"/>
              <a:t>6M</a:t>
            </a:r>
            <a:r>
              <a:rPr lang="ko-KR" altLang="en-US" dirty="0"/>
              <a:t>로 속도가 빨라질 수록 </a:t>
            </a:r>
            <a:r>
              <a:rPr lang="en-US" altLang="ko-KR" dirty="0"/>
              <a:t>“6m * </a:t>
            </a:r>
            <a:r>
              <a:rPr lang="ko-KR" altLang="en-US" dirty="0"/>
              <a:t>현재 속도</a:t>
            </a:r>
            <a:r>
              <a:rPr lang="en-US" altLang="ko-KR" dirty="0"/>
              <a:t>”</a:t>
            </a:r>
            <a:r>
              <a:rPr lang="ko-KR" altLang="en-US" dirty="0"/>
              <a:t>의 간격으로 변경된다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09119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D28B-2751-BF0B-29D4-3ED953BD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30B9D1-4509-5E38-7807-DF317A4BE6FA}"/>
              </a:ext>
            </a:extLst>
          </p:cNvPr>
          <p:cNvSpPr txBox="1"/>
          <p:nvPr/>
        </p:nvSpPr>
        <p:spPr>
          <a:xfrm>
            <a:off x="430696" y="1436695"/>
            <a:ext cx="812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방해물을 슬라이딩과 점프를 통해서 피할 때마다 점수가 </a:t>
            </a:r>
            <a:r>
              <a:rPr lang="en-US" altLang="ko-KR" dirty="0"/>
              <a:t>10</a:t>
            </a:r>
            <a:r>
              <a:rPr lang="ko-KR" altLang="en-US" dirty="0"/>
              <a:t>올라가게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연속으로 피하면 피할수록 얻는 점수의 배수가 올라간다</a:t>
            </a:r>
            <a:r>
              <a:rPr lang="en-US" altLang="ko-KR" dirty="0"/>
              <a:t>.(</a:t>
            </a:r>
            <a:r>
              <a:rPr lang="ko-KR" altLang="en-US" dirty="0"/>
              <a:t>최대 </a:t>
            </a:r>
            <a:r>
              <a:rPr lang="en-US" altLang="ko-KR" dirty="0"/>
              <a:t>5</a:t>
            </a:r>
            <a:r>
              <a:rPr lang="ko-KR" altLang="en-US" dirty="0"/>
              <a:t>배수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배수가 올라갈 수록 장애물이 다가오는 속도가 점점 빨라진다</a:t>
            </a:r>
            <a:r>
              <a:rPr lang="en-US" altLang="ko-KR" dirty="0"/>
              <a:t>.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4FDC929-C8B5-3BB4-4F06-6864FF080742}"/>
              </a:ext>
            </a:extLst>
          </p:cNvPr>
          <p:cNvGraphicFramePr>
            <a:graphicFrameLocks noGrp="1"/>
          </p:cNvGraphicFramePr>
          <p:nvPr/>
        </p:nvGraphicFramePr>
        <p:xfrm>
          <a:off x="2939774" y="3104610"/>
          <a:ext cx="528982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275">
                  <a:extLst>
                    <a:ext uri="{9D8B030D-6E8A-4147-A177-3AD203B41FA5}">
                      <a16:colId xmlns:a16="http://schemas.microsoft.com/office/drawing/2014/main" val="374328375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628785662"/>
                    </a:ext>
                  </a:extLst>
                </a:gridCol>
                <a:gridCol w="1763275">
                  <a:extLst>
                    <a:ext uri="{9D8B030D-6E8A-4147-A177-3AD203B41FA5}">
                      <a16:colId xmlns:a16="http://schemas.microsoft.com/office/drawing/2014/main" val="22032590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필요한 수치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스크롤 배속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270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076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892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48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3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7m/s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599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10m/s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25021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F8B90099-259F-236D-F5D6-DCB1C0B9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18E8816-B0AA-671D-1D20-2174C482E2F2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152E52-325D-B11E-C444-1AF24538D20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F11E575-7E4C-6E86-E5A4-6ED0EFF4F30E}"/>
              </a:ext>
            </a:extLst>
          </p:cNvPr>
          <p:cNvSpPr txBox="1"/>
          <p:nvPr/>
        </p:nvSpPr>
        <p:spPr>
          <a:xfrm>
            <a:off x="454785" y="69414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점수 시스템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653ABF1C-A88F-F6A1-B2CF-95C6CCFD2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90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CAF17-DC68-BE93-2842-074B26E08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24C310-4C16-B363-E824-E123EFD35D45}"/>
              </a:ext>
            </a:extLst>
          </p:cNvPr>
          <p:cNvSpPr txBox="1"/>
          <p:nvPr/>
        </p:nvSpPr>
        <p:spPr>
          <a:xfrm>
            <a:off x="430696" y="1504122"/>
            <a:ext cx="864691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플레이어가 </a:t>
            </a:r>
            <a:r>
              <a:rPr lang="en-US" altLang="ko-KR" dirty="0"/>
              <a:t>10</a:t>
            </a:r>
            <a:r>
              <a:rPr lang="ko-KR" altLang="en-US" dirty="0"/>
              <a:t>분 여러 방해를 물리치면서 </a:t>
            </a:r>
            <a:r>
              <a:rPr lang="en-US" altLang="ko-KR" dirty="0"/>
              <a:t>1</a:t>
            </a:r>
            <a:r>
              <a:rPr lang="ko-KR" altLang="en-US" dirty="0"/>
              <a:t>등을 유지하면 게임이 클리어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플레이어가 방해 이벤트를 빠르게 해결하고 와야 하는 이유가 되는 시스템이다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시작할 때 </a:t>
            </a:r>
            <a:r>
              <a:rPr lang="en-US" altLang="ko-KR" dirty="0"/>
              <a:t>2</a:t>
            </a:r>
            <a:r>
              <a:rPr lang="ko-KR" altLang="en-US" dirty="0"/>
              <a:t>등과 </a:t>
            </a:r>
            <a:r>
              <a:rPr lang="en-US" altLang="ko-KR" dirty="0"/>
              <a:t>30,000</a:t>
            </a:r>
            <a:r>
              <a:rPr lang="ko-KR" altLang="en-US" dirty="0"/>
              <a:t>점 차이로 게임을 시작하게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방해 이벤트가 나오기전까지는 유저와 동일하게 점수가 상승한다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이벤트를 해결하는 중에도 </a:t>
            </a:r>
            <a:r>
              <a:rPr lang="en-US" altLang="ko-KR" dirty="0"/>
              <a:t>2,3</a:t>
            </a:r>
            <a:r>
              <a:rPr lang="ko-KR" altLang="en-US" dirty="0"/>
              <a:t>등의 점수는 계속 상승 한다</a:t>
            </a:r>
            <a:r>
              <a:rPr lang="en-US" altLang="ko-KR" dirty="0"/>
              <a:t>.</a:t>
            </a: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058F6A6-42BF-CDE0-6104-7CCED994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BC3F700-722F-FAE2-CCCD-D224AE5F4FB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127A5D7A-4412-0EDD-C902-7B467D85E9F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2A229B-56BC-A19D-2CEA-258FE7C37F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러닝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랭킹 시스템</a:t>
            </a: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202DC32E-D031-93A8-C8D7-D4215390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513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A904F-F3F3-266B-315D-C0976C24B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A4E7CBA-F253-80C3-1E01-AA171E090D93}"/>
              </a:ext>
            </a:extLst>
          </p:cNvPr>
          <p:cNvSpPr txBox="1"/>
          <p:nvPr/>
        </p:nvSpPr>
        <p:spPr>
          <a:xfrm>
            <a:off x="554527" y="5210360"/>
            <a:ext cx="84160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터치를 통해서 떨어지려는 종이 비행기를 멀리 날리는 것이 목표인 게임이다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날아가면서 장애물에 부딪힐 경우 게임오버가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날아가는 속도는 </a:t>
            </a:r>
            <a:r>
              <a:rPr lang="en-US" altLang="ko-KR" dirty="0"/>
              <a:t>1m/s</a:t>
            </a:r>
            <a:r>
              <a:rPr lang="ko-KR" altLang="en-US" dirty="0"/>
              <a:t>로 통과한 장애물이 많을 수록 점점 빨라진다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00A16E6-1005-B319-65AB-2E98E9DABF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27E67AA-86EE-4855-A27C-6E105C77A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44A0935-7186-4FCC-C550-07920C02BC3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C994720-B69B-3202-9E1B-44E66E6B99C3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2B4B38A-9E03-5B83-0412-966312FDF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C39BBB-1415-15D2-0844-14C5D1CFD6DB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C69D799-1609-8778-FCAB-81349C9AD817}"/>
              </a:ext>
            </a:extLst>
          </p:cNvPr>
          <p:cNvSpPr/>
          <p:nvPr/>
        </p:nvSpPr>
        <p:spPr>
          <a:xfrm>
            <a:off x="3889513" y="3696121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6A7FBE-D2AC-0BDE-11B1-9D45E6AF3C2E}"/>
              </a:ext>
            </a:extLst>
          </p:cNvPr>
          <p:cNvSpPr/>
          <p:nvPr/>
        </p:nvSpPr>
        <p:spPr>
          <a:xfrm>
            <a:off x="3889513" y="1360418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535A1F-BD0D-0FD4-9EF1-71A924560B55}"/>
              </a:ext>
            </a:extLst>
          </p:cNvPr>
          <p:cNvSpPr/>
          <p:nvPr/>
        </p:nvSpPr>
        <p:spPr>
          <a:xfrm>
            <a:off x="5068957" y="3936229"/>
            <a:ext cx="311426" cy="104327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E1CB0A-10CB-CDDB-DF17-948DB6CEFA05}"/>
              </a:ext>
            </a:extLst>
          </p:cNvPr>
          <p:cNvSpPr/>
          <p:nvPr/>
        </p:nvSpPr>
        <p:spPr>
          <a:xfrm>
            <a:off x="5068957" y="1360419"/>
            <a:ext cx="311426" cy="15234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7381E1-4700-99FD-C602-301A95F05833}"/>
              </a:ext>
            </a:extLst>
          </p:cNvPr>
          <p:cNvSpPr/>
          <p:nvPr/>
        </p:nvSpPr>
        <p:spPr>
          <a:xfrm>
            <a:off x="6486941" y="3152094"/>
            <a:ext cx="311426" cy="18274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13FC3C-0552-146F-A439-8B0711C1DFD7}"/>
              </a:ext>
            </a:extLst>
          </p:cNvPr>
          <p:cNvSpPr/>
          <p:nvPr/>
        </p:nvSpPr>
        <p:spPr>
          <a:xfrm>
            <a:off x="6486941" y="1360417"/>
            <a:ext cx="311426" cy="7393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A3BB7C-70ED-527F-8246-DD54495C8867}"/>
              </a:ext>
            </a:extLst>
          </p:cNvPr>
          <p:cNvSpPr/>
          <p:nvPr/>
        </p:nvSpPr>
        <p:spPr>
          <a:xfrm>
            <a:off x="7838661" y="3709365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CACEC57-0EE0-37AC-6787-D33C79DA828B}"/>
              </a:ext>
            </a:extLst>
          </p:cNvPr>
          <p:cNvSpPr/>
          <p:nvPr/>
        </p:nvSpPr>
        <p:spPr>
          <a:xfrm>
            <a:off x="7838661" y="1373662"/>
            <a:ext cx="311426" cy="128338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9" name="그래픽 48" descr="보내다 단색으로 채워진">
            <a:extLst>
              <a:ext uri="{FF2B5EF4-FFF2-40B4-BE49-F238E27FC236}">
                <a16:creationId xmlns:a16="http://schemas.microsoft.com/office/drawing/2014/main" id="{5562DDEC-85DF-3FC6-FC14-69FAE4AE7A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7571" y="3020800"/>
            <a:ext cx="523036" cy="52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4731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AB8CB-F137-5246-5D60-5F4C06A65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E42C8D8-A83C-8A6E-EE36-9F976ED2F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124D24-1CC5-551D-C2A8-F0FA6F48C5DC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38FAA80-CB42-680D-CFC1-9620AE16CD9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E775F511-CA49-60B4-23A8-BF117C7F0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7E95FB-46F5-08A9-39AB-F00BC15401C4}"/>
              </a:ext>
            </a:extLst>
          </p:cNvPr>
          <p:cNvSpPr txBox="1"/>
          <p:nvPr/>
        </p:nvSpPr>
        <p:spPr>
          <a:xfrm>
            <a:off x="454785" y="658980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B18C72F-E4DA-D237-CBEB-25EAE079DA2A}"/>
              </a:ext>
            </a:extLst>
          </p:cNvPr>
          <p:cNvGrpSpPr/>
          <p:nvPr/>
        </p:nvGrpSpPr>
        <p:grpSpPr>
          <a:xfrm>
            <a:off x="1860256" y="1383237"/>
            <a:ext cx="8471488" cy="4782652"/>
            <a:chOff x="2756452" y="1360417"/>
            <a:chExt cx="6433930" cy="363233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2B4742F-CB6E-134E-4C51-FB3DEEFCCF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56452" y="1360418"/>
              <a:ext cx="6433930" cy="36190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8D8BD52-EC87-2520-8396-7C9CCB7AC6F4}"/>
                </a:ext>
              </a:extLst>
            </p:cNvPr>
            <p:cNvSpPr/>
            <p:nvPr/>
          </p:nvSpPr>
          <p:spPr>
            <a:xfrm>
              <a:off x="3889513" y="3696121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A58BBAEA-3C35-3F60-1462-1C451E0033EE}"/>
                </a:ext>
              </a:extLst>
            </p:cNvPr>
            <p:cNvSpPr/>
            <p:nvPr/>
          </p:nvSpPr>
          <p:spPr>
            <a:xfrm>
              <a:off x="3889513" y="1360418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2F65E17-8321-6F93-569E-F7A93FFA4FB4}"/>
                </a:ext>
              </a:extLst>
            </p:cNvPr>
            <p:cNvSpPr/>
            <p:nvPr/>
          </p:nvSpPr>
          <p:spPr>
            <a:xfrm>
              <a:off x="5068957" y="3936229"/>
              <a:ext cx="311426" cy="104327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9972570D-B39E-BA84-6178-8C095C982A2D}"/>
                </a:ext>
              </a:extLst>
            </p:cNvPr>
            <p:cNvSpPr/>
            <p:nvPr/>
          </p:nvSpPr>
          <p:spPr>
            <a:xfrm>
              <a:off x="5068957" y="1360419"/>
              <a:ext cx="311426" cy="152349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2292049-660C-EAFB-D62F-85BBE9A5F1AA}"/>
                </a:ext>
              </a:extLst>
            </p:cNvPr>
            <p:cNvSpPr/>
            <p:nvPr/>
          </p:nvSpPr>
          <p:spPr>
            <a:xfrm>
              <a:off x="6486941" y="3152094"/>
              <a:ext cx="311426" cy="182741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54B040D-5D69-CAD9-7FC8-A736B199DD68}"/>
                </a:ext>
              </a:extLst>
            </p:cNvPr>
            <p:cNvSpPr/>
            <p:nvPr/>
          </p:nvSpPr>
          <p:spPr>
            <a:xfrm>
              <a:off x="6486941" y="1360417"/>
              <a:ext cx="311426" cy="7393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7AF3A60-2688-CB38-D377-5D8C93EC6488}"/>
                </a:ext>
              </a:extLst>
            </p:cNvPr>
            <p:cNvSpPr/>
            <p:nvPr/>
          </p:nvSpPr>
          <p:spPr>
            <a:xfrm>
              <a:off x="7838661" y="3709365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941F796-C1DB-B5B1-4545-14E60B1EA358}"/>
                </a:ext>
              </a:extLst>
            </p:cNvPr>
            <p:cNvSpPr/>
            <p:nvPr/>
          </p:nvSpPr>
          <p:spPr>
            <a:xfrm>
              <a:off x="7838661" y="1373662"/>
              <a:ext cx="311426" cy="1283383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9" name="그래픽 48" descr="보내다 단색으로 채워진">
              <a:extLst>
                <a:ext uri="{FF2B5EF4-FFF2-40B4-BE49-F238E27FC236}">
                  <a16:creationId xmlns:a16="http://schemas.microsoft.com/office/drawing/2014/main" id="{E20E168A-8201-20C6-7FA8-87B1550064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187571" y="3020800"/>
              <a:ext cx="523036" cy="523036"/>
            </a:xfrm>
            <a:prstGeom prst="rect">
              <a:avLst/>
            </a:prstGeom>
          </p:spPr>
        </p:pic>
      </p:grpSp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A0F16621-B5D5-3F58-B842-BCE555365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21456" y="3590241"/>
            <a:ext cx="688676" cy="688676"/>
          </a:xfrm>
          <a:prstGeom prst="rect">
            <a:avLst/>
          </a:prstGeom>
        </p:spPr>
      </p:pic>
      <p:pic>
        <p:nvPicPr>
          <p:cNvPr id="14" name="그래픽 13" descr="보내다 단색으로 채워진">
            <a:extLst>
              <a:ext uri="{FF2B5EF4-FFF2-40B4-BE49-F238E27FC236}">
                <a16:creationId xmlns:a16="http://schemas.microsoft.com/office/drawing/2014/main" id="{879CD87E-9872-3C41-BFE0-7A102A93AF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0203" y="3834489"/>
            <a:ext cx="688676" cy="688676"/>
          </a:xfrm>
          <a:prstGeom prst="rect">
            <a:avLst/>
          </a:prstGeom>
        </p:spPr>
      </p:pic>
      <p:sp>
        <p:nvSpPr>
          <p:cNvPr id="18" name="폭발: 8pt 17">
            <a:extLst>
              <a:ext uri="{FF2B5EF4-FFF2-40B4-BE49-F238E27FC236}">
                <a16:creationId xmlns:a16="http://schemas.microsoft.com/office/drawing/2014/main" id="{DBA3CA3A-3DD6-73AB-6855-77E0DE6E7AE4}"/>
              </a:ext>
            </a:extLst>
          </p:cNvPr>
          <p:cNvSpPr/>
          <p:nvPr/>
        </p:nvSpPr>
        <p:spPr>
          <a:xfrm>
            <a:off x="3964876" y="4458634"/>
            <a:ext cx="748978" cy="860021"/>
          </a:xfrm>
          <a:prstGeom prst="irregularSeal1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그래픽 15" descr="커서 단색으로 채워진">
            <a:extLst>
              <a:ext uri="{FF2B5EF4-FFF2-40B4-BE49-F238E27FC236}">
                <a16:creationId xmlns:a16="http://schemas.microsoft.com/office/drawing/2014/main" id="{F198B7DD-F89A-97F8-BE20-C5AE8D9CDD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17341" y="4571706"/>
            <a:ext cx="914400" cy="914400"/>
          </a:xfrm>
          <a:prstGeom prst="rect">
            <a:avLst/>
          </a:prstGeom>
        </p:spPr>
      </p:pic>
      <p:sp>
        <p:nvSpPr>
          <p:cNvPr id="20" name="말풍선: 사각형 19">
            <a:extLst>
              <a:ext uri="{FF2B5EF4-FFF2-40B4-BE49-F238E27FC236}">
                <a16:creationId xmlns:a16="http://schemas.microsoft.com/office/drawing/2014/main" id="{F6728DD6-26D8-C952-A017-F2BB8C5D44FD}"/>
              </a:ext>
            </a:extLst>
          </p:cNvPr>
          <p:cNvSpPr/>
          <p:nvPr/>
        </p:nvSpPr>
        <p:spPr>
          <a:xfrm>
            <a:off x="3352146" y="5795802"/>
            <a:ext cx="4638261" cy="949545"/>
          </a:xfrm>
          <a:prstGeom prst="wedgeRectCallout">
            <a:avLst>
              <a:gd name="adj1" fmla="val -26928"/>
              <a:gd name="adj2" fmla="val -89824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조작법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마우스 클릭을 유지하면 종이 비행기가 올라간다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dirty="0">
                <a:solidFill>
                  <a:schemeClr val="tx1"/>
                </a:solidFill>
              </a:rPr>
              <a:t>클릭을 종료하게 되면 중력가속도 만큼의 속도로 떨어진다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24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66E9B-DC1F-4B3B-E13F-59684139A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75BEBEA-5061-3D64-95A0-22E1D59EA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07AD010-3915-FAB9-D5FD-6978C833BF17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072F7B4-24C8-00A3-B0A4-DA4F765B024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80A21F01-380C-92D0-D2F5-6CCFC85DE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15DBB-29C6-B08F-6C84-8E7CDE56633F}"/>
              </a:ext>
            </a:extLst>
          </p:cNvPr>
          <p:cNvSpPr txBox="1"/>
          <p:nvPr/>
        </p:nvSpPr>
        <p:spPr>
          <a:xfrm>
            <a:off x="454785" y="658980"/>
            <a:ext cx="6155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– </a:t>
            </a:r>
            <a:r>
              <a:rPr lang="ko-KR" altLang="en-US" sz="2800" dirty="0">
                <a:solidFill>
                  <a:srgbClr val="0070C0"/>
                </a:solidFill>
              </a:rPr>
              <a:t>장애물 생성 방식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DBF599E-EFDD-88A6-7469-ACD9D1D52C18}"/>
              </a:ext>
            </a:extLst>
          </p:cNvPr>
          <p:cNvSpPr>
            <a:spLocks noChangeAspect="1"/>
          </p:cNvSpPr>
          <p:nvPr/>
        </p:nvSpPr>
        <p:spPr>
          <a:xfrm>
            <a:off x="2178945" y="1307198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4E3685A-3D1A-95D1-0743-32137C0C6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63541"/>
              </p:ext>
            </p:extLst>
          </p:nvPr>
        </p:nvGraphicFramePr>
        <p:xfrm>
          <a:off x="2703427" y="1314060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FB0C3BCC-58AF-0379-5D31-61636D1DF9C5}"/>
              </a:ext>
            </a:extLst>
          </p:cNvPr>
          <p:cNvSpPr>
            <a:spLocks noChangeAspect="1"/>
          </p:cNvSpPr>
          <p:nvPr/>
        </p:nvSpPr>
        <p:spPr>
          <a:xfrm>
            <a:off x="4182719" y="1314060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709C24F-ADFF-1FAB-5977-48EF53FA82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470556"/>
              </p:ext>
            </p:extLst>
          </p:nvPr>
        </p:nvGraphicFramePr>
        <p:xfrm>
          <a:off x="4707201" y="1320922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06887A07-8789-1597-5DA2-F149413E676A}"/>
              </a:ext>
            </a:extLst>
          </p:cNvPr>
          <p:cNvSpPr>
            <a:spLocks noChangeAspect="1"/>
          </p:cNvSpPr>
          <p:nvPr/>
        </p:nvSpPr>
        <p:spPr>
          <a:xfrm>
            <a:off x="6158569" y="1300336"/>
            <a:ext cx="1479292" cy="47652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F08031C-BC08-B85B-8BDC-E124D0FDB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5142"/>
              </p:ext>
            </p:extLst>
          </p:nvPr>
        </p:nvGraphicFramePr>
        <p:xfrm>
          <a:off x="6683051" y="1307198"/>
          <a:ext cx="410051" cy="47583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79305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sp>
        <p:nvSpPr>
          <p:cNvPr id="32" name="말풍선: 사각형 31">
            <a:extLst>
              <a:ext uri="{FF2B5EF4-FFF2-40B4-BE49-F238E27FC236}">
                <a16:creationId xmlns:a16="http://schemas.microsoft.com/office/drawing/2014/main" id="{A7AA8409-C50F-F593-0B12-CBF51B85B420}"/>
              </a:ext>
            </a:extLst>
          </p:cNvPr>
          <p:cNvSpPr/>
          <p:nvPr/>
        </p:nvSpPr>
        <p:spPr>
          <a:xfrm>
            <a:off x="8009282" y="2345638"/>
            <a:ext cx="3945835" cy="689101"/>
          </a:xfrm>
          <a:prstGeom prst="wedgeRectCallout">
            <a:avLst>
              <a:gd name="adj1" fmla="val -54642"/>
              <a:gd name="adj2" fmla="val -8179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[</a:t>
            </a:r>
            <a:r>
              <a:rPr lang="ko-KR" altLang="en-US" sz="1400" b="1" dirty="0">
                <a:solidFill>
                  <a:schemeClr val="tx1"/>
                </a:solidFill>
              </a:rPr>
              <a:t>생성 규칙</a:t>
            </a:r>
            <a:r>
              <a:rPr lang="en-US" altLang="ko-KR" sz="1400" b="1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>
                <a:solidFill>
                  <a:schemeClr val="tx1"/>
                </a:solidFill>
              </a:rPr>
              <a:t>3</a:t>
            </a:r>
            <a:r>
              <a:rPr lang="ko-KR" altLang="en-US" sz="1200" dirty="0">
                <a:solidFill>
                  <a:schemeClr val="tx1"/>
                </a:solidFill>
              </a:rPr>
              <a:t>가지 패턴의 장벽들이 랜덤하게 생성된다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FA82190-4BB9-836E-67D9-C66F5CD4B05E}"/>
              </a:ext>
            </a:extLst>
          </p:cNvPr>
          <p:cNvGrpSpPr/>
          <p:nvPr/>
        </p:nvGrpSpPr>
        <p:grpSpPr>
          <a:xfrm>
            <a:off x="2178945" y="6065546"/>
            <a:ext cx="1479292" cy="248054"/>
            <a:chOff x="1170814" y="4384113"/>
            <a:chExt cx="544901" cy="248054"/>
          </a:xfrm>
        </p:grpSpPr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658DF484-F9F7-026B-83B1-6637E0A7F1B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CDCDF763-C61F-BB47-BBC6-F2D67136548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1E5131CD-6C16-9056-AFDD-799A76233836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7174580E-FCE2-9671-6328-C948C3D5014A}"/>
              </a:ext>
            </a:extLst>
          </p:cNvPr>
          <p:cNvSpPr txBox="1"/>
          <p:nvPr/>
        </p:nvSpPr>
        <p:spPr>
          <a:xfrm>
            <a:off x="2779017" y="6225545"/>
            <a:ext cx="385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6m</a:t>
            </a:r>
            <a:endParaRPr lang="ko-KR" altLang="en-US" sz="1100" dirty="0"/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D53A808-1DD4-FB1E-7AF4-9EF8F498E9FD}"/>
              </a:ext>
            </a:extLst>
          </p:cNvPr>
          <p:cNvGrpSpPr/>
          <p:nvPr/>
        </p:nvGrpSpPr>
        <p:grpSpPr>
          <a:xfrm rot="5400000">
            <a:off x="-337654" y="3569205"/>
            <a:ext cx="4744623" cy="248058"/>
            <a:chOff x="1170814" y="4384109"/>
            <a:chExt cx="544901" cy="248058"/>
          </a:xfrm>
        </p:grpSpPr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2725B69C-3E69-A9D9-3F53-ACC53A41509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046787" y="4508136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39B234D2-B3A4-DC47-7221-DE9F1591DDA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591686" y="4508140"/>
              <a:ext cx="2480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A9DC8C01-1AF0-5493-278C-56CFDF37D429}"/>
                </a:ext>
              </a:extLst>
            </p:cNvPr>
            <p:cNvCxnSpPr>
              <a:cxnSpLocks/>
            </p:cNvCxnSpPr>
            <p:nvPr/>
          </p:nvCxnSpPr>
          <p:spPr>
            <a:xfrm>
              <a:off x="1170814" y="4508140"/>
              <a:ext cx="544901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0302D06-6DD9-4DDC-C2EF-AF40185A53F8}"/>
              </a:ext>
            </a:extLst>
          </p:cNvPr>
          <p:cNvSpPr txBox="1"/>
          <p:nvPr/>
        </p:nvSpPr>
        <p:spPr>
          <a:xfrm>
            <a:off x="1255075" y="3284932"/>
            <a:ext cx="79861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/>
              <a:t>화면의</a:t>
            </a:r>
            <a:endParaRPr lang="en-US" altLang="ko-KR" sz="1100" dirty="0"/>
          </a:p>
          <a:p>
            <a:pPr algn="ctr"/>
            <a:r>
              <a:rPr lang="ko-KR" altLang="en-US" sz="1100" dirty="0"/>
              <a:t>새로 크기</a:t>
            </a:r>
          </a:p>
        </p:txBody>
      </p:sp>
    </p:spTree>
    <p:extLst>
      <p:ext uri="{BB962C8B-B14F-4D97-AF65-F5344CB8AC3E}">
        <p14:creationId xmlns:p14="http://schemas.microsoft.com/office/powerpoint/2010/main" val="907752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29C8A-A6B5-8BC7-F1B9-1EE2AD828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D2893B88-4DC4-F3F9-F8A4-A8579FA77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0DE14BA-1A83-6A76-DF85-64835F690B4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84EA181-7FEC-9E58-1E7B-CA8429036C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A0AB2A9-BB8B-402E-3D7B-1F1509491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28DE5E-2606-D44B-4DA4-91D4AF66D8B0}"/>
              </a:ext>
            </a:extLst>
          </p:cNvPr>
          <p:cNvSpPr txBox="1"/>
          <p:nvPr/>
        </p:nvSpPr>
        <p:spPr>
          <a:xfrm>
            <a:off x="454785" y="65898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종이 비행기 게임 </a:t>
            </a:r>
            <a:r>
              <a:rPr lang="en-US" altLang="ko-KR" sz="2800" dirty="0">
                <a:solidFill>
                  <a:srgbClr val="0070C0"/>
                </a:solidFill>
              </a:rPr>
              <a:t>- </a:t>
            </a:r>
            <a:r>
              <a:rPr lang="ko-KR" altLang="en-US" sz="2800" dirty="0">
                <a:solidFill>
                  <a:srgbClr val="0070C0"/>
                </a:solidFill>
              </a:rPr>
              <a:t>목표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6F490A-C4B5-08B8-BE62-6090AB251BB4}"/>
              </a:ext>
            </a:extLst>
          </p:cNvPr>
          <p:cNvSpPr txBox="1"/>
          <p:nvPr/>
        </p:nvSpPr>
        <p:spPr>
          <a:xfrm>
            <a:off x="454785" y="5345156"/>
            <a:ext cx="55723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장애물을 하나 넘길 때 마다 카운트 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플레이어는 목표 카운트를 </a:t>
            </a:r>
            <a:r>
              <a:rPr lang="en-US" altLang="ko-KR" dirty="0"/>
              <a:t>10</a:t>
            </a:r>
            <a:r>
              <a:rPr lang="ko-KR" altLang="en-US" dirty="0"/>
              <a:t>분내 달성해야 한다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목표 점수는 </a:t>
            </a:r>
            <a:r>
              <a:rPr lang="en-US" altLang="ko-KR" dirty="0"/>
              <a:t>100</a:t>
            </a:r>
            <a:r>
              <a:rPr lang="ko-KR" altLang="en-US" dirty="0"/>
              <a:t>점이다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F81D0CC-064A-D40A-1D2E-1CC3605413CB}"/>
              </a:ext>
            </a:extLst>
          </p:cNvPr>
          <p:cNvSpPr>
            <a:spLocks noChangeAspect="1"/>
          </p:cNvSpPr>
          <p:nvPr/>
        </p:nvSpPr>
        <p:spPr>
          <a:xfrm>
            <a:off x="1378224" y="1645130"/>
            <a:ext cx="4141305" cy="332899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6261215-D8D5-D847-5202-5C8CEABCE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244277"/>
              </p:ext>
            </p:extLst>
          </p:nvPr>
        </p:nvGraphicFramePr>
        <p:xfrm>
          <a:off x="3021479" y="1651992"/>
          <a:ext cx="410051" cy="3324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0051">
                  <a:extLst>
                    <a:ext uri="{9D8B030D-6E8A-4147-A177-3AD203B41FA5}">
                      <a16:colId xmlns:a16="http://schemas.microsoft.com/office/drawing/2014/main" val="1816571288"/>
                    </a:ext>
                  </a:extLst>
                </a:gridCol>
              </a:tblGrid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9159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473037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7150394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599238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340530"/>
                  </a:ext>
                </a:extLst>
              </a:tr>
              <a:tr h="55403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52592"/>
                  </a:ext>
                </a:extLst>
              </a:tr>
            </a:tbl>
          </a:graphicData>
        </a:graphic>
      </p:graphicFrame>
      <p:pic>
        <p:nvPicPr>
          <p:cNvPr id="11" name="그래픽 10" descr="보내다 단색으로 채워진">
            <a:extLst>
              <a:ext uri="{FF2B5EF4-FFF2-40B4-BE49-F238E27FC236}">
                <a16:creationId xmlns:a16="http://schemas.microsoft.com/office/drawing/2014/main" id="{071D4B57-784B-AF3A-72E3-FA5ECCFEE5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53715" y="2632080"/>
            <a:ext cx="688676" cy="688676"/>
          </a:xfrm>
          <a:prstGeom prst="rect">
            <a:avLst/>
          </a:prstGeom>
        </p:spPr>
      </p:pic>
      <p:pic>
        <p:nvPicPr>
          <p:cNvPr id="12" name="그래픽 11" descr="보내다 단색으로 채워진">
            <a:extLst>
              <a:ext uri="{FF2B5EF4-FFF2-40B4-BE49-F238E27FC236}">
                <a16:creationId xmlns:a16="http://schemas.microsoft.com/office/drawing/2014/main" id="{DCA718F0-31F4-8C89-E5A7-D29E4CA09E3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707707" y="3062770"/>
            <a:ext cx="688676" cy="688676"/>
          </a:xfrm>
          <a:prstGeom prst="rect">
            <a:avLst/>
          </a:prstGeom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3A4028FF-1980-C419-F4AA-80A8BCC33F81}"/>
              </a:ext>
            </a:extLst>
          </p:cNvPr>
          <p:cNvSpPr/>
          <p:nvPr/>
        </p:nvSpPr>
        <p:spPr>
          <a:xfrm rot="900000">
            <a:off x="2606131" y="3024756"/>
            <a:ext cx="1099443" cy="31142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1A3ED7-DA67-309A-067A-5B55BF36BD38}"/>
              </a:ext>
            </a:extLst>
          </p:cNvPr>
          <p:cNvSpPr txBox="1"/>
          <p:nvPr/>
        </p:nvSpPr>
        <p:spPr>
          <a:xfrm>
            <a:off x="3610130" y="2732363"/>
            <a:ext cx="51020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+1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033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9488A-8A67-23B7-06E7-3D35CE9E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F577EC-03E7-D667-57FA-1BAD5EA24226}"/>
              </a:ext>
            </a:extLst>
          </p:cNvPr>
          <p:cNvSpPr txBox="1"/>
          <p:nvPr/>
        </p:nvSpPr>
        <p:spPr>
          <a:xfrm>
            <a:off x="554527" y="5210360"/>
            <a:ext cx="82750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dirty="0"/>
              <a:t>플레이어는 </a:t>
            </a:r>
            <a:r>
              <a:rPr lang="en-US" altLang="ko-KR" dirty="0"/>
              <a:t>PVP</a:t>
            </a:r>
            <a:r>
              <a:rPr lang="ko-KR" altLang="en-US" dirty="0"/>
              <a:t>게임의 랭킹 </a:t>
            </a:r>
            <a:r>
              <a:rPr lang="en-US" altLang="ko-KR" dirty="0"/>
              <a:t>1</a:t>
            </a:r>
            <a:r>
              <a:rPr lang="ko-KR" altLang="en-US" dirty="0"/>
              <a:t>등을 유지하기위해서 게임을 진행한다는 컨셉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매칭이 존재</a:t>
            </a:r>
            <a:r>
              <a:rPr lang="en-US" altLang="ko-KR" dirty="0"/>
              <a:t>(</a:t>
            </a:r>
            <a:r>
              <a:rPr lang="ko-KR" altLang="en-US" dirty="0"/>
              <a:t>실제 서버에 물린 것이 아닌 </a:t>
            </a:r>
            <a:r>
              <a:rPr lang="en-US" altLang="ko-KR" dirty="0"/>
              <a:t>2</a:t>
            </a:r>
            <a:r>
              <a:rPr lang="ko-KR" altLang="en-US" dirty="0"/>
              <a:t>초간의 기다림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dirty="0"/>
              <a:t>전투 후 승리 시 </a:t>
            </a:r>
            <a:r>
              <a:rPr lang="en-US" altLang="ko-KR" dirty="0"/>
              <a:t>+8</a:t>
            </a:r>
            <a:r>
              <a:rPr lang="ko-KR" altLang="en-US" dirty="0"/>
              <a:t>점 패배 시 </a:t>
            </a:r>
            <a:r>
              <a:rPr lang="en-US" altLang="ko-KR" dirty="0"/>
              <a:t>-5</a:t>
            </a:r>
            <a:r>
              <a:rPr lang="ko-KR" altLang="en-US" dirty="0"/>
              <a:t>점이 되는 구조이다</a:t>
            </a:r>
            <a:r>
              <a:rPr lang="en-US" altLang="ko-KR" dirty="0"/>
              <a:t>.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B515834-8E2A-1B5A-9C6F-2030BC0F5C11}"/>
              </a:ext>
            </a:extLst>
          </p:cNvPr>
          <p:cNvSpPr>
            <a:spLocks noChangeAspect="1"/>
          </p:cNvSpPr>
          <p:nvPr/>
        </p:nvSpPr>
        <p:spPr>
          <a:xfrm>
            <a:off x="2756452" y="1360418"/>
            <a:ext cx="6433930" cy="3619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461B1273-FB0F-0B4E-F6AE-D3DF4B3E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034834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미니 게임 종류</a:t>
            </a:r>
            <a:endParaRPr lang="ko-KR" altLang="en-US" sz="32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874F9631-3157-6772-DAF0-14C1FCDEB1D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610441F0-0D82-3CA0-F236-DF0063E85086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03483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7C3F6FEC-FBD5-4F76-2F6E-E801246AD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728B45-0464-19B2-22E2-63404F7AC179}"/>
              </a:ext>
            </a:extLst>
          </p:cNvPr>
          <p:cNvSpPr txBox="1"/>
          <p:nvPr/>
        </p:nvSpPr>
        <p:spPr>
          <a:xfrm>
            <a:off x="454785" y="658980"/>
            <a:ext cx="3669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스테이지형 퍼즐 게임</a:t>
            </a:r>
          </a:p>
        </p:txBody>
      </p:sp>
    </p:spTree>
    <p:extLst>
      <p:ext uri="{BB962C8B-B14F-4D97-AF65-F5344CB8AC3E}">
        <p14:creationId xmlns:p14="http://schemas.microsoft.com/office/powerpoint/2010/main" val="245593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AB4AF-B781-064D-C8F6-7F7E9F611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BEB2776-EED5-2393-8958-04D784919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801595"/>
              </p:ext>
            </p:extLst>
          </p:nvPr>
        </p:nvGraphicFramePr>
        <p:xfrm>
          <a:off x="220806" y="1219855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방해 이벤트 이름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필요한 </a:t>
                      </a:r>
                      <a:r>
                        <a:rPr lang="en-US" altLang="ko-KR" dirty="0"/>
                        <a:t>UI </a:t>
                      </a:r>
                      <a:r>
                        <a:rPr lang="ko-KR" altLang="en-US" dirty="0"/>
                        <a:t>예시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해결 연출 </a:t>
                      </a:r>
                      <a:r>
                        <a:rPr lang="en-US" altLang="ko-KR" dirty="0"/>
                        <a:t>UI</a:t>
                      </a:r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</a:t>
                      </a:r>
                      <a:r>
                        <a:rPr lang="ko-KR" altLang="en-US" dirty="0" err="1"/>
                        <a:t>등장시</a:t>
                      </a:r>
                      <a:r>
                        <a:rPr lang="ko-KR" altLang="en-US" dirty="0"/>
                        <a:t> 연출에 관련하여 작성하는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해당 이벤트를 해결하기 위한 방식을 설명하는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만약 해당 이벤트의 선택지에 따라 달라지거나 바로 뒤에 오는 이벤트를 적는 공간이다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4" name="제목 1">
            <a:extLst>
              <a:ext uri="{FF2B5EF4-FFF2-40B4-BE49-F238E27FC236}">
                <a16:creationId xmlns:a16="http://schemas.microsoft.com/office/drawing/2014/main" id="{AD7A4C6E-139C-6BF1-65C4-AAB58C2BB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2C2914-DA59-A107-797A-BA797B41FD89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C877BB06-3B78-9894-4AAF-0B9CC17A637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9D91B0-5608-DB80-FD4A-FFAD262DBCAF}"/>
              </a:ext>
            </a:extLst>
          </p:cNvPr>
          <p:cNvSpPr txBox="1"/>
          <p:nvPr/>
        </p:nvSpPr>
        <p:spPr>
          <a:xfrm>
            <a:off x="220806" y="703260"/>
            <a:ext cx="42819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방해 이벤트 종류 표기 틀</a:t>
            </a:r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0E71259D-A91E-E062-6D88-5660A4BA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C7C45F-5284-B9EA-2FBE-55889184D53B}"/>
              </a:ext>
            </a:extLst>
          </p:cNvPr>
          <p:cNvSpPr/>
          <p:nvPr/>
        </p:nvSpPr>
        <p:spPr>
          <a:xfrm>
            <a:off x="9541565" y="1239732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난이도 표기</a:t>
            </a:r>
          </a:p>
        </p:txBody>
      </p:sp>
    </p:spTree>
    <p:extLst>
      <p:ext uri="{BB962C8B-B14F-4D97-AF65-F5344CB8AC3E}">
        <p14:creationId xmlns:p14="http://schemas.microsoft.com/office/powerpoint/2010/main" val="1196857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32048-5F36-E66C-8197-E75317296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8D2F86A-D0C1-6194-3948-ED3EFE0C9AF1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3600" b="1" dirty="0">
                <a:solidFill>
                  <a:schemeClr val="tx1"/>
                </a:solidFill>
              </a:rPr>
              <a:t>  게임 개요</a:t>
            </a:r>
          </a:p>
        </p:txBody>
      </p:sp>
      <p:pic>
        <p:nvPicPr>
          <p:cNvPr id="10" name="그래픽 9" descr="기타 단색으로 채워진">
            <a:extLst>
              <a:ext uri="{FF2B5EF4-FFF2-40B4-BE49-F238E27FC236}">
                <a16:creationId xmlns:a16="http://schemas.microsoft.com/office/drawing/2014/main" id="{236AD4FF-B76D-059C-D059-45AA3F04D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66836E-F0FC-E8F3-6313-86DF0EF7403D}"/>
              </a:ext>
            </a:extLst>
          </p:cNvPr>
          <p:cNvSpPr txBox="1"/>
          <p:nvPr/>
        </p:nvSpPr>
        <p:spPr>
          <a:xfrm>
            <a:off x="821635" y="1928191"/>
            <a:ext cx="2597425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게임소개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장르</a:t>
            </a: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400" b="1" dirty="0"/>
              <a:t>주요 요소</a:t>
            </a:r>
            <a:endParaRPr lang="en-US" altLang="ko-KR" sz="2400" b="1" dirty="0"/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FB65050-84ED-FFE9-7866-CDB53F42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517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878B7-EE0E-1F66-29FE-7E37B096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02751822-A9D1-D3EC-210F-D531EAF4B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06012"/>
              </p:ext>
            </p:extLst>
          </p:nvPr>
        </p:nvGraphicFramePr>
        <p:xfrm>
          <a:off x="220806" y="871748"/>
          <a:ext cx="11750388" cy="5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스팸 메시지 방해 이벤트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상단에서 아래로 메시지가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 되면서 게임이 일시정지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마우스를 </a:t>
                      </a:r>
                      <a:r>
                        <a:rPr lang="ko-KR" altLang="en-US" sz="1400" dirty="0" err="1"/>
                        <a:t>드래그하여</a:t>
                      </a:r>
                      <a:r>
                        <a:rPr lang="ko-KR" altLang="en-US" sz="1400" dirty="0"/>
                        <a:t> 메시지를 없애면 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X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52B8ED-5CA4-F329-FA3B-C3E96791B85B}"/>
              </a:ext>
            </a:extLst>
          </p:cNvPr>
          <p:cNvGrpSpPr/>
          <p:nvPr/>
        </p:nvGrpSpPr>
        <p:grpSpPr>
          <a:xfrm>
            <a:off x="596345" y="1557116"/>
            <a:ext cx="4472608" cy="257129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D8C6E488-B03E-7046-B7D9-C806ACF2A945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6BB0B0F-59D4-D07D-8174-5CBAD916B184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A9F5520D-7F99-6CF1-E2DB-6773C4B98F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6351EAE2-50AB-5789-1814-057C9158AF08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13EA22A-5AE6-77E9-AB71-96162980BA2E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68F91D2B-2BF0-18AC-2ADA-130D782A4293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385CFC8-A70B-1C67-6DED-E962883150A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2926895-2434-9E3B-4191-63D8E8F530CF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EBA38B9A-3EF7-4AAF-4A63-EB24889DDD9E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7F31A11D-1628-7885-4C60-33C6633E0DA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3EB2B097-D060-EEED-1C9A-01CD5E58FE0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165F8DF-2A5E-7118-31AA-9D31C3B37C0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C389AB27-489A-93B3-CF34-D3D9CBC374EE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A24B758A-1815-1071-7EE5-39A4230A7C9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0F2BB906-0A98-BB2F-B2F3-061AEE1C43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BA09CA4F-EAF5-1DAE-C7D4-2B39992728C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7A4EA0BC-FD77-87DD-918C-5EE0225901A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61DB1220-92FC-97AD-CEB0-D853363688A0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B013747C-B084-F42F-E8B8-BDB7652FC350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22DFEB81-408F-D3F6-FCCE-30548C576B6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74288727-4EA9-3ED0-4933-267614DB6C74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31C21F4-0672-2CF8-F1A1-B427AC69F34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5CADDBD-61B2-A1FA-0613-D646F56766E3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70F7B42-51E7-E56F-4512-678AB6003BD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2F8CBF0-4922-EB1C-4D4E-83F08CED43E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5B570F57-E288-C322-9F72-C714E4F5A0C0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70AFD97A-D71F-851E-1FE8-90D68693E9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62933CF-CF86-59D4-BDA8-2F8AD9931564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E7CF72FC-4C31-3677-25E7-9465A7899AD5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E64EC41A-D9B3-DE82-7683-E0F054CB9070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7EC5BC8A-1641-3E86-997E-789009633F5E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6AFC810-19ED-0D9F-9370-481883A743EA}"/>
              </a:ext>
            </a:extLst>
          </p:cNvPr>
          <p:cNvSpPr/>
          <p:nvPr/>
        </p:nvSpPr>
        <p:spPr>
          <a:xfrm>
            <a:off x="5575378" y="270329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FD66522F-5B39-4534-5396-1DF5E12F1363}"/>
              </a:ext>
            </a:extLst>
          </p:cNvPr>
          <p:cNvGrpSpPr/>
          <p:nvPr/>
        </p:nvGrpSpPr>
        <p:grpSpPr>
          <a:xfrm>
            <a:off x="7092491" y="1557115"/>
            <a:ext cx="4472608" cy="2571297"/>
            <a:chOff x="6787695" y="1497480"/>
            <a:chExt cx="4472608" cy="2571297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3CD50E-03C7-DDA7-DAF7-8F86D20A49CD}"/>
                </a:ext>
              </a:extLst>
            </p:cNvPr>
            <p:cNvSpPr/>
            <p:nvPr/>
          </p:nvSpPr>
          <p:spPr>
            <a:xfrm>
              <a:off x="6787695" y="1497480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9DEF377F-B99D-B6FA-9817-1A791952946C}"/>
                </a:ext>
              </a:extLst>
            </p:cNvPr>
            <p:cNvGrpSpPr/>
            <p:nvPr/>
          </p:nvGrpSpPr>
          <p:grpSpPr>
            <a:xfrm>
              <a:off x="6941611" y="1590282"/>
              <a:ext cx="4200992" cy="2363058"/>
              <a:chOff x="371062" y="208722"/>
              <a:chExt cx="11449877" cy="6440556"/>
            </a:xfrm>
          </p:grpSpPr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3586AF63-F212-7077-1C9D-EA3238ED392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4697784E-0490-7F3E-FF67-AA3093DCB609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E42AD14-7FD1-A00C-B02E-C5760A58DE30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F05AB14-1908-3AED-73ED-5D2CAE59F2C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A251E7AC-7512-C9A5-B16E-65F38BF81C0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38AC07B-C561-FC5F-BC0E-9D5E24D372D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059AC5D1-01FD-8611-23C5-CCF11238B34A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69" name="직사각형 68">
                  <a:extLst>
                    <a:ext uri="{FF2B5EF4-FFF2-40B4-BE49-F238E27FC236}">
                      <a16:creationId xmlns:a16="http://schemas.microsoft.com/office/drawing/2014/main" id="{BE7C9F5A-B947-0830-2689-01AB117960B1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직사각형 69">
                  <a:extLst>
                    <a:ext uri="{FF2B5EF4-FFF2-40B4-BE49-F238E27FC236}">
                      <a16:creationId xmlns:a16="http://schemas.microsoft.com/office/drawing/2014/main" id="{972E92D6-5D47-8264-332D-D609AEA796C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3772A923-90A8-3F21-AD8A-E32D6460212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DD92C8E6-BFAA-9AB2-C5DC-AC9EFB03203F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66" name="직사각형 65">
                  <a:extLst>
                    <a:ext uri="{FF2B5EF4-FFF2-40B4-BE49-F238E27FC236}">
                      <a16:creationId xmlns:a16="http://schemas.microsoft.com/office/drawing/2014/main" id="{A5F8D199-7193-7B75-968B-AA52E51588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7" name="직사각형 66">
                  <a:extLst>
                    <a:ext uri="{FF2B5EF4-FFF2-40B4-BE49-F238E27FC236}">
                      <a16:creationId xmlns:a16="http://schemas.microsoft.com/office/drawing/2014/main" id="{D135ECEA-D8EA-6838-F4B7-6AB7FCE887D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0497F398-E8A4-1C32-091C-F52A0DE36FE6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62" name="그룹 61">
                <a:extLst>
                  <a:ext uri="{FF2B5EF4-FFF2-40B4-BE49-F238E27FC236}">
                    <a16:creationId xmlns:a16="http://schemas.microsoft.com/office/drawing/2014/main" id="{8E8E20AB-E80B-528A-78AD-E19E835826F6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B16B9BA6-CED4-6CD9-C77D-A7AABF02CFBD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56703A9-8CFE-7B40-5834-7D6C9CFB80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5" name="직사각형 64">
                  <a:extLst>
                    <a:ext uri="{FF2B5EF4-FFF2-40B4-BE49-F238E27FC236}">
                      <a16:creationId xmlns:a16="http://schemas.microsoft.com/office/drawing/2014/main" id="{D5254D44-2A2D-E489-EC6B-44A57BC2061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8D59C33D-67BF-552B-5D0C-B4B4E99A5AAD}"/>
                </a:ext>
              </a:extLst>
            </p:cNvPr>
            <p:cNvSpPr/>
            <p:nvPr/>
          </p:nvSpPr>
          <p:spPr>
            <a:xfrm>
              <a:off x="6817482" y="2733838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3934928-5C85-D154-1271-49664B4E07FB}"/>
                </a:ext>
              </a:extLst>
            </p:cNvPr>
            <p:cNvSpPr/>
            <p:nvPr/>
          </p:nvSpPr>
          <p:spPr>
            <a:xfrm>
              <a:off x="8507929" y="1635998"/>
              <a:ext cx="1041194" cy="19178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32E8DA6-EFE4-D944-069D-893EE8242991}"/>
                </a:ext>
              </a:extLst>
            </p:cNvPr>
            <p:cNvSpPr/>
            <p:nvPr/>
          </p:nvSpPr>
          <p:spPr>
            <a:xfrm>
              <a:off x="6941611" y="1586888"/>
              <a:ext cx="4200991" cy="2363058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91F3BB4-779A-C9F1-F627-B6045FE4754C}"/>
                </a:ext>
              </a:extLst>
            </p:cNvPr>
            <p:cNvSpPr/>
            <p:nvPr/>
          </p:nvSpPr>
          <p:spPr>
            <a:xfrm>
              <a:off x="8426444" y="2443608"/>
              <a:ext cx="1206144" cy="68468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pic>
          <p:nvPicPr>
            <p:cNvPr id="82" name="그림 81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8EBF5840-B773-F73A-3832-C1A43D7F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07993" y="1601292"/>
              <a:ext cx="3868227" cy="828510"/>
            </a:xfrm>
            <a:prstGeom prst="rect">
              <a:avLst/>
            </a:prstGeom>
          </p:spPr>
        </p:pic>
        <p:pic>
          <p:nvPicPr>
            <p:cNvPr id="80" name="그림 79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A624C85A-3147-6158-5DFD-4BE8664ED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005"/>
            <a:stretch/>
          </p:blipFill>
          <p:spPr>
            <a:xfrm>
              <a:off x="8025598" y="1601292"/>
              <a:ext cx="3094371" cy="828510"/>
            </a:xfrm>
            <a:prstGeom prst="rect">
              <a:avLst/>
            </a:prstGeom>
          </p:spPr>
        </p:pic>
        <p:sp>
          <p:nvSpPr>
            <p:cNvPr id="83" name="화살표: 오른쪽 82">
              <a:extLst>
                <a:ext uri="{FF2B5EF4-FFF2-40B4-BE49-F238E27FC236}">
                  <a16:creationId xmlns:a16="http://schemas.microsoft.com/office/drawing/2014/main" id="{9175222B-742A-C2DB-F050-3124E359436B}"/>
                </a:ext>
              </a:extLst>
            </p:cNvPr>
            <p:cNvSpPr/>
            <p:nvPr/>
          </p:nvSpPr>
          <p:spPr>
            <a:xfrm>
              <a:off x="7335961" y="2015547"/>
              <a:ext cx="1143872" cy="312624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5" name="그래픽 84" descr="커서 단색으로 채워진">
              <a:extLst>
                <a:ext uri="{FF2B5EF4-FFF2-40B4-BE49-F238E27FC236}">
                  <a16:creationId xmlns:a16="http://schemas.microsoft.com/office/drawing/2014/main" id="{7EF2976B-D3C6-546A-9687-3863DE8AC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144031" y="2177462"/>
              <a:ext cx="635367" cy="635367"/>
            </a:xfrm>
            <a:prstGeom prst="rect">
              <a:avLst/>
            </a:prstGeom>
          </p:spPr>
        </p:pic>
        <p:pic>
          <p:nvPicPr>
            <p:cNvPr id="86" name="그래픽 85" descr="커서 단색으로 채워진">
              <a:extLst>
                <a:ext uri="{FF2B5EF4-FFF2-40B4-BE49-F238E27FC236}">
                  <a16:creationId xmlns:a16="http://schemas.microsoft.com/office/drawing/2014/main" id="{2151BA62-5521-4CF6-5485-EC33F505B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354079" y="2119022"/>
              <a:ext cx="635367" cy="635367"/>
            </a:xfrm>
            <a:prstGeom prst="rect">
              <a:avLst/>
            </a:prstGeom>
          </p:spPr>
        </p:pic>
      </p:grpSp>
      <p:sp>
        <p:nvSpPr>
          <p:cNvPr id="37" name="제목 1">
            <a:extLst>
              <a:ext uri="{FF2B5EF4-FFF2-40B4-BE49-F238E27FC236}">
                <a16:creationId xmlns:a16="http://schemas.microsoft.com/office/drawing/2014/main" id="{DF1AADA7-0556-1720-2823-041E22992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0F6437CB-F3EF-6D94-06FD-03EFC378B0FF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71195AD-1CD9-925C-E24D-CD8466F2AEE2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0712BB28-7915-3749-2437-ACE15060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D2DFD1A-FC3E-E69F-70A1-33B2DC6DCD6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</p:spTree>
    <p:extLst>
      <p:ext uri="{BB962C8B-B14F-4D97-AF65-F5344CB8AC3E}">
        <p14:creationId xmlns:p14="http://schemas.microsoft.com/office/powerpoint/2010/main" val="1077136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ED8FA-F5C4-C6A1-2C31-8EBDE0BB0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EF793DB-583E-3B40-63C3-198B262F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915297"/>
              </p:ext>
            </p:extLst>
          </p:nvPr>
        </p:nvGraphicFramePr>
        <p:xfrm>
          <a:off x="220806" y="871748"/>
          <a:ext cx="11750388" cy="539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2941983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화면 상단에 </a:t>
                      </a:r>
                      <a:r>
                        <a:rPr lang="ko-KR" altLang="en-US" sz="1400" dirty="0" err="1"/>
                        <a:t>페이드</a:t>
                      </a:r>
                      <a:r>
                        <a:rPr lang="ko-KR" altLang="en-US" sz="1400" dirty="0"/>
                        <a:t> 인으로 통화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나타나면 무시 또는 전화 받기를 누를 수 있다</a:t>
                      </a:r>
                      <a:r>
                        <a:rPr lang="en-US" altLang="ko-KR" sz="1400" dirty="0"/>
                        <a:t>.</a:t>
                      </a:r>
                    </a:p>
                    <a:p>
                      <a:pPr latinLnBrk="1"/>
                      <a:r>
                        <a:rPr lang="ko-KR" altLang="en-US" sz="1400" dirty="0"/>
                        <a:t>전화 받기를 누를 시 핸드폰이 세로로 회전하며 전화 </a:t>
                      </a:r>
                      <a:r>
                        <a:rPr lang="en-US" altLang="ko-KR" sz="1400" dirty="0"/>
                        <a:t>UI</a:t>
                      </a:r>
                      <a:r>
                        <a:rPr lang="ko-KR" altLang="en-US" sz="1400" dirty="0"/>
                        <a:t>가 등장한다</a:t>
                      </a:r>
                      <a:r>
                        <a:rPr lang="en-US" altLang="ko-KR" sz="1400" dirty="0"/>
                        <a:t>.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전화</a:t>
                      </a:r>
                      <a:r>
                        <a:rPr lang="en-US" altLang="ko-KR" sz="1400" dirty="0"/>
                        <a:t> </a:t>
                      </a:r>
                      <a:r>
                        <a:rPr lang="ko-KR" altLang="en-US" sz="1400" dirty="0"/>
                        <a:t>받기 혹은 무시하기 버튼을 이용해서 해결 가능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전화 받기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대화 형식의 스크립트를 통해서 대화를 끝 </a:t>
                      </a:r>
                      <a:r>
                        <a:rPr lang="ko-KR" altLang="en-US" sz="1400" dirty="0" err="1"/>
                        <a:t>맞치면</a:t>
                      </a:r>
                      <a:r>
                        <a:rPr lang="ko-KR" altLang="en-US" sz="1400" dirty="0"/>
                        <a:t> 해결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무시하기 </a:t>
                      </a:r>
                      <a:r>
                        <a:rPr lang="en-US" altLang="ko-KR" sz="1400" dirty="0"/>
                        <a:t>: </a:t>
                      </a:r>
                      <a:r>
                        <a:rPr lang="ko-KR" altLang="en-US" sz="1400" dirty="0"/>
                        <a:t>바로 게임으로 복귀</a:t>
                      </a:r>
                      <a:r>
                        <a:rPr lang="en-US" altLang="ko-KR" sz="1400" dirty="0"/>
                        <a:t>, 30</a:t>
                      </a:r>
                      <a:r>
                        <a:rPr lang="ko-KR" altLang="en-US" sz="1400" dirty="0"/>
                        <a:t>초 뒤 후속 이벤트 등장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1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무시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메시지 이벤트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6D97B75-1287-FF30-DA3C-B0657439F0C8}"/>
              </a:ext>
            </a:extLst>
          </p:cNvPr>
          <p:cNvSpPr/>
          <p:nvPr/>
        </p:nvSpPr>
        <p:spPr>
          <a:xfrm>
            <a:off x="596345" y="1557116"/>
            <a:ext cx="4472608" cy="2571297"/>
          </a:xfrm>
          <a:prstGeom prst="roundRect">
            <a:avLst>
              <a:gd name="adj" fmla="val 2928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76B49B9-EA38-9D22-671D-040C230262D4}"/>
              </a:ext>
            </a:extLst>
          </p:cNvPr>
          <p:cNvGrpSpPr/>
          <p:nvPr/>
        </p:nvGrpSpPr>
        <p:grpSpPr>
          <a:xfrm>
            <a:off x="750261" y="1649918"/>
            <a:ext cx="4200992" cy="2363058"/>
            <a:chOff x="371062" y="208722"/>
            <a:chExt cx="11449877" cy="644055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26B1E6A-7FF6-1C69-6625-13202A7C8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062" y="208722"/>
              <a:ext cx="11449877" cy="644055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2EA040-B6F7-698F-48BA-1950408168A9}"/>
                </a:ext>
              </a:extLst>
            </p:cNvPr>
            <p:cNvSpPr/>
            <p:nvPr/>
          </p:nvSpPr>
          <p:spPr>
            <a:xfrm>
              <a:off x="371062" y="5493026"/>
              <a:ext cx="11449876" cy="1156252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71764FE5-A041-CF26-995C-14311FD6A759}"/>
                </a:ext>
              </a:extLst>
            </p:cNvPr>
            <p:cNvSpPr/>
            <p:nvPr/>
          </p:nvSpPr>
          <p:spPr>
            <a:xfrm>
              <a:off x="578115" y="4210904"/>
              <a:ext cx="722243" cy="1282122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578A211-4991-A4C6-B04B-56C68ACC76BC}"/>
                </a:ext>
              </a:extLst>
            </p:cNvPr>
            <p:cNvSpPr/>
            <p:nvPr/>
          </p:nvSpPr>
          <p:spPr>
            <a:xfrm>
              <a:off x="4923703" y="4953026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35F3061A-8754-2B03-CA80-0340DB7A2FA7}"/>
                </a:ext>
              </a:extLst>
            </p:cNvPr>
            <p:cNvSpPr/>
            <p:nvPr/>
          </p:nvSpPr>
          <p:spPr>
            <a:xfrm>
              <a:off x="8186557" y="3860605"/>
              <a:ext cx="540000" cy="54000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9C26ED-9A83-4DB0-134E-6DAD2D81BCBF}"/>
                </a:ext>
              </a:extLst>
            </p:cNvPr>
            <p:cNvSpPr txBox="1"/>
            <p:nvPr/>
          </p:nvSpPr>
          <p:spPr>
            <a:xfrm>
              <a:off x="9932504" y="311425"/>
              <a:ext cx="1563757" cy="3355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00" b="1" dirty="0"/>
                <a:t>&lt;</a:t>
              </a:r>
              <a:r>
                <a:rPr lang="ko-KR" altLang="en-US" sz="200" b="1" dirty="0"/>
                <a:t>현재 순위</a:t>
              </a:r>
              <a:r>
                <a:rPr lang="en-US" altLang="ko-KR" sz="200" b="1" dirty="0"/>
                <a:t>&gt;</a:t>
              </a:r>
              <a:endParaRPr lang="ko-KR" altLang="en-US" sz="200" b="1" dirty="0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8B81FF0-E4C4-326F-B644-3436B280E8B8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C25C0FCF-1FEF-EEEC-A12B-8278630801F3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1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E1482262-7467-0D5D-94E0-06497502F917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You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85748F8F-9441-1E69-7B77-98610716698B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5D499811-24BA-8DE9-FE6E-9917D0EDFE56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987CE06A-814C-CEC3-2CD1-6080C45D0A67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2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FE21010-5277-7E8D-3F33-0BF500D0B1C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P1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25998273-E7BE-0584-172A-B561071015B1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8D1DC3D3-084F-0062-C70C-057C978336B4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6F1D58C7-09B3-ACDC-6831-C4790836ECA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00" dirty="0">
                    <a:solidFill>
                      <a:schemeClr val="tx1"/>
                    </a:solidFill>
                  </a:rPr>
                  <a:t>3</a:t>
                </a:r>
                <a:endParaRPr lang="ko-KR" altLang="en-US" sz="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CA212B7-69B9-E9FF-12A3-4E13894CF526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" dirty="0">
                    <a:solidFill>
                      <a:schemeClr val="tx1"/>
                    </a:solidFill>
                  </a:rPr>
                  <a:t>P2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F1AAB96-EC03-831D-6EC2-B8FA36C58F3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A4692C23-E5DA-CE05-3C41-6D42E09E9D25}"/>
              </a:ext>
            </a:extLst>
          </p:cNvPr>
          <p:cNvSpPr/>
          <p:nvPr/>
        </p:nvSpPr>
        <p:spPr>
          <a:xfrm>
            <a:off x="626132" y="2793474"/>
            <a:ext cx="98581" cy="9858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3F036D-4F6C-762B-EA69-B93E3B589A52}"/>
              </a:ext>
            </a:extLst>
          </p:cNvPr>
          <p:cNvSpPr/>
          <p:nvPr/>
        </p:nvSpPr>
        <p:spPr>
          <a:xfrm>
            <a:off x="2316579" y="1695634"/>
            <a:ext cx="1041194" cy="1917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600" dirty="0"/>
              <a:t>현재 점수 </a:t>
            </a:r>
            <a:r>
              <a:rPr lang="en-US" altLang="ko-KR" sz="600" dirty="0"/>
              <a:t>:</a:t>
            </a:r>
            <a:r>
              <a:rPr lang="ko-KR" altLang="en-US" sz="600" dirty="0"/>
              <a:t> </a:t>
            </a:r>
            <a:r>
              <a:rPr lang="en-US" altLang="ko-KR" sz="600" dirty="0"/>
              <a:t>123,000</a:t>
            </a:r>
            <a:endParaRPr lang="ko-KR" altLang="en-US" sz="6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1711-9A56-4324-9052-849782A04925}"/>
              </a:ext>
            </a:extLst>
          </p:cNvPr>
          <p:cNvSpPr/>
          <p:nvPr/>
        </p:nvSpPr>
        <p:spPr>
          <a:xfrm>
            <a:off x="750261" y="1646524"/>
            <a:ext cx="4200991" cy="2363058"/>
          </a:xfrm>
          <a:prstGeom prst="rect">
            <a:avLst/>
          </a:prstGeom>
          <a:solidFill>
            <a:schemeClr val="bg2">
              <a:lumMod val="5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11FB5BE-9B26-22A0-F693-7BDE733BC790}"/>
              </a:ext>
            </a:extLst>
          </p:cNvPr>
          <p:cNvSpPr/>
          <p:nvPr/>
        </p:nvSpPr>
        <p:spPr>
          <a:xfrm>
            <a:off x="2235094" y="2503244"/>
            <a:ext cx="1206144" cy="6846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환경 설정</a:t>
            </a:r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/>
            <a:r>
              <a:rPr lang="ko-KR" altLang="en-US" sz="800" dirty="0"/>
              <a:t>게임으로 돌아가기</a:t>
            </a:r>
          </a:p>
        </p:txBody>
      </p:sp>
      <p:sp>
        <p:nvSpPr>
          <p:cNvPr id="37" name="제목 1">
            <a:extLst>
              <a:ext uri="{FF2B5EF4-FFF2-40B4-BE49-F238E27FC236}">
                <a16:creationId xmlns:a16="http://schemas.microsoft.com/office/drawing/2014/main" id="{468A5299-277E-EAA2-B36C-0DC597669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DDB2456A-5BF9-BB25-9190-DC99734A49C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4A082F2-F454-06A2-D985-F3E844841D58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8A46ED91-C2F1-D1E8-B7A7-2B24F6D26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31</a:t>
            </a:fld>
            <a:endParaRPr lang="ko-KR" altLang="en-US"/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FB0AC17-81EE-B561-F15D-DBA7EC0BB8DA}"/>
              </a:ext>
            </a:extLst>
          </p:cNvPr>
          <p:cNvGrpSpPr/>
          <p:nvPr/>
        </p:nvGrpSpPr>
        <p:grpSpPr>
          <a:xfrm>
            <a:off x="1188326" y="1656382"/>
            <a:ext cx="3252392" cy="682625"/>
            <a:chOff x="4684546" y="2486592"/>
            <a:chExt cx="4275435" cy="89734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6F3D84BC-8A69-0D39-D11A-35F82589ABD4}"/>
                </a:ext>
              </a:extLst>
            </p:cNvPr>
            <p:cNvGrpSpPr/>
            <p:nvPr/>
          </p:nvGrpSpPr>
          <p:grpSpPr>
            <a:xfrm>
              <a:off x="4684546" y="2486592"/>
              <a:ext cx="4275435" cy="897345"/>
              <a:chOff x="3299791" y="1759879"/>
              <a:chExt cx="5632174" cy="1182103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F1C931CF-6BF6-2DE3-E172-E43C69795D5B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0006F5A2-F95C-D632-44BF-6F25BE34F36E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  <a:endParaRPr lang="en-US" altLang="ko-KR" sz="10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010-xxxx-xxxx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A07753A2-9B3B-2900-C05B-FCC03455EA4A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49" name="직사각형 48">
                  <a:extLst>
                    <a:ext uri="{FF2B5EF4-FFF2-40B4-BE49-F238E27FC236}">
                      <a16:creationId xmlns:a16="http://schemas.microsoft.com/office/drawing/2014/main" id="{791948DF-BAEA-3C2A-B6D0-36503CA66EDC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전화 받기</a:t>
                  </a:r>
                </a:p>
              </p:txBody>
            </p:sp>
            <p:sp>
              <p:nvSpPr>
                <p:cNvPr id="50" name="직사각형 49">
                  <a:extLst>
                    <a:ext uri="{FF2B5EF4-FFF2-40B4-BE49-F238E27FC236}">
                      <a16:creationId xmlns:a16="http://schemas.microsoft.com/office/drawing/2014/main" id="{7C254642-80B5-FA44-0E93-00EA3344B31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rgbClr val="C00000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무시하기</a:t>
                  </a:r>
                </a:p>
              </p:txBody>
            </p:sp>
          </p:grpSp>
        </p:grpSp>
        <p:pic>
          <p:nvPicPr>
            <p:cNvPr id="51" name="그래픽 50" descr="수신기 단색으로 채워진">
              <a:extLst>
                <a:ext uri="{FF2B5EF4-FFF2-40B4-BE49-F238E27FC236}">
                  <a16:creationId xmlns:a16="http://schemas.microsoft.com/office/drawing/2014/main" id="{C7BBC930-DAF3-9010-6591-E7229EB126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939570" y="2621652"/>
              <a:ext cx="318827" cy="318827"/>
            </a:xfrm>
            <a:prstGeom prst="rect">
              <a:avLst/>
            </a:prstGeom>
          </p:spPr>
        </p:pic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403CB326-8C40-6D2C-BC70-5BE4405FFC2D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sp>
        <p:nvSpPr>
          <p:cNvPr id="72" name="화살표: 오른쪽 71">
            <a:extLst>
              <a:ext uri="{FF2B5EF4-FFF2-40B4-BE49-F238E27FC236}">
                <a16:creationId xmlns:a16="http://schemas.microsoft.com/office/drawing/2014/main" id="{C7078B27-542C-0781-E793-333798722575}"/>
              </a:ext>
            </a:extLst>
          </p:cNvPr>
          <p:cNvSpPr/>
          <p:nvPr/>
        </p:nvSpPr>
        <p:spPr>
          <a:xfrm>
            <a:off x="5552661" y="240527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C47CB93F-FDCA-F895-E646-DF3330542743}"/>
              </a:ext>
            </a:extLst>
          </p:cNvPr>
          <p:cNvGrpSpPr/>
          <p:nvPr/>
        </p:nvGrpSpPr>
        <p:grpSpPr>
          <a:xfrm>
            <a:off x="7902183" y="1576769"/>
            <a:ext cx="1512312" cy="2630571"/>
            <a:chOff x="7902183" y="1576769"/>
            <a:chExt cx="1512312" cy="2630571"/>
          </a:xfrm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55B38724-15CE-3CFA-B7DE-1AD67E67AFB6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C3AA9C72-8988-C4CC-84CC-557FD22FCEA3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76" name="사각형: 둥근 모서리 75">
                  <a:extLst>
                    <a:ext uri="{FF2B5EF4-FFF2-40B4-BE49-F238E27FC236}">
                      <a16:creationId xmlns:a16="http://schemas.microsoft.com/office/drawing/2014/main" id="{525DF5FA-3D6E-79F9-1E21-4871641455A2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523A9432-E64C-112F-D4B8-2357384C940F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050"/>
                </a:p>
              </p:txBody>
            </p:sp>
          </p:grpSp>
          <p:sp>
            <p:nvSpPr>
              <p:cNvPr id="75" name="직사각형 74">
                <a:extLst>
                  <a:ext uri="{FF2B5EF4-FFF2-40B4-BE49-F238E27FC236}">
                    <a16:creationId xmlns:a16="http://schemas.microsoft.com/office/drawing/2014/main" id="{3099AE42-730E-9C80-4BC0-3700DC4B6F99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  <p:pic>
          <p:nvPicPr>
            <p:cNvPr id="79" name="그림 78" descr="블랙, 어둠이(가) 표시된 사진&#10;&#10;자동 생성된 설명">
              <a:extLst>
                <a:ext uri="{FF2B5EF4-FFF2-40B4-BE49-F238E27FC236}">
                  <a16:creationId xmlns:a16="http://schemas.microsoft.com/office/drawing/2014/main" id="{2944887E-049F-EC54-73F6-8C0B3536E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67427" y="1676038"/>
              <a:ext cx="555320" cy="555320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69AFDA3-B25B-9B70-52B5-37D84F004DC6}"/>
                </a:ext>
              </a:extLst>
            </p:cNvPr>
            <p:cNvSpPr txBox="1"/>
            <p:nvPr/>
          </p:nvSpPr>
          <p:spPr>
            <a:xfrm>
              <a:off x="8265082" y="2238073"/>
              <a:ext cx="786512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NPC</a:t>
              </a:r>
              <a:r>
                <a:rPr lang="ko-KR" altLang="en-US" sz="1000" dirty="0">
                  <a:solidFill>
                    <a:schemeClr val="tx1"/>
                  </a:solidFill>
                </a:rPr>
                <a:t>이름</a:t>
              </a:r>
              <a:endParaRPr lang="en-US" altLang="ko-KR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말풍선: 사각형 88">
              <a:extLst>
                <a:ext uri="{FF2B5EF4-FFF2-40B4-BE49-F238E27FC236}">
                  <a16:creationId xmlns:a16="http://schemas.microsoft.com/office/drawing/2014/main" id="{61003E7A-ACB8-3DC7-907D-DAE87DEA4EE9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516DE9DA-F3FE-2118-B6D7-1DF5704E4D86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1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2" name="사각형: 둥근 모서리 91">
              <a:extLst>
                <a:ext uri="{FF2B5EF4-FFF2-40B4-BE49-F238E27FC236}">
                  <a16:creationId xmlns:a16="http://schemas.microsoft.com/office/drawing/2014/main" id="{C0FAC68C-46D0-2F50-8629-A1ECA9501A60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2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F81E9DB3-E487-D7ED-A577-ED7FC026AA9B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700" dirty="0">
                  <a:solidFill>
                    <a:schemeClr val="tx1"/>
                  </a:solidFill>
                </a:rPr>
                <a:t>3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20487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71448-8AD3-86B9-D30B-B859C23AA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295066DC-BD80-FF64-851C-598333E60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92688"/>
              </p:ext>
            </p:extLst>
          </p:nvPr>
        </p:nvGraphicFramePr>
        <p:xfrm>
          <a:off x="220806" y="871747"/>
          <a:ext cx="11750388" cy="540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50388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</a:tblGrid>
              <a:tr h="5661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전화 통화 </a:t>
                      </a:r>
                      <a:r>
                        <a:rPr lang="en-US" altLang="ko-KR" sz="2400" dirty="0"/>
                        <a:t>- </a:t>
                      </a:r>
                      <a:r>
                        <a:rPr lang="ko-KR" altLang="en-US" sz="2400" dirty="0"/>
                        <a:t>연출 추가 설명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4837926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3D7D24C1-02B4-54FF-72C1-3C8AC6C0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810E913-18A3-EF2E-8023-2353B94AF6B0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B52F94A-371B-57C7-81D3-B183BB870D19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0769A8-7ACA-133C-C0B5-C2A979FD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CC32A58F-FBE8-C19C-D512-1B0C460DBF15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중간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0087710-F10B-F02F-1EB0-585D67518028}"/>
              </a:ext>
            </a:extLst>
          </p:cNvPr>
          <p:cNvGrpSpPr/>
          <p:nvPr/>
        </p:nvGrpSpPr>
        <p:grpSpPr>
          <a:xfrm>
            <a:off x="513815" y="1682419"/>
            <a:ext cx="2474269" cy="4303834"/>
            <a:chOff x="7902183" y="1576769"/>
            <a:chExt cx="1512312" cy="2630571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8B20E12-C7DD-902E-5E91-1F41E900264A}"/>
                </a:ext>
              </a:extLst>
            </p:cNvPr>
            <p:cNvGrpSpPr/>
            <p:nvPr/>
          </p:nvGrpSpPr>
          <p:grpSpPr>
            <a:xfrm>
              <a:off x="7902183" y="1576769"/>
              <a:ext cx="1512312" cy="2630571"/>
              <a:chOff x="7454978" y="591749"/>
              <a:chExt cx="2571297" cy="4472608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417008F1-F4FE-7260-B396-328C188D51AD}"/>
                  </a:ext>
                </a:extLst>
              </p:cNvPr>
              <p:cNvGrpSpPr/>
              <p:nvPr/>
            </p:nvGrpSpPr>
            <p:grpSpPr>
              <a:xfrm>
                <a:off x="7454978" y="591749"/>
                <a:ext cx="2571297" cy="4472608"/>
                <a:chOff x="7562162" y="591749"/>
                <a:chExt cx="2571297" cy="4472608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FB5D038D-D06B-9DE3-9606-BED0A16E6E7E}"/>
                    </a:ext>
                  </a:extLst>
                </p:cNvPr>
                <p:cNvSpPr/>
                <p:nvPr/>
              </p:nvSpPr>
              <p:spPr>
                <a:xfrm rot="5400000">
                  <a:off x="6611507" y="1542404"/>
                  <a:ext cx="4472608" cy="2571297"/>
                </a:xfrm>
                <a:prstGeom prst="roundRect">
                  <a:avLst>
                    <a:gd name="adj" fmla="val 2928"/>
                  </a:avLst>
                </a:prstGeom>
                <a:solidFill>
                  <a:schemeClr val="bg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8EFAB256-E93D-657F-6F42-BCA6B508BF0D}"/>
                    </a:ext>
                  </a:extLst>
                </p:cNvPr>
                <p:cNvSpPr/>
                <p:nvPr/>
              </p:nvSpPr>
              <p:spPr>
                <a:xfrm rot="5400000">
                  <a:off x="8798520" y="621535"/>
                  <a:ext cx="98581" cy="98581"/>
                </a:xfrm>
                <a:prstGeom prst="ellipse">
                  <a:avLst/>
                </a:prstGeom>
                <a:solidFill>
                  <a:schemeClr val="tx1">
                    <a:lumMod val="85000"/>
                    <a:lumOff val="1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/>
                </a:p>
              </p:txBody>
            </p:sp>
          </p:grp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3FAB98E8-EB1B-A193-9837-AE7622B3B3DB}"/>
                  </a:ext>
                </a:extLst>
              </p:cNvPr>
              <p:cNvSpPr/>
              <p:nvPr/>
            </p:nvSpPr>
            <p:spPr>
              <a:xfrm rot="5400000">
                <a:off x="6642550" y="1673028"/>
                <a:ext cx="4196152" cy="2363058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4000" dirty="0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D8EA6CB-C934-5269-B4B7-C8BAF5A3281E}"/>
                </a:ext>
              </a:extLst>
            </p:cNvPr>
            <p:cNvSpPr txBox="1"/>
            <p:nvPr/>
          </p:nvSpPr>
          <p:spPr>
            <a:xfrm>
              <a:off x="8265082" y="1894875"/>
              <a:ext cx="786512" cy="2257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NPC</a:t>
              </a:r>
              <a:r>
                <a:rPr lang="ko-KR" altLang="en-US" dirty="0">
                  <a:solidFill>
                    <a:schemeClr val="tx1"/>
                  </a:solidFill>
                </a:rPr>
                <a:t>이름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5" name="말풍선: 사각형 14">
              <a:extLst>
                <a:ext uri="{FF2B5EF4-FFF2-40B4-BE49-F238E27FC236}">
                  <a16:creationId xmlns:a16="http://schemas.microsoft.com/office/drawing/2014/main" id="{BD375743-DAB5-29C2-AEC7-6C94D3FCFCA2}"/>
                </a:ext>
              </a:extLst>
            </p:cNvPr>
            <p:cNvSpPr/>
            <p:nvPr/>
          </p:nvSpPr>
          <p:spPr>
            <a:xfrm>
              <a:off x="8130209" y="2617304"/>
              <a:ext cx="1053548" cy="246221"/>
            </a:xfrm>
            <a:prstGeom prst="wedgeRectCallout">
              <a:avLst>
                <a:gd name="adj1" fmla="val -56682"/>
                <a:gd name="adj2" fmla="val -23616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대화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59C33AEB-ACFF-E9D7-0F15-F3EE4FEBA79C}"/>
                </a:ext>
              </a:extLst>
            </p:cNvPr>
            <p:cNvSpPr/>
            <p:nvPr/>
          </p:nvSpPr>
          <p:spPr>
            <a:xfrm>
              <a:off x="8038864" y="3593050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C7AA72FE-67A1-06DD-41D9-DB76F45B477C}"/>
                </a:ext>
              </a:extLst>
            </p:cNvPr>
            <p:cNvSpPr/>
            <p:nvPr/>
          </p:nvSpPr>
          <p:spPr>
            <a:xfrm>
              <a:off x="8038864" y="3750422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2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9289011-F357-567E-1B4F-979FA69E8B00}"/>
                </a:ext>
              </a:extLst>
            </p:cNvPr>
            <p:cNvSpPr/>
            <p:nvPr/>
          </p:nvSpPr>
          <p:spPr>
            <a:xfrm>
              <a:off x="8038864" y="3907794"/>
              <a:ext cx="1244284" cy="139822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선택지 </a:t>
              </a:r>
              <a:r>
                <a:rPr lang="en-US" altLang="ko-KR" sz="1200" dirty="0">
                  <a:solidFill>
                    <a:schemeClr val="tx1"/>
                  </a:solidFill>
                </a:rPr>
                <a:t>3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8E4B982F-72E1-EA7F-B8A0-FB09538C2CE2}"/>
              </a:ext>
            </a:extLst>
          </p:cNvPr>
          <p:cNvSpPr txBox="1"/>
          <p:nvPr/>
        </p:nvSpPr>
        <p:spPr>
          <a:xfrm>
            <a:off x="1107548" y="1974222"/>
            <a:ext cx="12867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200" dirty="0">
                <a:solidFill>
                  <a:schemeClr val="bg2">
                    <a:lumMod val="50000"/>
                  </a:schemeClr>
                </a:solidFill>
              </a:rPr>
              <a:t>통화 시간</a:t>
            </a:r>
            <a:endParaRPr lang="en-US" altLang="ko-KR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4577CBA-E6D6-5DDB-9073-4491FA8A4C34}"/>
              </a:ext>
            </a:extLst>
          </p:cNvPr>
          <p:cNvSpPr/>
          <p:nvPr/>
        </p:nvSpPr>
        <p:spPr>
          <a:xfrm>
            <a:off x="730811" y="4934512"/>
            <a:ext cx="2035753" cy="3108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화살표: 오른쪽 54">
            <a:extLst>
              <a:ext uri="{FF2B5EF4-FFF2-40B4-BE49-F238E27FC236}">
                <a16:creationId xmlns:a16="http://schemas.microsoft.com/office/drawing/2014/main" id="{87BA71A6-F867-44ED-F825-AE78F8818DD9}"/>
              </a:ext>
            </a:extLst>
          </p:cNvPr>
          <p:cNvSpPr/>
          <p:nvPr/>
        </p:nvSpPr>
        <p:spPr>
          <a:xfrm>
            <a:off x="3458818" y="33937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화살표: 오른쪽 67">
            <a:extLst>
              <a:ext uri="{FF2B5EF4-FFF2-40B4-BE49-F238E27FC236}">
                <a16:creationId xmlns:a16="http://schemas.microsoft.com/office/drawing/2014/main" id="{6C4FB49F-EC47-227B-F469-CDE60CA3C596}"/>
              </a:ext>
            </a:extLst>
          </p:cNvPr>
          <p:cNvSpPr/>
          <p:nvPr/>
        </p:nvSpPr>
        <p:spPr>
          <a:xfrm>
            <a:off x="7833303" y="3429000"/>
            <a:ext cx="1212574" cy="8812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id="{054D51DE-1C07-EB04-0577-0F478BEFC114}"/>
              </a:ext>
            </a:extLst>
          </p:cNvPr>
          <p:cNvGrpSpPr/>
          <p:nvPr/>
        </p:nvGrpSpPr>
        <p:grpSpPr>
          <a:xfrm>
            <a:off x="4858865" y="1711081"/>
            <a:ext cx="2474269" cy="4303834"/>
            <a:chOff x="4858865" y="1711081"/>
            <a:chExt cx="2474269" cy="4303834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48AD91CC-5923-A566-D8BF-7A633EDAE587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57" name="그룹 56">
                <a:extLst>
                  <a:ext uri="{FF2B5EF4-FFF2-40B4-BE49-F238E27FC236}">
                    <a16:creationId xmlns:a16="http://schemas.microsoft.com/office/drawing/2014/main" id="{902ACC90-C56C-3FDB-4BCD-2A603FA205CF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63" name="그룹 62">
                  <a:extLst>
                    <a:ext uri="{FF2B5EF4-FFF2-40B4-BE49-F238E27FC236}">
                      <a16:creationId xmlns:a16="http://schemas.microsoft.com/office/drawing/2014/main" id="{5A2B509A-18F0-848A-A3DD-DE8661E41FAE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65" name="사각형: 둥근 모서리 64">
                    <a:extLst>
                      <a:ext uri="{FF2B5EF4-FFF2-40B4-BE49-F238E27FC236}">
                        <a16:creationId xmlns:a16="http://schemas.microsoft.com/office/drawing/2014/main" id="{8FDB6098-9362-F051-1F6F-45DF08B61DFA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66" name="타원 65">
                    <a:extLst>
                      <a:ext uri="{FF2B5EF4-FFF2-40B4-BE49-F238E27FC236}">
                        <a16:creationId xmlns:a16="http://schemas.microsoft.com/office/drawing/2014/main" id="{6010ABBB-221B-62E9-F6ED-F2DC4591E8A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64" name="직사각형 63">
                  <a:extLst>
                    <a:ext uri="{FF2B5EF4-FFF2-40B4-BE49-F238E27FC236}">
                      <a16:creationId xmlns:a16="http://schemas.microsoft.com/office/drawing/2014/main" id="{EDEFC32E-EA54-A8BE-3E74-ADF07DEDED6D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E2EBAE0-1A27-C9EE-5118-F7EC77D2952A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말풍선: 사각형 58">
                <a:extLst>
                  <a:ext uri="{FF2B5EF4-FFF2-40B4-BE49-F238E27FC236}">
                    <a16:creationId xmlns:a16="http://schemas.microsoft.com/office/drawing/2014/main" id="{F9ABEF1F-3A34-6E60-9B60-041A613AAA08}"/>
                  </a:ext>
                </a:extLst>
              </p:cNvPr>
              <p:cNvSpPr/>
              <p:nvPr/>
            </p:nvSpPr>
            <p:spPr>
              <a:xfrm>
                <a:off x="8130209" y="2617304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67" name="말풍선: 사각형 66">
              <a:extLst>
                <a:ext uri="{FF2B5EF4-FFF2-40B4-BE49-F238E27FC236}">
                  <a16:creationId xmlns:a16="http://schemas.microsoft.com/office/drawing/2014/main" id="{39467116-4377-7D2F-EC50-B2650488C11D}"/>
                </a:ext>
              </a:extLst>
            </p:cNvPr>
            <p:cNvSpPr/>
            <p:nvPr/>
          </p:nvSpPr>
          <p:spPr>
            <a:xfrm>
              <a:off x="5384335" y="4198589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ED8E3A9-0482-C104-6205-AA70EA2C4037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8F6D29C8-1E50-0F14-5279-6A03795256D3}"/>
              </a:ext>
            </a:extLst>
          </p:cNvPr>
          <p:cNvGrpSpPr/>
          <p:nvPr/>
        </p:nvGrpSpPr>
        <p:grpSpPr>
          <a:xfrm>
            <a:off x="9203916" y="1758511"/>
            <a:ext cx="2474269" cy="4303834"/>
            <a:chOff x="4858865" y="1711081"/>
            <a:chExt cx="2474269" cy="4303834"/>
          </a:xfrm>
        </p:grpSpPr>
        <p:grpSp>
          <p:nvGrpSpPr>
            <p:cNvPr id="90" name="그룹 89">
              <a:extLst>
                <a:ext uri="{FF2B5EF4-FFF2-40B4-BE49-F238E27FC236}">
                  <a16:creationId xmlns:a16="http://schemas.microsoft.com/office/drawing/2014/main" id="{2D08EC46-E530-0B40-C170-6E3036167BAE}"/>
                </a:ext>
              </a:extLst>
            </p:cNvPr>
            <p:cNvGrpSpPr/>
            <p:nvPr/>
          </p:nvGrpSpPr>
          <p:grpSpPr>
            <a:xfrm>
              <a:off x="4858865" y="1711081"/>
              <a:ext cx="2474269" cy="4303834"/>
              <a:chOff x="7902183" y="1576769"/>
              <a:chExt cx="1512312" cy="2630571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94CD6B57-A426-267F-4321-D744C7B46227}"/>
                  </a:ext>
                </a:extLst>
              </p:cNvPr>
              <p:cNvGrpSpPr/>
              <p:nvPr/>
            </p:nvGrpSpPr>
            <p:grpSpPr>
              <a:xfrm>
                <a:off x="7902183" y="1576769"/>
                <a:ext cx="1512312" cy="2630571"/>
                <a:chOff x="7454978" y="591749"/>
                <a:chExt cx="2571297" cy="4472608"/>
              </a:xfrm>
            </p:grpSpPr>
            <p:grpSp>
              <p:nvGrpSpPr>
                <p:cNvPr id="99" name="그룹 98">
                  <a:extLst>
                    <a:ext uri="{FF2B5EF4-FFF2-40B4-BE49-F238E27FC236}">
                      <a16:creationId xmlns:a16="http://schemas.microsoft.com/office/drawing/2014/main" id="{6312D046-6225-E990-DBF7-BC907EE112EA}"/>
                    </a:ext>
                  </a:extLst>
                </p:cNvPr>
                <p:cNvGrpSpPr/>
                <p:nvPr/>
              </p:nvGrpSpPr>
              <p:grpSpPr>
                <a:xfrm>
                  <a:off x="7454978" y="591749"/>
                  <a:ext cx="2571297" cy="4472608"/>
                  <a:chOff x="7562162" y="591749"/>
                  <a:chExt cx="2571297" cy="4472608"/>
                </a:xfrm>
              </p:grpSpPr>
              <p:sp>
                <p:nvSpPr>
                  <p:cNvPr id="101" name="사각형: 둥근 모서리 100">
                    <a:extLst>
                      <a:ext uri="{FF2B5EF4-FFF2-40B4-BE49-F238E27FC236}">
                        <a16:creationId xmlns:a16="http://schemas.microsoft.com/office/drawing/2014/main" id="{D5575DB0-EA5E-608E-C40E-DF08B48A4D8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611507" y="1542404"/>
                    <a:ext cx="4472608" cy="2571297"/>
                  </a:xfrm>
                  <a:prstGeom prst="roundRect">
                    <a:avLst>
                      <a:gd name="adj" fmla="val 2928"/>
                    </a:avLst>
                  </a:prstGeom>
                  <a:solidFill>
                    <a:schemeClr val="bg2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  <p:sp>
                <p:nvSpPr>
                  <p:cNvPr id="102" name="타원 101">
                    <a:extLst>
                      <a:ext uri="{FF2B5EF4-FFF2-40B4-BE49-F238E27FC236}">
                        <a16:creationId xmlns:a16="http://schemas.microsoft.com/office/drawing/2014/main" id="{913685BC-5C88-2809-4B71-CE5AB85F089B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798520" y="621535"/>
                    <a:ext cx="98581" cy="98581"/>
                  </a:xfrm>
                  <a:prstGeom prst="ellipse">
                    <a:avLst/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/>
                  </a:p>
                </p:txBody>
              </p:sp>
            </p:grpSp>
            <p:sp>
              <p:nvSpPr>
                <p:cNvPr id="100" name="직사각형 99">
                  <a:extLst>
                    <a:ext uri="{FF2B5EF4-FFF2-40B4-BE49-F238E27FC236}">
                      <a16:creationId xmlns:a16="http://schemas.microsoft.com/office/drawing/2014/main" id="{2EF0CA46-6065-2DA6-27EB-6146C060BDE4}"/>
                    </a:ext>
                  </a:extLst>
                </p:cNvPr>
                <p:cNvSpPr/>
                <p:nvPr/>
              </p:nvSpPr>
              <p:spPr>
                <a:xfrm rot="5400000">
                  <a:off x="6642550" y="1673028"/>
                  <a:ext cx="4196152" cy="2363058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4000" dirty="0"/>
                </a:p>
              </p:txBody>
            </p:sp>
          </p:grp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D02F1A3E-DA4F-5100-D850-B10E4CB1821F}"/>
                  </a:ext>
                </a:extLst>
              </p:cNvPr>
              <p:cNvSpPr txBox="1"/>
              <p:nvPr/>
            </p:nvSpPr>
            <p:spPr>
              <a:xfrm>
                <a:off x="8265082" y="1894875"/>
                <a:ext cx="786512" cy="225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NPC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이름</a:t>
                </a:r>
                <a:endParaRPr lang="en-US" altLang="ko-KR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말풍선: 사각형 97">
                <a:extLst>
                  <a:ext uri="{FF2B5EF4-FFF2-40B4-BE49-F238E27FC236}">
                    <a16:creationId xmlns:a16="http://schemas.microsoft.com/office/drawing/2014/main" id="{5A4FF995-5B0B-F1FF-C7A1-A026ADC69B75}"/>
                  </a:ext>
                </a:extLst>
              </p:cNvPr>
              <p:cNvSpPr/>
              <p:nvPr/>
            </p:nvSpPr>
            <p:spPr>
              <a:xfrm>
                <a:off x="8130209" y="2471506"/>
                <a:ext cx="1053548" cy="246221"/>
              </a:xfrm>
              <a:prstGeom prst="wedgeRectCallout">
                <a:avLst>
                  <a:gd name="adj1" fmla="val -56682"/>
                  <a:gd name="adj2" fmla="val -23616"/>
                </a:avLst>
              </a:prstGeom>
              <a:solidFill>
                <a:schemeClr val="bg1">
                  <a:alpha val="5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대화 </a:t>
                </a:r>
                <a:r>
                  <a:rPr lang="en-US" altLang="ko-KR" sz="1200" dirty="0">
                    <a:solidFill>
                      <a:schemeClr val="tx1"/>
                    </a:solidFill>
                  </a:rPr>
                  <a:t>Text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4" name="말풍선: 사각형 93">
              <a:extLst>
                <a:ext uri="{FF2B5EF4-FFF2-40B4-BE49-F238E27FC236}">
                  <a16:creationId xmlns:a16="http://schemas.microsoft.com/office/drawing/2014/main" id="{82CCAC51-A71D-3448-F0BB-B365E98F6BA4}"/>
                </a:ext>
              </a:extLst>
            </p:cNvPr>
            <p:cNvSpPr/>
            <p:nvPr/>
          </p:nvSpPr>
          <p:spPr>
            <a:xfrm>
              <a:off x="5384335" y="3960053"/>
              <a:ext cx="1723693" cy="402838"/>
            </a:xfrm>
            <a:prstGeom prst="wedgeRectCallout">
              <a:avLst>
                <a:gd name="adj1" fmla="val 55567"/>
                <a:gd name="adj2" fmla="val -18681"/>
              </a:avLst>
            </a:prstGeom>
            <a:solidFill>
              <a:srgbClr val="FFC000">
                <a:alpha val="5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대답 </a:t>
              </a:r>
              <a:r>
                <a:rPr lang="en-US" altLang="ko-KR" sz="1200" dirty="0">
                  <a:solidFill>
                    <a:schemeClr val="tx1"/>
                  </a:solidFill>
                </a:rPr>
                <a:t>Text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75D65BEF-110C-EC81-3CA5-882333E2134C}"/>
                </a:ext>
              </a:extLst>
            </p:cNvPr>
            <p:cNvSpPr txBox="1"/>
            <p:nvPr/>
          </p:nvSpPr>
          <p:spPr>
            <a:xfrm>
              <a:off x="5452600" y="2024906"/>
              <a:ext cx="1286799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2">
                      <a:lumMod val="50000"/>
                    </a:schemeClr>
                  </a:solidFill>
                </a:rPr>
                <a:t>통화 시간</a:t>
              </a:r>
              <a:endParaRPr lang="en-US" altLang="ko-KR" sz="1200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03" name="화살표: 아래쪽 102">
            <a:extLst>
              <a:ext uri="{FF2B5EF4-FFF2-40B4-BE49-F238E27FC236}">
                <a16:creationId xmlns:a16="http://schemas.microsoft.com/office/drawing/2014/main" id="{41DC3B7C-9117-8810-2B4B-4E7456FCAD88}"/>
              </a:ext>
            </a:extLst>
          </p:cNvPr>
          <p:cNvSpPr/>
          <p:nvPr/>
        </p:nvSpPr>
        <p:spPr>
          <a:xfrm rot="10800000">
            <a:off x="9275035" y="3956104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B0D2F3E-DF48-75D1-2FF7-8653598EDE25}"/>
              </a:ext>
            </a:extLst>
          </p:cNvPr>
          <p:cNvSpPr/>
          <p:nvPr/>
        </p:nvSpPr>
        <p:spPr>
          <a:xfrm>
            <a:off x="737437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95F9841-62B5-4AF2-40C5-7B889D4C3E15}"/>
              </a:ext>
            </a:extLst>
          </p:cNvPr>
          <p:cNvSpPr/>
          <p:nvPr/>
        </p:nvSpPr>
        <p:spPr>
          <a:xfrm>
            <a:off x="5106370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0659F06D-D60A-E115-78BD-2C79A89C0E43}"/>
              </a:ext>
            </a:extLst>
          </p:cNvPr>
          <p:cNvSpPr/>
          <p:nvPr/>
        </p:nvSpPr>
        <p:spPr>
          <a:xfrm>
            <a:off x="9451421" y="2648292"/>
            <a:ext cx="1979259" cy="27699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>
                <a:solidFill>
                  <a:schemeClr val="tx1"/>
                </a:solidFill>
              </a:rPr>
              <a:t>진행도 게이지</a:t>
            </a:r>
          </a:p>
        </p:txBody>
      </p:sp>
      <p:sp>
        <p:nvSpPr>
          <p:cNvPr id="108" name="타원 107">
            <a:extLst>
              <a:ext uri="{FF2B5EF4-FFF2-40B4-BE49-F238E27FC236}">
                <a16:creationId xmlns:a16="http://schemas.microsoft.com/office/drawing/2014/main" id="{868DA268-8F33-993A-6414-B8E5F31420AB}"/>
              </a:ext>
            </a:extLst>
          </p:cNvPr>
          <p:cNvSpPr/>
          <p:nvPr/>
        </p:nvSpPr>
        <p:spPr>
          <a:xfrm>
            <a:off x="513815" y="1682419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33CE738C-8783-33B8-B6F3-9EEF16586FD5}"/>
              </a:ext>
            </a:extLst>
          </p:cNvPr>
          <p:cNvSpPr/>
          <p:nvPr/>
        </p:nvSpPr>
        <p:spPr>
          <a:xfrm>
            <a:off x="4858865" y="171108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0" name="타원 109">
            <a:extLst>
              <a:ext uri="{FF2B5EF4-FFF2-40B4-BE49-F238E27FC236}">
                <a16:creationId xmlns:a16="http://schemas.microsoft.com/office/drawing/2014/main" id="{C4E160E4-020C-8517-3934-1F70FD76AA7A}"/>
              </a:ext>
            </a:extLst>
          </p:cNvPr>
          <p:cNvSpPr/>
          <p:nvPr/>
        </p:nvSpPr>
        <p:spPr>
          <a:xfrm>
            <a:off x="9203916" y="1758511"/>
            <a:ext cx="389918" cy="3899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12" name="화살표: U자형 111">
            <a:extLst>
              <a:ext uri="{FF2B5EF4-FFF2-40B4-BE49-F238E27FC236}">
                <a16:creationId xmlns:a16="http://schemas.microsoft.com/office/drawing/2014/main" id="{B493A891-7823-6E13-6F2D-4B62184A757F}"/>
              </a:ext>
            </a:extLst>
          </p:cNvPr>
          <p:cNvSpPr/>
          <p:nvPr/>
        </p:nvSpPr>
        <p:spPr>
          <a:xfrm rot="10800000">
            <a:off x="2020957" y="6102101"/>
            <a:ext cx="8359411" cy="610513"/>
          </a:xfrm>
          <a:prstGeom prst="uturnArrow">
            <a:avLst>
              <a:gd name="adj1" fmla="val 25000"/>
              <a:gd name="adj2" fmla="val 25000"/>
              <a:gd name="adj3" fmla="val 40195"/>
              <a:gd name="adj4" fmla="val 43750"/>
              <a:gd name="adj5" fmla="val 10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7462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23834-1C1A-EBB7-DB7F-11479FB2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AC64B743-7B2C-3963-33C8-11D7ED51C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181841"/>
              </p:ext>
            </p:extLst>
          </p:nvPr>
        </p:nvGraphicFramePr>
        <p:xfrm>
          <a:off x="220806" y="871748"/>
          <a:ext cx="11750388" cy="55025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은행 업무 해결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월세를 이체하라는 문자가 등장한다</a:t>
                      </a:r>
                      <a:r>
                        <a:rPr lang="en-US" altLang="ko-KR" dirty="0"/>
                        <a:t>. </a:t>
                      </a:r>
                      <a:r>
                        <a:rPr lang="ko-KR" altLang="en-US" dirty="0"/>
                        <a:t>이때 메시지를 누르면 은행 어플이 켜지는 형식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은행어플</a:t>
                      </a:r>
                      <a:r>
                        <a:rPr lang="ko-KR" altLang="en-US" dirty="0"/>
                        <a:t> 패턴을 풀고 계좌와 금액을 타이핑 한 후 이체 하기 버튼을 눌러 클리어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</a:t>
                      </a:r>
                      <a:r>
                        <a:rPr lang="ko-KR" altLang="en-US" dirty="0"/>
                        <a:t>집주인에게 독촉 전화가 </a:t>
                      </a:r>
                      <a:r>
                        <a:rPr lang="en-US" altLang="ko-KR" dirty="0"/>
                        <a:t>30</a:t>
                      </a:r>
                      <a:r>
                        <a:rPr lang="ko-KR" altLang="en-US" dirty="0"/>
                        <a:t>초마다 오게 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24BD6430-7630-37DE-18BB-2733216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C1EC179C-4A16-6FF7-9694-B7ED600CBDAE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F0162C38-C1FD-EF42-5924-69BD8AC5B24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D2C2BE4E-C196-59DE-E89E-5F8E63A5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2706B34-4B02-5682-A959-766E10B15A1D}"/>
              </a:ext>
            </a:extLst>
          </p:cNvPr>
          <p:cNvGrpSpPr/>
          <p:nvPr/>
        </p:nvGrpSpPr>
        <p:grpSpPr>
          <a:xfrm>
            <a:off x="4559881" y="1591309"/>
            <a:ext cx="1622675" cy="2911778"/>
            <a:chOff x="639226" y="1540739"/>
            <a:chExt cx="1622675" cy="2911778"/>
          </a:xfrm>
        </p:grpSpPr>
        <p:grpSp>
          <p:nvGrpSpPr>
            <p:cNvPr id="102" name="그룹 101">
              <a:extLst>
                <a:ext uri="{FF2B5EF4-FFF2-40B4-BE49-F238E27FC236}">
                  <a16:creationId xmlns:a16="http://schemas.microsoft.com/office/drawing/2014/main" id="{F8D0C56F-3EFC-800B-0D7A-888704DDCAB0}"/>
                </a:ext>
              </a:extLst>
            </p:cNvPr>
            <p:cNvGrpSpPr/>
            <p:nvPr/>
          </p:nvGrpSpPr>
          <p:grpSpPr>
            <a:xfrm rot="5400000">
              <a:off x="39293" y="2140672"/>
              <a:ext cx="2822541" cy="1622675"/>
              <a:chOff x="596345" y="1557116"/>
              <a:chExt cx="4472608" cy="2571297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9DCE2222-5A27-459D-BCEE-84BD049DC735}"/>
                  </a:ext>
                </a:extLst>
              </p:cNvPr>
              <p:cNvSpPr/>
              <p:nvPr/>
            </p:nvSpPr>
            <p:spPr>
              <a:xfrm>
                <a:off x="596345" y="1557116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77" name="직사각형 76">
                <a:extLst>
                  <a:ext uri="{FF2B5EF4-FFF2-40B4-BE49-F238E27FC236}">
                    <a16:creationId xmlns:a16="http://schemas.microsoft.com/office/drawing/2014/main" id="{69B08BBC-D2B1-6F69-B808-B309FC493F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50260" y="1649918"/>
                <a:ext cx="4200993" cy="236305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10EB1B37-8936-F4BF-8983-CF5B2E399401}"/>
                  </a:ext>
                </a:extLst>
              </p:cNvPr>
              <p:cNvSpPr/>
              <p:nvPr/>
            </p:nvSpPr>
            <p:spPr>
              <a:xfrm>
                <a:off x="626132" y="2793474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E6B1F66C-CA6F-4C84-5025-F5F6D2337422}"/>
                </a:ext>
              </a:extLst>
            </p:cNvPr>
            <p:cNvSpPr/>
            <p:nvPr/>
          </p:nvSpPr>
          <p:spPr>
            <a:xfrm>
              <a:off x="1213029" y="1801384"/>
              <a:ext cx="489355" cy="489355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은행 마크</a:t>
              </a:r>
            </a:p>
          </p:txBody>
        </p:sp>
        <p:pic>
          <p:nvPicPr>
            <p:cNvPr id="104" name="그래픽 103" descr="기타 단색으로 채워진">
              <a:extLst>
                <a:ext uri="{FF2B5EF4-FFF2-40B4-BE49-F238E27FC236}">
                  <a16:creationId xmlns:a16="http://schemas.microsoft.com/office/drawing/2014/main" id="{7A8E8244-406C-A116-B54F-095DC2147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546045"/>
              <a:ext cx="1102489" cy="1102489"/>
            </a:xfrm>
            <a:prstGeom prst="rect">
              <a:avLst/>
            </a:prstGeom>
          </p:spPr>
        </p:pic>
        <p:pic>
          <p:nvPicPr>
            <p:cNvPr id="105" name="그래픽 104" descr="기타 단색으로 채워진">
              <a:extLst>
                <a:ext uri="{FF2B5EF4-FFF2-40B4-BE49-F238E27FC236}">
                  <a16:creationId xmlns:a16="http://schemas.microsoft.com/office/drawing/2014/main" id="{CF89711D-906A-1D38-D4C3-9C7902821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2948036"/>
              <a:ext cx="1102489" cy="1102489"/>
            </a:xfrm>
            <a:prstGeom prst="rect">
              <a:avLst/>
            </a:prstGeom>
          </p:spPr>
        </p:pic>
        <p:pic>
          <p:nvPicPr>
            <p:cNvPr id="106" name="그래픽 105" descr="기타 단색으로 채워진">
              <a:extLst>
                <a:ext uri="{FF2B5EF4-FFF2-40B4-BE49-F238E27FC236}">
                  <a16:creationId xmlns:a16="http://schemas.microsoft.com/office/drawing/2014/main" id="{C2CAF5CD-2E75-E366-7198-1027479D8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99318" y="3350028"/>
              <a:ext cx="1102489" cy="1102489"/>
            </a:xfrm>
            <a:prstGeom prst="rect">
              <a:avLst/>
            </a:prstGeom>
          </p:spPr>
        </p:pic>
      </p:grpSp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8D62FB5F-24DD-3FDA-38E6-631EFFE6278A}"/>
              </a:ext>
            </a:extLst>
          </p:cNvPr>
          <p:cNvSpPr/>
          <p:nvPr/>
        </p:nvSpPr>
        <p:spPr>
          <a:xfrm>
            <a:off x="3143599" y="2644663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1378143-C165-C62E-E556-A13CEDB7884A}"/>
              </a:ext>
            </a:extLst>
          </p:cNvPr>
          <p:cNvGrpSpPr/>
          <p:nvPr/>
        </p:nvGrpSpPr>
        <p:grpSpPr>
          <a:xfrm>
            <a:off x="445189" y="2318670"/>
            <a:ext cx="2534458" cy="1457057"/>
            <a:chOff x="2816087" y="1557130"/>
            <a:chExt cx="6546574" cy="3763618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23A795CA-D136-3E2B-8165-F80AA52CE829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EA9BA4A0-62E1-3345-9311-975B2B930349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EE215FD7-8558-DCBF-EE10-1B9381761D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A51C0C6-361A-461B-FAB7-C4B1AD76EAFC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F9F00083-8EDF-CF98-95D3-32F08BE9A4C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92686056-BF7B-AE7A-F906-E778F1155985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BE4EB826-DDF7-27A8-6D0F-E379BC0CB50D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D0D645-19D1-74FF-0E15-82DF8C95867E}"/>
                  </a:ext>
                </a:extLst>
              </p:cNvPr>
              <p:cNvSpPr txBox="1"/>
              <p:nvPr/>
            </p:nvSpPr>
            <p:spPr>
              <a:xfrm>
                <a:off x="9932506" y="311425"/>
                <a:ext cx="1563759" cy="518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00" b="1" dirty="0"/>
                  <a:t>&lt;</a:t>
                </a:r>
                <a:r>
                  <a:rPr lang="ko-KR" altLang="en-US" sz="100" b="1" dirty="0"/>
                  <a:t>현재 순위</a:t>
                </a:r>
                <a:r>
                  <a:rPr lang="en-US" altLang="ko-KR" sz="100" b="1" dirty="0"/>
                  <a:t>&gt;</a:t>
                </a:r>
                <a:endParaRPr lang="ko-KR" altLang="en-US" sz="1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948D35D-F7C9-7852-D1D1-8F6E2EF1710F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91335F2B-8256-5BED-649C-4D3CBAD75F3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5F06FF6F-C708-C4C6-6BCB-FE65E39BE7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C9815450-2865-70FD-7C67-AB4B75313A1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6007FB49-F504-1D8D-C082-3926A8EB9D9B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701DE1D6-2369-6818-7BE7-A1881B6370F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9D86FB8-2632-5DAC-8577-E34324B32685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EC32008-A979-F36E-539A-EBF698DDBD9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A29DA9FC-BC71-173E-A0AB-017B0B0AC4ED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14A22F3-DEE2-0658-0FDB-5B66253DBFB6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90E5604F-AD19-8057-92BF-043DC0FC523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ACAEC052-3CEF-836B-A686-B1358A79C2DD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1CC451E-C2FC-046E-11BB-BAA4BDA8FCEA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1FB0553-04FD-E292-6F82-75DC108181B5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" dirty="0"/>
                <a:t>현재 점수 </a:t>
              </a:r>
              <a:r>
                <a:rPr lang="en-US" altLang="ko-KR" sz="100" dirty="0"/>
                <a:t>:</a:t>
              </a:r>
              <a:r>
                <a:rPr lang="ko-KR" altLang="en-US" sz="100" dirty="0"/>
                <a:t> </a:t>
              </a:r>
              <a:r>
                <a:rPr lang="en-US" altLang="ko-KR" sz="100" dirty="0"/>
                <a:t>123,000</a:t>
              </a:r>
              <a:endParaRPr lang="ko-KR" altLang="en-US" sz="1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71C5B2F-F976-910C-94EC-56E4B9CD1D0A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C88C1D0-6B69-2BF2-61AC-1B2B7B675345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환경 설정</a:t>
              </a:r>
              <a:endParaRPr lang="en-US" altLang="ko-KR" sz="300" dirty="0"/>
            </a:p>
            <a:p>
              <a:pPr algn="ctr"/>
              <a:endParaRPr lang="en-US" altLang="ko-KR" sz="300" dirty="0"/>
            </a:p>
            <a:p>
              <a:pPr algn="ctr"/>
              <a:r>
                <a:rPr lang="ko-KR" altLang="en-US" sz="300" dirty="0"/>
                <a:t>게임으로 돌아가기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B8B8697-F6EC-1B61-C39E-5C04779D34EC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9AC27DE3-902D-3DEF-8535-ADC11A97FB7C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600"/>
              </a:p>
            </p:txBody>
          </p:sp>
          <p:pic>
            <p:nvPicPr>
              <p:cNvPr id="14" name="그림 13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F12821D-43CC-930C-AB60-DD14848831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803C33CC-AB58-9BC3-5410-8DD403DFE58B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500" dirty="0">
                    <a:solidFill>
                      <a:schemeClr val="tx1"/>
                    </a:solidFill>
                  </a:rPr>
                  <a:t>XX-XXXXX-XXX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sz="500" dirty="0" err="1">
                    <a:solidFill>
                      <a:schemeClr val="tx1"/>
                    </a:solidFill>
                  </a:rPr>
                  <a:t>oo</a:t>
                </a:r>
                <a:r>
                  <a:rPr lang="ko-KR" altLang="en-US" sz="500" dirty="0">
                    <a:solidFill>
                      <a:schemeClr val="tx1"/>
                    </a:solidFill>
                  </a:rPr>
                  <a:t>은행으로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  <a:p>
                <a:r>
                  <a:rPr lang="ko-KR" altLang="en-US" sz="500" dirty="0">
                    <a:solidFill>
                      <a:schemeClr val="tx1"/>
                    </a:solidFill>
                  </a:rPr>
                  <a:t>월세 입금하세요</a:t>
                </a:r>
                <a:endParaRPr lang="en-US" altLang="ko-KR" sz="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D6B64C7F-6735-BEC5-35DA-E89CB48BB1F4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37F3286C-B7F3-4FE1-D621-EA502CF63DD7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18" name="직사각형 17">
                  <a:extLst>
                    <a:ext uri="{FF2B5EF4-FFF2-40B4-BE49-F238E27FC236}">
                      <a16:creationId xmlns:a16="http://schemas.microsoft.com/office/drawing/2014/main" id="{E2A4FF5B-523E-1A6B-5042-2A4D247C8C3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3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34F6D255-E880-FC6A-72A9-7A532E7D2EFC}"/>
              </a:ext>
            </a:extLst>
          </p:cNvPr>
          <p:cNvSpPr/>
          <p:nvPr/>
        </p:nvSpPr>
        <p:spPr>
          <a:xfrm>
            <a:off x="6344786" y="2657740"/>
            <a:ext cx="1252330" cy="80507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8340A83D-E0E1-0F24-AFFD-76B1E77603F7}"/>
              </a:ext>
            </a:extLst>
          </p:cNvPr>
          <p:cNvSpPr/>
          <p:nvPr/>
        </p:nvSpPr>
        <p:spPr>
          <a:xfrm>
            <a:off x="7759346" y="1517675"/>
            <a:ext cx="4071401" cy="30678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490A6522-C7B0-3443-ED54-CBA3C978DB59}"/>
              </a:ext>
            </a:extLst>
          </p:cNvPr>
          <p:cNvGrpSpPr/>
          <p:nvPr/>
        </p:nvGrpSpPr>
        <p:grpSpPr>
          <a:xfrm rot="5400000">
            <a:off x="7454123" y="2219173"/>
            <a:ext cx="2822541" cy="1622675"/>
            <a:chOff x="596345" y="1557116"/>
            <a:chExt cx="4472608" cy="2571297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4938B808-031D-AC1A-7B4C-007BDAE41DD5}"/>
                </a:ext>
              </a:extLst>
            </p:cNvPr>
            <p:cNvSpPr/>
            <p:nvPr/>
          </p:nvSpPr>
          <p:spPr>
            <a:xfrm>
              <a:off x="596345" y="1557116"/>
              <a:ext cx="4472608" cy="257129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730F3D5-7A86-1BBC-5297-61B6ED7906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261" y="1649918"/>
              <a:ext cx="4200992" cy="23630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B2CAAC3-C42B-1831-E780-BEBA254AAA0A}"/>
                </a:ext>
              </a:extLst>
            </p:cNvPr>
            <p:cNvSpPr/>
            <p:nvPr/>
          </p:nvSpPr>
          <p:spPr>
            <a:xfrm>
              <a:off x="626132" y="2793474"/>
              <a:ext cx="98581" cy="98581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</p:grp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3FB5A26-E393-6584-2937-76D58B4F9444}"/>
              </a:ext>
            </a:extLst>
          </p:cNvPr>
          <p:cNvSpPr/>
          <p:nvPr/>
        </p:nvSpPr>
        <p:spPr>
          <a:xfrm>
            <a:off x="10084904" y="2096631"/>
            <a:ext cx="1622675" cy="217719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이체할 계좌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XX-XXXX-XX</a:t>
            </a: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Oo</a:t>
            </a:r>
            <a:r>
              <a:rPr lang="ko-KR" altLang="en-US" sz="1200" dirty="0">
                <a:solidFill>
                  <a:schemeClr val="tx1"/>
                </a:solidFill>
              </a:rPr>
              <a:t>은행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500,000</a:t>
            </a:r>
            <a:r>
              <a:rPr lang="ko-KR" altLang="en-US" sz="1200" dirty="0">
                <a:solidFill>
                  <a:schemeClr val="tx1"/>
                </a:solidFill>
              </a:rPr>
              <a:t>원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19131EAB-555B-B936-C70D-89599191EB51}"/>
              </a:ext>
            </a:extLst>
          </p:cNvPr>
          <p:cNvSpPr/>
          <p:nvPr/>
        </p:nvSpPr>
        <p:spPr>
          <a:xfrm>
            <a:off x="8262730" y="2246243"/>
            <a:ext cx="1225827" cy="1463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61EBB6-FDD5-3905-37D1-AD3B1DE0F8E2}"/>
              </a:ext>
            </a:extLst>
          </p:cNvPr>
          <p:cNvSpPr txBox="1"/>
          <p:nvPr/>
        </p:nvSpPr>
        <p:spPr>
          <a:xfrm>
            <a:off x="8262730" y="1981215"/>
            <a:ext cx="8018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이체할 계좌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B99A34-CE6C-00B5-28BE-5EFCDECCC5FB}"/>
              </a:ext>
            </a:extLst>
          </p:cNvPr>
          <p:cNvSpPr/>
          <p:nvPr/>
        </p:nvSpPr>
        <p:spPr>
          <a:xfrm>
            <a:off x="8262730" y="2913768"/>
            <a:ext cx="1225827" cy="146368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B4CDC23-F6D6-14AF-336D-61CEB5101BDD}"/>
              </a:ext>
            </a:extLst>
          </p:cNvPr>
          <p:cNvSpPr txBox="1"/>
          <p:nvPr/>
        </p:nvSpPr>
        <p:spPr>
          <a:xfrm>
            <a:off x="8262730" y="2647082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금액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BD00154-BC7F-38EF-D1E1-55169B3A4ADD}"/>
              </a:ext>
            </a:extLst>
          </p:cNvPr>
          <p:cNvSpPr/>
          <p:nvPr/>
        </p:nvSpPr>
        <p:spPr>
          <a:xfrm>
            <a:off x="8429241" y="4073746"/>
            <a:ext cx="872304" cy="21156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이체하기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A1892F23-D72E-7BBD-4C0E-3DF3CCB1CA2F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어려움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4CF38BD-2FC9-CFCA-14F1-6EADE8351509}"/>
              </a:ext>
            </a:extLst>
          </p:cNvPr>
          <p:cNvSpPr/>
          <p:nvPr/>
        </p:nvSpPr>
        <p:spPr>
          <a:xfrm>
            <a:off x="4894925" y="2500333"/>
            <a:ext cx="952587" cy="3108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패턴 힌트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Text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170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9585B-4CBD-F82F-5EFE-2B989A040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68B2EA8A-0CBF-CA0A-E50D-B365D8BFB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257990"/>
              </p:ext>
            </p:extLst>
          </p:nvPr>
        </p:nvGraphicFramePr>
        <p:xfrm>
          <a:off x="220806" y="871748"/>
          <a:ext cx="11750388" cy="55727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133">
                  <a:extLst>
                    <a:ext uri="{9D8B030D-6E8A-4147-A177-3AD203B41FA5}">
                      <a16:colId xmlns:a16="http://schemas.microsoft.com/office/drawing/2014/main" val="2813083487"/>
                    </a:ext>
                  </a:extLst>
                </a:gridCol>
                <a:gridCol w="10056255">
                  <a:extLst>
                    <a:ext uri="{9D8B030D-6E8A-4147-A177-3AD203B41FA5}">
                      <a16:colId xmlns:a16="http://schemas.microsoft.com/office/drawing/2014/main" val="561523259"/>
                    </a:ext>
                  </a:extLst>
                </a:gridCol>
              </a:tblGrid>
              <a:tr h="57936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/>
                        <a:t>배터리 부족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7868931"/>
                  </a:ext>
                </a:extLst>
              </a:tr>
              <a:tr h="3213652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470571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이벤트 연출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배터리가 부족하다는 팝업 문구와 함께 화면이 </a:t>
                      </a:r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초간 점멸한다</a:t>
                      </a:r>
                      <a:r>
                        <a:rPr lang="en-US" altLang="ko-KR" dirty="0"/>
                        <a:t>.</a:t>
                      </a:r>
                    </a:p>
                    <a:p>
                      <a:pPr latinLnBrk="1"/>
                      <a:r>
                        <a:rPr lang="ko-KR" altLang="en-US" dirty="0"/>
                        <a:t>그와 동시에 스마트폰 오른쪽으로 충전기 선이 등장한다</a:t>
                      </a:r>
                      <a:r>
                        <a:rPr lang="en-US" altLang="ko-KR" dirty="0"/>
                        <a:t>.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810977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해결 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충전기를 마우스 드래그를 통해 스마트폰 충전 단자에 꽂으면 해결된다</a:t>
                      </a:r>
                      <a:r>
                        <a:rPr lang="en-US" altLang="ko-KR" dirty="0"/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9131018"/>
                  </a:ext>
                </a:extLst>
              </a:tr>
              <a:tr h="56984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후속 이벤트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rgbClr val="FF0000"/>
                          </a:solidFill>
                        </a:rPr>
                        <a:t>무시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– 30</a:t>
                      </a:r>
                      <a:r>
                        <a:rPr lang="ko-KR" altLang="en-US" dirty="0"/>
                        <a:t>초마다 화면이 등장하다 </a:t>
                      </a:r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번 이상 등장하면 핸드폰이 꺼지며 충전기를 꽂아야 한다</a:t>
                      </a:r>
                      <a:r>
                        <a:rPr lang="en-US" altLang="ko-KR" dirty="0"/>
                        <a:t>.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7590656"/>
                  </a:ext>
                </a:extLst>
              </a:tr>
            </a:tbl>
          </a:graphicData>
        </a:graphic>
      </p:graphicFrame>
      <p:sp>
        <p:nvSpPr>
          <p:cNvPr id="37" name="제목 1">
            <a:extLst>
              <a:ext uri="{FF2B5EF4-FFF2-40B4-BE49-F238E27FC236}">
                <a16:creationId xmlns:a16="http://schemas.microsoft.com/office/drawing/2014/main" id="{0B96D9DF-434F-820F-E39F-6170192A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4" y="83886"/>
            <a:ext cx="3243453" cy="6082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sz="3200" b="1" dirty="0"/>
              <a:t>방해 이벤트 종류</a:t>
            </a: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6847A36-6A7D-6F1F-4EFC-03B93EFCB5CB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11566E1-4886-F0FE-69AE-6256601C785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24345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3D8EC6D5-195D-1E25-0B98-21F6ADDA3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915AB-A423-AC17-8F17-AA002267BC97}"/>
              </a:ext>
            </a:extLst>
          </p:cNvPr>
          <p:cNvSpPr/>
          <p:nvPr/>
        </p:nvSpPr>
        <p:spPr>
          <a:xfrm>
            <a:off x="9541565" y="885000"/>
            <a:ext cx="2423003" cy="5232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쉬움</a:t>
            </a:r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E8157B7F-67C4-8E1F-BA9D-990DE553ADF8}"/>
              </a:ext>
            </a:extLst>
          </p:cNvPr>
          <p:cNvGrpSpPr/>
          <p:nvPr/>
        </p:nvGrpSpPr>
        <p:grpSpPr>
          <a:xfrm>
            <a:off x="3711850" y="2093383"/>
            <a:ext cx="3446972" cy="1981660"/>
            <a:chOff x="445189" y="2318670"/>
            <a:chExt cx="2534458" cy="1457057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9C35E01E-277B-1E11-2D3A-42C5A9852E78}"/>
                </a:ext>
              </a:extLst>
            </p:cNvPr>
            <p:cNvSpPr/>
            <p:nvPr/>
          </p:nvSpPr>
          <p:spPr>
            <a:xfrm>
              <a:off x="445189" y="2318670"/>
              <a:ext cx="2534458" cy="1457057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B74FC905-ECD4-8F6E-79BF-93CF99BCAAB2}"/>
                </a:ext>
              </a:extLst>
            </p:cNvPr>
            <p:cNvGrpSpPr/>
            <p:nvPr/>
          </p:nvGrpSpPr>
          <p:grpSpPr>
            <a:xfrm>
              <a:off x="532407" y="2371258"/>
              <a:ext cx="2380543" cy="1339056"/>
              <a:chOff x="371062" y="208722"/>
              <a:chExt cx="11449877" cy="6440556"/>
            </a:xfrm>
          </p:grpSpPr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2548096-2985-5C61-3F13-C3911A30317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26099A0F-C9CD-23F2-C145-CD97FFAD33DB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249DD5A8-24A2-6123-05D8-9A497D745AE5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223A0AAC-EE4E-2551-509F-EA0BE659603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DA412186-47B7-BFAF-E858-DFD490BB71F8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4A16A05-C8C3-ED0E-7723-BAEAD4A2FFE9}"/>
                  </a:ext>
                </a:extLst>
              </p:cNvPr>
              <p:cNvSpPr txBox="1"/>
              <p:nvPr/>
            </p:nvSpPr>
            <p:spPr>
              <a:xfrm>
                <a:off x="9932508" y="311425"/>
                <a:ext cx="1563761" cy="435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6790F3C-6FCA-9F76-2F40-280C32B0C910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A4DD02AC-5867-7415-609F-3A1E56670E3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C52C69F-2F9D-A927-B81B-EED12DEC83AF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56C455F-4BC2-D444-ADF4-A5DD1B529E59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2337CF02-6098-0686-6135-0987C3B74265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DD580CB2-E58D-3322-EBD1-2F9DD8CEA41B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563AC88E-3448-8DA0-0179-5D69CB6B0F5E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F001DBE0-C8FC-9829-4257-0945B9D334F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27" name="그룹 26">
                <a:extLst>
                  <a:ext uri="{FF2B5EF4-FFF2-40B4-BE49-F238E27FC236}">
                    <a16:creationId xmlns:a16="http://schemas.microsoft.com/office/drawing/2014/main" id="{B5B960C3-64C8-850F-9B20-5869645D204F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A8C6FBFB-7EF1-73C2-7FA2-18E995F48C6C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직사각형 28">
                  <a:extLst>
                    <a:ext uri="{FF2B5EF4-FFF2-40B4-BE49-F238E27FC236}">
                      <a16:creationId xmlns:a16="http://schemas.microsoft.com/office/drawing/2014/main" id="{223EC241-5886-650D-4E09-2E256133326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2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309559F9-67B5-5634-7B58-DD1B209C4CCF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9973AFC-73A1-66EA-B0DC-411717D905A1}"/>
                </a:ext>
              </a:extLst>
            </p:cNvPr>
            <p:cNvSpPr/>
            <p:nvPr/>
          </p:nvSpPr>
          <p:spPr>
            <a:xfrm>
              <a:off x="462068" y="3019267"/>
              <a:ext cx="55862" cy="55862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9FE4AE1-F5AF-6655-76B6-A69801F2EFF5}"/>
                </a:ext>
              </a:extLst>
            </p:cNvPr>
            <p:cNvSpPr/>
            <p:nvPr/>
          </p:nvSpPr>
          <p:spPr>
            <a:xfrm>
              <a:off x="1419981" y="2397163"/>
              <a:ext cx="590005" cy="1086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00" dirty="0"/>
                <a:t>현재 점수 </a:t>
              </a:r>
              <a:r>
                <a:rPr lang="en-US" altLang="ko-KR" sz="200" dirty="0"/>
                <a:t>:</a:t>
              </a:r>
              <a:r>
                <a:rPr lang="ko-KR" altLang="en-US" sz="200" dirty="0"/>
                <a:t> </a:t>
              </a:r>
              <a:r>
                <a:rPr lang="en-US" altLang="ko-KR" sz="200" dirty="0"/>
                <a:t>123,000</a:t>
              </a:r>
              <a:endParaRPr lang="ko-KR" altLang="en-US" sz="200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9EC07B-962B-B3CB-9DD1-BBDCF50EA512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00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A9D9A9A-EC26-5FEF-F705-317086A28511}"/>
                </a:ext>
              </a:extLst>
            </p:cNvPr>
            <p:cNvSpPr/>
            <p:nvPr/>
          </p:nvSpPr>
          <p:spPr>
            <a:xfrm>
              <a:off x="532407" y="2369334"/>
              <a:ext cx="2380543" cy="1339056"/>
            </a:xfrm>
            <a:prstGeom prst="rect">
              <a:avLst/>
            </a:prstGeom>
            <a:solidFill>
              <a:schemeClr val="bg2">
                <a:lumMod val="25000"/>
                <a:alpha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000"/>
            </a:p>
          </p:txBody>
        </p:sp>
        <p:pic>
          <p:nvPicPr>
            <p:cNvPr id="44" name="그림 43" descr="스크린샷, 로고, 그래픽, 직사각형이(가) 표시된 사진&#10;&#10;자동 생성된 설명">
              <a:extLst>
                <a:ext uri="{FF2B5EF4-FFF2-40B4-BE49-F238E27FC236}">
                  <a16:creationId xmlns:a16="http://schemas.microsoft.com/office/drawing/2014/main" id="{36231566-75EC-F3AF-E7A9-082F418727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361" y="2750948"/>
              <a:ext cx="468279" cy="468279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4DD4810-95A2-0F28-B84E-D9BF52181441}"/>
                </a:ext>
              </a:extLst>
            </p:cNvPr>
            <p:cNvSpPr txBox="1"/>
            <p:nvPr/>
          </p:nvSpPr>
          <p:spPr>
            <a:xfrm>
              <a:off x="1328779" y="3144718"/>
              <a:ext cx="721565" cy="2036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배터리가 부족합니다</a:t>
              </a:r>
              <a:endParaRPr lang="en-US" altLang="ko-KR" sz="600" dirty="0">
                <a:solidFill>
                  <a:schemeClr val="bg1"/>
                </a:solidFill>
              </a:endParaRPr>
            </a:p>
            <a:p>
              <a:pPr algn="ctr"/>
              <a:r>
                <a:rPr lang="ko-KR" altLang="en-US" sz="600" dirty="0">
                  <a:solidFill>
                    <a:schemeClr val="bg1"/>
                  </a:solidFill>
                </a:rPr>
                <a:t>충전기를 연결해주세요</a:t>
              </a:r>
            </a:p>
          </p:txBody>
        </p:sp>
      </p:grpSp>
      <p:pic>
        <p:nvPicPr>
          <p:cNvPr id="55" name="그림 54" descr="블랙, 어둠이(가) 표시된 사진&#10;&#10;자동 생성된 설명">
            <a:extLst>
              <a:ext uri="{FF2B5EF4-FFF2-40B4-BE49-F238E27FC236}">
                <a16:creationId xmlns:a16="http://schemas.microsoft.com/office/drawing/2014/main" id="{3F1C8233-409C-D98D-25DD-29CAAD1DD9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740683" y="2785085"/>
            <a:ext cx="708758" cy="708758"/>
          </a:xfrm>
          <a:prstGeom prst="rect">
            <a:avLst/>
          </a:prstGeom>
        </p:spPr>
      </p:pic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78A200C6-A77B-84C6-CA4B-F54BD103756E}"/>
              </a:ext>
            </a:extLst>
          </p:cNvPr>
          <p:cNvCxnSpPr/>
          <p:nvPr/>
        </p:nvCxnSpPr>
        <p:spPr>
          <a:xfrm>
            <a:off x="8449441" y="3122200"/>
            <a:ext cx="0" cy="151606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AA06C963-7ADB-7942-EA54-5B84682FFA6A}"/>
              </a:ext>
            </a:extLst>
          </p:cNvPr>
          <p:cNvSpPr txBox="1"/>
          <p:nvPr/>
        </p:nvSpPr>
        <p:spPr>
          <a:xfrm>
            <a:off x="5270498" y="2859009"/>
            <a:ext cx="4331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10%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5682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4ADC2-EE00-7D18-4F05-0F96F6E25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165EF9-282C-511B-B532-05ACF7B3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소개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203336-FAA6-B957-5DFC-A5A4670259B7}"/>
              </a:ext>
            </a:extLst>
          </p:cNvPr>
          <p:cNvSpPr txBox="1"/>
          <p:nvPr/>
        </p:nvSpPr>
        <p:spPr>
          <a:xfrm>
            <a:off x="381942" y="2729948"/>
            <a:ext cx="114281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070C0"/>
                </a:solidFill>
              </a:rPr>
              <a:t>게임 외적으로 오는 방해들을 해결하면서 게임을 클리어하라</a:t>
            </a:r>
            <a:r>
              <a:rPr lang="en-US" altLang="ko-KR" sz="3200" b="1" dirty="0">
                <a:solidFill>
                  <a:srgbClr val="0070C0"/>
                </a:solidFill>
              </a:rPr>
              <a:t>!</a:t>
            </a:r>
            <a:endParaRPr lang="ko-KR" altLang="en-US" sz="32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C7532-870E-B3EE-501E-153F5044A95F}"/>
              </a:ext>
            </a:extLst>
          </p:cNvPr>
          <p:cNvSpPr txBox="1"/>
          <p:nvPr/>
        </p:nvSpPr>
        <p:spPr>
          <a:xfrm>
            <a:off x="309362" y="4306079"/>
            <a:ext cx="10001456" cy="15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유저는 제한된 시간내에 미니게임의 클리어 조건을 달성해야 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게임을 플레이하는 동안 특정시간마다 </a:t>
            </a:r>
            <a:r>
              <a:rPr lang="ko-KR" altLang="en-US" sz="1600" dirty="0" err="1"/>
              <a:t>랜덤한</a:t>
            </a:r>
            <a:r>
              <a:rPr lang="ko-KR" altLang="en-US" sz="1600" dirty="0"/>
              <a:t> 방해 이벤트들이 진행된다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방해 이벤트마다 해결하는 방식이 다르며 이벤트를 해결하는 동안 시간이 흘러간다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시간이 모두 지나고 게임 클리어 조건에 도달하지 못하거나 미니게임에서 게임 오버되면 게임이 끝난다</a:t>
            </a:r>
            <a:r>
              <a:rPr lang="en-US" altLang="ko-KR" sz="1600" dirty="0"/>
              <a:t>.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7BBEECA-C910-B670-5E63-47718DC16EE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7B9ED10-07C8-C07F-C066-79677C1B25EF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48E6866-338B-5593-C919-88B7C3A96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26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BC3ED-0E85-1592-EB09-5274F53B3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F149E0-7989-EC8F-E2A2-993B55BC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게임 장르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4B04CF4-F358-E06D-70C5-C6029D2CDD31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898BD5E-9384-1C56-2298-5AB679761941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BC5C120-ABAF-F578-D282-7BFF4EECB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3C3F759-481C-A1EC-0B9D-33F468E14D93}"/>
              </a:ext>
            </a:extLst>
          </p:cNvPr>
          <p:cNvGrpSpPr/>
          <p:nvPr/>
        </p:nvGrpSpPr>
        <p:grpSpPr>
          <a:xfrm>
            <a:off x="543340" y="1444485"/>
            <a:ext cx="7475095" cy="1086678"/>
            <a:chOff x="901149" y="1444484"/>
            <a:chExt cx="7475095" cy="1086678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F724BBFC-8AE4-4768-52B8-4E59ADE70C04}"/>
                </a:ext>
              </a:extLst>
            </p:cNvPr>
            <p:cNvGrpSpPr/>
            <p:nvPr/>
          </p:nvGrpSpPr>
          <p:grpSpPr>
            <a:xfrm>
              <a:off x="901149" y="1444484"/>
              <a:ext cx="1086678" cy="1086678"/>
              <a:chOff x="788504" y="1789042"/>
              <a:chExt cx="1258957" cy="1258957"/>
            </a:xfrm>
          </p:grpSpPr>
          <p:sp>
            <p:nvSpPr>
              <p:cNvPr id="7" name="타원 6">
                <a:extLst>
                  <a:ext uri="{FF2B5EF4-FFF2-40B4-BE49-F238E27FC236}">
                    <a16:creationId xmlns:a16="http://schemas.microsoft.com/office/drawing/2014/main" id="{3ADB30D9-A868-C9AE-33C4-AEA924A84E36}"/>
                  </a:ext>
                </a:extLst>
              </p:cNvPr>
              <p:cNvSpPr/>
              <p:nvPr/>
            </p:nvSpPr>
            <p:spPr>
              <a:xfrm>
                <a:off x="788504" y="1789042"/>
                <a:ext cx="1258957" cy="125895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5" name="그래픽 4" descr="실행 단색으로 채워진">
                <a:extLst>
                  <a:ext uri="{FF2B5EF4-FFF2-40B4-BE49-F238E27FC236}">
                    <a16:creationId xmlns:a16="http://schemas.microsoft.com/office/drawing/2014/main" id="{B725F952-F6C7-8E77-0395-A24B8B3F5D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60782" y="1961320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41C40B-0AE8-2BC9-058A-FDD377863467}"/>
                </a:ext>
              </a:extLst>
            </p:cNvPr>
            <p:cNvSpPr txBox="1"/>
            <p:nvPr/>
          </p:nvSpPr>
          <p:spPr>
            <a:xfrm>
              <a:off x="2438400" y="1444484"/>
              <a:ext cx="25923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러닝 액션 장르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C4CE8D-0CB7-CE6C-4FE9-49008EFE369C}"/>
                </a:ext>
              </a:extLst>
            </p:cNvPr>
            <p:cNvSpPr txBox="1"/>
            <p:nvPr/>
          </p:nvSpPr>
          <p:spPr>
            <a:xfrm>
              <a:off x="2438400" y="2007942"/>
              <a:ext cx="5937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플레이어가 스마트폰으로 플레이하는 미니게임 중 하나의 장르</a:t>
              </a:r>
              <a:endParaRPr lang="en-US" altLang="ko-KR" sz="1400" dirty="0"/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캐릭터에게 달려오는 장애물을 피하는 것이 컨셉인 미니게임이 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3F5138FC-1628-1546-578F-EEC8724B6367}"/>
              </a:ext>
            </a:extLst>
          </p:cNvPr>
          <p:cNvGrpSpPr/>
          <p:nvPr/>
        </p:nvGrpSpPr>
        <p:grpSpPr>
          <a:xfrm>
            <a:off x="543340" y="3758169"/>
            <a:ext cx="8537885" cy="1086678"/>
            <a:chOff x="543340" y="3067876"/>
            <a:chExt cx="8537885" cy="1086678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3BCB6F9-063E-D2C7-716A-9735B3FCFCFA}"/>
                </a:ext>
              </a:extLst>
            </p:cNvPr>
            <p:cNvSpPr/>
            <p:nvPr/>
          </p:nvSpPr>
          <p:spPr>
            <a:xfrm>
              <a:off x="543340" y="3067876"/>
              <a:ext cx="1086678" cy="108667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C324F0-BAD6-3581-35C9-E6AC0E9FA353}"/>
                </a:ext>
              </a:extLst>
            </p:cNvPr>
            <p:cNvSpPr txBox="1"/>
            <p:nvPr/>
          </p:nvSpPr>
          <p:spPr>
            <a:xfrm>
              <a:off x="2080591" y="3067876"/>
              <a:ext cx="17475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dirty="0"/>
                <a:t>퍼즐 장르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8CB6CA7-0F29-DF0D-2616-62C19008FB1F}"/>
                </a:ext>
              </a:extLst>
            </p:cNvPr>
            <p:cNvSpPr txBox="1"/>
            <p:nvPr/>
          </p:nvSpPr>
          <p:spPr>
            <a:xfrm>
              <a:off x="2080591" y="3631334"/>
              <a:ext cx="7000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이벤트마다 특별한 해결법을 가지고 있는다</a:t>
              </a:r>
              <a:r>
                <a:rPr lang="en-US" altLang="ko-KR" sz="1400" dirty="0"/>
                <a:t>.</a:t>
              </a:r>
            </a:p>
            <a:p>
              <a:pPr marL="285750" indent="-285750">
                <a:buFontTx/>
                <a:buChar char="-"/>
              </a:pPr>
              <a:r>
                <a:rPr lang="ko-KR" altLang="en-US" sz="1400" dirty="0"/>
                <a:t>방해 이벤트를 해결하는데 있어서 퍼즐을 풀어서 해결해야 하는 방식이 존재한다</a:t>
              </a:r>
              <a:r>
                <a:rPr lang="en-US" altLang="ko-KR" sz="1400" dirty="0"/>
                <a:t>.</a:t>
              </a:r>
            </a:p>
          </p:txBody>
        </p:sp>
        <p:pic>
          <p:nvPicPr>
            <p:cNvPr id="20" name="그래픽 19" descr="퍼즐 조각 단색으로 채워진">
              <a:extLst>
                <a:ext uri="{FF2B5EF4-FFF2-40B4-BE49-F238E27FC236}">
                  <a16:creationId xmlns:a16="http://schemas.microsoft.com/office/drawing/2014/main" id="{E5FA2C9E-1124-DE5E-B115-2394A7A92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9479" y="315401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316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EBBE7-F189-7CCE-938E-F4237CC6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270B2B-6B75-63B9-C6D1-37839E50E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주요 요소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8F7C583-EB56-4109-6DA2-7D31664F2606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12A23353-E60C-123A-A161-9E3B9179FD3D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E307BDA8-6757-B8F2-B851-CB67292887C3}"/>
              </a:ext>
            </a:extLst>
          </p:cNvPr>
          <p:cNvGrpSpPr/>
          <p:nvPr/>
        </p:nvGrpSpPr>
        <p:grpSpPr>
          <a:xfrm>
            <a:off x="1541725" y="1746289"/>
            <a:ext cx="4472608" cy="2571297"/>
            <a:chOff x="2816087" y="1557130"/>
            <a:chExt cx="6546574" cy="3763618"/>
          </a:xfrm>
        </p:grpSpPr>
        <p:sp>
          <p:nvSpPr>
            <p:cNvPr id="69" name="사각형: 둥근 모서리 68">
              <a:extLst>
                <a:ext uri="{FF2B5EF4-FFF2-40B4-BE49-F238E27FC236}">
                  <a16:creationId xmlns:a16="http://schemas.microsoft.com/office/drawing/2014/main" id="{0E00979B-36E9-D2D6-1314-DDCDBB5F8F2E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C5CA2E9-36DB-55A0-7CD3-F510C3145A4C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7A43F8B1-A521-4499-FA20-928B339670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3" name="직사각형 82">
                <a:extLst>
                  <a:ext uri="{FF2B5EF4-FFF2-40B4-BE49-F238E27FC236}">
                    <a16:creationId xmlns:a16="http://schemas.microsoft.com/office/drawing/2014/main" id="{37206414-0B9A-876C-B176-9DAD1A7D2965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4" name="사각형: 둥근 모서리 83">
                <a:extLst>
                  <a:ext uri="{FF2B5EF4-FFF2-40B4-BE49-F238E27FC236}">
                    <a16:creationId xmlns:a16="http://schemas.microsoft.com/office/drawing/2014/main" id="{F56162AD-F779-FB00-AA39-BFD949275DD3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5" name="직사각형 84">
                <a:extLst>
                  <a:ext uri="{FF2B5EF4-FFF2-40B4-BE49-F238E27FC236}">
                    <a16:creationId xmlns:a16="http://schemas.microsoft.com/office/drawing/2014/main" id="{BE864016-1F44-E28B-489C-2378CF79FC77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6" name="직사각형 85">
                <a:extLst>
                  <a:ext uri="{FF2B5EF4-FFF2-40B4-BE49-F238E27FC236}">
                    <a16:creationId xmlns:a16="http://schemas.microsoft.com/office/drawing/2014/main" id="{1FB84537-3F11-54EA-9D2C-3320765425BA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00"/>
              </a:p>
            </p:txBody>
          </p: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E4AC5F4-69F3-A11A-3A82-2FB0817A850B}"/>
                  </a:ext>
                </a:extLst>
              </p:cNvPr>
              <p:cNvSpPr txBox="1"/>
              <p:nvPr/>
            </p:nvSpPr>
            <p:spPr>
              <a:xfrm>
                <a:off x="9932504" y="311425"/>
                <a:ext cx="1563757" cy="335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200" b="1" dirty="0"/>
                  <a:t>&lt;</a:t>
                </a:r>
                <a:r>
                  <a:rPr lang="ko-KR" altLang="en-US" sz="200" b="1" dirty="0"/>
                  <a:t>현재 순위</a:t>
                </a:r>
                <a:r>
                  <a:rPr lang="en-US" altLang="ko-KR" sz="200" b="1" dirty="0"/>
                  <a:t>&gt;</a:t>
                </a:r>
                <a:endParaRPr lang="ko-KR" altLang="en-US" sz="200" b="1" dirty="0"/>
              </a:p>
            </p:txBody>
          </p:sp>
          <p:grpSp>
            <p:nvGrpSpPr>
              <p:cNvPr id="88" name="그룹 87">
                <a:extLst>
                  <a:ext uri="{FF2B5EF4-FFF2-40B4-BE49-F238E27FC236}">
                    <a16:creationId xmlns:a16="http://schemas.microsoft.com/office/drawing/2014/main" id="{96E3BF7B-6A22-CB10-A5B1-ADA7E44F38B1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5561D6CB-D959-FECC-40B5-8BC34C92D5C7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00BE0726-632E-3773-0A95-0A752C2D2B94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9" name="직사각형 98">
                  <a:extLst>
                    <a:ext uri="{FF2B5EF4-FFF2-40B4-BE49-F238E27FC236}">
                      <a16:creationId xmlns:a16="http://schemas.microsoft.com/office/drawing/2014/main" id="{F76C396D-80E9-A1A1-AAF2-59A567FC6C0C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BBA8926E-646C-8D38-F2DD-C50FF12E441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94" name="직사각형 93">
                  <a:extLst>
                    <a:ext uri="{FF2B5EF4-FFF2-40B4-BE49-F238E27FC236}">
                      <a16:creationId xmlns:a16="http://schemas.microsoft.com/office/drawing/2014/main" id="{BA073DDC-E716-45AD-2351-5DA2FCFC5BB9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5" name="직사각형 94">
                  <a:extLst>
                    <a:ext uri="{FF2B5EF4-FFF2-40B4-BE49-F238E27FC236}">
                      <a16:creationId xmlns:a16="http://schemas.microsoft.com/office/drawing/2014/main" id="{6A6EC5DD-37DB-6196-8130-AB56BD9A885D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6" name="직사각형 95">
                  <a:extLst>
                    <a:ext uri="{FF2B5EF4-FFF2-40B4-BE49-F238E27FC236}">
                      <a16:creationId xmlns:a16="http://schemas.microsoft.com/office/drawing/2014/main" id="{32D5A570-67A4-9AF4-20CC-FB4A6D3740A7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18E84BA6-8D39-8765-847F-2D1132CA912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91" name="직사각형 90">
                  <a:extLst>
                    <a:ext uri="{FF2B5EF4-FFF2-40B4-BE49-F238E27FC236}">
                      <a16:creationId xmlns:a16="http://schemas.microsoft.com/office/drawing/2014/main" id="{356EDE14-FB2B-1F9C-328E-7F3EB048DD08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2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직사각형 91">
                  <a:extLst>
                    <a:ext uri="{FF2B5EF4-FFF2-40B4-BE49-F238E27FC236}">
                      <a16:creationId xmlns:a16="http://schemas.microsoft.com/office/drawing/2014/main" id="{596D6587-84A7-DDB2-13DA-9B6C224E795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1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3" name="직사각형 92">
                  <a:extLst>
                    <a:ext uri="{FF2B5EF4-FFF2-40B4-BE49-F238E27FC236}">
                      <a16:creationId xmlns:a16="http://schemas.microsoft.com/office/drawing/2014/main" id="{177A4156-A214-262A-3675-BD670AB87335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1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1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1F4F3C74-2A69-8CFF-657C-2B8FAE0D9315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6962EDE-8177-D095-83BF-379D62F40392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/>
                <a:t>현재 점수 </a:t>
              </a:r>
              <a:r>
                <a:rPr lang="en-US" altLang="ko-KR" sz="600" dirty="0"/>
                <a:t>:</a:t>
              </a:r>
              <a:r>
                <a:rPr lang="ko-KR" altLang="en-US" sz="600" dirty="0"/>
                <a:t> </a:t>
              </a:r>
              <a:r>
                <a:rPr lang="en-US" altLang="ko-KR" sz="600" dirty="0"/>
                <a:t>123,000</a:t>
              </a:r>
              <a:endParaRPr lang="ko-KR" altLang="en-US" sz="600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749B7384-37ED-932B-89DA-58D93D395E6D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50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F0765E9-0D70-06C3-5745-86CC461E2C0B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환경 설정</a:t>
              </a:r>
              <a:endParaRPr lang="en-US" altLang="ko-KR" sz="800" dirty="0"/>
            </a:p>
            <a:p>
              <a:pPr algn="ctr"/>
              <a:endParaRPr lang="en-US" altLang="ko-KR" sz="800" dirty="0"/>
            </a:p>
            <a:p>
              <a:pPr algn="ctr"/>
              <a:r>
                <a:rPr lang="ko-KR" altLang="en-US" sz="800" dirty="0"/>
                <a:t>게임으로 돌아가기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B60F695F-476F-381D-E8D8-F42C3E3E7ABA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57639D7A-64D8-9282-5F45-A1369EFE090F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pic>
            <p:nvPicPr>
              <p:cNvPr id="77" name="그림 76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C809DF74-87C9-2C62-064F-55D026C6FA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78" name="직사각형 77">
                <a:extLst>
                  <a:ext uri="{FF2B5EF4-FFF2-40B4-BE49-F238E27FC236}">
                    <a16:creationId xmlns:a16="http://schemas.microsoft.com/office/drawing/2014/main" id="{90175DA0-CE5A-4F72-708F-4992D84ED58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0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….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A21EFA1C-1B44-3B59-B9B9-3BEC38BFB7C1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80" name="직사각형 79">
                  <a:extLst>
                    <a:ext uri="{FF2B5EF4-FFF2-40B4-BE49-F238E27FC236}">
                      <a16:creationId xmlns:a16="http://schemas.microsoft.com/office/drawing/2014/main" id="{A7807C36-FF3E-582B-67EB-A021B7E90766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81" name="직사각형 80">
                  <a:extLst>
                    <a:ext uri="{FF2B5EF4-FFF2-40B4-BE49-F238E27FC236}">
                      <a16:creationId xmlns:a16="http://schemas.microsoft.com/office/drawing/2014/main" id="{E2C886A9-E6FD-6BE3-2FF7-BBF213E595B0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8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FD515B8C-6BAE-9DF5-B12F-C16567127889}"/>
              </a:ext>
            </a:extLst>
          </p:cNvPr>
          <p:cNvGrpSpPr/>
          <p:nvPr/>
        </p:nvGrpSpPr>
        <p:grpSpPr>
          <a:xfrm>
            <a:off x="8078979" y="1746289"/>
            <a:ext cx="2571297" cy="4472608"/>
            <a:chOff x="7454978" y="591749"/>
            <a:chExt cx="2571297" cy="4472608"/>
          </a:xfrm>
        </p:grpSpPr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FD8E947-88DE-8355-14CE-27CBC376573A}"/>
                </a:ext>
              </a:extLst>
            </p:cNvPr>
            <p:cNvGrpSpPr/>
            <p:nvPr/>
          </p:nvGrpSpPr>
          <p:grpSpPr>
            <a:xfrm>
              <a:off x="7454978" y="591749"/>
              <a:ext cx="2571297" cy="4472608"/>
              <a:chOff x="7562162" y="591749"/>
              <a:chExt cx="2571297" cy="4472608"/>
            </a:xfrm>
          </p:grpSpPr>
          <p:sp>
            <p:nvSpPr>
              <p:cNvPr id="101" name="사각형: 둥근 모서리 100">
                <a:extLst>
                  <a:ext uri="{FF2B5EF4-FFF2-40B4-BE49-F238E27FC236}">
                    <a16:creationId xmlns:a16="http://schemas.microsoft.com/office/drawing/2014/main" id="{D6B7AE90-25A9-FEC3-24C7-2166627DFD7A}"/>
                  </a:ext>
                </a:extLst>
              </p:cNvPr>
              <p:cNvSpPr/>
              <p:nvPr/>
            </p:nvSpPr>
            <p:spPr>
              <a:xfrm rot="5400000">
                <a:off x="6611507" y="1542404"/>
                <a:ext cx="4472608" cy="2571297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103" name="타원 102">
                <a:extLst>
                  <a:ext uri="{FF2B5EF4-FFF2-40B4-BE49-F238E27FC236}">
                    <a16:creationId xmlns:a16="http://schemas.microsoft.com/office/drawing/2014/main" id="{7A27D65B-EF2A-27B5-FBA3-822705BF02A1}"/>
                  </a:ext>
                </a:extLst>
              </p:cNvPr>
              <p:cNvSpPr/>
              <p:nvPr/>
            </p:nvSpPr>
            <p:spPr>
              <a:xfrm rot="5400000">
                <a:off x="8798520" y="621535"/>
                <a:ext cx="98581" cy="98581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</p:grpSp>
        <p:sp>
          <p:nvSpPr>
            <p:cNvPr id="133" name="직사각형 132">
              <a:extLst>
                <a:ext uri="{FF2B5EF4-FFF2-40B4-BE49-F238E27FC236}">
                  <a16:creationId xmlns:a16="http://schemas.microsoft.com/office/drawing/2014/main" id="{9431D087-214A-36B1-39FE-8F6908CDC4F2}"/>
                </a:ext>
              </a:extLst>
            </p:cNvPr>
            <p:cNvSpPr/>
            <p:nvPr/>
          </p:nvSpPr>
          <p:spPr>
            <a:xfrm rot="5400000">
              <a:off x="6642550" y="1673028"/>
              <a:ext cx="4196152" cy="2363058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9DED17C-B7E4-F461-8F42-85BDEB11709B}"/>
              </a:ext>
            </a:extLst>
          </p:cNvPr>
          <p:cNvSpPr txBox="1"/>
          <p:nvPr/>
        </p:nvSpPr>
        <p:spPr>
          <a:xfrm>
            <a:off x="454785" y="70076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rgbClr val="0070C0"/>
                </a:solidFill>
              </a:rPr>
              <a:t>스마트폰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C6BC01-BD74-AB47-7169-7F459C5BF98E}"/>
              </a:ext>
            </a:extLst>
          </p:cNvPr>
          <p:cNvSpPr txBox="1"/>
          <p:nvPr/>
        </p:nvSpPr>
        <p:spPr>
          <a:xfrm>
            <a:off x="323762" y="4576505"/>
            <a:ext cx="5713424" cy="17007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플레이어가 주로 조작하는 요소이다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미니게임을 플레이할 때는 가로상태로 진행한다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특정 방해 이벤트를 해결 할 때는 가로로 변경된다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/>
              <a:t>화면의 크기는 </a:t>
            </a:r>
            <a:r>
              <a:rPr lang="en-US" altLang="ko-KR" dirty="0"/>
              <a:t>16:9 </a:t>
            </a:r>
            <a:r>
              <a:rPr lang="ko-KR" altLang="en-US" dirty="0"/>
              <a:t>비율을 가진다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07BD92EC-F29E-A06F-671A-37B30F9A0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69" y="2940274"/>
            <a:ext cx="363058" cy="363059"/>
          </a:xfrm>
          <a:prstGeom prst="rect">
            <a:avLst/>
          </a:prstGeom>
        </p:spPr>
      </p:pic>
      <p:sp>
        <p:nvSpPr>
          <p:cNvPr id="11" name="말풍선: 사각형 10">
            <a:extLst>
              <a:ext uri="{FF2B5EF4-FFF2-40B4-BE49-F238E27FC236}">
                <a16:creationId xmlns:a16="http://schemas.microsoft.com/office/drawing/2014/main" id="{11A18505-EBA5-155B-B422-AA3130F5E57D}"/>
              </a:ext>
            </a:extLst>
          </p:cNvPr>
          <p:cNvSpPr/>
          <p:nvPr/>
        </p:nvSpPr>
        <p:spPr>
          <a:xfrm>
            <a:off x="8830134" y="2982647"/>
            <a:ext cx="1587817" cy="363059"/>
          </a:xfrm>
          <a:prstGeom prst="wedgeRectCallout">
            <a:avLst>
              <a:gd name="adj1" fmla="val -59643"/>
              <a:gd name="adj2" fmla="val -1962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메시지 </a:t>
            </a:r>
            <a:r>
              <a:rPr lang="en-US" altLang="ko-KR" sz="900" dirty="0">
                <a:solidFill>
                  <a:schemeClr val="tx1"/>
                </a:solidFill>
              </a:rPr>
              <a:t>text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01544105-0128-3630-7C19-9FDDB69DA7C5}"/>
              </a:ext>
            </a:extLst>
          </p:cNvPr>
          <p:cNvSpPr/>
          <p:nvPr/>
        </p:nvSpPr>
        <p:spPr>
          <a:xfrm>
            <a:off x="8770499" y="3666648"/>
            <a:ext cx="1587817" cy="363059"/>
          </a:xfrm>
          <a:prstGeom prst="wedgeRectCallout">
            <a:avLst>
              <a:gd name="adj1" fmla="val 58038"/>
              <a:gd name="adj2" fmla="val -19628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dirty="0">
                <a:solidFill>
                  <a:schemeClr val="tx1"/>
                </a:solidFill>
              </a:rPr>
              <a:t>플레이어 선택지 대답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AD0A81-FB12-9792-409C-8B6EB7BA3CCD}"/>
              </a:ext>
            </a:extLst>
          </p:cNvPr>
          <p:cNvCxnSpPr/>
          <p:nvPr/>
        </p:nvCxnSpPr>
        <p:spPr>
          <a:xfrm>
            <a:off x="8183098" y="2410693"/>
            <a:ext cx="236305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그래픽 16" descr="햄버거 메뉴 아이콘 단색으로 채워진">
            <a:extLst>
              <a:ext uri="{FF2B5EF4-FFF2-40B4-BE49-F238E27FC236}">
                <a16:creationId xmlns:a16="http://schemas.microsoft.com/office/drawing/2014/main" id="{110AF6D0-9B58-6526-FD37-E6B89D99EE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26359" y="2032113"/>
            <a:ext cx="270000" cy="270000"/>
          </a:xfrm>
          <a:prstGeom prst="rect">
            <a:avLst/>
          </a:prstGeom>
        </p:spPr>
      </p:pic>
      <p:pic>
        <p:nvPicPr>
          <p:cNvPr id="19" name="그래픽 18" descr="돋보기 단색으로 채워진">
            <a:extLst>
              <a:ext uri="{FF2B5EF4-FFF2-40B4-BE49-F238E27FC236}">
                <a16:creationId xmlns:a16="http://schemas.microsoft.com/office/drawing/2014/main" id="{E1832B71-1931-4FE4-A203-FBC5E4E41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06092" y="2032113"/>
            <a:ext cx="270000" cy="270000"/>
          </a:xfrm>
          <a:prstGeom prst="rect">
            <a:avLst/>
          </a:prstGeom>
        </p:spPr>
      </p:pic>
      <p:pic>
        <p:nvPicPr>
          <p:cNvPr id="21" name="그래픽 20" descr="왼쪽 캐럿 단색으로 채워진">
            <a:extLst>
              <a:ext uri="{FF2B5EF4-FFF2-40B4-BE49-F238E27FC236}">
                <a16:creationId xmlns:a16="http://schemas.microsoft.com/office/drawing/2014/main" id="{86696ADB-F300-B752-0EC3-1542417F0F3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188877" y="1971262"/>
            <a:ext cx="360000" cy="3600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858268AA-BEB7-1421-033B-4757B67B64A9}"/>
              </a:ext>
            </a:extLst>
          </p:cNvPr>
          <p:cNvSpPr/>
          <p:nvPr/>
        </p:nvSpPr>
        <p:spPr>
          <a:xfrm>
            <a:off x="8196350" y="4903304"/>
            <a:ext cx="2336554" cy="2517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" name="그래픽 23" descr="보내다 단색으로 채워진">
            <a:extLst>
              <a:ext uri="{FF2B5EF4-FFF2-40B4-BE49-F238E27FC236}">
                <a16:creationId xmlns:a16="http://schemas.microsoft.com/office/drawing/2014/main" id="{574A7AA1-2092-E19F-5290-2797C3DF23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5632" y="4929808"/>
            <a:ext cx="180000" cy="180000"/>
          </a:xfrm>
          <a:prstGeom prst="rect">
            <a:avLst/>
          </a:prstGeom>
        </p:spPr>
      </p:pic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DF122565-4C7B-A834-E0DC-EDE3BF0C2ADF}"/>
              </a:ext>
            </a:extLst>
          </p:cNvPr>
          <p:cNvSpPr/>
          <p:nvPr/>
        </p:nvSpPr>
        <p:spPr>
          <a:xfrm>
            <a:off x="8254921" y="4936434"/>
            <a:ext cx="2036691" cy="180000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>
                <a:solidFill>
                  <a:schemeClr val="tx1"/>
                </a:solidFill>
              </a:rPr>
              <a:t>선택한 </a:t>
            </a:r>
            <a:r>
              <a:rPr lang="en-US" altLang="ko-KR" sz="700" dirty="0">
                <a:solidFill>
                  <a:schemeClr val="tx1"/>
                </a:solidFill>
              </a:rPr>
              <a:t>Text </a:t>
            </a:r>
            <a:r>
              <a:rPr lang="ko-KR" altLang="en-US" sz="700" dirty="0">
                <a:solidFill>
                  <a:schemeClr val="tx1"/>
                </a:solidFill>
              </a:rPr>
              <a:t>표기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28010E3B-9389-F92E-7D11-07E224EF7D9C}"/>
              </a:ext>
            </a:extLst>
          </p:cNvPr>
          <p:cNvSpPr/>
          <p:nvPr/>
        </p:nvSpPr>
        <p:spPr>
          <a:xfrm>
            <a:off x="8244272" y="5221357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1E894F-B9E7-9106-012D-C689D4D9E060}"/>
              </a:ext>
            </a:extLst>
          </p:cNvPr>
          <p:cNvSpPr/>
          <p:nvPr/>
        </p:nvSpPr>
        <p:spPr>
          <a:xfrm>
            <a:off x="8244272" y="5515238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C4D3A16-AD7E-0AAB-4657-C633F691344B}"/>
              </a:ext>
            </a:extLst>
          </p:cNvPr>
          <p:cNvSpPr/>
          <p:nvPr/>
        </p:nvSpPr>
        <p:spPr>
          <a:xfrm>
            <a:off x="8244272" y="5809119"/>
            <a:ext cx="2240711" cy="251791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대답 선택지 </a:t>
            </a: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9" name="슬라이드 번호 개체 틀 28">
            <a:extLst>
              <a:ext uri="{FF2B5EF4-FFF2-40B4-BE49-F238E27FC236}">
                <a16:creationId xmlns:a16="http://schemas.microsoft.com/office/drawing/2014/main" id="{FEA8B137-3014-9F18-D51D-8C36CA298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892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E9B48-46F7-B3F3-30BB-E10F15852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C79E5B-F431-D3D4-E7BB-FB0B56FDB0F7}"/>
              </a:ext>
            </a:extLst>
          </p:cNvPr>
          <p:cNvSpPr txBox="1"/>
          <p:nvPr/>
        </p:nvSpPr>
        <p:spPr>
          <a:xfrm>
            <a:off x="463826" y="1815548"/>
            <a:ext cx="2597425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플레이 흐름도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미니 게임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방해 이벤트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게임 결과 </a:t>
            </a:r>
            <a:endParaRPr lang="en-US" altLang="ko-KR" sz="2000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79DD765-4A3D-3E05-AC15-DEAF14CB18E3}"/>
              </a:ext>
            </a:extLst>
          </p:cNvPr>
          <p:cNvSpPr/>
          <p:nvPr/>
        </p:nvSpPr>
        <p:spPr>
          <a:xfrm>
            <a:off x="228600" y="681059"/>
            <a:ext cx="11734800" cy="695739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600" b="1" dirty="0">
                <a:solidFill>
                  <a:schemeClr val="tx1"/>
                </a:solidFill>
              </a:rPr>
              <a:t>  </a:t>
            </a:r>
            <a:r>
              <a:rPr lang="ko-KR" altLang="en-US" sz="3600" b="1" dirty="0">
                <a:solidFill>
                  <a:schemeClr val="tx1"/>
                </a:solidFill>
              </a:rPr>
              <a:t>플레이 방식</a:t>
            </a:r>
          </a:p>
        </p:txBody>
      </p:sp>
      <p:pic>
        <p:nvPicPr>
          <p:cNvPr id="9" name="그래픽 8" descr="기타 단색으로 채워진">
            <a:extLst>
              <a:ext uri="{FF2B5EF4-FFF2-40B4-BE49-F238E27FC236}">
                <a16:creationId xmlns:a16="http://schemas.microsoft.com/office/drawing/2014/main" id="{B401759E-C17D-90E8-E160-8272BC5A2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11265877" y="761335"/>
            <a:ext cx="559191" cy="559191"/>
          </a:xfrm>
          <a:prstGeom prst="rect">
            <a:avLst/>
          </a:prstGeom>
        </p:spPr>
      </p:pic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0D221FF1-7AA8-FD06-335C-8DFE0BC82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32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02DF4-107C-7A09-CE91-4DC9622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53CD60E-CB12-D2F2-E8F6-5C609EE79239}"/>
              </a:ext>
            </a:extLst>
          </p:cNvPr>
          <p:cNvSpPr/>
          <p:nvPr/>
        </p:nvSpPr>
        <p:spPr>
          <a:xfrm>
            <a:off x="337929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메인 화면</a:t>
            </a: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5121B7C4-01E1-0217-970A-8023EB32A624}"/>
              </a:ext>
            </a:extLst>
          </p:cNvPr>
          <p:cNvSpPr/>
          <p:nvPr/>
        </p:nvSpPr>
        <p:spPr>
          <a:xfrm>
            <a:off x="1753703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9DFC62F-071E-450C-BC0F-BB3B809F8968}"/>
              </a:ext>
            </a:extLst>
          </p:cNvPr>
          <p:cNvSpPr/>
          <p:nvPr/>
        </p:nvSpPr>
        <p:spPr>
          <a:xfrm>
            <a:off x="2930937" y="2826023"/>
            <a:ext cx="1199323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선택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ED5D8895-3FF8-9308-4D53-667A0B26C243}"/>
              </a:ext>
            </a:extLst>
          </p:cNvPr>
          <p:cNvSpPr/>
          <p:nvPr/>
        </p:nvSpPr>
        <p:spPr>
          <a:xfrm>
            <a:off x="4346711" y="2826024"/>
            <a:ext cx="960783" cy="761999"/>
          </a:xfrm>
          <a:prstGeom prst="rightArrow">
            <a:avLst>
              <a:gd name="adj1" fmla="val 37392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B9264E7-07A1-7E21-66FE-86772551D893}"/>
              </a:ext>
            </a:extLst>
          </p:cNvPr>
          <p:cNvSpPr/>
          <p:nvPr/>
        </p:nvSpPr>
        <p:spPr>
          <a:xfrm>
            <a:off x="5523945" y="2826023"/>
            <a:ext cx="2696820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미니 게임 플레이</a:t>
            </a:r>
            <a:endParaRPr lang="en-US" altLang="ko-KR" sz="1600" dirty="0">
              <a:solidFill>
                <a:schemeClr val="tx1"/>
              </a:solidFill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및 방해 요소 해결</a:t>
            </a: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481628C6-A734-0F9C-B157-554CF70BDCDE}"/>
              </a:ext>
            </a:extLst>
          </p:cNvPr>
          <p:cNvSpPr/>
          <p:nvPr/>
        </p:nvSpPr>
        <p:spPr>
          <a:xfrm>
            <a:off x="8437216" y="2826024"/>
            <a:ext cx="1378227" cy="761999"/>
          </a:xfrm>
          <a:prstGeom prst="rightArrow">
            <a:avLst>
              <a:gd name="adj1" fmla="val 60001"/>
              <a:gd name="adj2" fmla="val 58695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분 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A7EAEE8-F8B8-F15D-0193-F7D4147990A1}"/>
              </a:ext>
            </a:extLst>
          </p:cNvPr>
          <p:cNvSpPr/>
          <p:nvPr/>
        </p:nvSpPr>
        <p:spPr>
          <a:xfrm>
            <a:off x="10031896" y="2826023"/>
            <a:ext cx="1378227" cy="76200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게임 결과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0D9C680F-A5DF-0997-3348-2E835A97A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3110932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/>
              <a:t>플레이 흐름도</a:t>
            </a:r>
            <a:endParaRPr lang="ko-KR" altLang="en-US" sz="3200" b="1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406DACA-C807-9223-1215-2925EE008358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8289229-68CF-2F56-D9B5-C8D0DD7E7E8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311093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3D3DE377-7501-2FF9-D1BE-826D149A2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14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B3AAC-825A-EC47-27A9-EF2E389E2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42B08CC-977C-2A63-2DE6-96C4B0712EB6}"/>
              </a:ext>
            </a:extLst>
          </p:cNvPr>
          <p:cNvSpPr txBox="1"/>
          <p:nvPr/>
        </p:nvSpPr>
        <p:spPr>
          <a:xfrm>
            <a:off x="224040" y="5531086"/>
            <a:ext cx="117439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기본적으로 미니게임의 목표를 달성하기 위해서 게임을 플레이 한다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특정 시간마다 랜덤하게 발생하는 방해 이벤트를 해결하여 다시 미니 게임에 집중해 게임을 클리어해야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4" name="그림 13" descr="텍스트, 스크린샷, 디스플레이, 직사각형이(가) 표시된 사진&#10;&#10;자동 생성된 설명">
            <a:extLst>
              <a:ext uri="{FF2B5EF4-FFF2-40B4-BE49-F238E27FC236}">
                <a16:creationId xmlns:a16="http://schemas.microsoft.com/office/drawing/2014/main" id="{62D40E5C-9F6C-E6C5-CCB2-E2C001EAF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214" y="1354716"/>
            <a:ext cx="6971559" cy="39081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FDE4A83-9CCA-49E6-6BDF-8A75D9333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25" y="83886"/>
            <a:ext cx="2637170" cy="608225"/>
          </a:xfrm>
        </p:spPr>
        <p:txBody>
          <a:bodyPr>
            <a:normAutofit/>
          </a:bodyPr>
          <a:lstStyle/>
          <a:p>
            <a:pPr algn="ctr"/>
            <a:r>
              <a:rPr lang="ko-KR" altLang="en-US" sz="3200" b="1" dirty="0"/>
              <a:t>미니 게임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96B9FD06-4562-1FA5-9304-11A9788A7063}"/>
              </a:ext>
            </a:extLst>
          </p:cNvPr>
          <p:cNvCxnSpPr>
            <a:cxnSpLocks/>
          </p:cNvCxnSpPr>
          <p:nvPr/>
        </p:nvCxnSpPr>
        <p:spPr>
          <a:xfrm>
            <a:off x="0" y="692111"/>
            <a:ext cx="12192000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2E6D7959-E6F4-D7AF-5A37-E23F02C0D45A}"/>
              </a:ext>
            </a:extLst>
          </p:cNvPr>
          <p:cNvCxnSpPr>
            <a:cxnSpLocks/>
          </p:cNvCxnSpPr>
          <p:nvPr/>
        </p:nvCxnSpPr>
        <p:spPr>
          <a:xfrm>
            <a:off x="129225" y="658980"/>
            <a:ext cx="263717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E7DABE-3E89-2B53-B5DB-770178311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6929D-9E84-4A42-B4C3-2E48812748E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208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1886</TotalTime>
  <Words>1923</Words>
  <Application>Microsoft Office PowerPoint</Application>
  <PresentationFormat>와이드스크린</PresentationFormat>
  <Paragraphs>604</Paragraphs>
  <Slides>34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7" baseType="lpstr">
      <vt:lpstr>맑은 고딕</vt:lpstr>
      <vt:lpstr>Arial</vt:lpstr>
      <vt:lpstr>Office 테마</vt:lpstr>
      <vt:lpstr>Please Leave me alone!</vt:lpstr>
      <vt:lpstr>PowerPoint 프레젠테이션</vt:lpstr>
      <vt:lpstr>PowerPoint 프레젠테이션</vt:lpstr>
      <vt:lpstr>게임 소개</vt:lpstr>
      <vt:lpstr>게임 장르</vt:lpstr>
      <vt:lpstr>주요 요소</vt:lpstr>
      <vt:lpstr>PowerPoint 프레젠테이션</vt:lpstr>
      <vt:lpstr>플레이 흐름도</vt:lpstr>
      <vt:lpstr>미니 게임</vt:lpstr>
      <vt:lpstr>미니 게임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미니 게임 종류</vt:lpstr>
      <vt:lpstr>방해 이벤트 종류</vt:lpstr>
      <vt:lpstr>방해 이벤트 종류</vt:lpstr>
      <vt:lpstr>방해 이벤트 종류</vt:lpstr>
      <vt:lpstr>방해 이벤트 종류</vt:lpstr>
      <vt:lpstr>방해 이벤트 종류</vt:lpstr>
      <vt:lpstr>방해 이벤트 종류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92</cp:revision>
  <dcterms:created xsi:type="dcterms:W3CDTF">2025-01-31T13:33:14Z</dcterms:created>
  <dcterms:modified xsi:type="dcterms:W3CDTF">2025-02-04T18:31:25Z</dcterms:modified>
</cp:coreProperties>
</file>