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79" r:id="rId6"/>
    <p:sldId id="280" r:id="rId7"/>
    <p:sldId id="259" r:id="rId8"/>
    <p:sldId id="262" r:id="rId9"/>
    <p:sldId id="264" r:id="rId10"/>
    <p:sldId id="265" r:id="rId11"/>
    <p:sldId id="269" r:id="rId12"/>
    <p:sldId id="270" r:id="rId13"/>
    <p:sldId id="272" r:id="rId14"/>
    <p:sldId id="260" r:id="rId15"/>
    <p:sldId id="263" r:id="rId16"/>
    <p:sldId id="266" r:id="rId17"/>
    <p:sldId id="267" r:id="rId18"/>
    <p:sldId id="268" r:id="rId19"/>
    <p:sldId id="276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4810540"/>
            <a:ext cx="11288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게임을 플레이하는 플레이어가 점수를 얻는 것을 방해하는 이벤트이다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이벤트 마다 해결하는 방식이 다르다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 등장시점은 게임 시작 후 </a:t>
            </a:r>
            <a:r>
              <a:rPr lang="en-US" altLang="ko-KR" dirty="0"/>
              <a:t>1</a:t>
            </a:r>
            <a:r>
              <a:rPr lang="ko-KR" altLang="en-US" dirty="0"/>
              <a:t>분 뒤이며</a:t>
            </a:r>
            <a:r>
              <a:rPr lang="en-US" altLang="ko-KR" dirty="0"/>
              <a:t>, </a:t>
            </a:r>
            <a:r>
              <a:rPr lang="ko-KR" altLang="en-US" dirty="0"/>
              <a:t>매 이벤트를 해결하고 </a:t>
            </a:r>
            <a:r>
              <a:rPr lang="en-US" altLang="ko-KR" dirty="0"/>
              <a:t>1</a:t>
            </a:r>
            <a:r>
              <a:rPr lang="ko-KR" altLang="en-US" dirty="0"/>
              <a:t>분이 지난 후에 다음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이벤트를 해결하는 조작법은 마우스 클릭을 통해서 해결이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이벤트를 해결 하거나 무시할 수 있는데 무시할 경우 </a:t>
            </a:r>
            <a:r>
              <a:rPr lang="ko-KR" altLang="en-US" dirty="0" err="1"/>
              <a:t>디메리트가</a:t>
            </a:r>
            <a:r>
              <a:rPr lang="ko-KR" altLang="en-US" dirty="0"/>
              <a:t> 적용이 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186054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049691"/>
            <a:ext cx="11222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미니게임에서 게임오버 당하지 않은 상태로 </a:t>
            </a:r>
            <a:r>
              <a:rPr lang="en-US" altLang="ko-KR" dirty="0"/>
              <a:t>10</a:t>
            </a:r>
            <a:r>
              <a:rPr lang="ko-KR" altLang="en-US" dirty="0"/>
              <a:t>분을 버티게 되면 점수 집계 창으로 넘어간다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만약 플레이어가 미니게임의 목표를 달성한 채로 넘어가게 되면 게임 클리어 점수를 얻는다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그렇지 않은 경우 방해 이벤트 처리관련 점수를 받게 된다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B2A760-DBAA-45E6-435B-0FACCEB8678A}"/>
              </a:ext>
            </a:extLst>
          </p:cNvPr>
          <p:cNvSpPr>
            <a:spLocks noChangeAspect="1"/>
          </p:cNvSpPr>
          <p:nvPr/>
        </p:nvSpPr>
        <p:spPr>
          <a:xfrm>
            <a:off x="2632221" y="1012822"/>
            <a:ext cx="6927559" cy="38967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9AD5A-032B-18AD-4BD3-3A1E2C4B7A14}"/>
              </a:ext>
            </a:extLst>
          </p:cNvPr>
          <p:cNvSpPr txBox="1"/>
          <p:nvPr/>
        </p:nvSpPr>
        <p:spPr>
          <a:xfrm>
            <a:off x="2849217" y="1152939"/>
            <a:ext cx="174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게임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결과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382B092-FA82-8307-044C-2B951A49632A}"/>
              </a:ext>
            </a:extLst>
          </p:cNvPr>
          <p:cNvGrpSpPr/>
          <p:nvPr/>
        </p:nvGrpSpPr>
        <p:grpSpPr>
          <a:xfrm>
            <a:off x="2737226" y="1738902"/>
            <a:ext cx="6717548" cy="369332"/>
            <a:chOff x="2710070" y="1738902"/>
            <a:chExt cx="671754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9F726C-378E-01E5-E587-86128CF9B180}"/>
                </a:ext>
              </a:extLst>
            </p:cNvPr>
            <p:cNvSpPr txBox="1"/>
            <p:nvPr/>
          </p:nvSpPr>
          <p:spPr>
            <a:xfrm>
              <a:off x="2710070" y="1738902"/>
              <a:ext cx="6546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랭킹 </a:t>
              </a:r>
              <a:r>
                <a:rPr lang="en-US" altLang="ko-KR" dirty="0"/>
                <a:t>1</a:t>
              </a:r>
              <a:r>
                <a:rPr lang="ko-KR" altLang="en-US" dirty="0"/>
                <a:t>등 유지</a:t>
              </a:r>
              <a:r>
                <a:rPr lang="en-US" altLang="ko-KR" dirty="0"/>
                <a:t>----------------------------------------------------</a:t>
              </a:r>
              <a:endParaRPr lang="ko-KR" altLang="en-US" dirty="0"/>
            </a:p>
          </p:txBody>
        </p:sp>
        <p:pic>
          <p:nvPicPr>
            <p:cNvPr id="23" name="그래픽 22" descr="확인란 선택됨 단색으로 채워진">
              <a:extLst>
                <a:ext uri="{FF2B5EF4-FFF2-40B4-BE49-F238E27FC236}">
                  <a16:creationId xmlns:a16="http://schemas.microsoft.com/office/drawing/2014/main" id="{3087480A-934D-51F5-E37B-8A17A80D1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7618" y="1748234"/>
              <a:ext cx="360000" cy="360000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E713F88-DA9C-DBC3-67E2-22226B99792D}"/>
              </a:ext>
            </a:extLst>
          </p:cNvPr>
          <p:cNvGrpSpPr/>
          <p:nvPr/>
        </p:nvGrpSpPr>
        <p:grpSpPr>
          <a:xfrm>
            <a:off x="2737226" y="2569126"/>
            <a:ext cx="6717548" cy="369332"/>
            <a:chOff x="2710070" y="2600424"/>
            <a:chExt cx="671754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3EC467-80A5-BD74-834B-5EA057185ED1}"/>
                </a:ext>
              </a:extLst>
            </p:cNvPr>
            <p:cNvSpPr txBox="1"/>
            <p:nvPr/>
          </p:nvSpPr>
          <p:spPr>
            <a:xfrm>
              <a:off x="2710070" y="2600424"/>
              <a:ext cx="6561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방해 이벤트 </a:t>
              </a:r>
              <a:r>
                <a:rPr lang="en-US" altLang="ko-KR" dirty="0"/>
                <a:t>2 : </a:t>
              </a:r>
              <a:r>
                <a:rPr lang="ko-KR" altLang="en-US" dirty="0"/>
                <a:t>무시</a:t>
              </a:r>
              <a:r>
                <a:rPr lang="en-US" altLang="ko-KR" dirty="0"/>
                <a:t>---------------------------------------------</a:t>
              </a:r>
              <a:endParaRPr lang="ko-KR" altLang="en-US" dirty="0"/>
            </a:p>
          </p:txBody>
        </p:sp>
        <p:pic>
          <p:nvPicPr>
            <p:cNvPr id="25" name="그래픽 24" descr="선을 그은 확인란 단색으로 채워진">
              <a:extLst>
                <a:ext uri="{FF2B5EF4-FFF2-40B4-BE49-F238E27FC236}">
                  <a16:creationId xmlns:a16="http://schemas.microsoft.com/office/drawing/2014/main" id="{D1501463-4E03-D9CC-5A95-DFED9BF99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67618" y="2605090"/>
              <a:ext cx="360000" cy="360000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2A0373-790B-1846-01AC-1601B743718A}"/>
              </a:ext>
            </a:extLst>
          </p:cNvPr>
          <p:cNvGrpSpPr/>
          <p:nvPr/>
        </p:nvGrpSpPr>
        <p:grpSpPr>
          <a:xfrm>
            <a:off x="2737226" y="2154014"/>
            <a:ext cx="6717548" cy="369332"/>
            <a:chOff x="2710070" y="2196325"/>
            <a:chExt cx="6717548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20E1D0-BBAE-18EC-E19A-D9A7FF44DB51}"/>
                </a:ext>
              </a:extLst>
            </p:cNvPr>
            <p:cNvSpPr txBox="1"/>
            <p:nvPr/>
          </p:nvSpPr>
          <p:spPr>
            <a:xfrm>
              <a:off x="2710070" y="2196325"/>
              <a:ext cx="6561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방해 이벤트 </a:t>
              </a:r>
              <a:r>
                <a:rPr lang="en-US" altLang="ko-KR" dirty="0"/>
                <a:t>1 : </a:t>
              </a:r>
              <a:r>
                <a:rPr lang="ko-KR" altLang="en-US" dirty="0"/>
                <a:t>해결</a:t>
              </a:r>
              <a:r>
                <a:rPr lang="en-US" altLang="ko-KR" dirty="0"/>
                <a:t>---------------------------------------------</a:t>
              </a:r>
              <a:endParaRPr lang="ko-KR" altLang="en-US" dirty="0"/>
            </a:p>
          </p:txBody>
        </p:sp>
        <p:pic>
          <p:nvPicPr>
            <p:cNvPr id="26" name="그래픽 25" descr="확인란 선택됨 단색으로 채워진">
              <a:extLst>
                <a:ext uri="{FF2B5EF4-FFF2-40B4-BE49-F238E27FC236}">
                  <a16:creationId xmlns:a16="http://schemas.microsoft.com/office/drawing/2014/main" id="{B0713A76-29A3-F9A1-CF1C-3C8AC1A3A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7618" y="2200991"/>
              <a:ext cx="360000" cy="36000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ABA7D9C-3848-4F33-DF22-1D0E98FA522D}"/>
              </a:ext>
            </a:extLst>
          </p:cNvPr>
          <p:cNvGrpSpPr/>
          <p:nvPr/>
        </p:nvGrpSpPr>
        <p:grpSpPr>
          <a:xfrm>
            <a:off x="2737226" y="2984238"/>
            <a:ext cx="6717548" cy="369332"/>
            <a:chOff x="2710070" y="2196325"/>
            <a:chExt cx="6717548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C3594B-4ED3-0404-BB03-428EB5DDB41A}"/>
                </a:ext>
              </a:extLst>
            </p:cNvPr>
            <p:cNvSpPr txBox="1"/>
            <p:nvPr/>
          </p:nvSpPr>
          <p:spPr>
            <a:xfrm>
              <a:off x="2710070" y="2196325"/>
              <a:ext cx="6561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방해 이벤트 </a:t>
              </a:r>
              <a:r>
                <a:rPr lang="en-US" altLang="ko-KR" dirty="0"/>
                <a:t>3 : </a:t>
              </a:r>
              <a:r>
                <a:rPr lang="ko-KR" altLang="en-US" dirty="0"/>
                <a:t>해결</a:t>
              </a:r>
              <a:r>
                <a:rPr lang="en-US" altLang="ko-KR" dirty="0"/>
                <a:t>---------------------------------------------</a:t>
              </a:r>
              <a:endParaRPr lang="ko-KR" altLang="en-US" dirty="0"/>
            </a:p>
          </p:txBody>
        </p:sp>
        <p:pic>
          <p:nvPicPr>
            <p:cNvPr id="32" name="그래픽 31" descr="확인란 선택됨 단색으로 채워진">
              <a:extLst>
                <a:ext uri="{FF2B5EF4-FFF2-40B4-BE49-F238E27FC236}">
                  <a16:creationId xmlns:a16="http://schemas.microsoft.com/office/drawing/2014/main" id="{25E741E6-4775-ECB7-5B45-440657301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7618" y="2200991"/>
              <a:ext cx="360000" cy="36000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4CD4D78-D823-05AF-DEB8-889952EFB69E}"/>
              </a:ext>
            </a:extLst>
          </p:cNvPr>
          <p:cNvGrpSpPr/>
          <p:nvPr/>
        </p:nvGrpSpPr>
        <p:grpSpPr>
          <a:xfrm>
            <a:off x="2737226" y="3399350"/>
            <a:ext cx="6717548" cy="369332"/>
            <a:chOff x="2710070" y="2196325"/>
            <a:chExt cx="6717548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9C1C3D-7978-C345-DDB1-FD78EB374AD2}"/>
                </a:ext>
              </a:extLst>
            </p:cNvPr>
            <p:cNvSpPr txBox="1"/>
            <p:nvPr/>
          </p:nvSpPr>
          <p:spPr>
            <a:xfrm>
              <a:off x="2710070" y="2196325"/>
              <a:ext cx="6561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방해 이벤트 </a:t>
              </a:r>
              <a:r>
                <a:rPr lang="en-US" altLang="ko-KR" dirty="0"/>
                <a:t>4 : </a:t>
              </a:r>
              <a:r>
                <a:rPr lang="ko-KR" altLang="en-US" dirty="0"/>
                <a:t>해결</a:t>
              </a:r>
              <a:r>
                <a:rPr lang="en-US" altLang="ko-KR" dirty="0"/>
                <a:t>---------------------------------------------</a:t>
              </a:r>
              <a:endParaRPr lang="ko-KR" altLang="en-US" dirty="0"/>
            </a:p>
          </p:txBody>
        </p:sp>
        <p:pic>
          <p:nvPicPr>
            <p:cNvPr id="35" name="그래픽 34" descr="확인란 선택됨 단색으로 채워진">
              <a:extLst>
                <a:ext uri="{FF2B5EF4-FFF2-40B4-BE49-F238E27FC236}">
                  <a16:creationId xmlns:a16="http://schemas.microsoft.com/office/drawing/2014/main" id="{E49B7D79-7879-C015-52AF-62B07F222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7618" y="2200991"/>
              <a:ext cx="360000" cy="36000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A5F8F40-1C88-3C87-F573-8121AC0CDF70}"/>
              </a:ext>
            </a:extLst>
          </p:cNvPr>
          <p:cNvGrpSpPr/>
          <p:nvPr/>
        </p:nvGrpSpPr>
        <p:grpSpPr>
          <a:xfrm>
            <a:off x="2737226" y="3814461"/>
            <a:ext cx="6717548" cy="369332"/>
            <a:chOff x="2710070" y="2196325"/>
            <a:chExt cx="6717548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783A2CF-B3DE-1474-A649-406B70AF8DED}"/>
                </a:ext>
              </a:extLst>
            </p:cNvPr>
            <p:cNvSpPr txBox="1"/>
            <p:nvPr/>
          </p:nvSpPr>
          <p:spPr>
            <a:xfrm>
              <a:off x="2710070" y="2196325"/>
              <a:ext cx="6561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히든</a:t>
              </a:r>
              <a:r>
                <a:rPr lang="ko-KR" altLang="en-US" dirty="0"/>
                <a:t> 이벤트 </a:t>
              </a:r>
              <a:r>
                <a:rPr lang="en-US" altLang="ko-KR" dirty="0"/>
                <a:t>1 : </a:t>
              </a:r>
              <a:r>
                <a:rPr lang="ko-KR" altLang="en-US" dirty="0"/>
                <a:t>해결</a:t>
              </a:r>
              <a:r>
                <a:rPr lang="en-US" altLang="ko-KR" dirty="0"/>
                <a:t>---------------------------------------------</a:t>
              </a:r>
              <a:endParaRPr lang="ko-KR" altLang="en-US" dirty="0"/>
            </a:p>
          </p:txBody>
        </p:sp>
        <p:pic>
          <p:nvPicPr>
            <p:cNvPr id="38" name="그래픽 37" descr="확인란 선택됨 단색으로 채워진">
              <a:extLst>
                <a:ext uri="{FF2B5EF4-FFF2-40B4-BE49-F238E27FC236}">
                  <a16:creationId xmlns:a16="http://schemas.microsoft.com/office/drawing/2014/main" id="{110DC444-39A5-0D61-2CD5-BE5022147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7618" y="2200991"/>
              <a:ext cx="360000" cy="360000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3264B44-7972-67A8-10D0-CA87E463ED08}"/>
              </a:ext>
            </a:extLst>
          </p:cNvPr>
          <p:cNvSpPr/>
          <p:nvPr/>
        </p:nvSpPr>
        <p:spPr>
          <a:xfrm>
            <a:off x="8322365" y="4472609"/>
            <a:ext cx="113240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다음으로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988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게임을 어느정도 했는지에 따른 점수를 매기고 점수에 따라서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909115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해결한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점수 측정 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공작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47901" y="5199293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횡스크롤</a:t>
            </a:r>
            <a:r>
              <a:rPr lang="ko-KR" altLang="en-US" dirty="0"/>
              <a:t> 러닝 게임으로 점프와 슬라이딩 두개의 기능으로 장애물을 피할 때마다 점수를 얻는 게임이다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캐릭터는 고정 되어 있고 장애물이 플레이어에게 다가오는 형식</a:t>
            </a:r>
            <a:r>
              <a:rPr lang="en-US" altLang="ko-KR" dirty="0"/>
              <a:t>(</a:t>
            </a:r>
            <a:r>
              <a:rPr lang="ko-KR" altLang="en-US" dirty="0"/>
              <a:t>속도는 점수 시스템 참고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정해진 시간동안 </a:t>
            </a:r>
            <a:r>
              <a:rPr lang="en-US" altLang="ko-KR" dirty="0"/>
              <a:t>1</a:t>
            </a:r>
            <a:r>
              <a:rPr lang="ko-KR" altLang="en-US" dirty="0"/>
              <a:t>등을 유지하는 것이 목표인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장애물에 </a:t>
            </a:r>
            <a:r>
              <a:rPr lang="en-US" altLang="ko-KR" dirty="0"/>
              <a:t>2</a:t>
            </a:r>
            <a:r>
              <a:rPr lang="ko-KR" altLang="en-US" dirty="0"/>
              <a:t>번 이상 부딪힐 경우 게임 오버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5AC61E-890D-2EC2-0C9D-886526D2B69C}"/>
              </a:ext>
            </a:extLst>
          </p:cNvPr>
          <p:cNvSpPr txBox="1"/>
          <p:nvPr/>
        </p:nvSpPr>
        <p:spPr>
          <a:xfrm>
            <a:off x="454785" y="78690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5A1CC5E-1593-AE86-B796-AF60E221620C}"/>
              </a:ext>
            </a:extLst>
          </p:cNvPr>
          <p:cNvGrpSpPr/>
          <p:nvPr/>
        </p:nvGrpSpPr>
        <p:grpSpPr>
          <a:xfrm>
            <a:off x="1002765" y="1404916"/>
            <a:ext cx="10491270" cy="5227292"/>
            <a:chOff x="1375612" y="1235446"/>
            <a:chExt cx="10658145" cy="531043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5982E3-8AD7-8CE4-425D-E5AB0DF43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5612" y="1235446"/>
              <a:ext cx="9440776" cy="53104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09AD029-F6BA-7B3E-A510-8ACFE45CEEEE}"/>
                </a:ext>
              </a:extLst>
            </p:cNvPr>
            <p:cNvSpPr/>
            <p:nvPr/>
          </p:nvSpPr>
          <p:spPr>
            <a:xfrm>
              <a:off x="1375612" y="5592518"/>
              <a:ext cx="9440775" cy="9533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7266745-E257-88EF-2805-D62FC51D6D07}"/>
                </a:ext>
              </a:extLst>
            </p:cNvPr>
            <p:cNvSpPr/>
            <p:nvPr/>
          </p:nvSpPr>
          <p:spPr>
            <a:xfrm>
              <a:off x="1546334" y="4535368"/>
              <a:ext cx="595512" cy="105714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8F7FC29-4C53-8B48-4363-5957EEC3C519}"/>
                </a:ext>
              </a:extLst>
            </p:cNvPr>
            <p:cNvSpPr/>
            <p:nvPr/>
          </p:nvSpPr>
          <p:spPr>
            <a:xfrm>
              <a:off x="5129405" y="5147271"/>
              <a:ext cx="445247" cy="4452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427D731-C7BD-5686-0057-27577E19E922}"/>
                </a:ext>
              </a:extLst>
            </p:cNvPr>
            <p:cNvSpPr/>
            <p:nvPr/>
          </p:nvSpPr>
          <p:spPr>
            <a:xfrm>
              <a:off x="7819728" y="4246536"/>
              <a:ext cx="445247" cy="4452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E050C9E-5701-ECA6-18E7-3C335C8DD4E0}"/>
                </a:ext>
              </a:extLst>
            </p:cNvPr>
            <p:cNvSpPr/>
            <p:nvPr/>
          </p:nvSpPr>
          <p:spPr>
            <a:xfrm>
              <a:off x="6853964" y="4535368"/>
              <a:ext cx="595512" cy="1057149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79E3F6D-4906-73D3-357A-B8BBA7DF4DE6}"/>
                </a:ext>
              </a:extLst>
            </p:cNvPr>
            <p:cNvSpPr/>
            <p:nvPr/>
          </p:nvSpPr>
          <p:spPr>
            <a:xfrm>
              <a:off x="4789478" y="3940585"/>
              <a:ext cx="595512" cy="105714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65202C9-9519-76C7-EF50-3E27AEC0D023}"/>
                </a:ext>
              </a:extLst>
            </p:cNvPr>
            <p:cNvSpPr/>
            <p:nvPr/>
          </p:nvSpPr>
          <p:spPr>
            <a:xfrm>
              <a:off x="3830246" y="4535368"/>
              <a:ext cx="595512" cy="1057149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79DEEDB-8692-5D1B-2F12-4C2BF444AA43}"/>
                </a:ext>
              </a:extLst>
            </p:cNvPr>
            <p:cNvSpPr/>
            <p:nvPr/>
          </p:nvSpPr>
          <p:spPr>
            <a:xfrm>
              <a:off x="7692694" y="4977793"/>
              <a:ext cx="595512" cy="6147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74FC3FE-9D99-DE4A-B412-EFB47A710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5187" y="4535368"/>
              <a:ext cx="262244" cy="3414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26B87A5-CE29-63E2-FC4E-DB4F7297CD9B}"/>
                </a:ext>
              </a:extLst>
            </p:cNvPr>
            <p:cNvCxnSpPr>
              <a:cxnSpLocks/>
            </p:cNvCxnSpPr>
            <p:nvPr/>
          </p:nvCxnSpPr>
          <p:spPr>
            <a:xfrm>
              <a:off x="7519086" y="4756580"/>
              <a:ext cx="189213" cy="2212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C226C7D6-B55E-6C53-55DC-E4D67B17A776}"/>
                </a:ext>
              </a:extLst>
            </p:cNvPr>
            <p:cNvSpPr/>
            <p:nvPr/>
          </p:nvSpPr>
          <p:spPr>
            <a:xfrm>
              <a:off x="3812271" y="3186079"/>
              <a:ext cx="1657545" cy="594783"/>
            </a:xfrm>
            <a:prstGeom prst="wedgeRectCallout">
              <a:avLst>
                <a:gd name="adj1" fmla="val -13062"/>
                <a:gd name="adj2" fmla="val 10354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조작 </a:t>
              </a:r>
              <a:r>
                <a:rPr lang="en-US" altLang="ko-KR" sz="1100" dirty="0">
                  <a:solidFill>
                    <a:schemeClr val="tx1"/>
                  </a:solidFill>
                </a:rPr>
                <a:t>:W, ↑</a:t>
              </a: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기능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</a:rPr>
                <a:t>점프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C02A35-697A-7E6D-5BC7-4FA9BECFD02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029" y="4997734"/>
              <a:ext cx="0" cy="5947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CA43C6-897E-1FD0-FDA9-F723C876F6EB}"/>
                </a:ext>
              </a:extLst>
            </p:cNvPr>
            <p:cNvSpPr txBox="1"/>
            <p:nvPr/>
          </p:nvSpPr>
          <p:spPr>
            <a:xfrm>
              <a:off x="2298171" y="4932069"/>
              <a:ext cx="391167" cy="265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3m</a:t>
              </a:r>
              <a:endParaRPr lang="ko-KR" altLang="en-US" sz="1100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7890F4A-2D01-0961-8514-FB5285C510DE}"/>
                </a:ext>
              </a:extLst>
            </p:cNvPr>
            <p:cNvCxnSpPr>
              <a:cxnSpLocks/>
            </p:cNvCxnSpPr>
            <p:nvPr/>
          </p:nvCxnSpPr>
          <p:spPr>
            <a:xfrm>
              <a:off x="2141846" y="4548620"/>
              <a:ext cx="25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395BAEB-6527-21E7-7EEC-F5772A096703}"/>
                </a:ext>
              </a:extLst>
            </p:cNvPr>
            <p:cNvCxnSpPr>
              <a:cxnSpLocks/>
            </p:cNvCxnSpPr>
            <p:nvPr/>
          </p:nvCxnSpPr>
          <p:spPr>
            <a:xfrm>
              <a:off x="2141846" y="5592517"/>
              <a:ext cx="25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BC90FF0-2F2E-EEBE-6487-CF22D25835A2}"/>
                </a:ext>
              </a:extLst>
            </p:cNvPr>
            <p:cNvCxnSpPr>
              <a:cxnSpLocks/>
            </p:cNvCxnSpPr>
            <p:nvPr/>
          </p:nvCxnSpPr>
          <p:spPr>
            <a:xfrm>
              <a:off x="2267846" y="4548620"/>
              <a:ext cx="0" cy="104389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C489F6D0-8808-03AC-4866-D8B8E5C84FDD}"/>
                </a:ext>
              </a:extLst>
            </p:cNvPr>
            <p:cNvSpPr/>
            <p:nvPr/>
          </p:nvSpPr>
          <p:spPr>
            <a:xfrm>
              <a:off x="6417021" y="3540441"/>
              <a:ext cx="1657545" cy="594783"/>
            </a:xfrm>
            <a:prstGeom prst="wedgeRectCallout">
              <a:avLst>
                <a:gd name="adj1" fmla="val -13062"/>
                <a:gd name="adj2" fmla="val 10354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조작 </a:t>
              </a:r>
              <a:r>
                <a:rPr lang="en-US" altLang="ko-KR" sz="1100" dirty="0">
                  <a:solidFill>
                    <a:schemeClr val="tx1"/>
                  </a:solidFill>
                </a:rPr>
                <a:t>:S, ↓</a:t>
              </a: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기능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</a:rPr>
                <a:t>슬라이딩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8135464-5CE8-C44C-D750-8FFC23CF0A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20334" y="4388030"/>
              <a:ext cx="25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54AEA36-BA1B-5532-FC72-16275CA965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73900" y="4388030"/>
              <a:ext cx="25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93F3C90-C0E2-D479-87BA-A7AF7F91F5F0}"/>
                </a:ext>
              </a:extLst>
            </p:cNvPr>
            <p:cNvCxnSpPr>
              <a:cxnSpLocks/>
            </p:cNvCxnSpPr>
            <p:nvPr/>
          </p:nvCxnSpPr>
          <p:spPr>
            <a:xfrm>
              <a:off x="1546334" y="4388030"/>
              <a:ext cx="55356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903B99-4D9C-CB98-0EE7-8A8110AD2967}"/>
                </a:ext>
              </a:extLst>
            </p:cNvPr>
            <p:cNvSpPr txBox="1"/>
            <p:nvPr/>
          </p:nvSpPr>
          <p:spPr>
            <a:xfrm>
              <a:off x="4525292" y="5104185"/>
              <a:ext cx="391167" cy="265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2m</a:t>
              </a:r>
              <a:endParaRPr lang="ko-KR" altLang="en-US" sz="11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29E076-3D30-578D-2D69-06CB7AEA96DF}"/>
                </a:ext>
              </a:extLst>
            </p:cNvPr>
            <p:cNvSpPr txBox="1"/>
            <p:nvPr/>
          </p:nvSpPr>
          <p:spPr>
            <a:xfrm>
              <a:off x="1620979" y="4119655"/>
              <a:ext cx="391167" cy="265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2m</a:t>
              </a:r>
              <a:endParaRPr lang="ko-KR" altLang="en-US" sz="11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543E08-B7B9-D6F5-7E45-17C13DEC9CCC}"/>
                </a:ext>
              </a:extLst>
            </p:cNvPr>
            <p:cNvSpPr txBox="1"/>
            <p:nvPr/>
          </p:nvSpPr>
          <p:spPr>
            <a:xfrm>
              <a:off x="8424289" y="5156412"/>
              <a:ext cx="500276" cy="265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1.7m</a:t>
              </a:r>
              <a:endParaRPr lang="ko-KR" altLang="en-US" sz="1100" dirty="0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10B8C27-705B-D75A-2E15-501E1F975241}"/>
                </a:ext>
              </a:extLst>
            </p:cNvPr>
            <p:cNvCxnSpPr>
              <a:cxnSpLocks/>
            </p:cNvCxnSpPr>
            <p:nvPr/>
          </p:nvCxnSpPr>
          <p:spPr>
            <a:xfrm>
              <a:off x="8298187" y="4997734"/>
              <a:ext cx="25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BC4DDC9-A196-874F-6C12-45657A3E7373}"/>
                </a:ext>
              </a:extLst>
            </p:cNvPr>
            <p:cNvCxnSpPr>
              <a:cxnSpLocks/>
            </p:cNvCxnSpPr>
            <p:nvPr/>
          </p:nvCxnSpPr>
          <p:spPr>
            <a:xfrm>
              <a:off x="8298187" y="5592088"/>
              <a:ext cx="25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7666498-ACBC-98F3-BD89-31CD78ACD5BA}"/>
                </a:ext>
              </a:extLst>
            </p:cNvPr>
            <p:cNvCxnSpPr>
              <a:cxnSpLocks/>
            </p:cNvCxnSpPr>
            <p:nvPr/>
          </p:nvCxnSpPr>
          <p:spPr>
            <a:xfrm>
              <a:off x="8424187" y="4997734"/>
              <a:ext cx="0" cy="5943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7DF25C3-B61A-43FE-B019-A50FAB2DB447}"/>
                </a:ext>
              </a:extLst>
            </p:cNvPr>
            <p:cNvCxnSpPr>
              <a:cxnSpLocks/>
            </p:cNvCxnSpPr>
            <p:nvPr/>
          </p:nvCxnSpPr>
          <p:spPr>
            <a:xfrm>
              <a:off x="4830029" y="4977793"/>
              <a:ext cx="25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DE1A7FA-6EF1-A3EF-DE0A-5C77C39AD9D1}"/>
                </a:ext>
              </a:extLst>
            </p:cNvPr>
            <p:cNvCxnSpPr>
              <a:cxnSpLocks/>
            </p:cNvCxnSpPr>
            <p:nvPr/>
          </p:nvCxnSpPr>
          <p:spPr>
            <a:xfrm>
              <a:off x="4830029" y="5587126"/>
              <a:ext cx="25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그림 4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4455004-11D6-1714-961A-56268A033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334" y="1374768"/>
              <a:ext cx="465671" cy="465671"/>
            </a:xfrm>
            <a:prstGeom prst="rect">
              <a:avLst/>
            </a:prstGeom>
          </p:spPr>
        </p:pic>
        <p:pic>
          <p:nvPicPr>
            <p:cNvPr id="47" name="그림 46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98A014E6-A035-4590-D472-493527476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010" y="1374768"/>
              <a:ext cx="465671" cy="465671"/>
            </a:xfrm>
            <a:prstGeom prst="rect">
              <a:avLst/>
            </a:prstGeom>
          </p:spPr>
        </p:pic>
        <p:pic>
          <p:nvPicPr>
            <p:cNvPr id="48" name="그림 4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3223E22-6D2C-AFAA-D9A5-DD7862EB1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686" y="1374768"/>
              <a:ext cx="465671" cy="465671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0B002E0-FD98-A936-39FC-C4EFBB29A6C0}"/>
                </a:ext>
              </a:extLst>
            </p:cNvPr>
            <p:cNvGrpSpPr/>
            <p:nvPr/>
          </p:nvGrpSpPr>
          <p:grpSpPr>
            <a:xfrm>
              <a:off x="8722543" y="1268576"/>
              <a:ext cx="2047462" cy="1455206"/>
              <a:chOff x="9690652" y="311427"/>
              <a:chExt cx="2047462" cy="1455206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99D6F-3466-4FD6-669E-D1CE0DB631D6}"/>
                  </a:ext>
                </a:extLst>
              </p:cNvPr>
              <p:cNvSpPr txBox="1"/>
              <p:nvPr/>
            </p:nvSpPr>
            <p:spPr>
              <a:xfrm>
                <a:off x="9932504" y="311427"/>
                <a:ext cx="1563758" cy="343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&lt;</a:t>
                </a:r>
                <a:r>
                  <a:rPr lang="ko-KR" altLang="en-US" sz="1600" b="1" dirty="0"/>
                  <a:t>현재 순위</a:t>
                </a:r>
                <a:r>
                  <a:rPr lang="en-US" altLang="ko-KR" sz="1600" b="1" dirty="0"/>
                  <a:t>&gt;</a:t>
                </a:r>
                <a:endParaRPr lang="ko-KR" altLang="en-US" sz="1600" b="1" dirty="0"/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71EA727C-76BB-DBEF-9BCF-A88F0B740366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B28ACA04-F526-B5A0-EF9C-38A9A9C352C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2B69A3D2-4FAF-763C-0CF2-1930D498D26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60082A36-0A14-D513-6F48-1444EEB4FB6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9119F33-010D-2A6F-C319-A91014D8A48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C0BF5302-9C35-5243-A52F-A58CC4DEA44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A951C362-10CE-FE35-452E-24964D687D0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F430BE31-E2F2-BF48-4B1C-51DCC4EFDB8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A2F9816F-F30C-72B3-BFDE-331D9A05C8F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C129D74C-085F-0C6B-4FB9-5E6B7C18681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EDB30E74-7104-E49B-6D26-C8930C74502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DF598A78-FD7C-48D1-A72B-E1B2C68F35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449CFB2-F888-9CB7-E750-3A0ED1291100}"/>
                </a:ext>
              </a:extLst>
            </p:cNvPr>
            <p:cNvSpPr/>
            <p:nvPr/>
          </p:nvSpPr>
          <p:spPr>
            <a:xfrm>
              <a:off x="4665720" y="1255845"/>
              <a:ext cx="2676940" cy="5391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현재 점수 </a:t>
              </a:r>
              <a:r>
                <a:rPr lang="en-US" altLang="ko-KR" sz="1600" dirty="0"/>
                <a:t>: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123,000</a:t>
              </a:r>
              <a:endParaRPr lang="ko-KR" altLang="en-US" sz="1600" dirty="0"/>
            </a:p>
          </p:txBody>
        </p:sp>
        <p:sp>
          <p:nvSpPr>
            <p:cNvPr id="65" name="말풍선: 사각형 64">
              <a:extLst>
                <a:ext uri="{FF2B5EF4-FFF2-40B4-BE49-F238E27FC236}">
                  <a16:creationId xmlns:a16="http://schemas.microsoft.com/office/drawing/2014/main" id="{05DF0464-7D57-F5EB-F55D-03AF3F10E304}"/>
                </a:ext>
              </a:extLst>
            </p:cNvPr>
            <p:cNvSpPr/>
            <p:nvPr/>
          </p:nvSpPr>
          <p:spPr>
            <a:xfrm>
              <a:off x="8736914" y="4296453"/>
              <a:ext cx="3296843" cy="641431"/>
            </a:xfrm>
            <a:prstGeom prst="wedgeRectCallout">
              <a:avLst>
                <a:gd name="adj1" fmla="val -57580"/>
                <a:gd name="adj2" fmla="val -2102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장애물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]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tx1"/>
                  </a:solidFill>
                </a:rPr>
                <a:t>점프와 슬라이딩으로 피할 때 점수가 올라간다</a:t>
              </a:r>
              <a:r>
                <a:rPr lang="en-US" altLang="ko-KR" sz="105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66" name="말풍선: 사각형 65">
              <a:extLst>
                <a:ext uri="{FF2B5EF4-FFF2-40B4-BE49-F238E27FC236}">
                  <a16:creationId xmlns:a16="http://schemas.microsoft.com/office/drawing/2014/main" id="{9F136409-428C-647E-95DB-FAFBA4EA0BA8}"/>
                </a:ext>
              </a:extLst>
            </p:cNvPr>
            <p:cNvSpPr/>
            <p:nvPr/>
          </p:nvSpPr>
          <p:spPr>
            <a:xfrm>
              <a:off x="1589895" y="2101806"/>
              <a:ext cx="3296843" cy="653785"/>
            </a:xfrm>
            <a:prstGeom prst="wedgeRectCallout">
              <a:avLst>
                <a:gd name="adj1" fmla="val -21805"/>
                <a:gd name="adj2" fmla="val -87976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생명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]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tx1"/>
                  </a:solidFill>
                </a:rPr>
                <a:t>장해물에 부딪힐 경우 하나씩 닳는다</a:t>
              </a:r>
              <a:r>
                <a:rPr lang="en-US" altLang="ko-KR" sz="1050" dirty="0">
                  <a:solidFill>
                    <a:schemeClr val="tx1"/>
                  </a:solidFill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r>
                <a:rPr lang="ko-KR" altLang="en-US" sz="1050" dirty="0">
                  <a:solidFill>
                    <a:schemeClr val="tx1"/>
                  </a:solidFill>
                </a:rPr>
                <a:t>개가 모두 닳게 되면 게임오버가 된다</a:t>
              </a:r>
              <a:r>
                <a:rPr lang="en-US" altLang="ko-KR" sz="105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B45420F8-5450-F611-8561-5C812D63CC41}"/>
                </a:ext>
              </a:extLst>
            </p:cNvPr>
            <p:cNvSpPr/>
            <p:nvPr/>
          </p:nvSpPr>
          <p:spPr>
            <a:xfrm>
              <a:off x="8508668" y="3035727"/>
              <a:ext cx="3525089" cy="814021"/>
            </a:xfrm>
            <a:prstGeom prst="wedgeRectCallout">
              <a:avLst>
                <a:gd name="adj1" fmla="val -19925"/>
                <a:gd name="adj2" fmla="val -74952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랭킹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]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tx1"/>
                  </a:solidFill>
                </a:rPr>
                <a:t>플레이어가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죽지않고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</a:rPr>
                <a:t>10</a:t>
              </a:r>
              <a:r>
                <a:rPr lang="ko-KR" altLang="en-US" sz="1050" dirty="0">
                  <a:solidFill>
                    <a:schemeClr val="tx1"/>
                  </a:solidFill>
                </a:rPr>
                <a:t>분 버텼을 경우 게임의</a:t>
              </a:r>
              <a:br>
                <a:rPr lang="en-US" altLang="ko-KR" sz="1050" dirty="0">
                  <a:solidFill>
                    <a:schemeClr val="tx1"/>
                  </a:solidFill>
                </a:rPr>
              </a:br>
              <a:r>
                <a:rPr lang="ko-KR" altLang="en-US" sz="1050" dirty="0">
                  <a:solidFill>
                    <a:schemeClr val="tx1"/>
                  </a:solidFill>
                </a:rPr>
                <a:t>클리어 여부를 정하는 시스템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tx1"/>
                  </a:solidFill>
                </a:rPr>
                <a:t>해당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랭키에서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r>
                <a:rPr lang="ko-KR" altLang="en-US" sz="1050" dirty="0">
                  <a:solidFill>
                    <a:schemeClr val="tx1"/>
                  </a:solidFill>
                </a:rPr>
                <a:t>등을 할 경우 게임이 클리어 된다</a:t>
              </a:r>
              <a:r>
                <a:rPr lang="en-US" altLang="ko-KR" sz="105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FDC8AFE7-F876-90BE-2DFC-6D6948E5BCC4}"/>
                </a:ext>
              </a:extLst>
            </p:cNvPr>
            <p:cNvSpPr/>
            <p:nvPr/>
          </p:nvSpPr>
          <p:spPr>
            <a:xfrm flipH="1">
              <a:off x="2500310" y="5693935"/>
              <a:ext cx="8216348" cy="789794"/>
            </a:xfrm>
            <a:prstGeom prst="rightArrow">
              <a:avLst>
                <a:gd name="adj1" fmla="val 63423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방해물 진행 방향</a:t>
              </a:r>
              <a:r>
                <a:rPr lang="en-US" altLang="ko-KR" sz="1600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</a:rPr>
                <a:t>기본 속도 </a:t>
              </a:r>
              <a:r>
                <a:rPr lang="en-US" altLang="ko-KR" sz="1600" dirty="0">
                  <a:solidFill>
                    <a:schemeClr val="tx1"/>
                  </a:solidFill>
                </a:rPr>
                <a:t>1m/s)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436695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/>
        </p:nvGraphicFramePr>
        <p:xfrm>
          <a:off x="2939774" y="31046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338470"/>
            <a:ext cx="112726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플레이어는 시작할 때 </a:t>
            </a:r>
            <a:r>
              <a:rPr lang="en-US" altLang="ko-KR" dirty="0"/>
              <a:t>2</a:t>
            </a:r>
            <a:r>
              <a:rPr lang="ko-KR" altLang="en-US" dirty="0"/>
              <a:t>등과 </a:t>
            </a:r>
            <a:r>
              <a:rPr lang="en-US" altLang="ko-KR" dirty="0"/>
              <a:t>30,000</a:t>
            </a:r>
            <a:r>
              <a:rPr lang="ko-KR" altLang="en-US" dirty="0"/>
              <a:t>점 차이로 게임을 시작하게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이벤트가 나오기전까지는 유저와 동일하게 점수가 상승한다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이벤트를 해결하고 일시정지를 해제 하면 </a:t>
            </a:r>
            <a:r>
              <a:rPr lang="en-US" altLang="ko-KR" dirty="0"/>
              <a:t>2,3</a:t>
            </a:r>
            <a:r>
              <a:rPr lang="ko-KR" altLang="en-US" dirty="0"/>
              <a:t>등의 점수가 </a:t>
            </a:r>
            <a:r>
              <a:rPr lang="ko-KR" altLang="en-US" dirty="0" err="1"/>
              <a:t>랜덤한</a:t>
            </a:r>
            <a:r>
              <a:rPr lang="ko-KR" altLang="en-US" dirty="0"/>
              <a:t> 수치만큼 상승한다</a:t>
            </a:r>
            <a:r>
              <a:rPr lang="en-US" altLang="ko-KR" dirty="0"/>
              <a:t>.(1000~3000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786904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9D91B0-5608-DB80-FD4A-FFAD262DBCAF}"/>
              </a:ext>
            </a:extLst>
          </p:cNvPr>
          <p:cNvSpPr txBox="1"/>
          <p:nvPr/>
        </p:nvSpPr>
        <p:spPr>
          <a:xfrm>
            <a:off x="220806" y="703260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종류 표기 틀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B2B605-BD28-5963-A6EF-93DEB05FA432}"/>
              </a:ext>
            </a:extLst>
          </p:cNvPr>
          <p:cNvGrpSpPr/>
          <p:nvPr/>
        </p:nvGrpSpPr>
        <p:grpSpPr>
          <a:xfrm>
            <a:off x="1514551" y="2755299"/>
            <a:ext cx="9162898" cy="2651588"/>
            <a:chOff x="1981200" y="2887821"/>
            <a:chExt cx="7815470" cy="226166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7A293C9-6C52-6D85-B508-570F431665E4}"/>
                </a:ext>
              </a:extLst>
            </p:cNvPr>
            <p:cNvGrpSpPr/>
            <p:nvPr/>
          </p:nvGrpSpPr>
          <p:grpSpPr>
            <a:xfrm>
              <a:off x="1981200" y="2887821"/>
              <a:ext cx="1948069" cy="2261664"/>
              <a:chOff x="1126435" y="2967335"/>
              <a:chExt cx="1948069" cy="2261664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60E4BC8-ED68-437A-1FF7-DF26806205C1}"/>
                  </a:ext>
                </a:extLst>
              </p:cNvPr>
              <p:cNvSpPr/>
              <p:nvPr/>
            </p:nvSpPr>
            <p:spPr>
              <a:xfrm>
                <a:off x="1126435" y="3428999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소개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장르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주요 요소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30E8F7-C5C8-69C7-EDCF-1CC519AD7B0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/>
                  <a:t>1.</a:t>
                </a:r>
                <a:r>
                  <a:rPr lang="ko-KR" altLang="en-US" sz="2800" b="1" dirty="0"/>
                  <a:t>게임</a:t>
                </a:r>
                <a:r>
                  <a:rPr lang="en-US" altLang="ko-KR" sz="2800" b="1" dirty="0"/>
                  <a:t> </a:t>
                </a:r>
                <a:r>
                  <a:rPr lang="ko-KR" altLang="en-US" sz="2800" b="1" dirty="0"/>
                  <a:t>개요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2E75BB2-26CF-B1E2-9BE1-D891E53BCCA4}"/>
                </a:ext>
              </a:extLst>
            </p:cNvPr>
            <p:cNvGrpSpPr/>
            <p:nvPr/>
          </p:nvGrpSpPr>
          <p:grpSpPr>
            <a:xfrm>
              <a:off x="4914901" y="2887821"/>
              <a:ext cx="1948069" cy="2261665"/>
              <a:chOff x="1126435" y="2967335"/>
              <a:chExt cx="1948069" cy="2261665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3B960660-C2E4-1114-17F2-77D65283045E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플레이 흐름도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결과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255465-7673-A89E-1D29-BD13BC2E1E60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2.</a:t>
                </a:r>
                <a:r>
                  <a:rPr lang="ko-KR" altLang="en-US" sz="2600" b="1" dirty="0"/>
                  <a:t>플레이 방식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233C370-85C8-0B48-82F2-44FCBB54C650}"/>
                </a:ext>
              </a:extLst>
            </p:cNvPr>
            <p:cNvGrpSpPr/>
            <p:nvPr/>
          </p:nvGrpSpPr>
          <p:grpSpPr>
            <a:xfrm>
              <a:off x="7848601" y="2887821"/>
              <a:ext cx="1948069" cy="2261665"/>
              <a:chOff x="1126435" y="2967335"/>
              <a:chExt cx="1948069" cy="2261665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5864730-D434-D390-21A1-41D4919651F8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B4799A-65D4-BF10-C68E-23C8B807001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3.</a:t>
                </a:r>
                <a:r>
                  <a:rPr lang="ko-KR" altLang="en-US" sz="2600" b="1" dirty="0"/>
                  <a:t>게임 컨텐츠</a:t>
                </a:r>
              </a:p>
            </p:txBody>
          </p:sp>
        </p:grp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32430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상단에서 아래로 메시지가 </a:t>
                      </a:r>
                      <a:r>
                        <a:rPr lang="ko-KR" altLang="en-US" dirty="0" err="1"/>
                        <a:t>페이드</a:t>
                      </a:r>
                      <a:r>
                        <a:rPr lang="ko-KR" altLang="en-US" dirty="0"/>
                        <a:t> 인 되면서 게임이 일시정지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마우스를 </a:t>
                      </a:r>
                      <a:r>
                        <a:rPr lang="ko-KR" altLang="en-US" dirty="0" err="1"/>
                        <a:t>드래그하여</a:t>
                      </a:r>
                      <a:r>
                        <a:rPr lang="ko-KR" altLang="en-US" dirty="0"/>
                        <a:t> 메시지를 없애면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318052" y="1954695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571342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주로 조작하는 요소이다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미니게임을 플레이할 때는 가로상태로 진행한다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방해 이벤트를 해결 할 때는 가로로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화면의 크기는 </a:t>
            </a:r>
            <a:r>
              <a:rPr lang="en-US" altLang="ko-KR" dirty="0"/>
              <a:t>16:9 </a:t>
            </a:r>
            <a:r>
              <a:rPr lang="ko-KR" altLang="en-US" dirty="0"/>
              <a:t>비율을 가진다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3CD60E-CB12-D2F2-E8F6-5C609EE79239}"/>
              </a:ext>
            </a:extLst>
          </p:cNvPr>
          <p:cNvSpPr/>
          <p:nvPr/>
        </p:nvSpPr>
        <p:spPr>
          <a:xfrm>
            <a:off x="337929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121B7C4-01E1-0217-970A-8023EB32A624}"/>
              </a:ext>
            </a:extLst>
          </p:cNvPr>
          <p:cNvSpPr/>
          <p:nvPr/>
        </p:nvSpPr>
        <p:spPr>
          <a:xfrm>
            <a:off x="1753703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DFC62F-071E-450C-BC0F-BB3B809F8968}"/>
              </a:ext>
            </a:extLst>
          </p:cNvPr>
          <p:cNvSpPr/>
          <p:nvPr/>
        </p:nvSpPr>
        <p:spPr>
          <a:xfrm>
            <a:off x="2930937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선택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D5D8895-3FF8-9308-4D53-667A0B26C243}"/>
              </a:ext>
            </a:extLst>
          </p:cNvPr>
          <p:cNvSpPr/>
          <p:nvPr/>
        </p:nvSpPr>
        <p:spPr>
          <a:xfrm>
            <a:off x="4346711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9264E7-07A1-7E21-66FE-86772551D893}"/>
              </a:ext>
            </a:extLst>
          </p:cNvPr>
          <p:cNvSpPr/>
          <p:nvPr/>
        </p:nvSpPr>
        <p:spPr>
          <a:xfrm>
            <a:off x="5523945" y="2826023"/>
            <a:ext cx="269682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플레이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및 방해 요소 해결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1628C6-A734-0F9C-B157-554CF70BDCDE}"/>
              </a:ext>
            </a:extLst>
          </p:cNvPr>
          <p:cNvSpPr/>
          <p:nvPr/>
        </p:nvSpPr>
        <p:spPr>
          <a:xfrm>
            <a:off x="8437216" y="2826024"/>
            <a:ext cx="1378227" cy="761999"/>
          </a:xfrm>
          <a:prstGeom prst="rightArrow">
            <a:avLst>
              <a:gd name="adj1" fmla="val 60001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분 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7EAEE8-F8B8-F15D-0193-F7D4147990A1}"/>
              </a:ext>
            </a:extLst>
          </p:cNvPr>
          <p:cNvSpPr/>
          <p:nvPr/>
        </p:nvSpPr>
        <p:spPr>
          <a:xfrm>
            <a:off x="10031896" y="2826023"/>
            <a:ext cx="1378227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게임 결과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531086"/>
            <a:ext cx="11743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135471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1031</Words>
  <Application>Microsoft Office PowerPoint</Application>
  <PresentationFormat>와이드스크린</PresentationFormat>
  <Paragraphs>299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49</cp:revision>
  <dcterms:created xsi:type="dcterms:W3CDTF">2025-01-31T13:33:14Z</dcterms:created>
  <dcterms:modified xsi:type="dcterms:W3CDTF">2025-02-02T13:58:03Z</dcterms:modified>
</cp:coreProperties>
</file>