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1" r:id="rId5"/>
    <p:sldId id="279" r:id="rId6"/>
    <p:sldId id="280" r:id="rId7"/>
    <p:sldId id="259" r:id="rId8"/>
    <p:sldId id="262" r:id="rId9"/>
    <p:sldId id="264" r:id="rId10"/>
    <p:sldId id="265" r:id="rId11"/>
    <p:sldId id="269" r:id="rId12"/>
    <p:sldId id="281" r:id="rId13"/>
    <p:sldId id="282" r:id="rId14"/>
    <p:sldId id="283" r:id="rId15"/>
    <p:sldId id="270" r:id="rId16"/>
    <p:sldId id="272" r:id="rId17"/>
    <p:sldId id="260" r:id="rId18"/>
    <p:sldId id="263" r:id="rId19"/>
    <p:sldId id="266" r:id="rId20"/>
    <p:sldId id="285" r:id="rId21"/>
    <p:sldId id="286" r:id="rId22"/>
    <p:sldId id="267" r:id="rId23"/>
    <p:sldId id="268" r:id="rId24"/>
    <p:sldId id="276" r:id="rId25"/>
    <p:sldId id="275" r:id="rId26"/>
    <p:sldId id="284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7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1FE7-2F33-4B0D-BA08-1CEE25D4E3DB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4D800-9A51-42A1-B86E-6DA909F79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A026-4C03-6AAC-507D-6D9188BE4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CC60DA-7016-C18C-49D4-14B12FD17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37CF8-B76B-BE77-C821-9BFD2861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81A-738D-4EBC-92BF-08655C0568CC}" type="datetime1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3E574-FF8D-8D25-DC81-52D44213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BA180-DEE7-4237-8191-384C047D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6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A1417-0438-6DD3-6B49-D0236618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B84FA-5052-92DE-1A1F-E0B3AC43F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83397-70BB-7472-C48F-4DF94D59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776-B79C-4546-8ABA-DA45D9C133A7}" type="datetime1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284F3-A897-22B3-7021-8F1D1A4D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A0A5C-A3ED-C7CD-7929-614A28DE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6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B0E44F-9EEF-F1E1-0DE1-D4111BED4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3745B5-F888-A35D-EDDB-2A711743E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43DE8-7F91-FD18-4A17-338FE6B7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001-C6D3-49EC-8DC3-B2593B1DC1C3}" type="datetime1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DB4FE-95FC-D6B6-5E31-4EBCC64C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13632-26C8-7472-53E7-50CBB3B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432A-1938-D034-E807-C80A4138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5265C-F65C-629E-8B7C-DE2A92F2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78FA1-8068-7D4C-C252-F30CF641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519C-B90B-4A61-8F7D-EA80CD22B7D5}" type="datetime1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5150F-695C-91FC-60A8-7CDFB94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0613-DA6D-DE36-FD74-8EE4EF5C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C33C1-DCFF-5955-A00D-DED6B38B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3675D-41F0-5817-EBAE-E535C85B1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39AE4-D7D4-11BE-D0F7-31BC2973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4108-2D59-40E2-B393-1F390391A1FB}" type="datetime1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2E771-59DC-22C8-8BE3-AA1C64A4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CC02C-CE17-3B29-2517-B9745DDD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6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B4676-F09B-5BC5-4D9F-24249FA9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F9114-1534-C832-F973-CF31F59BA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1E9C2C-35F8-D39D-B625-D6AA6B84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00CF9-8876-EC27-8199-2D11831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F520-CDFD-4316-AC89-B0A764216C4E}" type="datetime1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5657B-D867-187C-1FCB-0EF700F4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DE27FE-949B-1FC7-2A95-E47586ED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9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D42D6-6D39-7E0E-9388-648BB740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89AFD-02C8-11B4-33E9-7FEAEBDE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5A5DD-FEA3-05F7-627A-713520D6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91FA26-0C72-D33D-FB3F-0D5863C22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72F717-6454-B632-9A3C-DB5A1CF04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531B1-833D-864B-B081-40E53218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42C-2182-4183-A46A-124CD019AF43}" type="datetime1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394D98-80E9-1252-0AD4-0B116E9A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56A522-A7CA-4900-B6E8-0D23BD63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2EAB-471D-2DAD-AF96-4D3DB8EC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CDE341-63DC-0F9F-74EF-F7F087F7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F611-77C6-4F89-8E2C-D3A9C27DF43F}" type="datetime1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0F412-61C7-44A0-4580-FF872510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4BBE31-BF76-55EC-C13E-5CB37085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1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BE2EF7-B859-9FFE-27F8-AA3F44B5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748B-BCED-40F0-8EF5-AF075B4618B9}" type="datetime1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D0D513-B64A-6312-2AC1-6D4EB37A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725E6-53E5-FC5C-D594-ABB9A38D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E43E-5F57-2658-4125-8006A91C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D602C-ED3B-699C-1386-2D579EB1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D5D45-2C29-1CA0-C2E0-78DAFF49F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267FF-0C54-4188-814B-EC4EDED5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B85A-8EA7-4277-A6E6-46EF2EEF4790}" type="datetime1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852C-BED0-25DB-614D-6A380954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D5A57-05AE-C530-7046-3F873AE4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8D843-07E2-6A56-8753-0BE32A3B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E042B0-3A40-852F-5A19-A5E1CF635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0B29B-8C41-79B2-534B-94F2B5900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4BA14-034F-CBCF-95D6-CB2EFD20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4FDA-CB41-4E86-912D-6ECC7574FD7F}" type="datetime1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1DDB6E-C8FD-B231-A0E0-CA5E9D7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5603B-AF77-B23B-4650-9759EAEC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040D66-6A7B-F8B9-3000-4E79D88E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18778-E8DC-04F2-C089-525B4E2E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7FD99-2A5F-A11D-F21D-D12917D7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992805-70C9-4612-850D-0415F751BF22}" type="datetime1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B10A9-0FE7-D234-8688-4F71F3794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5F35A-443F-E792-108A-8229AE88E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7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7D9C5-27F6-6294-C281-3F47641C0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390"/>
            <a:ext cx="9144000" cy="1382298"/>
          </a:xfrm>
        </p:spPr>
        <p:txBody>
          <a:bodyPr anchor="ctr">
            <a:normAutofit/>
          </a:bodyPr>
          <a:lstStyle/>
          <a:p>
            <a:r>
              <a:rPr lang="en-US" altLang="ko-KR" sz="5400" dirty="0">
                <a:solidFill>
                  <a:srgbClr val="0070C0"/>
                </a:solidFill>
              </a:rPr>
              <a:t>Please Leave me alone!</a:t>
            </a:r>
            <a:endParaRPr lang="ko-KR" altLang="en-US" sz="5400" dirty="0">
              <a:solidFill>
                <a:srgbClr val="0070C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F4D970B-01CA-FC3B-3AD4-19D940E65A58}"/>
              </a:ext>
            </a:extLst>
          </p:cNvPr>
          <p:cNvSpPr/>
          <p:nvPr/>
        </p:nvSpPr>
        <p:spPr>
          <a:xfrm>
            <a:off x="2262808" y="2663688"/>
            <a:ext cx="7666383" cy="53671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게임하는 나를 제발 내버려둬</a:t>
            </a:r>
            <a:r>
              <a:rPr lang="en-US" altLang="ko-KR" dirty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4004DA-09CE-03A6-084D-9EE36377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1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9F1B4-9C00-197C-6C9C-4DD2DAF0B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2550D7FD-81D3-150D-296E-8CA03E421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43" y="1259646"/>
            <a:ext cx="9356114" cy="5244866"/>
          </a:xfrm>
          <a:prstGeom prst="rect">
            <a:avLst/>
          </a:prstGeom>
        </p:spPr>
      </p:pic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44638F13-576C-193E-9785-C2394D89F1D0}"/>
              </a:ext>
            </a:extLst>
          </p:cNvPr>
          <p:cNvSpPr/>
          <p:nvPr/>
        </p:nvSpPr>
        <p:spPr>
          <a:xfrm>
            <a:off x="3717236" y="1108862"/>
            <a:ext cx="4638261" cy="949545"/>
          </a:xfrm>
          <a:prstGeom prst="wedgeRectCallout">
            <a:avLst>
              <a:gd name="adj1" fmla="val 58929"/>
              <a:gd name="adj2" fmla="val 329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시계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게임내 현재 시간을 표시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해당 시계로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분이 지나면 게임이 끝나는 형식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i="1" dirty="0">
                <a:solidFill>
                  <a:schemeClr val="tx1"/>
                </a:solidFill>
              </a:rPr>
              <a:t>시간이 흐르는 방식은 현실의 시간과 동일하게 흐른다</a:t>
            </a: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4015C15F-05E8-2755-98B0-1DC735F84476}"/>
              </a:ext>
            </a:extLst>
          </p:cNvPr>
          <p:cNvSpPr/>
          <p:nvPr/>
        </p:nvSpPr>
        <p:spPr>
          <a:xfrm>
            <a:off x="2088873" y="5649057"/>
            <a:ext cx="6889475" cy="738491"/>
          </a:xfrm>
          <a:prstGeom prst="wedgeRectCallout">
            <a:avLst>
              <a:gd name="adj1" fmla="val 20600"/>
              <a:gd name="adj2" fmla="val -7949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스마트폰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주된 플레이 장소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평소에는 가로로 플레이하다 특정 이벤트를 해결 하게 될 경우 세로로 회전한다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37FAA-D645-D904-D842-EAF72F575F85}"/>
              </a:ext>
            </a:extLst>
          </p:cNvPr>
          <p:cNvSpPr txBox="1"/>
          <p:nvPr/>
        </p:nvSpPr>
        <p:spPr>
          <a:xfrm>
            <a:off x="1510748" y="2058407"/>
            <a:ext cx="19679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배경</a:t>
            </a:r>
            <a:r>
              <a:rPr lang="en-US" altLang="ko-KR" sz="1400" b="1" dirty="0"/>
              <a:t>]</a:t>
            </a:r>
          </a:p>
          <a:p>
            <a:r>
              <a:rPr lang="ko-KR" altLang="en-US" sz="1200" dirty="0"/>
              <a:t>플레이어가 방안에서</a:t>
            </a:r>
            <a:endParaRPr lang="en-US" altLang="ko-KR" sz="1200" dirty="0"/>
          </a:p>
          <a:p>
            <a:r>
              <a:rPr lang="ko-KR" altLang="en-US" sz="1200" dirty="0"/>
              <a:t>핸드폰 게임을 하고 있는</a:t>
            </a:r>
            <a:endParaRPr lang="en-US" altLang="ko-KR" sz="1200" dirty="0"/>
          </a:p>
          <a:p>
            <a:r>
              <a:rPr lang="ko-KR" altLang="en-US" sz="1200" dirty="0"/>
              <a:t>느낌을 주기 위한 배경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FCA6FC40-F2B0-C29C-2728-66B396AF8150}"/>
              </a:ext>
            </a:extLst>
          </p:cNvPr>
          <p:cNvSpPr/>
          <p:nvPr/>
        </p:nvSpPr>
        <p:spPr>
          <a:xfrm>
            <a:off x="7348332" y="3837738"/>
            <a:ext cx="4638261" cy="949545"/>
          </a:xfrm>
          <a:prstGeom prst="wedgeRectCallout">
            <a:avLst>
              <a:gd name="adj1" fmla="val -33071"/>
              <a:gd name="adj2" fmla="val -7796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방해 이벤트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게임이 시작되고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 err="1">
                <a:solidFill>
                  <a:schemeClr val="tx1"/>
                </a:solidFill>
              </a:rPr>
              <a:t>분후</a:t>
            </a:r>
            <a:r>
              <a:rPr lang="ko-KR" altLang="en-US" sz="1200" dirty="0">
                <a:solidFill>
                  <a:schemeClr val="tx1"/>
                </a:solidFill>
              </a:rPr>
              <a:t> 부터 등장한다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이벤트를 진행하고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분 </a:t>
            </a:r>
            <a:r>
              <a:rPr lang="ko-KR" altLang="en-US" sz="1200" dirty="0" err="1">
                <a:solidFill>
                  <a:schemeClr val="tx1"/>
                </a:solidFill>
              </a:rPr>
              <a:t>쿨타임을</a:t>
            </a:r>
            <a:r>
              <a:rPr lang="ko-KR" altLang="en-US" sz="1200" dirty="0">
                <a:solidFill>
                  <a:schemeClr val="tx1"/>
                </a:solidFill>
              </a:rPr>
              <a:t> 가진 후 다음 이벤트 등장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48539C5B-2024-05D0-149E-9CA7007425E5}"/>
              </a:ext>
            </a:extLst>
          </p:cNvPr>
          <p:cNvSpPr/>
          <p:nvPr/>
        </p:nvSpPr>
        <p:spPr>
          <a:xfrm>
            <a:off x="251793" y="3718942"/>
            <a:ext cx="4638261" cy="1080652"/>
          </a:xfrm>
          <a:prstGeom prst="wedgeRectCallout">
            <a:avLst>
              <a:gd name="adj1" fmla="val 56215"/>
              <a:gd name="adj2" fmla="val -189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미니 게임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게임안에서 플레이해야 하는 게임을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방해 이벤트를 해결하는 동안에는 일시정지 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일시 정지가 끝난 후 처리는 게임마다 다르다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조작 법은 주로 마우스 클릭 혹은 간단한 이동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BB913E9-0946-713D-6374-B9EDD46E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BD49A-1DB2-3417-9192-14E82AAC6EE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3277D1-691C-809B-46A6-15561FA50DAE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83571166-C585-4898-1DD1-BF8D6792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8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5C72F-CCC8-038E-E648-0D2F86D42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FF13A-8F1D-4088-B579-4746D82F3A8E}"/>
              </a:ext>
            </a:extLst>
          </p:cNvPr>
          <p:cNvSpPr txBox="1"/>
          <p:nvPr/>
        </p:nvSpPr>
        <p:spPr>
          <a:xfrm>
            <a:off x="430696" y="5173870"/>
            <a:ext cx="8252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 이벤트는 플레이어가 미니게임을 진행하는데 방해를 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이벤트마다 해결법이 다르며 정해진 해결법을 통해서 해결 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기본 해결법 말고 무시해서 넘길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특정 이벤트는 해결을 하거나 무시를 할 시 후속 이벤트가 등장한다</a:t>
            </a:r>
            <a:r>
              <a:rPr lang="en-US" altLang="ko-KR" dirty="0"/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03644A-439C-B2F0-53ED-64CC062EB299}"/>
              </a:ext>
            </a:extLst>
          </p:cNvPr>
          <p:cNvGrpSpPr/>
          <p:nvPr/>
        </p:nvGrpSpPr>
        <p:grpSpPr>
          <a:xfrm>
            <a:off x="2809461" y="1364959"/>
            <a:ext cx="6003235" cy="3451253"/>
            <a:chOff x="2816087" y="1557130"/>
            <a:chExt cx="6546574" cy="376361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C8069DC-A96C-3F6E-2E46-2D0AA6DF8D3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F96E78A-328F-E528-AEE1-1C695B190CE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06C537E-9CB0-EA64-E9A1-0881C50A1D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4022E72-6629-D0C2-4970-8A7CDBC061D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2B69E0FA-E99D-C7ED-F6C8-791A91B16D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B197944-A883-88F1-3E65-38735570A94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FE6AC78-A8C0-23C9-BA24-360A781E8BD2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6A9276-5B30-0B55-3CA2-6652344B7C79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57094E29-E43A-74D5-DEB4-85A91FD1D4A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92C291A-C86E-448B-B7B7-14E716CB040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3E1BAF69-E7E7-5D3B-BBCA-B454EE8750E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6C776F8-08DD-E06D-CFF6-DDA8FE1757B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331F200-77A3-2D70-17C3-BFE439785721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3B65964-225C-C180-074E-068D219276A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6126F7F-F8A2-CCAE-B9D7-2B78CFAB61C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EF6C665A-3478-EE81-B742-53A6A1060EB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DB75E83-29B8-5E2C-842E-BCDE4B249BA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038F9B73-F36D-B8CC-093E-BA053FC762A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CAD66CA-40EA-B758-3D4C-13DF42BC895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3E87D2C4-2E45-E2FD-EDD4-25AAE409C66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09EE5E-BFBB-3C23-64EE-F0E0A47F94A3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0B6B71-4517-8F0C-A4ED-5EE9340B9937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A2AE9E-1A91-0C80-85AF-3A6FBD472EF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263A99-E9C3-4886-9902-D78BDD57107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C14E5F6-41DD-4B47-25BD-6EA565A7E7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825B9F22-3ADE-C186-80EE-BDE0671B6F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3371FE9F-36E3-7E02-2EFD-4C203BEB1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AE09993-571F-A972-6233-45AA2E628B70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77CB06F-1D42-933F-B3EC-538DAF9EDF3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D744C91-1A39-3B8C-BE3D-4F407E8195D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6D567E8B-A3CE-995C-92D2-F0CCD8628D62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8" name="제목 1">
            <a:extLst>
              <a:ext uri="{FF2B5EF4-FFF2-40B4-BE49-F238E27FC236}">
                <a16:creationId xmlns:a16="http://schemas.microsoft.com/office/drawing/2014/main" id="{94C272A8-5D4F-5A90-4641-D1F1E5E7FD1B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D1A4D1-0C3F-8A80-C7B6-CF2CC8BFD2A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2D78B4A-CC36-2DB8-51F4-8C2319E6084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8D428CA-A7D4-F1FA-B75F-F47EE69C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57FE7-68A2-E605-EB52-782D7FE3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E65D3470-60D6-3A26-67B0-B4CF6D0F7E20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A0D5C74-FD77-9E7A-80B3-5007B608B9D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11F3244-9A89-0BD8-530F-940A30D5F03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0FF3AF4-D463-4041-F4C9-007B3A2A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83BC0-2DD6-5E8A-12BD-AD318010F5D1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무시 시스템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9F3CBC7-A17B-B216-AF51-045AA3971A2A}"/>
              </a:ext>
            </a:extLst>
          </p:cNvPr>
          <p:cNvSpPr/>
          <p:nvPr/>
        </p:nvSpPr>
        <p:spPr>
          <a:xfrm>
            <a:off x="2809461" y="1364959"/>
            <a:ext cx="6003235" cy="3451253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D2677AE-416A-B567-0A37-B32CF4AD70BE}"/>
              </a:ext>
            </a:extLst>
          </p:cNvPr>
          <p:cNvGrpSpPr/>
          <p:nvPr/>
        </p:nvGrpSpPr>
        <p:grpSpPr>
          <a:xfrm>
            <a:off x="3016050" y="1489520"/>
            <a:ext cx="5638665" cy="3171749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0BE6A5-A49C-B447-4119-69B75ACA2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70917-9308-3E30-EB94-177B6DE93E9C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841C24D-DE14-DC97-6D87-F1D6CDCF0BC5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545F592-F090-80A0-C8BC-76BEE1EE535A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632DD6B-89FE-1DA6-819E-C49974ABB86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09A66A-01B6-5106-30BB-A9AC6B3DE3B2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E105A10-B1B0-90DD-6BF5-2CD5B0138B4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2A9399E-2CED-1DBD-113B-FE3004F0454D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E268AC0-D60E-441B-6D89-9CE2238A935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E0E97CA1-02BB-D35F-A107-CDD6FCB69E96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D849BEF-CB4E-01C1-3FE2-B57DEB4B4FD2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E072CFDA-317D-2EB7-7A99-05ED7190392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AD78BD8-8B2D-DBA8-9882-C944F1D28B31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CEB0354-4A38-A1C7-8399-C6E31C8AD99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431C834-B3BB-8FF6-0AF2-499DB6FB85DE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26A7A9A-7C5B-3B69-AD24-66F5831790E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F1135F3-F8BF-4C25-7393-7C268637D4CE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333FFA2-686F-9000-4720-C91B2E56DC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73CA4248-0AFD-DE47-6F62-BB51B29AAC94}"/>
              </a:ext>
            </a:extLst>
          </p:cNvPr>
          <p:cNvSpPr/>
          <p:nvPr/>
        </p:nvSpPr>
        <p:spPr>
          <a:xfrm>
            <a:off x="2849441" y="3024426"/>
            <a:ext cx="132318" cy="13231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041FBA-3C21-9840-081A-C41432704B21}"/>
              </a:ext>
            </a:extLst>
          </p:cNvPr>
          <p:cNvSpPr/>
          <p:nvPr/>
        </p:nvSpPr>
        <p:spPr>
          <a:xfrm>
            <a:off x="5118397" y="1550881"/>
            <a:ext cx="1397514" cy="2574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8F39969-A7F6-C015-3F89-EC2CCFF278A2}"/>
              </a:ext>
            </a:extLst>
          </p:cNvPr>
          <p:cNvSpPr/>
          <p:nvPr/>
        </p:nvSpPr>
        <p:spPr>
          <a:xfrm>
            <a:off x="3016050" y="1484965"/>
            <a:ext cx="5638664" cy="31717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DEA02D-519F-A538-A7EA-698946EF941D}"/>
              </a:ext>
            </a:extLst>
          </p:cNvPr>
          <p:cNvSpPr/>
          <p:nvPr/>
        </p:nvSpPr>
        <p:spPr>
          <a:xfrm>
            <a:off x="5009026" y="2634874"/>
            <a:ext cx="1618914" cy="919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E92B66E-C3C2-86AD-F398-87DF13062D18}"/>
              </a:ext>
            </a:extLst>
          </p:cNvPr>
          <p:cNvGrpSpPr/>
          <p:nvPr/>
        </p:nvGrpSpPr>
        <p:grpSpPr>
          <a:xfrm>
            <a:off x="3253020" y="1550881"/>
            <a:ext cx="5164726" cy="1083993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092D899-71B8-9771-028B-0C437C1A0232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BB56DAC-E781-8FDA-D3B6-71E87F870010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NPC</a:t>
              </a:r>
              <a:r>
                <a:rPr lang="ko-KR" altLang="en-US" sz="1500" dirty="0">
                  <a:solidFill>
                    <a:schemeClr val="tx1"/>
                  </a:solidFill>
                </a:rPr>
                <a:t>이름</a:t>
              </a:r>
              <a:endParaRPr lang="en-US" altLang="ko-KR" sz="15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010-xxxx-xxxx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1EDBC44-921D-F57C-E725-DED7743B2ED4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B533D89-0E69-64B9-4DD8-32868562AF87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DE4A824F-150B-1959-4CB3-2AE850CDD06A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BA83F7EF-4463-3B6D-EA17-33D3A101A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1960" y="1622630"/>
            <a:ext cx="533089" cy="533089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3DB45777-5C4E-D0BF-491C-08C00DA889B2}"/>
              </a:ext>
            </a:extLst>
          </p:cNvPr>
          <p:cNvSpPr txBox="1"/>
          <p:nvPr/>
        </p:nvSpPr>
        <p:spPr>
          <a:xfrm>
            <a:off x="361325" y="5019843"/>
            <a:ext cx="9514143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이벤트는 무시를 이용해서 빠르게 넘길 수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해당 이벤트를 무시하였을 경우 </a:t>
            </a:r>
            <a:r>
              <a:rPr lang="ko-KR" altLang="en-US" sz="1600" dirty="0" err="1"/>
              <a:t>랜덤한</a:t>
            </a:r>
            <a:r>
              <a:rPr lang="ko-KR" altLang="en-US" sz="1600" dirty="0"/>
              <a:t> 시간</a:t>
            </a:r>
            <a:r>
              <a:rPr lang="en-US" altLang="ko-KR" sz="1600" dirty="0"/>
              <a:t>(30</a:t>
            </a:r>
            <a:r>
              <a:rPr lang="ko-KR" altLang="en-US" sz="1600" dirty="0"/>
              <a:t>초</a:t>
            </a:r>
            <a:r>
              <a:rPr lang="en-US" altLang="ko-KR" sz="1600" dirty="0"/>
              <a:t>~1</a:t>
            </a:r>
            <a:r>
              <a:rPr lang="ko-KR" altLang="en-US" sz="1600" dirty="0"/>
              <a:t>분</a:t>
            </a:r>
            <a:r>
              <a:rPr lang="en-US" altLang="ko-KR" sz="1600" dirty="0"/>
              <a:t>)</a:t>
            </a:r>
            <a:r>
              <a:rPr lang="ko-KR" altLang="en-US" sz="1600" dirty="0"/>
              <a:t>이내로 해당 이벤트가 다시 등장할 수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특정 이벤트는 무시를 사용하면 후속 이벤트가 등장하는 경우가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무시는 게임당 최대 </a:t>
            </a:r>
            <a:r>
              <a:rPr lang="en-US" altLang="ko-KR" sz="1600" dirty="0"/>
              <a:t>2</a:t>
            </a:r>
            <a:r>
              <a:rPr lang="ko-KR" altLang="en-US" sz="1600" dirty="0"/>
              <a:t>번까지 사용 가능하다</a:t>
            </a:r>
            <a:r>
              <a:rPr lang="en-US" altLang="ko-KR" sz="1600" dirty="0"/>
              <a:t>.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32E462-2301-C50B-7C7F-2500DDFD9CF7}"/>
              </a:ext>
            </a:extLst>
          </p:cNvPr>
          <p:cNvSpPr/>
          <p:nvPr/>
        </p:nvSpPr>
        <p:spPr>
          <a:xfrm>
            <a:off x="6529163" y="2263362"/>
            <a:ext cx="1647360" cy="394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58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AA5F9-A086-2F3E-F1A4-782359271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A4A4E98D-C65A-4D37-C08E-F96D6376BF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456C94F-2A77-56DC-4AC5-515E9274453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CC3248-226B-23C4-A8A3-FC0164E3514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0216EEA7-A3F0-6F89-8F0D-D44255F3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4C6CBF-7FEE-D70D-A236-BA2A760D4F39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후속 이벤트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F88F65-383C-8621-D9E9-DB43154C08FB}"/>
              </a:ext>
            </a:extLst>
          </p:cNvPr>
          <p:cNvSpPr txBox="1"/>
          <p:nvPr/>
        </p:nvSpPr>
        <p:spPr>
          <a:xfrm>
            <a:off x="361325" y="5173870"/>
            <a:ext cx="890339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특정 방해 이벤트는 후속 이벤트를 가지고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해당 이벤트를 해결하거나 무시하였을 경우 다음 방해이벤트는 </a:t>
            </a:r>
            <a:r>
              <a:rPr lang="ko-KR" altLang="en-US" sz="1600" b="1" dirty="0"/>
              <a:t>반드시</a:t>
            </a:r>
            <a:r>
              <a:rPr lang="ko-KR" altLang="en-US" sz="1600" dirty="0"/>
              <a:t> 후속 이벤트가 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9256119-59AD-44F2-D6A4-C67106AA4DC7}"/>
              </a:ext>
            </a:extLst>
          </p:cNvPr>
          <p:cNvGrpSpPr/>
          <p:nvPr/>
        </p:nvGrpSpPr>
        <p:grpSpPr>
          <a:xfrm>
            <a:off x="281612" y="1637684"/>
            <a:ext cx="4969565" cy="2856997"/>
            <a:chOff x="2809461" y="1364959"/>
            <a:chExt cx="6003235" cy="3451253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7ED5796C-325A-A284-2383-0D2600C6FF5D}"/>
                </a:ext>
              </a:extLst>
            </p:cNvPr>
            <p:cNvSpPr/>
            <p:nvPr/>
          </p:nvSpPr>
          <p:spPr>
            <a:xfrm>
              <a:off x="2809461" y="1364959"/>
              <a:ext cx="6003235" cy="3451253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59D8C58-DBB7-56F9-CAA5-5AFB532F7DEF}"/>
                </a:ext>
              </a:extLst>
            </p:cNvPr>
            <p:cNvGrpSpPr/>
            <p:nvPr/>
          </p:nvGrpSpPr>
          <p:grpSpPr>
            <a:xfrm>
              <a:off x="3016050" y="1489520"/>
              <a:ext cx="5638665" cy="3171749"/>
              <a:chOff x="371062" y="208722"/>
              <a:chExt cx="11449877" cy="6440556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1A4E1A40-43D5-FEBC-52D9-1F9469D8AF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2A2A5BC3-D53A-9DFC-01B9-023C566D503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28E29A43-1F00-20DD-8C4B-F0A94EC1193A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F08C97C1-B8EB-A86B-F6EF-EBD2253BBD53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C9D03E5-A550-AA9F-22A8-D39504291C23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658EBAC-F61E-5563-A840-F8E9D3F47523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8" cy="45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b="1" dirty="0"/>
                  <a:t>&lt;</a:t>
                </a:r>
                <a:r>
                  <a:rPr lang="ko-KR" altLang="en-US" sz="600" b="1" dirty="0"/>
                  <a:t>현재 순위</a:t>
                </a:r>
                <a:r>
                  <a:rPr lang="en-US" altLang="ko-KR" sz="600" b="1" dirty="0"/>
                  <a:t>&gt;</a:t>
                </a:r>
                <a:endParaRPr lang="ko-KR" altLang="en-US" sz="600" b="1" dirty="0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70D30335-0E35-44DB-EEFD-A22551E3A865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F15D7374-26D5-5BB2-DB48-8101149DD1C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1E80EA47-5BD9-8C4E-631C-96E20B0F737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4D9FDF3F-AF94-474C-2077-CC40F04C863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7033116F-97C5-28BE-8602-B437B7E25BA1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4D6DB607-FC9C-1FF2-7DB4-BF2DA3A1FB8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ECD9A4A8-6C4F-D223-D9D6-397BCD936F5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266049C0-F710-CA87-E78D-7737E9CD384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42139488-C34A-9CA7-4DB2-CA3536E9F50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87FD9DD3-B2B4-7BE3-09E8-309021DD5AF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04AFD3F5-D1FD-F952-E4A3-C9047C2D4D7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09E8508-EC37-524B-24C0-85B14539665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D7144C8-E823-2EC8-D5C5-4F75962512D1}"/>
                </a:ext>
              </a:extLst>
            </p:cNvPr>
            <p:cNvSpPr/>
            <p:nvPr/>
          </p:nvSpPr>
          <p:spPr>
            <a:xfrm>
              <a:off x="2849441" y="3024426"/>
              <a:ext cx="132318" cy="13231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1F56AB3-831E-47B9-A7A7-7AD101ADAFB3}"/>
                </a:ext>
              </a:extLst>
            </p:cNvPr>
            <p:cNvSpPr/>
            <p:nvPr/>
          </p:nvSpPr>
          <p:spPr>
            <a:xfrm>
              <a:off x="5118397" y="1550881"/>
              <a:ext cx="1397514" cy="2574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현재 점수 </a:t>
              </a:r>
              <a:r>
                <a:rPr lang="en-US" altLang="ko-KR" sz="1000" dirty="0"/>
                <a:t>: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123,000</a:t>
              </a:r>
              <a:endParaRPr lang="ko-KR" altLang="en-US" sz="10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3F0CF10-FB08-0E2B-723B-14AF8B54E524}"/>
                </a:ext>
              </a:extLst>
            </p:cNvPr>
            <p:cNvSpPr/>
            <p:nvPr/>
          </p:nvSpPr>
          <p:spPr>
            <a:xfrm>
              <a:off x="3016050" y="1484965"/>
              <a:ext cx="5638664" cy="3171749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5672957-432F-88F9-57DA-E78739485795}"/>
                </a:ext>
              </a:extLst>
            </p:cNvPr>
            <p:cNvSpPr/>
            <p:nvPr/>
          </p:nvSpPr>
          <p:spPr>
            <a:xfrm>
              <a:off x="5009026" y="2634874"/>
              <a:ext cx="1618914" cy="9190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1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DC6EF81-4563-0D31-F6ED-CCEAB7FE9F7C}"/>
                </a:ext>
              </a:extLst>
            </p:cNvPr>
            <p:cNvGrpSpPr/>
            <p:nvPr/>
          </p:nvGrpSpPr>
          <p:grpSpPr>
            <a:xfrm>
              <a:off x="3253020" y="1550881"/>
              <a:ext cx="5164726" cy="1083993"/>
              <a:chOff x="3299791" y="1759879"/>
              <a:chExt cx="5632174" cy="1182103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0FB1213F-9140-885D-172B-5EBA05248E44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C30C5914-8BD1-746C-A099-AB5B94CB3F95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AD8C6548-C815-74C1-7A9C-21DF1726A075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AF68BF56-7940-1C9A-B7F2-49DF47C6AAB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51CF6628-EC15-D8EB-3E77-621C6972D5FD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74" name="그래픽 73" descr="수신기 단색으로 채워진">
              <a:extLst>
                <a:ext uri="{FF2B5EF4-FFF2-40B4-BE49-F238E27FC236}">
                  <a16:creationId xmlns:a16="http://schemas.microsoft.com/office/drawing/2014/main" id="{222C4089-7C9E-045E-CF17-12F584945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91960" y="1622630"/>
              <a:ext cx="533089" cy="533089"/>
            </a:xfrm>
            <a:prstGeom prst="rect">
              <a:avLst/>
            </a:prstGeom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2EA5B728-FC3A-B216-24C2-EC331838D6D4}"/>
                </a:ext>
              </a:extLst>
            </p:cNvPr>
            <p:cNvSpPr/>
            <p:nvPr/>
          </p:nvSpPr>
          <p:spPr>
            <a:xfrm>
              <a:off x="6529163" y="2263362"/>
              <a:ext cx="1647360" cy="3948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DD53D06-8E12-89FC-278D-52908BD3626D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1525F671-9E2F-DB88-30E7-84C6F1D24679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FC75651-3AFC-550D-B131-6BF76E95670A}"/>
                </a:ext>
              </a:extLst>
            </p:cNvPr>
            <p:cNvSpPr txBox="1"/>
            <p:nvPr/>
          </p:nvSpPr>
          <p:spPr>
            <a:xfrm>
              <a:off x="5858073" y="3592895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분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1199267-1FB8-5A6A-B574-26B65900C1A5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EEAA376-DF16-4D34-32DA-1F094659EBE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5C035D3-0FED-7924-4A8D-0942D06C8F4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951F7062-4943-4D27-5D08-56AEAD0C3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537941F-9934-ADB0-D7C6-2C7479DE0AE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08CE4356-29E8-A17A-5C55-15CD82ADBF2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498E51CD-386F-130C-2394-56EC844CFA8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B7C53F1E-9810-EBD4-AC6B-401DE1E95131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9A11D43-C1DF-5FD2-A85E-115089E3A11F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2030BE09-54A0-EF1E-614E-FBDEC2571C2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45B2B90F-94BD-E5DA-F83B-DD60F91C56B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08CBD1FB-C25E-A4BB-3D30-0831B88952E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388AEC54-B7B7-3261-97D5-CDA010AB0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C112CC87-056B-DFF7-C4B1-82B3D15BA779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2FE34CB3-85AC-2652-8A0F-2699F3B02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6F277284-DA05-F85E-BE7B-D74195FAB87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9274D3EC-54CE-1B96-E3F4-487C2C4D4A0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3F015B2E-9A5D-DFCC-8A3D-1A4912D045D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831BF57-1329-9DE7-BDDF-5C8A4BE3487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76317974-0FCA-C2D2-D2C2-FF30557880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19695106-D59B-A05C-D9A5-3FFBA0870BC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36A9434-EDC5-A0A1-9307-6F054E30E13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D1CAF7E-6BBD-440F-2B73-D8465E225709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6711006-03C2-F711-6111-FB4C52C9549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970298A-DE00-AF53-44E1-CA4BE3D17C1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FC41261-FBF1-018E-0EA7-B4181B8B1B56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78534EF1-4FBD-0F74-622A-339AF08654B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pic>
            <p:nvPicPr>
              <p:cNvPr id="85" name="그림 84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D69AAAA7-785A-88CD-3B21-D967E9518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1375CFE-083B-088A-BC97-122929C60C9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</a:rPr>
                  <a:t>너 왜 내 전화 안 받아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9C53696A-9426-C633-60AF-6C6025421B98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0F7B3D04-BFC7-6BCE-E27A-1FCA77C52291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2EE9C116-4525-713C-C2D9-A547C9FBFA19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5418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17559-1C80-5B6C-F8D6-A74E44423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022A9FCB-3E38-CD8E-A2FB-BE7C6AA08085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3B57BA-C119-9725-FDCE-FA888556EA2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1A01B9F-B320-E386-CE37-8C2B98C2C6F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BF1F95C5-024D-7EDC-2B58-93BCFDC5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AA214-C006-D125-AB42-BFB3FC9B157B}"/>
              </a:ext>
            </a:extLst>
          </p:cNvPr>
          <p:cNvSpPr txBox="1"/>
          <p:nvPr/>
        </p:nvSpPr>
        <p:spPr>
          <a:xfrm>
            <a:off x="454785" y="70076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방해 이벤트 타이머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22D209-BD89-D058-B74A-0EC9BCFB1DC9}"/>
              </a:ext>
            </a:extLst>
          </p:cNvPr>
          <p:cNvSpPr txBox="1"/>
          <p:nvPr/>
        </p:nvSpPr>
        <p:spPr>
          <a:xfrm>
            <a:off x="361325" y="5173870"/>
            <a:ext cx="11304698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플레이어가 방해 이벤트를 해결하고 미니 게임으로 돌아와 게임으로 돌아가기 버튼을 누르면 타이머가 돌아가게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타이머가 돌아가고 </a:t>
            </a:r>
            <a:r>
              <a:rPr lang="en-US" altLang="ko-KR" sz="1600" dirty="0"/>
              <a:t>1</a:t>
            </a:r>
            <a:r>
              <a:rPr lang="ko-KR" altLang="en-US" sz="1600" dirty="0"/>
              <a:t>분이 넘어갈 때 각 등급에 맞는 방해 이벤트 혹은 후속 이벤트가 등장하게 된다</a:t>
            </a:r>
            <a:r>
              <a:rPr lang="en-US" altLang="ko-KR" sz="1600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AB1667-F49B-80E5-A5A1-767B0C113F8B}"/>
              </a:ext>
            </a:extLst>
          </p:cNvPr>
          <p:cNvGrpSpPr/>
          <p:nvPr/>
        </p:nvGrpSpPr>
        <p:grpSpPr>
          <a:xfrm>
            <a:off x="281612" y="1637684"/>
            <a:ext cx="4969565" cy="2856997"/>
            <a:chOff x="2809461" y="1364959"/>
            <a:chExt cx="6003235" cy="3451253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9C9CB8D-33C7-0152-0488-D6A1B17B4CC1}"/>
                </a:ext>
              </a:extLst>
            </p:cNvPr>
            <p:cNvSpPr/>
            <p:nvPr/>
          </p:nvSpPr>
          <p:spPr>
            <a:xfrm>
              <a:off x="2809461" y="1364959"/>
              <a:ext cx="6003235" cy="3451253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6A7A238-E1B2-2BF0-CC9A-2A63EF9E36B3}"/>
                </a:ext>
              </a:extLst>
            </p:cNvPr>
            <p:cNvGrpSpPr/>
            <p:nvPr/>
          </p:nvGrpSpPr>
          <p:grpSpPr>
            <a:xfrm>
              <a:off x="3016050" y="1489520"/>
              <a:ext cx="5638665" cy="3171749"/>
              <a:chOff x="371062" y="208722"/>
              <a:chExt cx="11449877" cy="6440556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05789AA-3D7A-1B92-E0B3-46AB1A73B3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E4DA729D-18B8-45FA-763F-E5006E42561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7384A3F4-9336-7624-B194-72A723B0FC0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1079458-CA83-7B1E-3B7A-6987FB01CCFF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9401D7A7-7C40-BBED-136D-A76C1568BD6C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0BBB424-D0A5-14A4-5C49-A8A2A09F836A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8" cy="45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b="1" dirty="0"/>
                  <a:t>&lt;</a:t>
                </a:r>
                <a:r>
                  <a:rPr lang="ko-KR" altLang="en-US" sz="600" b="1" dirty="0"/>
                  <a:t>현재 순위</a:t>
                </a:r>
                <a:r>
                  <a:rPr lang="en-US" altLang="ko-KR" sz="600" b="1" dirty="0"/>
                  <a:t>&gt;</a:t>
                </a:r>
                <a:endParaRPr lang="ko-KR" altLang="en-US" sz="600" b="1" dirty="0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A9815484-A6A1-7E0E-8EFD-77AB9473083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23B25828-4000-2411-67B7-C3D42AD9B25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EE032041-5F26-D0E6-1856-E2FAA762628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CEC626C8-C74C-C0D5-2B1D-5387B118E94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5D8A5993-C246-5494-6FC2-26EA685836A6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7FB38CBA-A687-3497-386E-AFB54534565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8C7D8B04-420D-5EBE-EA42-8BB858C5483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3A70FB7F-967D-8357-6C74-5CEAFAD7DE5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DF9A7657-CAC5-79F5-4B84-57435A0A460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FEF64B6-1155-C749-823F-9B23C819875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23E6234C-8F4F-9FDE-AED0-18E111425E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575C722D-14AC-4A8E-590D-3211EE982A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FE0B77C-F884-C0CD-FA20-6AF789FEA9EB}"/>
                </a:ext>
              </a:extLst>
            </p:cNvPr>
            <p:cNvSpPr/>
            <p:nvPr/>
          </p:nvSpPr>
          <p:spPr>
            <a:xfrm>
              <a:off x="2849441" y="3024426"/>
              <a:ext cx="132318" cy="13231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E8197-4EC6-95FA-F9BD-57DA69E157CB}"/>
                </a:ext>
              </a:extLst>
            </p:cNvPr>
            <p:cNvSpPr/>
            <p:nvPr/>
          </p:nvSpPr>
          <p:spPr>
            <a:xfrm>
              <a:off x="5118397" y="1550881"/>
              <a:ext cx="1397514" cy="2574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현재 점수 </a:t>
              </a:r>
              <a:r>
                <a:rPr lang="en-US" altLang="ko-KR" sz="1000" dirty="0"/>
                <a:t>: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123,000</a:t>
              </a:r>
              <a:endParaRPr lang="ko-KR" altLang="en-US" sz="10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369B7E5-8A94-1C0A-64F7-A7F19B627578}"/>
                </a:ext>
              </a:extLst>
            </p:cNvPr>
            <p:cNvSpPr/>
            <p:nvPr/>
          </p:nvSpPr>
          <p:spPr>
            <a:xfrm>
              <a:off x="3016050" y="1484965"/>
              <a:ext cx="5638664" cy="3171749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F75BC3C-5C50-0951-B7BB-58B7345126BA}"/>
                </a:ext>
              </a:extLst>
            </p:cNvPr>
            <p:cNvSpPr/>
            <p:nvPr/>
          </p:nvSpPr>
          <p:spPr>
            <a:xfrm>
              <a:off x="5009026" y="2634874"/>
              <a:ext cx="1618914" cy="9190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1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B55B403-FF06-3177-3477-B5C1792D4249}"/>
                </a:ext>
              </a:extLst>
            </p:cNvPr>
            <p:cNvGrpSpPr/>
            <p:nvPr/>
          </p:nvGrpSpPr>
          <p:grpSpPr>
            <a:xfrm>
              <a:off x="3253020" y="1550881"/>
              <a:ext cx="5164726" cy="1083993"/>
              <a:chOff x="3299791" y="1759879"/>
              <a:chExt cx="5632174" cy="1182103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59580E80-A9D3-3A44-7794-8798C40E9932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C634DC4-0897-CA61-4C64-C6FE16BA44E3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C39DAB4D-0F44-1306-1AD2-997B7176F68E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9E7B676B-A978-2F66-FA1A-9B80B07DB7B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355FBC2E-1AE6-7B3A-AE61-CBF368634F4B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74" name="그래픽 73" descr="수신기 단색으로 채워진">
              <a:extLst>
                <a:ext uri="{FF2B5EF4-FFF2-40B4-BE49-F238E27FC236}">
                  <a16:creationId xmlns:a16="http://schemas.microsoft.com/office/drawing/2014/main" id="{FE19F88E-5D01-B798-A38A-1E32C96CC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91960" y="1622630"/>
              <a:ext cx="533089" cy="533089"/>
            </a:xfrm>
            <a:prstGeom prst="rect">
              <a:avLst/>
            </a:prstGeom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C16A411-7D67-0ADE-8C82-5304FFA77B38}"/>
                </a:ext>
              </a:extLst>
            </p:cNvPr>
            <p:cNvSpPr/>
            <p:nvPr/>
          </p:nvSpPr>
          <p:spPr>
            <a:xfrm>
              <a:off x="6529163" y="2263362"/>
              <a:ext cx="1647360" cy="3948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92A23AB-97B0-3205-5280-F57F47D6F5E9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F29C989B-DC69-D5F3-101C-E4483C2C30F3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E1F669-1E74-033F-56BB-1E2365E50123}"/>
                </a:ext>
              </a:extLst>
            </p:cNvPr>
            <p:cNvSpPr txBox="1"/>
            <p:nvPr/>
          </p:nvSpPr>
          <p:spPr>
            <a:xfrm>
              <a:off x="5805975" y="3592895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해결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B90EE67-D514-5DB1-DC2A-4A1C0B26F443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096BD494-E0ED-FBEF-D8F1-396D9E3DF14D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5F2BBAFC-09DE-E7F1-5435-63589453B0D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B1AEE92C-4317-C193-3F5F-BB077DB6B3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435AE5B-A731-1C17-5479-C3B483A81B0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F47ADC73-9AC1-7C76-FD31-3CA5C551DF42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FD7A836C-D873-41B3-565B-DE6B97EB939C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974C712-FC52-4382-A69A-8E0FA57A01E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69A1BCE-E776-8C4C-9A16-DE5E785D3BBA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C18F09B2-3E7A-0B83-C037-279FF281A05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1DA224F2-F7F1-26C1-58EA-00A3766132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CD6580B0-03C7-226F-B4DE-34C8BCD5556B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258D07B3-EB12-0A81-4835-69BC0348F81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3131EA6F-C899-3F65-335A-C261E55CBC03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F5775C7B-A5EF-0CE9-0EF8-3BEF464F965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9F67234C-70DD-17B7-75E6-5C2FF0AA62A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14161747-64B7-E146-C567-D801067A0DE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E91E0E7-0DC9-FEC6-6C6B-02025F3669B2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F1934A5-0D3D-A47F-8B95-AD153723E58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E8F3BCFE-4E99-B0B0-B912-8602C69EDE4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E95B8518-E14D-ADD8-3317-4AF9EF939CB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5577746-33D7-4B21-A031-F4550C5CC7E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904265C-3E3F-F5D4-C7C3-E7A24A45251E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FC8F891-890C-6C28-EF78-0928357A043F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EAD7EBD-2F82-F78A-7950-F6A15F4B0359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152E2A3-AE13-6C30-9F35-52F72E09EF16}"/>
              </a:ext>
            </a:extLst>
          </p:cNvPr>
          <p:cNvSpPr/>
          <p:nvPr/>
        </p:nvSpPr>
        <p:spPr>
          <a:xfrm>
            <a:off x="8874232" y="2289628"/>
            <a:ext cx="1339739" cy="3930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일시 정지</a:t>
            </a:r>
          </a:p>
        </p:txBody>
      </p:sp>
    </p:spTree>
    <p:extLst>
      <p:ext uri="{BB962C8B-B14F-4D97-AF65-F5344CB8AC3E}">
        <p14:creationId xmlns:p14="http://schemas.microsoft.com/office/powerpoint/2010/main" val="3426854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D9DC8-031B-8C62-DF9A-0F89DAF7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33DF9-20F2-DC30-1BEF-24AC80E49656}"/>
              </a:ext>
            </a:extLst>
          </p:cNvPr>
          <p:cNvSpPr txBox="1"/>
          <p:nvPr/>
        </p:nvSpPr>
        <p:spPr>
          <a:xfrm>
            <a:off x="430696" y="5365387"/>
            <a:ext cx="11222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플레이어가 미니게임에서 게임오버 당하지 않은 상태로 </a:t>
            </a:r>
            <a:r>
              <a:rPr lang="en-US" altLang="ko-KR" dirty="0"/>
              <a:t>10</a:t>
            </a:r>
            <a:r>
              <a:rPr lang="ko-KR" altLang="en-US" dirty="0"/>
              <a:t>분을 버티게 되면 점수 집계 창으로 넘어간다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만약 플레이어가 미니게임의 목표를 달성한 채로 넘어가게 되면 게임 클리어 점수를 얻는다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그렇지 않은 경우 방해 이벤트 처리관련 점수를 받게 된다</a:t>
            </a:r>
            <a:r>
              <a:rPr lang="en-US" altLang="ko-KR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A4DBF4-DE23-29DA-DF65-48779393D2CA}"/>
              </a:ext>
            </a:extLst>
          </p:cNvPr>
          <p:cNvGrpSpPr/>
          <p:nvPr/>
        </p:nvGrpSpPr>
        <p:grpSpPr>
          <a:xfrm>
            <a:off x="2632221" y="1080373"/>
            <a:ext cx="6927559" cy="3896752"/>
            <a:chOff x="2632221" y="1012822"/>
            <a:chExt cx="6927559" cy="38967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1B2A760-DBAA-45E6-435B-0FACCEB86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2221" y="1012822"/>
              <a:ext cx="6927559" cy="3896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F9AD5A-032B-18AD-4BD3-3A1E2C4B7A14}"/>
                </a:ext>
              </a:extLst>
            </p:cNvPr>
            <p:cNvSpPr txBox="1"/>
            <p:nvPr/>
          </p:nvSpPr>
          <p:spPr>
            <a:xfrm>
              <a:off x="2849217" y="1152939"/>
              <a:ext cx="1745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[</a:t>
              </a:r>
              <a:r>
                <a:rPr lang="ko-KR" altLang="en-US" sz="2400" b="1" dirty="0"/>
                <a:t>게임</a:t>
              </a:r>
              <a:r>
                <a:rPr lang="en-US" altLang="ko-KR" sz="2400" b="1" dirty="0"/>
                <a:t> </a:t>
              </a:r>
              <a:r>
                <a:rPr lang="ko-KR" altLang="en-US" sz="2400" b="1" dirty="0"/>
                <a:t>결과</a:t>
              </a:r>
              <a:r>
                <a:rPr lang="en-US" altLang="ko-KR" sz="2400" b="1" dirty="0"/>
                <a:t>]</a:t>
              </a:r>
              <a:endParaRPr lang="ko-KR" altLang="en-US" sz="2400" b="1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382B092-FA82-8307-044C-2B951A49632A}"/>
                </a:ext>
              </a:extLst>
            </p:cNvPr>
            <p:cNvGrpSpPr/>
            <p:nvPr/>
          </p:nvGrpSpPr>
          <p:grpSpPr>
            <a:xfrm>
              <a:off x="2737226" y="1738902"/>
              <a:ext cx="6717548" cy="369332"/>
              <a:chOff x="2710070" y="1738902"/>
              <a:chExt cx="6717548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9F726C-378E-01E5-E587-86128CF9B180}"/>
                  </a:ext>
                </a:extLst>
              </p:cNvPr>
              <p:cNvSpPr txBox="1"/>
              <p:nvPr/>
            </p:nvSpPr>
            <p:spPr>
              <a:xfrm>
                <a:off x="2710070" y="1738902"/>
                <a:ext cx="6546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랭킹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등 유지</a:t>
                </a:r>
                <a:r>
                  <a:rPr lang="en-US" altLang="ko-KR" dirty="0"/>
                  <a:t>----------------------------------------------------</a:t>
                </a:r>
                <a:endParaRPr lang="ko-KR" altLang="en-US" dirty="0"/>
              </a:p>
            </p:txBody>
          </p:sp>
          <p:pic>
            <p:nvPicPr>
              <p:cNvPr id="23" name="그래픽 22" descr="확인란 선택됨 단색으로 채워진">
                <a:extLst>
                  <a:ext uri="{FF2B5EF4-FFF2-40B4-BE49-F238E27FC236}">
                    <a16:creationId xmlns:a16="http://schemas.microsoft.com/office/drawing/2014/main" id="{3087480A-934D-51F5-E37B-8A17A80D1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1748234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E713F88-DA9C-DBC3-67E2-22226B99792D}"/>
                </a:ext>
              </a:extLst>
            </p:cNvPr>
            <p:cNvGrpSpPr/>
            <p:nvPr/>
          </p:nvGrpSpPr>
          <p:grpSpPr>
            <a:xfrm>
              <a:off x="2737226" y="2569126"/>
              <a:ext cx="6717548" cy="369332"/>
              <a:chOff x="2710070" y="2600424"/>
              <a:chExt cx="6717548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3EC467-80A5-BD74-834B-5EA057185ED1}"/>
                  </a:ext>
                </a:extLst>
              </p:cNvPr>
              <p:cNvSpPr txBox="1"/>
              <p:nvPr/>
            </p:nvSpPr>
            <p:spPr>
              <a:xfrm>
                <a:off x="2710070" y="2600424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2 : </a:t>
                </a:r>
                <a:r>
                  <a:rPr lang="ko-KR" altLang="en-US" dirty="0"/>
                  <a:t>무시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5" name="그래픽 24" descr="선을 그은 확인란 단색으로 채워진">
                <a:extLst>
                  <a:ext uri="{FF2B5EF4-FFF2-40B4-BE49-F238E27FC236}">
                    <a16:creationId xmlns:a16="http://schemas.microsoft.com/office/drawing/2014/main" id="{D1501463-4E03-D9CC-5A95-DFED9BF99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67618" y="2605090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82A0373-790B-1846-01AC-1601B743718A}"/>
                </a:ext>
              </a:extLst>
            </p:cNvPr>
            <p:cNvGrpSpPr/>
            <p:nvPr/>
          </p:nvGrpSpPr>
          <p:grpSpPr>
            <a:xfrm>
              <a:off x="2737226" y="2154014"/>
              <a:ext cx="6717548" cy="369332"/>
              <a:chOff x="2710070" y="2196325"/>
              <a:chExt cx="6717548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20E1D0-BBAE-18EC-E19A-D9A7FF44DB51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6" name="그래픽 25" descr="확인란 선택됨 단색으로 채워진">
                <a:extLst>
                  <a:ext uri="{FF2B5EF4-FFF2-40B4-BE49-F238E27FC236}">
                    <a16:creationId xmlns:a16="http://schemas.microsoft.com/office/drawing/2014/main" id="{B0713A76-29A3-F9A1-CF1C-3C8AC1A3A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ABA7D9C-3848-4F33-DF22-1D0E98FA522D}"/>
                </a:ext>
              </a:extLst>
            </p:cNvPr>
            <p:cNvGrpSpPr/>
            <p:nvPr/>
          </p:nvGrpSpPr>
          <p:grpSpPr>
            <a:xfrm>
              <a:off x="2737226" y="2984238"/>
              <a:ext cx="6717548" cy="369332"/>
              <a:chOff x="2710070" y="2196325"/>
              <a:chExt cx="6717548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DC3594B-4ED3-0404-BB03-428EB5DDB41A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3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2" name="그래픽 31" descr="확인란 선택됨 단색으로 채워진">
                <a:extLst>
                  <a:ext uri="{FF2B5EF4-FFF2-40B4-BE49-F238E27FC236}">
                    <a16:creationId xmlns:a16="http://schemas.microsoft.com/office/drawing/2014/main" id="{25E741E6-4775-ECB7-5B45-440657301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4CD4D78-D823-05AF-DEB8-889952EFB69E}"/>
                </a:ext>
              </a:extLst>
            </p:cNvPr>
            <p:cNvGrpSpPr/>
            <p:nvPr/>
          </p:nvGrpSpPr>
          <p:grpSpPr>
            <a:xfrm>
              <a:off x="2737226" y="3399350"/>
              <a:ext cx="6717548" cy="369332"/>
              <a:chOff x="2710070" y="2196325"/>
              <a:chExt cx="6717548" cy="36933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9C1C3D-7978-C345-DDB1-FD78EB374AD2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4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5" name="그래픽 34" descr="확인란 선택됨 단색으로 채워진">
                <a:extLst>
                  <a:ext uri="{FF2B5EF4-FFF2-40B4-BE49-F238E27FC236}">
                    <a16:creationId xmlns:a16="http://schemas.microsoft.com/office/drawing/2014/main" id="{E49B7D79-7879-C015-52AF-62B07F22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A5F8F40-1C88-3C87-F573-8121AC0CDF70}"/>
                </a:ext>
              </a:extLst>
            </p:cNvPr>
            <p:cNvGrpSpPr/>
            <p:nvPr/>
          </p:nvGrpSpPr>
          <p:grpSpPr>
            <a:xfrm>
              <a:off x="2737226" y="3814461"/>
              <a:ext cx="6717548" cy="369332"/>
              <a:chOff x="2710070" y="2196325"/>
              <a:chExt cx="6717548" cy="36933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83A2CF-B3DE-1474-A649-406B70AF8DED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/>
                  <a:t>히든</a:t>
                </a:r>
                <a:r>
                  <a:rPr lang="ko-KR" altLang="en-US" dirty="0"/>
                  <a:t>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8" name="그래픽 37" descr="확인란 선택됨 단색으로 채워진">
                <a:extLst>
                  <a:ext uri="{FF2B5EF4-FFF2-40B4-BE49-F238E27FC236}">
                    <a16:creationId xmlns:a16="http://schemas.microsoft.com/office/drawing/2014/main" id="{110DC444-39A5-0D61-2CD5-BE5022147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3264B44-7972-67A8-10D0-CA87E463ED08}"/>
                </a:ext>
              </a:extLst>
            </p:cNvPr>
            <p:cNvSpPr/>
            <p:nvPr/>
          </p:nvSpPr>
          <p:spPr>
            <a:xfrm>
              <a:off x="8322365" y="4472609"/>
              <a:ext cx="1132409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다음으로</a:t>
              </a: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B6D7DE7F-2E71-2658-F758-4875E445E363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6E386DC-887C-404E-9726-AA634AC7A38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24EC4F-CDBA-4040-2A71-509E509C1D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5CDCBC2-77E2-3C3A-862B-02384F36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47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A5BA8-253B-0B23-1A6C-6896ABD86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2E8424-FDDD-7066-8249-ADCF74F68383}"/>
              </a:ext>
            </a:extLst>
          </p:cNvPr>
          <p:cNvSpPr txBox="1"/>
          <p:nvPr/>
        </p:nvSpPr>
        <p:spPr>
          <a:xfrm>
            <a:off x="636105" y="1636644"/>
            <a:ext cx="9882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플레이어가 게임을 어느정도 했는지에 따른 점수를 매기고 점수에 따라서 등급을 부여한다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등급의 수치를 넘어가게 되면 해당 등급을 부여 받게 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1BC6DC-9459-F2FB-DD85-D568E4473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909115"/>
              </p:ext>
            </p:extLst>
          </p:nvPr>
        </p:nvGraphicFramePr>
        <p:xfrm>
          <a:off x="2642695" y="3038349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542978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1246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해결한 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4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4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3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2564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6A4A370E-F3C9-BC57-7E7C-A5D377260A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7D9B370-EF2F-D997-7FF3-1A637E85C38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F89ABC5-FA3B-055E-EA7A-44E28AA325D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B07EEC-718D-D738-A787-37DD6741C7E5}"/>
              </a:ext>
            </a:extLst>
          </p:cNvPr>
          <p:cNvSpPr txBox="1"/>
          <p:nvPr/>
        </p:nvSpPr>
        <p:spPr>
          <a:xfrm>
            <a:off x="454785" y="707392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점수 측정 방식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8B03889-AD74-7626-55A0-10D821D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18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EA6CF-7774-0C57-E4E0-4F73EDD6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971161-86E2-04C5-9D3D-3B2F318DBE1E}"/>
              </a:ext>
            </a:extLst>
          </p:cNvPr>
          <p:cNvSpPr txBox="1"/>
          <p:nvPr/>
        </p:nvSpPr>
        <p:spPr>
          <a:xfrm>
            <a:off x="669234" y="1888435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미니 게임의 종류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방해 공작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94C541-62F7-C014-4405-6E985BA2A94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게임 컨텐츠</a:t>
            </a:r>
          </a:p>
        </p:txBody>
      </p:sp>
      <p:pic>
        <p:nvPicPr>
          <p:cNvPr id="7" name="그래픽 6" descr="기타 단색으로 채워진">
            <a:extLst>
              <a:ext uri="{FF2B5EF4-FFF2-40B4-BE49-F238E27FC236}">
                <a16:creationId xmlns:a16="http://schemas.microsoft.com/office/drawing/2014/main" id="{714FFE3D-AA24-2E93-8F0B-DF72AEC88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BFCAF78-1DAE-E8FB-BDC5-698A56DE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42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18250-AD92-5C18-5106-C359EADA9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B50A3-18AC-1C35-0F86-8E696DCAAD0A}"/>
              </a:ext>
            </a:extLst>
          </p:cNvPr>
          <p:cNvSpPr txBox="1"/>
          <p:nvPr/>
        </p:nvSpPr>
        <p:spPr>
          <a:xfrm>
            <a:off x="554527" y="5210360"/>
            <a:ext cx="1120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횡스크롤</a:t>
            </a:r>
            <a:r>
              <a:rPr lang="ko-KR" altLang="en-US" dirty="0"/>
              <a:t> 러닝 게임으로 점프와 슬라이딩 두개의 기능으로 장애물을 피할 때마다 점수를 얻는 게임이다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캐릭터는 고정 되어 있고 장애물이 플레이어에게 다가오는 형식</a:t>
            </a:r>
            <a:r>
              <a:rPr lang="en-US" altLang="ko-KR" dirty="0"/>
              <a:t>(</a:t>
            </a:r>
            <a:r>
              <a:rPr lang="ko-KR" altLang="en-US" dirty="0"/>
              <a:t>속도는 점수 배점에 따라 달라진다</a:t>
            </a:r>
            <a:r>
              <a:rPr lang="en-US" altLang="ko-KR" dirty="0"/>
              <a:t>.)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정해진 시간동안 </a:t>
            </a:r>
            <a:r>
              <a:rPr lang="en-US" altLang="ko-KR" dirty="0"/>
              <a:t>1</a:t>
            </a:r>
            <a:r>
              <a:rPr lang="ko-KR" altLang="en-US" dirty="0"/>
              <a:t>등을 유지하는 것이 목표이다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장애물에 </a:t>
            </a:r>
            <a:r>
              <a:rPr lang="en-US" altLang="ko-KR" dirty="0"/>
              <a:t>3</a:t>
            </a:r>
            <a:r>
              <a:rPr lang="ko-KR" altLang="en-US" dirty="0"/>
              <a:t>번 이상 부딪힐 경우 게임 오버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DCA4CE-F2B3-DDEA-9549-CB9B951C5E05}"/>
              </a:ext>
            </a:extLst>
          </p:cNvPr>
          <p:cNvGrpSpPr/>
          <p:nvPr/>
        </p:nvGrpSpPr>
        <p:grpSpPr>
          <a:xfrm>
            <a:off x="2756452" y="1360418"/>
            <a:ext cx="6433930" cy="3619086"/>
            <a:chOff x="371062" y="208722"/>
            <a:chExt cx="11449877" cy="64405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A7CB48-EE37-B6AC-921F-1E909A97A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E9D7C0F-A0F8-7B4D-98D4-2D52465B9E5A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76D57CE-5652-BBC3-3971-2647876D013E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038F6C-E323-F84B-78EF-E646DDE54D84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980D58F-E7A9-0D0C-6F27-CDB82D513DDA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F15BA36-1BD7-B4D1-3B96-416DD998F378}"/>
                </a:ext>
              </a:extLst>
            </p:cNvPr>
            <p:cNvSpPr/>
            <p:nvPr/>
          </p:nvSpPr>
          <p:spPr>
            <a:xfrm>
              <a:off x="7015268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295CBDC-12D1-830B-691E-35C73359E1C4}"/>
                </a:ext>
              </a:extLst>
            </p:cNvPr>
            <p:cNvSpPr/>
            <p:nvPr/>
          </p:nvSpPr>
          <p:spPr>
            <a:xfrm>
              <a:off x="4713512" y="348954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FC566B8-8421-5797-6E94-EADD9B5132A6}"/>
                </a:ext>
              </a:extLst>
            </p:cNvPr>
            <p:cNvSpPr/>
            <p:nvPr/>
          </p:nvSpPr>
          <p:spPr>
            <a:xfrm>
              <a:off x="3550145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4D1BD69-121B-B302-59D0-8FA9B3D16290}"/>
                </a:ext>
              </a:extLst>
            </p:cNvPr>
            <p:cNvSpPr/>
            <p:nvPr/>
          </p:nvSpPr>
          <p:spPr>
            <a:xfrm>
              <a:off x="8032488" y="4747481"/>
              <a:ext cx="722243" cy="74554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0FFAF7F-192B-C930-19D0-408AF0D81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0209" y="4210904"/>
              <a:ext cx="318052" cy="414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035434F-C835-C9E9-7479-3EA81D0E0DA6}"/>
                </a:ext>
              </a:extLst>
            </p:cNvPr>
            <p:cNvCxnSpPr>
              <a:cxnSpLocks/>
            </p:cNvCxnSpPr>
            <p:nvPr/>
          </p:nvCxnSpPr>
          <p:spPr>
            <a:xfrm>
              <a:off x="7821935" y="4479192"/>
              <a:ext cx="229480" cy="268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8286B86-083C-F2CE-2775-2A42EAFFB515}"/>
              </a:ext>
            </a:extLst>
          </p:cNvPr>
          <p:cNvGrpSpPr/>
          <p:nvPr/>
        </p:nvGrpSpPr>
        <p:grpSpPr>
          <a:xfrm>
            <a:off x="2872799" y="1500579"/>
            <a:ext cx="1060173" cy="291260"/>
            <a:chOff x="3734379" y="1360417"/>
            <a:chExt cx="1695023" cy="465671"/>
          </a:xfrm>
        </p:grpSpPr>
        <p:pic>
          <p:nvPicPr>
            <p:cNvPr id="28" name="그림 2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09CF38E-255C-88E9-164D-44C746DD4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379" y="1360417"/>
              <a:ext cx="465671" cy="465671"/>
            </a:xfrm>
            <a:prstGeom prst="rect">
              <a:avLst/>
            </a:prstGeom>
          </p:spPr>
        </p:pic>
        <p:pic>
          <p:nvPicPr>
            <p:cNvPr id="29" name="그림 2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24E6C6E-FF85-41D6-EB01-283C822C9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055" y="1360417"/>
              <a:ext cx="465671" cy="465671"/>
            </a:xfrm>
            <a:prstGeom prst="rect">
              <a:avLst/>
            </a:prstGeom>
          </p:spPr>
        </p:pic>
        <p:pic>
          <p:nvPicPr>
            <p:cNvPr id="30" name="그림 2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FFF9DE1-B0E4-A53E-CBC6-30733779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3731" y="1360417"/>
              <a:ext cx="465671" cy="465671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C42FCA-A972-AC44-21CB-BB0793165D61}"/>
              </a:ext>
            </a:extLst>
          </p:cNvPr>
          <p:cNvSpPr/>
          <p:nvPr/>
        </p:nvSpPr>
        <p:spPr>
          <a:xfrm>
            <a:off x="4745769" y="1460573"/>
            <a:ext cx="1843456" cy="37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현재 점수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123,000</a:t>
            </a:r>
            <a:endParaRPr lang="ko-KR" altLang="en-US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0A38407-1D3F-8D4F-4A5E-A719D38C6E6D}"/>
              </a:ext>
            </a:extLst>
          </p:cNvPr>
          <p:cNvGrpSpPr/>
          <p:nvPr/>
        </p:nvGrpSpPr>
        <p:grpSpPr>
          <a:xfrm>
            <a:off x="7798181" y="1431760"/>
            <a:ext cx="1347179" cy="889480"/>
            <a:chOff x="9690652" y="311427"/>
            <a:chExt cx="2047462" cy="145520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214B5-F209-8EF1-7E3E-BFEFF8A8FF0B}"/>
                </a:ext>
              </a:extLst>
            </p:cNvPr>
            <p:cNvSpPr txBox="1"/>
            <p:nvPr/>
          </p:nvSpPr>
          <p:spPr>
            <a:xfrm>
              <a:off x="9932505" y="311427"/>
              <a:ext cx="1563758" cy="415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&lt;</a:t>
              </a:r>
              <a:r>
                <a:rPr lang="ko-KR" altLang="en-US" sz="1000" b="1" dirty="0"/>
                <a:t>현재 순위</a:t>
              </a:r>
              <a:r>
                <a:rPr lang="en-US" altLang="ko-KR" sz="1000" b="1" dirty="0"/>
                <a:t>&gt;</a:t>
              </a:r>
              <a:endParaRPr lang="ko-KR" altLang="en-US" sz="1000" b="1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81CF12C-FBF4-8042-2334-3EAA3012EC97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1094849-D2DD-2E93-E5B2-19B4709B96D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1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3745F51-1E93-ECE6-91C0-B5318959901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You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9257FDD-9EB6-2272-36A4-D8783BC5824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DE2A45C-F6D0-DB55-8792-8B65DA895CE4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0DDD36B-7273-26F4-6470-35DE42F9DA2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2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7A39D6F-9565-BA1D-991E-F12EEBE55B2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8B47F9B-56B8-1A64-293A-FA0364C017C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3DD6016-C4BD-B6EF-40FE-D3FA977470FD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CFFF97C-1051-5400-91A7-97F90C68F4B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3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90F71E8-EE7F-95D5-E456-A7FA227CCFF4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1E5C357-AD6F-FDED-70F1-A0436A1F99E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E99ECB65-8EB0-9FC6-B740-6D285361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C5392C8-170D-0A5D-7E68-D615F18563E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59D42D-D116-5606-5299-259D09E41BB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8C76723-767F-BB26-2C7F-4E09A1C9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DE5EF-62CB-7ABA-9D34-CFB6B6329A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</p:spTree>
    <p:extLst>
      <p:ext uri="{BB962C8B-B14F-4D97-AF65-F5344CB8AC3E}">
        <p14:creationId xmlns:p14="http://schemas.microsoft.com/office/powerpoint/2010/main" val="2624109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FD8A3-F25C-C781-965A-F2158A377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5982E3-8AD7-8CE4-425D-E5AB0DF43A94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9AD029-F6BA-7B3E-A510-8ACFE45CEEE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266745-E257-88EF-2805-D62FC51D6D07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F7FC29-4C53-8B48-4363-5957EEC3C519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27D731-C7BD-5686-0057-27577E19E922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E050C9E-5701-ECA6-18E7-3C335C8DD4E0}"/>
              </a:ext>
            </a:extLst>
          </p:cNvPr>
          <p:cNvSpPr/>
          <p:nvPr/>
        </p:nvSpPr>
        <p:spPr>
          <a:xfrm>
            <a:off x="6395342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79E3F6D-4906-73D3-357A-B8BBA7DF4DE6}"/>
              </a:ext>
            </a:extLst>
          </p:cNvPr>
          <p:cNvSpPr/>
          <p:nvPr/>
        </p:nvSpPr>
        <p:spPr>
          <a:xfrm>
            <a:off x="4363180" y="406770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65202C9-9519-76C7-EF50-3E27AEC0D023}"/>
              </a:ext>
            </a:extLst>
          </p:cNvPr>
          <p:cNvSpPr/>
          <p:nvPr/>
        </p:nvSpPr>
        <p:spPr>
          <a:xfrm>
            <a:off x="3418967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9DEEDB-8692-5D1B-2F12-4C2BF444AA43}"/>
              </a:ext>
            </a:extLst>
          </p:cNvPr>
          <p:cNvSpPr/>
          <p:nvPr/>
        </p:nvSpPr>
        <p:spPr>
          <a:xfrm>
            <a:off x="7220940" y="5088669"/>
            <a:ext cx="586188" cy="6051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74FC3FE-9D99-DE4A-B412-EFB47A710227}"/>
              </a:ext>
            </a:extLst>
          </p:cNvPr>
          <p:cNvCxnSpPr>
            <a:cxnSpLocks/>
          </p:cNvCxnSpPr>
          <p:nvPr/>
        </p:nvCxnSpPr>
        <p:spPr>
          <a:xfrm flipV="1">
            <a:off x="4043966" y="4653171"/>
            <a:ext cx="258138" cy="336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6B87A5-CE29-63E2-FC4E-DB4F7297CD9B}"/>
              </a:ext>
            </a:extLst>
          </p:cNvPr>
          <p:cNvCxnSpPr>
            <a:cxnSpLocks/>
          </p:cNvCxnSpPr>
          <p:nvPr/>
        </p:nvCxnSpPr>
        <p:spPr>
          <a:xfrm>
            <a:off x="7050050" y="4870920"/>
            <a:ext cx="186250" cy="217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C226C7D6-B55E-6C53-55DC-E4D67B17A776}"/>
              </a:ext>
            </a:extLst>
          </p:cNvPr>
          <p:cNvSpPr/>
          <p:nvPr/>
        </p:nvSpPr>
        <p:spPr>
          <a:xfrm>
            <a:off x="3401273" y="3325008"/>
            <a:ext cx="1631593" cy="585471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:W, ↑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점프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C02A35-697A-7E6D-5BC7-4FA9BECFD026}"/>
              </a:ext>
            </a:extLst>
          </p:cNvPr>
          <p:cNvCxnSpPr>
            <a:cxnSpLocks/>
          </p:cNvCxnSpPr>
          <p:nvPr/>
        </p:nvCxnSpPr>
        <p:spPr>
          <a:xfrm>
            <a:off x="4527123" y="5108298"/>
            <a:ext cx="0" cy="5854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A43C6-897E-1FD0-FDA9-F723C876F6EB}"/>
              </a:ext>
            </a:extLst>
          </p:cNvPr>
          <p:cNvSpPr txBox="1"/>
          <p:nvPr/>
        </p:nvSpPr>
        <p:spPr>
          <a:xfrm>
            <a:off x="1910879" y="5043661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3m</a:t>
            </a:r>
            <a:endParaRPr lang="ko-KR" altLang="en-US" sz="11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7890F4A-2D01-0961-8514-FB5285C510DE}"/>
              </a:ext>
            </a:extLst>
          </p:cNvPr>
          <p:cNvCxnSpPr>
            <a:cxnSpLocks/>
          </p:cNvCxnSpPr>
          <p:nvPr/>
        </p:nvCxnSpPr>
        <p:spPr>
          <a:xfrm>
            <a:off x="1757002" y="466621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95BAEB-6527-21E7-7EEC-F5772A096703}"/>
              </a:ext>
            </a:extLst>
          </p:cNvPr>
          <p:cNvCxnSpPr>
            <a:cxnSpLocks/>
          </p:cNvCxnSpPr>
          <p:nvPr/>
        </p:nvCxnSpPr>
        <p:spPr>
          <a:xfrm>
            <a:off x="1757002" y="56937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BC90FF0-2F2E-EEBE-6487-CF22D25835A2}"/>
              </a:ext>
            </a:extLst>
          </p:cNvPr>
          <p:cNvCxnSpPr>
            <a:cxnSpLocks/>
          </p:cNvCxnSpPr>
          <p:nvPr/>
        </p:nvCxnSpPr>
        <p:spPr>
          <a:xfrm>
            <a:off x="1881029" y="4666216"/>
            <a:ext cx="0" cy="10275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C489F6D0-8808-03AC-4866-D8B8E5C84FDD}"/>
              </a:ext>
            </a:extLst>
          </p:cNvPr>
          <p:cNvSpPr/>
          <p:nvPr/>
        </p:nvSpPr>
        <p:spPr>
          <a:xfrm>
            <a:off x="5965240" y="3673822"/>
            <a:ext cx="1631593" cy="585471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:S, ↓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슬라이딩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8135464-5CE8-C44C-D750-8FFC23CF0A7A}"/>
              </a:ext>
            </a:extLst>
          </p:cNvPr>
          <p:cNvCxnSpPr>
            <a:cxnSpLocks/>
          </p:cNvCxnSpPr>
          <p:nvPr/>
        </p:nvCxnSpPr>
        <p:spPr>
          <a:xfrm rot="16200000">
            <a:off x="1046787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54AEA36-BA1B-5532-FC72-16275CA965AF}"/>
              </a:ext>
            </a:extLst>
          </p:cNvPr>
          <p:cNvCxnSpPr>
            <a:cxnSpLocks/>
          </p:cNvCxnSpPr>
          <p:nvPr/>
        </p:nvCxnSpPr>
        <p:spPr>
          <a:xfrm rot="16200000">
            <a:off x="1591686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3F3C90-C0E2-D479-87BA-A7AF7F91F5F0}"/>
              </a:ext>
            </a:extLst>
          </p:cNvPr>
          <p:cNvCxnSpPr>
            <a:cxnSpLocks/>
          </p:cNvCxnSpPr>
          <p:nvPr/>
        </p:nvCxnSpPr>
        <p:spPr>
          <a:xfrm>
            <a:off x="1170814" y="4508140"/>
            <a:ext cx="5449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903B99-4D9C-CB98-0EE7-8A8110AD2967}"/>
              </a:ext>
            </a:extLst>
          </p:cNvPr>
          <p:cNvSpPr txBox="1"/>
          <p:nvPr/>
        </p:nvSpPr>
        <p:spPr>
          <a:xfrm>
            <a:off x="4103130" y="5213083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29E076-3D30-578D-2D69-06CB7AEA96DF}"/>
              </a:ext>
            </a:extLst>
          </p:cNvPr>
          <p:cNvSpPr txBox="1"/>
          <p:nvPr/>
        </p:nvSpPr>
        <p:spPr>
          <a:xfrm>
            <a:off x="1244290" y="42439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543E08-B7B9-D6F5-7E45-17C13DEC9CCC}"/>
              </a:ext>
            </a:extLst>
          </p:cNvPr>
          <p:cNvSpPr txBox="1"/>
          <p:nvPr/>
        </p:nvSpPr>
        <p:spPr>
          <a:xfrm>
            <a:off x="7941081" y="526449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1.7m</a:t>
            </a:r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10B8C27-705B-D75A-2E15-501E1F975241}"/>
              </a:ext>
            </a:extLst>
          </p:cNvPr>
          <p:cNvCxnSpPr>
            <a:cxnSpLocks/>
          </p:cNvCxnSpPr>
          <p:nvPr/>
        </p:nvCxnSpPr>
        <p:spPr>
          <a:xfrm>
            <a:off x="7816953" y="5108298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BC4DDC9-A196-874F-6C12-45657A3E7373}"/>
              </a:ext>
            </a:extLst>
          </p:cNvPr>
          <p:cNvCxnSpPr>
            <a:cxnSpLocks/>
          </p:cNvCxnSpPr>
          <p:nvPr/>
        </p:nvCxnSpPr>
        <p:spPr>
          <a:xfrm>
            <a:off x="7816953" y="569334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7666498-ACBC-98F3-BD89-31CD78ACD5BA}"/>
              </a:ext>
            </a:extLst>
          </p:cNvPr>
          <p:cNvCxnSpPr>
            <a:cxnSpLocks/>
          </p:cNvCxnSpPr>
          <p:nvPr/>
        </p:nvCxnSpPr>
        <p:spPr>
          <a:xfrm>
            <a:off x="7940980" y="5108298"/>
            <a:ext cx="0" cy="585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7DF25C3-B61A-43FE-B019-A50FAB2DB447}"/>
              </a:ext>
            </a:extLst>
          </p:cNvPr>
          <p:cNvCxnSpPr>
            <a:cxnSpLocks/>
          </p:cNvCxnSpPr>
          <p:nvPr/>
        </p:nvCxnSpPr>
        <p:spPr>
          <a:xfrm>
            <a:off x="4403096" y="50886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DE1A7FA-6EF1-A3EF-DE0A-5C77C39AD9D1}"/>
              </a:ext>
            </a:extLst>
          </p:cNvPr>
          <p:cNvCxnSpPr>
            <a:cxnSpLocks/>
          </p:cNvCxnSpPr>
          <p:nvPr/>
        </p:nvCxnSpPr>
        <p:spPr>
          <a:xfrm>
            <a:off x="4403096" y="5688462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4455004-11D6-1714-961A-56268A03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98A014E6-A035-4590-D472-493527476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pic>
        <p:nvPicPr>
          <p:cNvPr id="48" name="그림 47" descr="블랙, 어둠이(가) 표시된 사진&#10;&#10;자동 생성된 설명">
            <a:extLst>
              <a:ext uri="{FF2B5EF4-FFF2-40B4-BE49-F238E27FC236}">
                <a16:creationId xmlns:a16="http://schemas.microsoft.com/office/drawing/2014/main" id="{73223E22-6D2C-AFAA-D9A5-DD7862EB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18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30B002E0-FD98-A936-39FC-C4EFBB29A6C0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599D6F-3466-4FD6-669E-D1CE0DB631D6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71EA727C-76BB-DBEF-9BCF-A88F0B740366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28ACA04-F526-B5A0-EF9C-38A9A9C352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B69A3D2-4FAF-763C-0CF2-1930D498D26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0082A36-0A14-D513-6F48-1444EEB4FB6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9119F33-010D-2A6F-C319-A91014D8A48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C0BF5302-9C35-5243-A52F-A58CC4DEA44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951C362-10CE-FE35-452E-24964D687D0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430BE31-E2F2-BF48-4B1C-51DCC4EFDB8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2F9816F-F30C-72B3-BFDE-331D9A05C8F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29D74C-085F-0C6B-4FB9-5E6B7C18681F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DB30E74-7104-E49B-6D26-C8930C74502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F598A78-FD7C-48D1-A72B-E1B2C68F352F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49CFB2-F888-9CB7-E750-3A0ED1291100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65" name="말풍선: 사각형 64">
            <a:extLst>
              <a:ext uri="{FF2B5EF4-FFF2-40B4-BE49-F238E27FC236}">
                <a16:creationId xmlns:a16="http://schemas.microsoft.com/office/drawing/2014/main" id="{05DF0464-7D57-F5EB-F55D-03AF3F10E304}"/>
              </a:ext>
            </a:extLst>
          </p:cNvPr>
          <p:cNvSpPr/>
          <p:nvPr/>
        </p:nvSpPr>
        <p:spPr>
          <a:xfrm>
            <a:off x="8248811" y="4417997"/>
            <a:ext cx="3245224" cy="631388"/>
          </a:xfrm>
          <a:prstGeom prst="wedgeRectCallout">
            <a:avLst>
              <a:gd name="adj1" fmla="val -57580"/>
              <a:gd name="adj2" fmla="val -210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장애물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점프와 슬라이딩으로 피할 때 점수가 올라간다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6" name="말풍선: 사각형 65">
            <a:extLst>
              <a:ext uri="{FF2B5EF4-FFF2-40B4-BE49-F238E27FC236}">
                <a16:creationId xmlns:a16="http://schemas.microsoft.com/office/drawing/2014/main" id="{9F136409-428C-647E-95DB-FAFBA4EA0BA8}"/>
              </a:ext>
            </a:extLst>
          </p:cNvPr>
          <p:cNvSpPr/>
          <p:nvPr/>
        </p:nvSpPr>
        <p:spPr>
          <a:xfrm>
            <a:off x="1213693" y="2257711"/>
            <a:ext cx="3245224" cy="643549"/>
          </a:xfrm>
          <a:prstGeom prst="wedgeRectCallout">
            <a:avLst>
              <a:gd name="adj1" fmla="val -21805"/>
              <a:gd name="adj2" fmla="val -8797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생명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장해물에 부딪힐 경우 하나씩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3</a:t>
            </a:r>
            <a:r>
              <a:rPr lang="ko-KR" altLang="en-US" sz="1050" dirty="0">
                <a:solidFill>
                  <a:schemeClr val="tx1"/>
                </a:solidFill>
              </a:rPr>
              <a:t>개가 모두 닳게 되면 게임오버가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7" name="말풍선: 사각형 66">
            <a:extLst>
              <a:ext uri="{FF2B5EF4-FFF2-40B4-BE49-F238E27FC236}">
                <a16:creationId xmlns:a16="http://schemas.microsoft.com/office/drawing/2014/main" id="{B45420F8-5450-F611-8561-5C812D63CC41}"/>
              </a:ext>
            </a:extLst>
          </p:cNvPr>
          <p:cNvSpPr/>
          <p:nvPr/>
        </p:nvSpPr>
        <p:spPr>
          <a:xfrm>
            <a:off x="8024138" y="3177010"/>
            <a:ext cx="3469897" cy="801276"/>
          </a:xfrm>
          <a:prstGeom prst="wedgeRectCallout">
            <a:avLst>
              <a:gd name="adj1" fmla="val -19925"/>
              <a:gd name="adj2" fmla="val -749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랭킹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플레이어가 </a:t>
            </a:r>
            <a:r>
              <a:rPr lang="ko-KR" altLang="en-US" sz="1050" dirty="0" err="1">
                <a:solidFill>
                  <a:schemeClr val="tx1"/>
                </a:solidFill>
              </a:rPr>
              <a:t>죽지않고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10</a:t>
            </a:r>
            <a:r>
              <a:rPr lang="ko-KR" altLang="en-US" sz="1050" dirty="0">
                <a:solidFill>
                  <a:schemeClr val="tx1"/>
                </a:solidFill>
              </a:rPr>
              <a:t>분 버텼을 경우 게임의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chemeClr val="tx1"/>
                </a:solidFill>
              </a:rPr>
              <a:t>클리어 여부를 정하는 시스템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해당 </a:t>
            </a:r>
            <a:r>
              <a:rPr lang="ko-KR" altLang="en-US" sz="1050" dirty="0" err="1">
                <a:solidFill>
                  <a:schemeClr val="tx1"/>
                </a:solidFill>
              </a:rPr>
              <a:t>랭키에서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등을 할 경우 게임이 클리어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DC8AFE7-F876-90BE-2DFC-6D6948E5BCC4}"/>
              </a:ext>
            </a:extLst>
          </p:cNvPr>
          <p:cNvSpPr/>
          <p:nvPr/>
        </p:nvSpPr>
        <p:spPr>
          <a:xfrm flipH="1">
            <a:off x="2109854" y="5793599"/>
            <a:ext cx="8087704" cy="777428"/>
          </a:xfrm>
          <a:prstGeom prst="rightArrow">
            <a:avLst>
              <a:gd name="adj1" fmla="val 63423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방해물 진행 방향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기본 속도 </a:t>
            </a:r>
            <a:r>
              <a:rPr lang="en-US" altLang="ko-KR" sz="1600" dirty="0">
                <a:solidFill>
                  <a:schemeClr val="tx1"/>
                </a:solidFill>
              </a:rPr>
              <a:t>1m/s)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D3B72B6-BE18-41C7-AD9E-FFF3D8D5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1758BCF-B515-588D-8F3B-4A43B9EA3E0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C1FC15-DC83-AB19-3037-C57130C8370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5CB5003-7AB4-FC70-AAD8-92A298253125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5A305040-5FB7-5515-7981-5B69E286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3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F322326-9735-3289-360D-9974CB47446D}"/>
              </a:ext>
            </a:extLst>
          </p:cNvPr>
          <p:cNvSpPr txBox="1"/>
          <p:nvPr/>
        </p:nvSpPr>
        <p:spPr>
          <a:xfrm>
            <a:off x="2405269" y="549965"/>
            <a:ext cx="6937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/>
              <a:t>목차</a:t>
            </a:r>
            <a:endParaRPr lang="ko-KR" altLang="en-US" sz="4800" b="1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BB2B605-BD28-5963-A6EF-93DEB05FA432}"/>
              </a:ext>
            </a:extLst>
          </p:cNvPr>
          <p:cNvGrpSpPr/>
          <p:nvPr/>
        </p:nvGrpSpPr>
        <p:grpSpPr>
          <a:xfrm>
            <a:off x="1514551" y="2755299"/>
            <a:ext cx="9162898" cy="2651588"/>
            <a:chOff x="1981200" y="2887821"/>
            <a:chExt cx="7815470" cy="226166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7A293C9-6C52-6D85-B508-570F431665E4}"/>
                </a:ext>
              </a:extLst>
            </p:cNvPr>
            <p:cNvGrpSpPr/>
            <p:nvPr/>
          </p:nvGrpSpPr>
          <p:grpSpPr>
            <a:xfrm>
              <a:off x="1981200" y="2887821"/>
              <a:ext cx="1948069" cy="2261664"/>
              <a:chOff x="1126435" y="2967335"/>
              <a:chExt cx="1948069" cy="2261664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560E4BC8-ED68-437A-1FF7-DF26806205C1}"/>
                  </a:ext>
                </a:extLst>
              </p:cNvPr>
              <p:cNvSpPr/>
              <p:nvPr/>
            </p:nvSpPr>
            <p:spPr>
              <a:xfrm>
                <a:off x="1126435" y="3428999"/>
                <a:ext cx="1948069" cy="1800000"/>
              </a:xfrm>
              <a:prstGeom prst="roundRect">
                <a:avLst>
                  <a:gd name="adj" fmla="val 816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게임 소개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장르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주요 요소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30E8F7-C5C8-69C7-EDCF-1CC519AD7B04}"/>
                  </a:ext>
                </a:extLst>
              </p:cNvPr>
              <p:cNvSpPr txBox="1"/>
              <p:nvPr/>
            </p:nvSpPr>
            <p:spPr>
              <a:xfrm>
                <a:off x="1126436" y="2967335"/>
                <a:ext cx="1948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/>
                  <a:t>1.</a:t>
                </a:r>
                <a:r>
                  <a:rPr lang="ko-KR" altLang="en-US" sz="2800" b="1" dirty="0"/>
                  <a:t>게임</a:t>
                </a:r>
                <a:r>
                  <a:rPr lang="en-US" altLang="ko-KR" sz="2800" b="1" dirty="0"/>
                  <a:t> </a:t>
                </a:r>
                <a:r>
                  <a:rPr lang="ko-KR" altLang="en-US" sz="2800" b="1" dirty="0"/>
                  <a:t>개요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2E75BB2-26CF-B1E2-9BE1-D891E53BCCA4}"/>
                </a:ext>
              </a:extLst>
            </p:cNvPr>
            <p:cNvGrpSpPr/>
            <p:nvPr/>
          </p:nvGrpSpPr>
          <p:grpSpPr>
            <a:xfrm>
              <a:off x="4914901" y="2887821"/>
              <a:ext cx="1948069" cy="2261665"/>
              <a:chOff x="1126435" y="2967335"/>
              <a:chExt cx="1948069" cy="2261665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3B960660-C2E4-1114-17F2-77D65283045E}"/>
                  </a:ext>
                </a:extLst>
              </p:cNvPr>
              <p:cNvSpPr/>
              <p:nvPr/>
            </p:nvSpPr>
            <p:spPr>
              <a:xfrm>
                <a:off x="1126435" y="3429000"/>
                <a:ext cx="1948069" cy="1800000"/>
              </a:xfrm>
              <a:prstGeom prst="roundRect">
                <a:avLst>
                  <a:gd name="adj" fmla="val 816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플레이 흐름도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미니 게임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방해 이벤트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게임 결과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4255465-7673-A89E-1D29-BD13BC2E1E60}"/>
                  </a:ext>
                </a:extLst>
              </p:cNvPr>
              <p:cNvSpPr txBox="1"/>
              <p:nvPr/>
            </p:nvSpPr>
            <p:spPr>
              <a:xfrm>
                <a:off x="1126436" y="2967335"/>
                <a:ext cx="1948068" cy="420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600" b="1" dirty="0"/>
                  <a:t>2.</a:t>
                </a:r>
                <a:r>
                  <a:rPr lang="ko-KR" altLang="en-US" sz="2600" b="1" dirty="0"/>
                  <a:t>플레이 방식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233C370-85C8-0B48-82F2-44FCBB54C650}"/>
                </a:ext>
              </a:extLst>
            </p:cNvPr>
            <p:cNvGrpSpPr/>
            <p:nvPr/>
          </p:nvGrpSpPr>
          <p:grpSpPr>
            <a:xfrm>
              <a:off x="7848601" y="2887821"/>
              <a:ext cx="1948069" cy="2261665"/>
              <a:chOff x="1126435" y="2967335"/>
              <a:chExt cx="1948069" cy="2261665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F5864730-D434-D390-21A1-41D4919651F8}"/>
                  </a:ext>
                </a:extLst>
              </p:cNvPr>
              <p:cNvSpPr/>
              <p:nvPr/>
            </p:nvSpPr>
            <p:spPr>
              <a:xfrm>
                <a:off x="1126435" y="3429000"/>
                <a:ext cx="1948069" cy="1800000"/>
              </a:xfrm>
              <a:prstGeom prst="roundRect">
                <a:avLst>
                  <a:gd name="adj" fmla="val 816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미니 게임 종류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방해 이벤트 종류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B4799A-65D4-BF10-C68E-23C8B8070014}"/>
                  </a:ext>
                </a:extLst>
              </p:cNvPr>
              <p:cNvSpPr txBox="1"/>
              <p:nvPr/>
            </p:nvSpPr>
            <p:spPr>
              <a:xfrm>
                <a:off x="1126436" y="2967335"/>
                <a:ext cx="1948068" cy="420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600" b="1" dirty="0"/>
                  <a:t>3.</a:t>
                </a:r>
                <a:r>
                  <a:rPr lang="ko-KR" altLang="en-US" sz="2600" b="1" dirty="0"/>
                  <a:t>게임 컨텐츠</a:t>
                </a:r>
              </a:p>
            </p:txBody>
          </p:sp>
        </p:grp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B97C1223-E403-15D6-BC81-0C9499F1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24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DEC8A-D46A-4519-46A5-CE3FB75BA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AAD066-8660-52C9-3F0B-FA41773398DF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4AC695-24BC-677C-CF79-0CA2EE9218F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92FB31C-00FA-A777-D4CD-294774473568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CBEF13-1A29-C382-14EE-CB53DD2C5C54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845497-843F-730C-CB95-C874A6D36B00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28BE090-C637-B415-FC27-E2108DB52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E58819E1-057A-243D-241C-5CFBE057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6605B17B-7218-9264-4098-DAEEA6B97597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CE23675-821D-7CD4-054F-B6B211A0DF9F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5BAC6DE-2763-A166-840D-65C2DD42B9C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B21CD2A-8EBA-0415-4B28-5F671BDE00D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9F384F9-C80F-6B20-8593-0658E95C3FDB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1DD146B5-0FC5-49DE-D891-A4F4956750E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C46F0E4-7B0D-0C0C-7A78-39ACEC014C07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A52BC66-F0D7-8B4B-C1D2-0399D3BFB4D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82B23BB-AE98-4C00-E66E-36413CF525C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5A9A9D9D-EF01-2D16-2525-71D47F14591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9A4C2CE-8BD8-1930-BFD1-3826D91CB352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12944EB-DC5A-A79A-BF37-C1CDE27B426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6CCD091-5058-43AC-0643-93FA2D480D7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A9364E4-8552-EAB3-C95B-7B6AD92D19C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1063CBA-AE6F-C961-D25B-96B714C9958F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5CBEA58-E3AD-E457-5883-04E5ED3F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B8F3CE0-6DA7-DB57-D467-05498372C44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532CA7-270A-56DB-9797-4B9E672441D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E89654-096D-9997-FC95-6B54BCBF57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1D8D8A8F-AD08-0586-0D38-ECA5F1DD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A999DD8-31B2-EECE-4CEB-5D01FE05607D}"/>
              </a:ext>
            </a:extLst>
          </p:cNvPr>
          <p:cNvSpPr/>
          <p:nvPr/>
        </p:nvSpPr>
        <p:spPr>
          <a:xfrm>
            <a:off x="4157156" y="4645928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AF39D749-68B2-2A03-4311-404970163836}"/>
              </a:ext>
            </a:extLst>
          </p:cNvPr>
          <p:cNvSpPr/>
          <p:nvPr/>
        </p:nvSpPr>
        <p:spPr>
          <a:xfrm>
            <a:off x="4349091" y="4916831"/>
            <a:ext cx="788505" cy="694688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1A5ADC-C547-CC69-8715-5172F3EFF753}"/>
              </a:ext>
            </a:extLst>
          </p:cNvPr>
          <p:cNvSpPr/>
          <p:nvPr/>
        </p:nvSpPr>
        <p:spPr>
          <a:xfrm>
            <a:off x="7029315" y="4653171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15AE6EFB-7D08-3B68-A14B-3D64A770541B}"/>
              </a:ext>
            </a:extLst>
          </p:cNvPr>
          <p:cNvSpPr/>
          <p:nvPr/>
        </p:nvSpPr>
        <p:spPr>
          <a:xfrm>
            <a:off x="4370279" y="3503613"/>
            <a:ext cx="3245224" cy="643549"/>
          </a:xfrm>
          <a:prstGeom prst="wedgeRectCallout">
            <a:avLst>
              <a:gd name="adj1" fmla="val 8414"/>
              <a:gd name="adj2" fmla="val 10456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충돌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장해물과 충돌 하였을 때 생명이 한 개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그후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초간 무적 상태에 돌입하게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1261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DD998-1613-3AE7-00F3-4C017C72B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BE3F6BDF-3DFE-7C40-AC9A-207350C4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C05605-085C-9E9A-D757-3298B77306C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D6E66A-478D-FFBC-AA21-65861B2F8DC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8C5D6A-2D75-2664-3A41-5AF0EB8D2BBC}"/>
              </a:ext>
            </a:extLst>
          </p:cNvPr>
          <p:cNvSpPr txBox="1"/>
          <p:nvPr/>
        </p:nvSpPr>
        <p:spPr>
          <a:xfrm>
            <a:off x="454785" y="707392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장애물 패턴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AD5F1370-B637-703F-B1B4-43D87AAA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F0F871-5301-9D5A-FFF0-E5641E22FFB2}"/>
              </a:ext>
            </a:extLst>
          </p:cNvPr>
          <p:cNvGrpSpPr/>
          <p:nvPr/>
        </p:nvGrpSpPr>
        <p:grpSpPr>
          <a:xfrm>
            <a:off x="7909281" y="2004847"/>
            <a:ext cx="1635420" cy="2146666"/>
            <a:chOff x="1605739" y="2147038"/>
            <a:chExt cx="2316905" cy="304118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9ABE4A2-69D6-A92F-5C58-D02238C79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5739" y="2147038"/>
              <a:ext cx="2316905" cy="30411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6A23CD-7E6A-59F0-4723-4516F9473FE5}"/>
                </a:ext>
              </a:extLst>
            </p:cNvPr>
            <p:cNvSpPr/>
            <p:nvPr/>
          </p:nvSpPr>
          <p:spPr>
            <a:xfrm>
              <a:off x="1605739" y="4249788"/>
              <a:ext cx="2316905" cy="9384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BA9A73B-9E34-2544-715C-97091B28E52D}"/>
              </a:ext>
            </a:extLst>
          </p:cNvPr>
          <p:cNvGrpSpPr/>
          <p:nvPr/>
        </p:nvGrpSpPr>
        <p:grpSpPr>
          <a:xfrm>
            <a:off x="1945595" y="2004847"/>
            <a:ext cx="4425003" cy="2586834"/>
            <a:chOff x="1925123" y="1544153"/>
            <a:chExt cx="4425003" cy="258683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7A594C9-5408-5D41-7DA9-F7DEC6F4C153}"/>
                </a:ext>
              </a:extLst>
            </p:cNvPr>
            <p:cNvGrpSpPr/>
            <p:nvPr/>
          </p:nvGrpSpPr>
          <p:grpSpPr>
            <a:xfrm>
              <a:off x="1925123" y="1544153"/>
              <a:ext cx="1635420" cy="2146666"/>
              <a:chOff x="1605739" y="2147038"/>
              <a:chExt cx="2316905" cy="3041188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7039BC60-8810-097E-9DCF-7B6BF7C78CE3}"/>
                  </a:ext>
                </a:extLst>
              </p:cNvPr>
              <p:cNvGrpSpPr/>
              <p:nvPr/>
            </p:nvGrpSpPr>
            <p:grpSpPr>
              <a:xfrm>
                <a:off x="1605739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122F5AAC-236A-F8F4-D8F0-6456C8CC64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74117593-4C35-CD73-4290-0F61E337EA2D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0F1CE69-1C06-8C65-35B6-8B587AF08248}"/>
                  </a:ext>
                </a:extLst>
              </p:cNvPr>
              <p:cNvSpPr/>
              <p:nvPr/>
            </p:nvSpPr>
            <p:spPr>
              <a:xfrm>
                <a:off x="2545053" y="3811512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97EE2CF-9C1C-8875-349D-25B9347456B9}"/>
                </a:ext>
              </a:extLst>
            </p:cNvPr>
            <p:cNvGrpSpPr/>
            <p:nvPr/>
          </p:nvGrpSpPr>
          <p:grpSpPr>
            <a:xfrm>
              <a:off x="4714706" y="1544153"/>
              <a:ext cx="1635420" cy="2146666"/>
              <a:chOff x="4395322" y="2147038"/>
              <a:chExt cx="2316905" cy="30411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571B7D1C-B1BB-6D3D-7D2D-C2D073C3B220}"/>
                  </a:ext>
                </a:extLst>
              </p:cNvPr>
              <p:cNvGrpSpPr/>
              <p:nvPr/>
            </p:nvGrpSpPr>
            <p:grpSpPr>
              <a:xfrm>
                <a:off x="4395322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4FDA52F4-7E9F-CE88-49D1-4F7477B32F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E6FB6905-633C-E922-87AC-E899F1D1B4F2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979A02F-D3E0-DF05-073B-014707CE3F0B}"/>
                  </a:ext>
                </a:extLst>
              </p:cNvPr>
              <p:cNvSpPr/>
              <p:nvPr/>
            </p:nvSpPr>
            <p:spPr>
              <a:xfrm>
                <a:off x="5334636" y="3134161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2B30538-C65E-3546-AFD1-AF774CFFABB2}"/>
                </a:ext>
              </a:extLst>
            </p:cNvPr>
            <p:cNvGrpSpPr/>
            <p:nvPr/>
          </p:nvGrpSpPr>
          <p:grpSpPr>
            <a:xfrm>
              <a:off x="1925123" y="3690819"/>
              <a:ext cx="1635420" cy="440168"/>
              <a:chOff x="2089444" y="4597563"/>
              <a:chExt cx="1635420" cy="440168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2863E9D-F668-2B86-1F86-DD16AA047D69}"/>
                  </a:ext>
                </a:extLst>
              </p:cNvPr>
              <p:cNvGrpSpPr/>
              <p:nvPr/>
            </p:nvGrpSpPr>
            <p:grpSpPr>
              <a:xfrm>
                <a:off x="2089444" y="4597563"/>
                <a:ext cx="1635420" cy="248054"/>
                <a:chOff x="1170814" y="4384113"/>
                <a:chExt cx="544901" cy="248054"/>
              </a:xfrm>
            </p:grpSpPr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695CA4EC-83D6-8023-5785-12A7CAC54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046787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A78EA585-C09C-47D5-0A6E-9AB80C433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91686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4C757DF4-F173-8DB7-78DF-9137579F4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0814" y="4508140"/>
                  <a:ext cx="544901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5DD7665-7787-8D48-4371-EF6EA0A5DFC3}"/>
                  </a:ext>
                </a:extLst>
              </p:cNvPr>
              <p:cNvSpPr txBox="1"/>
              <p:nvPr/>
            </p:nvSpPr>
            <p:spPr>
              <a:xfrm>
                <a:off x="2714632" y="4776121"/>
                <a:ext cx="3850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6m</a:t>
                </a:r>
                <a:endParaRPr lang="ko-KR" altLang="en-US" sz="1100" dirty="0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E27F947-2E05-1F37-72CD-DE507368A6DB}"/>
              </a:ext>
            </a:extLst>
          </p:cNvPr>
          <p:cNvSpPr txBox="1"/>
          <p:nvPr/>
        </p:nvSpPr>
        <p:spPr>
          <a:xfrm>
            <a:off x="3285902" y="4608020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장애물 패턴</a:t>
            </a:r>
            <a:r>
              <a:rPr lang="en-US" altLang="ko-KR" dirty="0"/>
              <a:t>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7F2E1A-96CD-6803-8055-894596838380}"/>
              </a:ext>
            </a:extLst>
          </p:cNvPr>
          <p:cNvSpPr txBox="1"/>
          <p:nvPr/>
        </p:nvSpPr>
        <p:spPr>
          <a:xfrm>
            <a:off x="8085628" y="460802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일반 길</a:t>
            </a:r>
            <a:r>
              <a:rPr lang="en-US" altLang="ko-KR" dirty="0"/>
              <a:t>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CAAD14-9E4D-DF93-1F16-A7FEC8696D41}"/>
              </a:ext>
            </a:extLst>
          </p:cNvPr>
          <p:cNvSpPr txBox="1"/>
          <p:nvPr/>
        </p:nvSpPr>
        <p:spPr>
          <a:xfrm>
            <a:off x="574998" y="5227278"/>
            <a:ext cx="9685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장애물 패턴은 총 </a:t>
            </a:r>
            <a:r>
              <a:rPr lang="en-US" altLang="ko-KR" dirty="0"/>
              <a:t>2</a:t>
            </a:r>
            <a:r>
              <a:rPr lang="ko-KR" altLang="en-US" dirty="0"/>
              <a:t>가지이며 장애물 간 간격은 </a:t>
            </a:r>
            <a:r>
              <a:rPr lang="en-US" altLang="ko-KR" dirty="0"/>
              <a:t>6M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장애물은 </a:t>
            </a:r>
            <a:r>
              <a:rPr lang="en-US" altLang="ko-KR" dirty="0"/>
              <a:t>2</a:t>
            </a:r>
            <a:r>
              <a:rPr lang="ko-KR" altLang="en-US" dirty="0"/>
              <a:t>개중 랜덤하게 설정된다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장애물 간 간격은 기본 </a:t>
            </a:r>
            <a:r>
              <a:rPr lang="en-US" altLang="ko-KR" dirty="0"/>
              <a:t>6M</a:t>
            </a:r>
            <a:r>
              <a:rPr lang="ko-KR" altLang="en-US" dirty="0"/>
              <a:t>로 속도가 빨라질 수록 </a:t>
            </a:r>
            <a:r>
              <a:rPr lang="en-US" altLang="ko-KR" dirty="0"/>
              <a:t>“6m * </a:t>
            </a:r>
            <a:r>
              <a:rPr lang="ko-KR" altLang="en-US" dirty="0"/>
              <a:t>현재 속도</a:t>
            </a:r>
            <a:r>
              <a:rPr lang="en-US" altLang="ko-KR" dirty="0"/>
              <a:t>”</a:t>
            </a:r>
            <a:r>
              <a:rPr lang="ko-KR" altLang="en-US" dirty="0"/>
              <a:t>의 간격으로 변경된다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0911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1D28B-2751-BF0B-29D4-3ED953BD8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30B9D1-4509-5E38-7807-DF317A4BE6FA}"/>
              </a:ext>
            </a:extLst>
          </p:cNvPr>
          <p:cNvSpPr txBox="1"/>
          <p:nvPr/>
        </p:nvSpPr>
        <p:spPr>
          <a:xfrm>
            <a:off x="430696" y="1436695"/>
            <a:ext cx="812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방해물을 슬라이딩과 점프를 통해서 피할 때마다 점수가 </a:t>
            </a:r>
            <a:r>
              <a:rPr lang="en-US" altLang="ko-KR" dirty="0"/>
              <a:t>10</a:t>
            </a:r>
            <a:r>
              <a:rPr lang="ko-KR" altLang="en-US" dirty="0"/>
              <a:t>올라가게 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연속으로 피하면 피할수록 얻는 점수의 배수가 올라간다</a:t>
            </a:r>
            <a:r>
              <a:rPr lang="en-US" altLang="ko-KR" dirty="0"/>
              <a:t>.(</a:t>
            </a:r>
            <a:r>
              <a:rPr lang="ko-KR" altLang="en-US" dirty="0"/>
              <a:t>최대 </a:t>
            </a:r>
            <a:r>
              <a:rPr lang="en-US" altLang="ko-KR" dirty="0"/>
              <a:t>5</a:t>
            </a:r>
            <a:r>
              <a:rPr lang="ko-KR" altLang="en-US" dirty="0"/>
              <a:t>배수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배수가 올라갈 수록 장애물이 다가오는 속도가 점점 빨라진다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FDC929-C8B5-3BB4-4F06-6864FF080742}"/>
              </a:ext>
            </a:extLst>
          </p:cNvPr>
          <p:cNvGraphicFramePr>
            <a:graphicFrameLocks noGrp="1"/>
          </p:cNvGraphicFramePr>
          <p:nvPr/>
        </p:nvGraphicFramePr>
        <p:xfrm>
          <a:off x="2939774" y="3104610"/>
          <a:ext cx="52898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75">
                  <a:extLst>
                    <a:ext uri="{9D8B030D-6E8A-4147-A177-3AD203B41FA5}">
                      <a16:colId xmlns:a16="http://schemas.microsoft.com/office/drawing/2014/main" val="374328375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628785662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20325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필요한 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스크롤 배속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7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7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9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8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9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5021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F8B90099-259F-236D-F5D6-DCB1C0B9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8E8816-B0AA-671D-1D20-2174C482E2F2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152E52-325D-B11E-C444-1AF24538D2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11E575-7E4C-6E86-E5A4-6ED0EFF4F30E}"/>
              </a:ext>
            </a:extLst>
          </p:cNvPr>
          <p:cNvSpPr txBox="1"/>
          <p:nvPr/>
        </p:nvSpPr>
        <p:spPr>
          <a:xfrm>
            <a:off x="454785" y="69414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점수 시스템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53ABF1C-A88F-F6A1-B2CF-95C6CCFD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90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CAF17-DC68-BE93-2842-074B26E0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24C310-4C16-B363-E824-E123EFD35D45}"/>
              </a:ext>
            </a:extLst>
          </p:cNvPr>
          <p:cNvSpPr txBox="1"/>
          <p:nvPr/>
        </p:nvSpPr>
        <p:spPr>
          <a:xfrm>
            <a:off x="430696" y="1504122"/>
            <a:ext cx="112726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플레이어가 </a:t>
            </a:r>
            <a:r>
              <a:rPr lang="en-US" altLang="ko-KR" dirty="0"/>
              <a:t>10</a:t>
            </a:r>
            <a:r>
              <a:rPr lang="ko-KR" altLang="en-US" dirty="0"/>
              <a:t>분 여러 방해를 물리치면서 </a:t>
            </a:r>
            <a:r>
              <a:rPr lang="en-US" altLang="ko-KR" dirty="0"/>
              <a:t>1</a:t>
            </a:r>
            <a:r>
              <a:rPr lang="ko-KR" altLang="en-US" dirty="0"/>
              <a:t>등을 유지하면 게임이 클리어 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플레이어가 방해 이벤트를 빠르게 해결하고 와야 하는 이유가 되는 시스템이다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플레이어는 시작할 때 </a:t>
            </a:r>
            <a:r>
              <a:rPr lang="en-US" altLang="ko-KR" dirty="0"/>
              <a:t>2</a:t>
            </a:r>
            <a:r>
              <a:rPr lang="ko-KR" altLang="en-US" dirty="0"/>
              <a:t>등과 </a:t>
            </a:r>
            <a:r>
              <a:rPr lang="en-US" altLang="ko-KR" dirty="0"/>
              <a:t>30,000</a:t>
            </a:r>
            <a:r>
              <a:rPr lang="ko-KR" altLang="en-US" dirty="0"/>
              <a:t>점 차이로 게임을 시작하게 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방해 이벤트가 나오기전까지는 유저와 동일하게 점수가 상승한다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방해 이벤트를 해결하고 일시정지를 해제 하면 </a:t>
            </a:r>
            <a:r>
              <a:rPr lang="en-US" altLang="ko-KR" dirty="0"/>
              <a:t>2,3</a:t>
            </a:r>
            <a:r>
              <a:rPr lang="ko-KR" altLang="en-US" dirty="0"/>
              <a:t>등의 점수가 </a:t>
            </a:r>
            <a:r>
              <a:rPr lang="ko-KR" altLang="en-US" dirty="0" err="1"/>
              <a:t>랜덤한</a:t>
            </a:r>
            <a:r>
              <a:rPr lang="ko-KR" altLang="en-US" dirty="0"/>
              <a:t> 수치만큼 상승한다</a:t>
            </a:r>
            <a:r>
              <a:rPr lang="en-US" altLang="ko-KR" dirty="0"/>
              <a:t>.(1000~3000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058F6A6-42BF-CDE0-6104-7CCED994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C3F700-722F-FAE2-CCCD-D224AE5F4FB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7A5D7A-4412-0EDD-C902-7B467D85E9F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2A229B-56BC-A19D-2CEA-258FE7C37FB0}"/>
              </a:ext>
            </a:extLst>
          </p:cNvPr>
          <p:cNvSpPr txBox="1"/>
          <p:nvPr/>
        </p:nvSpPr>
        <p:spPr>
          <a:xfrm>
            <a:off x="454785" y="786904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랭킹 시스템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02DC32E-D031-93A8-C8D7-D4215390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13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AB4AF-B781-064D-C8F6-7F7E9F611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EB2776-EED5-2393-8958-04D784919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01595"/>
              </p:ext>
            </p:extLst>
          </p:nvPr>
        </p:nvGraphicFramePr>
        <p:xfrm>
          <a:off x="220806" y="1219855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방해 이벤트 이름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필요한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예시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해결 연출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</a:t>
                      </a:r>
                      <a:r>
                        <a:rPr lang="ko-KR" altLang="en-US" dirty="0" err="1"/>
                        <a:t>등장시</a:t>
                      </a:r>
                      <a:r>
                        <a:rPr lang="ko-KR" altLang="en-US" dirty="0"/>
                        <a:t> 연출에 관련하여 작성하는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이벤트를 해결하기 위한 방식을 설명하는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만약 해당 이벤트의 선택지에 따라 달라지거나 바로 뒤에 오는 이벤트를 적는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AD7A4C6E-139C-6BF1-65C4-AAB58C2B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2C2914-DA59-A107-797A-BA797B41FD8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77BB06-3B78-9894-4AAF-0B9CC17A637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9D91B0-5608-DB80-FD4A-FFAD262DBCAF}"/>
              </a:ext>
            </a:extLst>
          </p:cNvPr>
          <p:cNvSpPr txBox="1"/>
          <p:nvPr/>
        </p:nvSpPr>
        <p:spPr>
          <a:xfrm>
            <a:off x="220806" y="703260"/>
            <a:ext cx="4281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방해 이벤트 종류 표기 틀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E71259D-A91E-E062-6D88-5660A4BA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857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878B7-EE0E-1F66-29FE-7E37B096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02751822-A9D1-D3EC-210F-D531EAF4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632430"/>
              </p:ext>
            </p:extLst>
          </p:nvPr>
        </p:nvGraphicFramePr>
        <p:xfrm>
          <a:off x="220806" y="871748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스팸 메시지 방해 이벤트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 상단에서 아래로 메시지가 </a:t>
                      </a:r>
                      <a:r>
                        <a:rPr lang="ko-KR" altLang="en-US" dirty="0" err="1"/>
                        <a:t>페이드</a:t>
                      </a:r>
                      <a:r>
                        <a:rPr lang="ko-KR" altLang="en-US" dirty="0"/>
                        <a:t> 인 되면서 게임이 일시정지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마우스를 </a:t>
                      </a:r>
                      <a:r>
                        <a:rPr lang="ko-KR" altLang="en-US" dirty="0" err="1"/>
                        <a:t>드래그하여</a:t>
                      </a:r>
                      <a:r>
                        <a:rPr lang="ko-KR" altLang="en-US" dirty="0"/>
                        <a:t> 메시지를 없애면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4352B8ED-5CA4-F329-FA3B-C3E96791B85B}"/>
              </a:ext>
            </a:extLst>
          </p:cNvPr>
          <p:cNvGrpSpPr/>
          <p:nvPr/>
        </p:nvGrpSpPr>
        <p:grpSpPr>
          <a:xfrm>
            <a:off x="596345" y="1557116"/>
            <a:ext cx="4472608" cy="257129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8C6E488-B03E-7046-B7D9-C806ACF2A94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6BB0B0F-59D4-D07D-8174-5CBAD916B18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9F5520D-7F99-6CF1-E2DB-6773C4B98F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351EAE2-50AB-5789-1814-057C9158AF0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13EA22A-5AE6-77E9-AB71-96162980BA2E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8F91D2B-2BF0-18AC-2ADA-130D782A4293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385CFC8-A70B-1C67-6DED-E962883150A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926895-2434-9E3B-4191-63D8E8F530CF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EBA38B9A-3EF7-4AAF-4A63-EB24889DDD9E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7F31A11D-1628-7885-4C60-33C6633E0DA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3EB2B097-D060-EEED-1C9A-01CD5E58FE0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165F8DF-2A5E-7118-31AA-9D31C3B37C0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C389AB27-489A-93B3-CF34-D3D9CBC374EE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24B758A-1815-1071-7EE5-39A4230A7C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0F2BB906-0A98-BB2F-B2F3-061AEE1C43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A09CA4F-EAF5-1DAE-C7D4-2B39992728C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A4EA0BC-FD77-87DD-918C-5EE0225901A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1DB1220-92FC-97AD-CEB0-D853363688A0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B013747C-B084-F42F-E8B8-BDB7652FC350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22DFEB81-408F-D3F6-FCCE-30548C576B6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4288727-4EA9-3ED0-4933-267614DB6C7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1C21F4-0672-2CF8-F1A1-B427AC69F34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CADDBD-61B2-A1FA-0613-D646F56766E3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70F7B42-51E7-E56F-4512-678AB6003BD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2F8CBF0-4922-EB1C-4D4E-83F08CED43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5B570F57-E288-C322-9F72-C714E4F5A0C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0AFD97A-D71F-851E-1FE8-90D68693E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2933CF-CF86-59D4-BDA8-2F8AD9931564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7CF72FC-4C31-3677-25E7-9465A7899AD5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E64EC41A-D9B3-DE82-7683-E0F054CB9070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EC5BC8A-1641-3E86-997E-789009633F5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6AFC810-19ED-0D9F-9370-481883A743EA}"/>
              </a:ext>
            </a:extLst>
          </p:cNvPr>
          <p:cNvSpPr/>
          <p:nvPr/>
        </p:nvSpPr>
        <p:spPr>
          <a:xfrm>
            <a:off x="5575378" y="27032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D66522F-5B39-4534-5396-1DF5E12F1363}"/>
              </a:ext>
            </a:extLst>
          </p:cNvPr>
          <p:cNvGrpSpPr/>
          <p:nvPr/>
        </p:nvGrpSpPr>
        <p:grpSpPr>
          <a:xfrm>
            <a:off x="7092491" y="1557115"/>
            <a:ext cx="4472608" cy="2571297"/>
            <a:chOff x="6787695" y="1497480"/>
            <a:chExt cx="4472608" cy="2571297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3CD50E-03C7-DDA7-DAF7-8F86D20A49CD}"/>
                </a:ext>
              </a:extLst>
            </p:cNvPr>
            <p:cNvSpPr/>
            <p:nvPr/>
          </p:nvSpPr>
          <p:spPr>
            <a:xfrm>
              <a:off x="6787695" y="1497480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DEF377F-B99D-B6FA-9817-1A791952946C}"/>
                </a:ext>
              </a:extLst>
            </p:cNvPr>
            <p:cNvGrpSpPr/>
            <p:nvPr/>
          </p:nvGrpSpPr>
          <p:grpSpPr>
            <a:xfrm>
              <a:off x="6941611" y="1590282"/>
              <a:ext cx="4200992" cy="2363058"/>
              <a:chOff x="371062" y="208722"/>
              <a:chExt cx="11449877" cy="644055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586AF63-F212-7077-1C9D-EA3238ED39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697784E-0490-7F3E-FF67-AA3093DCB60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FE42AD14-7FD1-A00C-B02E-C5760A58DE3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F05AB14-1908-3AED-73ED-5D2CAE59F2C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251E7AC-7512-C9A5-B16E-65F38BF81C0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8AC07B-C561-FC5F-BC0E-9D5E24D372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059AC5D1-01FD-8611-23C5-CCF11238B34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BE7C9F5A-B947-0830-2689-01AB117960B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972E92D6-5D47-8264-332D-D609AEA796C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3772A923-90A8-3F21-AD8A-E32D6460212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D92C8E6-BFAA-9AB2-C5DC-AC9EFB03203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5F8D199-7193-7B75-968B-AA52E51588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D135ECEA-D8EA-6838-F4B7-6AB7FCE887D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0497F398-E8A4-1C32-091C-F52A0DE36FE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8E8E20AB-E80B-528A-78AD-E19E835826F6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B16B9BA6-CED4-6CD9-C77D-A7AABF02CFB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56703A9-8CFE-7B40-5834-7D6C9CFB80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5254D44-2A2D-E489-EC6B-44A57BC206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D59C33D-67BF-552B-5D0C-B4B4E99A5AAD}"/>
                </a:ext>
              </a:extLst>
            </p:cNvPr>
            <p:cNvSpPr/>
            <p:nvPr/>
          </p:nvSpPr>
          <p:spPr>
            <a:xfrm>
              <a:off x="6817482" y="2733838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3934928-5C85-D154-1271-49664B4E07FB}"/>
                </a:ext>
              </a:extLst>
            </p:cNvPr>
            <p:cNvSpPr/>
            <p:nvPr/>
          </p:nvSpPr>
          <p:spPr>
            <a:xfrm>
              <a:off x="8507929" y="1635998"/>
              <a:ext cx="1041194" cy="1917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32E8DA6-EFE4-D944-069D-893EE8242991}"/>
                </a:ext>
              </a:extLst>
            </p:cNvPr>
            <p:cNvSpPr/>
            <p:nvPr/>
          </p:nvSpPr>
          <p:spPr>
            <a:xfrm>
              <a:off x="6941611" y="1586888"/>
              <a:ext cx="4200991" cy="2363058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91F3BB4-779A-C9F1-F627-B6045FE4754C}"/>
                </a:ext>
              </a:extLst>
            </p:cNvPr>
            <p:cNvSpPr/>
            <p:nvPr/>
          </p:nvSpPr>
          <p:spPr>
            <a:xfrm>
              <a:off x="8426444" y="2443608"/>
              <a:ext cx="1206144" cy="6846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82" name="그림 81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EBF5840-B773-F73A-3832-C1A43D7F2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7993" y="1601292"/>
              <a:ext cx="3868227" cy="828510"/>
            </a:xfrm>
            <a:prstGeom prst="rect">
              <a:avLst/>
            </a:prstGeom>
          </p:spPr>
        </p:pic>
        <p:pic>
          <p:nvPicPr>
            <p:cNvPr id="80" name="그림 79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A624C85A-3147-6158-5DFD-4BE8664ED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05"/>
            <a:stretch/>
          </p:blipFill>
          <p:spPr>
            <a:xfrm>
              <a:off x="8025598" y="1601292"/>
              <a:ext cx="3094371" cy="828510"/>
            </a:xfrm>
            <a:prstGeom prst="rect">
              <a:avLst/>
            </a:prstGeom>
          </p:spPr>
        </p:pic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9175222B-742A-C2DB-F050-3124E359436B}"/>
                </a:ext>
              </a:extLst>
            </p:cNvPr>
            <p:cNvSpPr/>
            <p:nvPr/>
          </p:nvSpPr>
          <p:spPr>
            <a:xfrm>
              <a:off x="7335961" y="2015547"/>
              <a:ext cx="1143872" cy="31262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래픽 84" descr="커서 단색으로 채워진">
              <a:extLst>
                <a:ext uri="{FF2B5EF4-FFF2-40B4-BE49-F238E27FC236}">
                  <a16:creationId xmlns:a16="http://schemas.microsoft.com/office/drawing/2014/main" id="{7EF2976B-D3C6-546A-9687-3863DE8AC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4031" y="2177462"/>
              <a:ext cx="635367" cy="635367"/>
            </a:xfrm>
            <a:prstGeom prst="rect">
              <a:avLst/>
            </a:prstGeom>
          </p:spPr>
        </p:pic>
        <p:pic>
          <p:nvPicPr>
            <p:cNvPr id="86" name="그래픽 85" descr="커서 단색으로 채워진">
              <a:extLst>
                <a:ext uri="{FF2B5EF4-FFF2-40B4-BE49-F238E27FC236}">
                  <a16:creationId xmlns:a16="http://schemas.microsoft.com/office/drawing/2014/main" id="{2151BA62-5521-4CF6-5485-EC33F505B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54079" y="2119022"/>
              <a:ext cx="635367" cy="635367"/>
            </a:xfrm>
            <a:prstGeom prst="rect">
              <a:avLst/>
            </a:prstGeom>
          </p:spPr>
        </p:pic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DF1AADA7-0556-1720-2823-041E2299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F6437CB-F3EF-6D94-06FD-03EFC378B0F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1195AD-1CD9-925C-E24D-CD8466F2AEE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0712BB28-7915-3749-2437-ACE15060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136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23834-1C1A-EBB7-DB7F-11479FB29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AC64B743-7B2C-3963-33C8-11D7ED51C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304220"/>
              </p:ext>
            </p:extLst>
          </p:nvPr>
        </p:nvGraphicFramePr>
        <p:xfrm>
          <a:off x="220806" y="871748"/>
          <a:ext cx="11750388" cy="5502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은행 업무 해결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 상단에서 아래로 메시지가 </a:t>
                      </a:r>
                      <a:r>
                        <a:rPr lang="ko-KR" altLang="en-US" dirty="0" err="1"/>
                        <a:t>페이드</a:t>
                      </a:r>
                      <a:r>
                        <a:rPr lang="ko-KR" altLang="en-US" dirty="0"/>
                        <a:t> 인 되면서 게임이 일시정지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마우스를 </a:t>
                      </a:r>
                      <a:r>
                        <a:rPr lang="ko-KR" altLang="en-US" dirty="0" err="1"/>
                        <a:t>드래그하여</a:t>
                      </a:r>
                      <a:r>
                        <a:rPr lang="ko-KR" altLang="en-US" dirty="0"/>
                        <a:t> 메시지를 없애면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24BD6430-7630-37DE-18BB-27332165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1EC179C-4A16-6FF7-9694-B7ED600CBDA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0162C38-C1FD-EF42-5924-69BD8AC5B24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C2BE4E-C196-59DE-E89E-5F8E63A5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26</a:t>
            </a:fld>
            <a:endParaRPr lang="ko-KR" altLang="en-US"/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8D0C56F-3EFC-800B-0D7A-888704DDCAB0}"/>
              </a:ext>
            </a:extLst>
          </p:cNvPr>
          <p:cNvGrpSpPr/>
          <p:nvPr/>
        </p:nvGrpSpPr>
        <p:grpSpPr>
          <a:xfrm rot="5400000">
            <a:off x="39293" y="2140672"/>
            <a:ext cx="2822541" cy="1622675"/>
            <a:chOff x="596345" y="1557116"/>
            <a:chExt cx="4472608" cy="257129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9DCE2222-5A27-459D-BCEE-84BD049DC735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9B08BBC-D2B1-6F69-B808-B309FC493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49918"/>
              <a:ext cx="4200992" cy="2363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0EB1B37-8936-F4BF-8983-CF5B2E399401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103" name="타원 102">
            <a:extLst>
              <a:ext uri="{FF2B5EF4-FFF2-40B4-BE49-F238E27FC236}">
                <a16:creationId xmlns:a16="http://schemas.microsoft.com/office/drawing/2014/main" id="{E6B1F66C-CA6F-4C84-5025-F5F6D2337422}"/>
              </a:ext>
            </a:extLst>
          </p:cNvPr>
          <p:cNvSpPr/>
          <p:nvPr/>
        </p:nvSpPr>
        <p:spPr>
          <a:xfrm>
            <a:off x="1170684" y="1801384"/>
            <a:ext cx="489355" cy="4893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/>
              <a:t>은행 마크</a:t>
            </a:r>
            <a:endParaRPr lang="ko-KR" altLang="en-US" sz="600" dirty="0"/>
          </a:p>
        </p:txBody>
      </p:sp>
      <p:pic>
        <p:nvPicPr>
          <p:cNvPr id="104" name="그래픽 103" descr="기타 단색으로 채워진">
            <a:extLst>
              <a:ext uri="{FF2B5EF4-FFF2-40B4-BE49-F238E27FC236}">
                <a16:creationId xmlns:a16="http://schemas.microsoft.com/office/drawing/2014/main" id="{7A8E8244-406C-A116-B54F-095DC2147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318" y="2546045"/>
            <a:ext cx="1102489" cy="1102489"/>
          </a:xfrm>
          <a:prstGeom prst="rect">
            <a:avLst/>
          </a:prstGeom>
        </p:spPr>
      </p:pic>
      <p:pic>
        <p:nvPicPr>
          <p:cNvPr id="105" name="그래픽 104" descr="기타 단색으로 채워진">
            <a:extLst>
              <a:ext uri="{FF2B5EF4-FFF2-40B4-BE49-F238E27FC236}">
                <a16:creationId xmlns:a16="http://schemas.microsoft.com/office/drawing/2014/main" id="{CF89711D-906A-1D38-D4C3-9C7902821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318" y="2948036"/>
            <a:ext cx="1102489" cy="1102489"/>
          </a:xfrm>
          <a:prstGeom prst="rect">
            <a:avLst/>
          </a:prstGeom>
        </p:spPr>
      </p:pic>
      <p:pic>
        <p:nvPicPr>
          <p:cNvPr id="106" name="그래픽 105" descr="기타 단색으로 채워진">
            <a:extLst>
              <a:ext uri="{FF2B5EF4-FFF2-40B4-BE49-F238E27FC236}">
                <a16:creationId xmlns:a16="http://schemas.microsoft.com/office/drawing/2014/main" id="{C2CAF5CD-2E75-E366-7198-1027479D8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318" y="3350028"/>
            <a:ext cx="1102489" cy="110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7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32048-5F36-E66C-8197-E75317296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D2F86A-D0C1-6194-3948-ED3EFE0C9AF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tx1"/>
                </a:solidFill>
              </a:rPr>
              <a:t>  게임 개요</a:t>
            </a:r>
          </a:p>
        </p:txBody>
      </p:sp>
      <p:pic>
        <p:nvPicPr>
          <p:cNvPr id="10" name="그래픽 9" descr="기타 단색으로 채워진">
            <a:extLst>
              <a:ext uri="{FF2B5EF4-FFF2-40B4-BE49-F238E27FC236}">
                <a16:creationId xmlns:a16="http://schemas.microsoft.com/office/drawing/2014/main" id="{236AD4FF-B76D-059C-D059-45AA3F04D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66836E-F0FC-E8F3-6313-86DF0EF7403D}"/>
              </a:ext>
            </a:extLst>
          </p:cNvPr>
          <p:cNvSpPr txBox="1"/>
          <p:nvPr/>
        </p:nvSpPr>
        <p:spPr>
          <a:xfrm>
            <a:off x="821635" y="1928191"/>
            <a:ext cx="2597425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게임소개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장르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주요 요소</a:t>
            </a:r>
            <a:endParaRPr lang="en-US" altLang="ko-KR" sz="2400" b="1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FB65050-84ED-FFE9-7866-CDB53F42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1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4ADC2-EE00-7D18-4F05-0F96F6E25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65EF9-282C-511B-B532-05ACF7B3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03336-FAA6-B957-5DFC-A5A4670259B7}"/>
              </a:ext>
            </a:extLst>
          </p:cNvPr>
          <p:cNvSpPr txBox="1"/>
          <p:nvPr/>
        </p:nvSpPr>
        <p:spPr>
          <a:xfrm>
            <a:off x="381942" y="2729948"/>
            <a:ext cx="1142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게임 외적으로 오는 방해들을 해결하면서 게임을 클리어하라</a:t>
            </a:r>
            <a:r>
              <a:rPr lang="en-US" altLang="ko-KR" sz="3200" b="1" dirty="0">
                <a:solidFill>
                  <a:srgbClr val="0070C0"/>
                </a:solidFill>
              </a:rPr>
              <a:t>!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C7532-870E-B3EE-501E-153F5044A95F}"/>
              </a:ext>
            </a:extLst>
          </p:cNvPr>
          <p:cNvSpPr txBox="1"/>
          <p:nvPr/>
        </p:nvSpPr>
        <p:spPr>
          <a:xfrm>
            <a:off x="309362" y="4306079"/>
            <a:ext cx="10001456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유저는 제한된 시간내에 미니게임의 클리어 조건을 달성해야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게임을 플레이하는 동안 특정시간마다 </a:t>
            </a:r>
            <a:r>
              <a:rPr lang="ko-KR" altLang="en-US" sz="1600" dirty="0" err="1"/>
              <a:t>랜덤한</a:t>
            </a:r>
            <a:r>
              <a:rPr lang="ko-KR" altLang="en-US" sz="1600" dirty="0"/>
              <a:t> 방해 이벤트들이 진행된다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이벤트마다 해결하는 방식이 다르며 이벤트를 해결하는 동안 시간이 흘러간다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시간이 모두 지나고 게임 클리어 조건에 도달하지 못하거나 미니게임에서 게임 오버되면 게임이 끝난다</a:t>
            </a:r>
            <a:r>
              <a:rPr lang="en-US" altLang="ko-KR" sz="1600" dirty="0"/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BBEECA-C910-B670-5E63-47718DC16EE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B9ED10-07C8-C07F-C066-79677C1B25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48E6866-338B-5593-C919-88B7C3A9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BC3ED-0E85-1592-EB09-5274F53B3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149E0-7989-EC8F-E2A2-993B55BC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장르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B04CF4-F358-E06D-70C5-C6029D2CDD31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98BD5E-9384-1C56-2298-5AB67976194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C5C120-ABAF-F578-D282-7BFF4EEC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C3F759-481C-A1EC-0B9D-33F468E14D93}"/>
              </a:ext>
            </a:extLst>
          </p:cNvPr>
          <p:cNvGrpSpPr/>
          <p:nvPr/>
        </p:nvGrpSpPr>
        <p:grpSpPr>
          <a:xfrm>
            <a:off x="543340" y="1444485"/>
            <a:ext cx="7475095" cy="1086678"/>
            <a:chOff x="901149" y="1444484"/>
            <a:chExt cx="7475095" cy="108667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724BBFC-8AE4-4768-52B8-4E59ADE70C04}"/>
                </a:ext>
              </a:extLst>
            </p:cNvPr>
            <p:cNvGrpSpPr/>
            <p:nvPr/>
          </p:nvGrpSpPr>
          <p:grpSpPr>
            <a:xfrm>
              <a:off x="901149" y="1444484"/>
              <a:ext cx="1086678" cy="1086678"/>
              <a:chOff x="788504" y="1789042"/>
              <a:chExt cx="1258957" cy="1258957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ADB30D9-A868-C9AE-33C4-AEA924A84E36}"/>
                  </a:ext>
                </a:extLst>
              </p:cNvPr>
              <p:cNvSpPr/>
              <p:nvPr/>
            </p:nvSpPr>
            <p:spPr>
              <a:xfrm>
                <a:off x="788504" y="1789042"/>
                <a:ext cx="1258957" cy="12589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래픽 4" descr="실행 단색으로 채워진">
                <a:extLst>
                  <a:ext uri="{FF2B5EF4-FFF2-40B4-BE49-F238E27FC236}">
                    <a16:creationId xmlns:a16="http://schemas.microsoft.com/office/drawing/2014/main" id="{B725F952-F6C7-8E77-0395-A24B8B3F5D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0782" y="196132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41C40B-0AE8-2BC9-058A-FDD377863467}"/>
                </a:ext>
              </a:extLst>
            </p:cNvPr>
            <p:cNvSpPr txBox="1"/>
            <p:nvPr/>
          </p:nvSpPr>
          <p:spPr>
            <a:xfrm>
              <a:off x="2438400" y="1444484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러닝 액션 장르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C4CE8D-0CB7-CE6C-4FE9-49008EFE369C}"/>
                </a:ext>
              </a:extLst>
            </p:cNvPr>
            <p:cNvSpPr txBox="1"/>
            <p:nvPr/>
          </p:nvSpPr>
          <p:spPr>
            <a:xfrm>
              <a:off x="2438400" y="2007942"/>
              <a:ext cx="5937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플레이어가 스마트폰으로 플레이하는 미니게임 중 하나의 장르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캐릭터에게 달려오는 장애물을 피하는 것이 컨셉인 미니게임이 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F5138FC-1628-1546-578F-EEC8724B6367}"/>
              </a:ext>
            </a:extLst>
          </p:cNvPr>
          <p:cNvGrpSpPr/>
          <p:nvPr/>
        </p:nvGrpSpPr>
        <p:grpSpPr>
          <a:xfrm>
            <a:off x="543340" y="3758169"/>
            <a:ext cx="8537885" cy="1086678"/>
            <a:chOff x="543340" y="3067876"/>
            <a:chExt cx="8537885" cy="108667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3BCB6F9-063E-D2C7-716A-9735B3FCFCFA}"/>
                </a:ext>
              </a:extLst>
            </p:cNvPr>
            <p:cNvSpPr/>
            <p:nvPr/>
          </p:nvSpPr>
          <p:spPr>
            <a:xfrm>
              <a:off x="543340" y="3067876"/>
              <a:ext cx="1086678" cy="10866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C324F0-BAD6-3581-35C9-E6AC0E9FA353}"/>
                </a:ext>
              </a:extLst>
            </p:cNvPr>
            <p:cNvSpPr txBox="1"/>
            <p:nvPr/>
          </p:nvSpPr>
          <p:spPr>
            <a:xfrm>
              <a:off x="2080591" y="3067876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퍼즐 장르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CB6CA7-0F29-DF0D-2616-62C19008FB1F}"/>
                </a:ext>
              </a:extLst>
            </p:cNvPr>
            <p:cNvSpPr txBox="1"/>
            <p:nvPr/>
          </p:nvSpPr>
          <p:spPr>
            <a:xfrm>
              <a:off x="2080591" y="3631334"/>
              <a:ext cx="7000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이벤트마다 특별한 해결법을 가지고 있는다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이벤트를 해결하는데 있어서 퍼즐을 풀어서 해결해야 하는 방식이 존재한다</a:t>
              </a:r>
              <a:r>
                <a:rPr lang="en-US" altLang="ko-KR" sz="1400" dirty="0"/>
                <a:t>.</a:t>
              </a:r>
            </a:p>
          </p:txBody>
        </p:sp>
        <p:pic>
          <p:nvPicPr>
            <p:cNvPr id="20" name="그래픽 19" descr="퍼즐 조각 단색으로 채워진">
              <a:extLst>
                <a:ext uri="{FF2B5EF4-FFF2-40B4-BE49-F238E27FC236}">
                  <a16:creationId xmlns:a16="http://schemas.microsoft.com/office/drawing/2014/main" id="{E5FA2C9E-1124-DE5E-B115-2394A7A92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479" y="315401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31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EBBE7-F189-7CCE-938E-F4237CC63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70B2B-6B75-63B9-C6D1-37839E50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주요 요소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8F7C583-EB56-4109-6DA2-7D31664F260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A23353-E60C-123A-A161-9E3B9179FD3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307BDA8-6757-B8F2-B851-CB67292887C3}"/>
              </a:ext>
            </a:extLst>
          </p:cNvPr>
          <p:cNvGrpSpPr/>
          <p:nvPr/>
        </p:nvGrpSpPr>
        <p:grpSpPr>
          <a:xfrm>
            <a:off x="1541725" y="1746289"/>
            <a:ext cx="4472608" cy="2571297"/>
            <a:chOff x="2816087" y="1557130"/>
            <a:chExt cx="6546574" cy="3763618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0E00979B-36E9-D2D6-1314-DDCDBB5F8F2E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C5CA2E9-36DB-55A0-7CD3-F510C3145A4C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A43F8B1-A521-4499-FA20-928B339670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7206414-0B9A-876C-B176-9DAD1A7D296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F56162AD-F779-FB00-AA39-BFD949275DD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E864016-1F44-E28B-489C-2378CF79FC77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FB84537-3F11-54EA-9D2C-3320765425B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E4AC5F4-69F3-A11A-3A82-2FB0817A850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96E3BF7B-6A22-CB10-A5B1-ADA7E44F38B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5561D6CB-D959-FECC-40B5-8BC34C92D5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00BE0726-632E-3773-0A95-0A752C2D2B9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F76C396D-80E9-A1A1-AAF2-59A567FC6C0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BBA8926E-646C-8D38-F2DD-C50FF12E441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BA073DDC-E716-45AD-2351-5DA2FCFC5B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A6EC5DD-37DB-6196-8130-AB56BD9A88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32D5A570-67A4-9AF4-20CC-FB4A6D3740A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18E84BA6-8D39-8765-847F-2D1132CA912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56EDE14-FB2B-1F9C-328E-7F3EB048DD0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596D6587-84A7-DDB2-13DA-9B6C224E795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177A4156-A214-262A-3675-BD670AB8733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F4F3C74-2A69-8CFF-657C-2B8FAE0D9315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6962EDE-8177-D095-83BF-379D62F40392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49B7384-37ED-932B-89DA-58D93D395E6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F0765E9-0D70-06C3-5745-86CC461E2C0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60F695F-476F-381D-E8D8-F42C3E3E7ABA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57639D7A-64D8-9282-5F45-A1369EFE090F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77" name="그림 76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809DF74-87C9-2C62-064F-55D026C6F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0175DA0-CE5A-4F72-708F-4992D84ED58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A21EFA1C-1B44-3B59-B9B9-3BEC38BFB7C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A7807C36-FF3E-582B-67EB-A021B7E90766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E2C886A9-E6FD-6BE3-2FF7-BBF213E595B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515B8C-6BAE-9DF5-B12F-C16567127889}"/>
              </a:ext>
            </a:extLst>
          </p:cNvPr>
          <p:cNvGrpSpPr/>
          <p:nvPr/>
        </p:nvGrpSpPr>
        <p:grpSpPr>
          <a:xfrm>
            <a:off x="8078979" y="1746289"/>
            <a:ext cx="2571297" cy="4472608"/>
            <a:chOff x="7454978" y="591749"/>
            <a:chExt cx="2571297" cy="4472608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9FD8E947-88DE-8355-14CE-27CBC376573A}"/>
                </a:ext>
              </a:extLst>
            </p:cNvPr>
            <p:cNvGrpSpPr/>
            <p:nvPr/>
          </p:nvGrpSpPr>
          <p:grpSpPr>
            <a:xfrm>
              <a:off x="7454978" y="591749"/>
              <a:ext cx="2571297" cy="4472608"/>
              <a:chOff x="7562162" y="591749"/>
              <a:chExt cx="2571297" cy="4472608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D6B7AE90-25A9-FEC3-24C7-2166627DFD7A}"/>
                  </a:ext>
                </a:extLst>
              </p:cNvPr>
              <p:cNvSpPr/>
              <p:nvPr/>
            </p:nvSpPr>
            <p:spPr>
              <a:xfrm rot="5400000">
                <a:off x="6611507" y="1542404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7A27D65B-EF2A-27B5-FBA3-822705BF02A1}"/>
                  </a:ext>
                </a:extLst>
              </p:cNvPr>
              <p:cNvSpPr/>
              <p:nvPr/>
            </p:nvSpPr>
            <p:spPr>
              <a:xfrm rot="5400000">
                <a:off x="8798520" y="621535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431D087-214A-36B1-39FE-8F6908CDC4F2}"/>
                </a:ext>
              </a:extLst>
            </p:cNvPr>
            <p:cNvSpPr/>
            <p:nvPr/>
          </p:nvSpPr>
          <p:spPr>
            <a:xfrm rot="5400000">
              <a:off x="6642550" y="1673028"/>
              <a:ext cx="4196152" cy="236305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9DED17C-B7E4-F461-8F42-85BDEB11709B}"/>
              </a:ext>
            </a:extLst>
          </p:cNvPr>
          <p:cNvSpPr txBox="1"/>
          <p:nvPr/>
        </p:nvSpPr>
        <p:spPr>
          <a:xfrm>
            <a:off x="454785" y="70076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스마트폰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6BC01-BD74-AB47-7169-7F459C5BF98E}"/>
              </a:ext>
            </a:extLst>
          </p:cNvPr>
          <p:cNvSpPr txBox="1"/>
          <p:nvPr/>
        </p:nvSpPr>
        <p:spPr>
          <a:xfrm>
            <a:off x="323762" y="4576505"/>
            <a:ext cx="5713424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플레이어가 주로 조작하는 요소이다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미니게임을 플레이할 때는 가로상태로 진행한다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특정 방해 이벤트를 해결 할 때는 가로로 변경된다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화면의 크기는 </a:t>
            </a:r>
            <a:r>
              <a:rPr lang="en-US" altLang="ko-KR" dirty="0"/>
              <a:t>16:9 </a:t>
            </a:r>
            <a:r>
              <a:rPr lang="ko-KR" altLang="en-US" dirty="0"/>
              <a:t>비율을 가진다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07BD92EC-F29E-A06F-671A-37B30F9A0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69" y="2940274"/>
            <a:ext cx="363058" cy="363059"/>
          </a:xfrm>
          <a:prstGeom prst="rect">
            <a:avLst/>
          </a:prstGeom>
        </p:spPr>
      </p:pic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11A18505-EBA5-155B-B422-AA3130F5E57D}"/>
              </a:ext>
            </a:extLst>
          </p:cNvPr>
          <p:cNvSpPr/>
          <p:nvPr/>
        </p:nvSpPr>
        <p:spPr>
          <a:xfrm>
            <a:off x="8830134" y="2982647"/>
            <a:ext cx="1587817" cy="363059"/>
          </a:xfrm>
          <a:prstGeom prst="wedgeRectCallout">
            <a:avLst>
              <a:gd name="adj1" fmla="val -59643"/>
              <a:gd name="adj2" fmla="val -196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메시지 </a:t>
            </a:r>
            <a:r>
              <a:rPr lang="en-US" altLang="ko-KR" sz="900" dirty="0">
                <a:solidFill>
                  <a:schemeClr val="tx1"/>
                </a:solidFill>
              </a:rPr>
              <a:t>text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01544105-0128-3630-7C19-9FDDB69DA7C5}"/>
              </a:ext>
            </a:extLst>
          </p:cNvPr>
          <p:cNvSpPr/>
          <p:nvPr/>
        </p:nvSpPr>
        <p:spPr>
          <a:xfrm>
            <a:off x="8770499" y="3666648"/>
            <a:ext cx="1587817" cy="363059"/>
          </a:xfrm>
          <a:prstGeom prst="wedgeRectCallout">
            <a:avLst>
              <a:gd name="adj1" fmla="val 58038"/>
              <a:gd name="adj2" fmla="val -1962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플레이어 선택지 대답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7AD0A81-FB12-9792-409C-8B6EB7BA3CCD}"/>
              </a:ext>
            </a:extLst>
          </p:cNvPr>
          <p:cNvCxnSpPr/>
          <p:nvPr/>
        </p:nvCxnSpPr>
        <p:spPr>
          <a:xfrm>
            <a:off x="8183098" y="2410693"/>
            <a:ext cx="23630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래픽 16" descr="햄버거 메뉴 아이콘 단색으로 채워진">
            <a:extLst>
              <a:ext uri="{FF2B5EF4-FFF2-40B4-BE49-F238E27FC236}">
                <a16:creationId xmlns:a16="http://schemas.microsoft.com/office/drawing/2014/main" id="{110AF6D0-9B58-6526-FD37-E6B89D99E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6359" y="2032113"/>
            <a:ext cx="270000" cy="270000"/>
          </a:xfrm>
          <a:prstGeom prst="rect">
            <a:avLst/>
          </a:prstGeom>
        </p:spPr>
      </p:pic>
      <p:pic>
        <p:nvPicPr>
          <p:cNvPr id="19" name="그래픽 18" descr="돋보기 단색으로 채워진">
            <a:extLst>
              <a:ext uri="{FF2B5EF4-FFF2-40B4-BE49-F238E27FC236}">
                <a16:creationId xmlns:a16="http://schemas.microsoft.com/office/drawing/2014/main" id="{E1832B71-1931-4FE4-A203-FBC5E4E41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6092" y="2032113"/>
            <a:ext cx="270000" cy="270000"/>
          </a:xfrm>
          <a:prstGeom prst="rect">
            <a:avLst/>
          </a:prstGeom>
        </p:spPr>
      </p:pic>
      <p:pic>
        <p:nvPicPr>
          <p:cNvPr id="21" name="그래픽 20" descr="왼쪽 캐럿 단색으로 채워진">
            <a:extLst>
              <a:ext uri="{FF2B5EF4-FFF2-40B4-BE49-F238E27FC236}">
                <a16:creationId xmlns:a16="http://schemas.microsoft.com/office/drawing/2014/main" id="{86696ADB-F300-B752-0EC3-1542417F0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8877" y="1971262"/>
            <a:ext cx="360000" cy="360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8268AA-BEB7-1421-033B-4757B67B64A9}"/>
              </a:ext>
            </a:extLst>
          </p:cNvPr>
          <p:cNvSpPr/>
          <p:nvPr/>
        </p:nvSpPr>
        <p:spPr>
          <a:xfrm>
            <a:off x="8196350" y="4903304"/>
            <a:ext cx="2336554" cy="25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래픽 23" descr="보내다 단색으로 채워진">
            <a:extLst>
              <a:ext uri="{FF2B5EF4-FFF2-40B4-BE49-F238E27FC236}">
                <a16:creationId xmlns:a16="http://schemas.microsoft.com/office/drawing/2014/main" id="{574A7AA1-2092-E19F-5290-2797C3DF23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15632" y="4929808"/>
            <a:ext cx="180000" cy="180000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F122565-4C7B-A834-E0DC-EDE3BF0C2ADF}"/>
              </a:ext>
            </a:extLst>
          </p:cNvPr>
          <p:cNvSpPr/>
          <p:nvPr/>
        </p:nvSpPr>
        <p:spPr>
          <a:xfrm>
            <a:off x="8254921" y="4936434"/>
            <a:ext cx="2036691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선택한 </a:t>
            </a:r>
            <a:r>
              <a:rPr lang="en-US" altLang="ko-KR" sz="700" dirty="0">
                <a:solidFill>
                  <a:schemeClr val="tx1"/>
                </a:solidFill>
              </a:rPr>
              <a:t>Text </a:t>
            </a:r>
            <a:r>
              <a:rPr lang="ko-KR" altLang="en-US" sz="700" dirty="0">
                <a:solidFill>
                  <a:schemeClr val="tx1"/>
                </a:solidFill>
              </a:rPr>
              <a:t>표기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8010E3B-9389-F92E-7D11-07E224EF7D9C}"/>
              </a:ext>
            </a:extLst>
          </p:cNvPr>
          <p:cNvSpPr/>
          <p:nvPr/>
        </p:nvSpPr>
        <p:spPr>
          <a:xfrm>
            <a:off x="8244272" y="5221357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71E894F-B9E7-9106-012D-C689D4D9E060}"/>
              </a:ext>
            </a:extLst>
          </p:cNvPr>
          <p:cNvSpPr/>
          <p:nvPr/>
        </p:nvSpPr>
        <p:spPr>
          <a:xfrm>
            <a:off x="8244272" y="5515238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C4D3A16-AD7E-0AAB-4657-C633F691344B}"/>
              </a:ext>
            </a:extLst>
          </p:cNvPr>
          <p:cNvSpPr/>
          <p:nvPr/>
        </p:nvSpPr>
        <p:spPr>
          <a:xfrm>
            <a:off x="8244272" y="5809119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FEA8B137-3014-9F18-D51D-8C36CA29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89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E9B48-46F7-B3F3-30BB-E10F15852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C79E5B-F431-D3D4-E7BB-FB0B56FDB0F7}"/>
              </a:ext>
            </a:extLst>
          </p:cNvPr>
          <p:cNvSpPr txBox="1"/>
          <p:nvPr/>
        </p:nvSpPr>
        <p:spPr>
          <a:xfrm>
            <a:off x="463826" y="1815548"/>
            <a:ext cx="2597425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플레이 흐름도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미니 게임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방해 이벤트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게임 결과 </a:t>
            </a:r>
            <a:endParaRPr lang="en-US" altLang="ko-KR" sz="2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79DD765-4A3D-3E05-AC15-DEAF14CB18E3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플레이 방식</a:t>
            </a:r>
          </a:p>
        </p:txBody>
      </p:sp>
      <p:pic>
        <p:nvPicPr>
          <p:cNvPr id="9" name="그래픽 8" descr="기타 단색으로 채워진">
            <a:extLst>
              <a:ext uri="{FF2B5EF4-FFF2-40B4-BE49-F238E27FC236}">
                <a16:creationId xmlns:a16="http://schemas.microsoft.com/office/drawing/2014/main" id="{B401759E-C17D-90E8-E160-8272BC5A2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D221FF1-7AA8-FD06-335C-8DFE0BC8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2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02DF4-107C-7A09-CE91-4DC9622D0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53CD60E-CB12-D2F2-E8F6-5C609EE79239}"/>
              </a:ext>
            </a:extLst>
          </p:cNvPr>
          <p:cNvSpPr/>
          <p:nvPr/>
        </p:nvSpPr>
        <p:spPr>
          <a:xfrm>
            <a:off x="337929" y="2826023"/>
            <a:ext cx="1199323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메인 화면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121B7C4-01E1-0217-970A-8023EB32A624}"/>
              </a:ext>
            </a:extLst>
          </p:cNvPr>
          <p:cNvSpPr/>
          <p:nvPr/>
        </p:nvSpPr>
        <p:spPr>
          <a:xfrm>
            <a:off x="1753703" y="2826024"/>
            <a:ext cx="960783" cy="761999"/>
          </a:xfrm>
          <a:prstGeom prst="rightArrow">
            <a:avLst>
              <a:gd name="adj1" fmla="val 37392"/>
              <a:gd name="adj2" fmla="val 5869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9DFC62F-071E-450C-BC0F-BB3B809F8968}"/>
              </a:ext>
            </a:extLst>
          </p:cNvPr>
          <p:cNvSpPr/>
          <p:nvPr/>
        </p:nvSpPr>
        <p:spPr>
          <a:xfrm>
            <a:off x="2930937" y="2826023"/>
            <a:ext cx="1199323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미니 게임 선택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D5D8895-3FF8-9308-4D53-667A0B26C243}"/>
              </a:ext>
            </a:extLst>
          </p:cNvPr>
          <p:cNvSpPr/>
          <p:nvPr/>
        </p:nvSpPr>
        <p:spPr>
          <a:xfrm>
            <a:off x="4346711" y="2826024"/>
            <a:ext cx="960783" cy="761999"/>
          </a:xfrm>
          <a:prstGeom prst="rightArrow">
            <a:avLst>
              <a:gd name="adj1" fmla="val 37392"/>
              <a:gd name="adj2" fmla="val 5869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B9264E7-07A1-7E21-66FE-86772551D893}"/>
              </a:ext>
            </a:extLst>
          </p:cNvPr>
          <p:cNvSpPr/>
          <p:nvPr/>
        </p:nvSpPr>
        <p:spPr>
          <a:xfrm>
            <a:off x="5523945" y="2826023"/>
            <a:ext cx="2696820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미니 게임 플레이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및 방해 요소 해결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81628C6-A734-0F9C-B157-554CF70BDCDE}"/>
              </a:ext>
            </a:extLst>
          </p:cNvPr>
          <p:cNvSpPr/>
          <p:nvPr/>
        </p:nvSpPr>
        <p:spPr>
          <a:xfrm>
            <a:off x="8437216" y="2826024"/>
            <a:ext cx="1378227" cy="761999"/>
          </a:xfrm>
          <a:prstGeom prst="rightArrow">
            <a:avLst>
              <a:gd name="adj1" fmla="val 60001"/>
              <a:gd name="adj2" fmla="val 5869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분 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A7EAEE8-F8B8-F15D-0193-F7D4147990A1}"/>
              </a:ext>
            </a:extLst>
          </p:cNvPr>
          <p:cNvSpPr/>
          <p:nvPr/>
        </p:nvSpPr>
        <p:spPr>
          <a:xfrm>
            <a:off x="10031896" y="2826023"/>
            <a:ext cx="1378227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게임 결과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D9C680F-A5DF-0997-3348-2E835A97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110932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플레이 흐름도</a:t>
            </a:r>
            <a:endParaRPr lang="ko-KR" altLang="en-US" sz="32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406DACA-C807-9223-1215-2925EE00835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289229-68CF-2F56-D9B5-C8D0DD7E7E8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1109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D3DE377-7501-2FF9-D1BE-826D149A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14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B3AAC-825A-EC47-27A9-EF2E389E2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42B08CC-977C-2A63-2DE6-96C4B0712EB6}"/>
              </a:ext>
            </a:extLst>
          </p:cNvPr>
          <p:cNvSpPr txBox="1"/>
          <p:nvPr/>
        </p:nvSpPr>
        <p:spPr>
          <a:xfrm>
            <a:off x="224040" y="5531086"/>
            <a:ext cx="11743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기본적으로 미니게임의 목표를 달성하기 위해서 게임을 플레이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특정 시간마다 랜덤하게 발생하는 방해 이벤트를 해결하여 다시 미니 게임에 집중해 게임을 클리어해야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62D40E5C-9F6C-E6C5-CCB2-E2C001EAF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4" y="1354716"/>
            <a:ext cx="6971559" cy="39081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FDE4A83-9CCA-49E6-6BDF-8A75D933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6B9FD06-4562-1FA5-9304-11A9788A706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6D7959-E6F4-D7AF-5A37-E23F02C0D45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7DABE-3E89-2B53-B5DB-7701783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0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1439</Words>
  <Application>Microsoft Office PowerPoint</Application>
  <PresentationFormat>와이드스크린</PresentationFormat>
  <Paragraphs>450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Please Leave me alone!</vt:lpstr>
      <vt:lpstr>PowerPoint 프레젠테이션</vt:lpstr>
      <vt:lpstr>PowerPoint 프레젠테이션</vt:lpstr>
      <vt:lpstr>게임 소개</vt:lpstr>
      <vt:lpstr>게임 장르</vt:lpstr>
      <vt:lpstr>주요 요소</vt:lpstr>
      <vt:lpstr>PowerPoint 프레젠테이션</vt:lpstr>
      <vt:lpstr>플레이 흐름도</vt:lpstr>
      <vt:lpstr>미니 게임</vt:lpstr>
      <vt:lpstr>미니 게임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방해 이벤트 종류</vt:lpstr>
      <vt:lpstr>방해 이벤트 종류</vt:lpstr>
      <vt:lpstr>방해 이벤트 종류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67</cp:revision>
  <dcterms:created xsi:type="dcterms:W3CDTF">2025-01-31T13:33:14Z</dcterms:created>
  <dcterms:modified xsi:type="dcterms:W3CDTF">2025-02-03T05:54:36Z</dcterms:modified>
</cp:coreProperties>
</file>