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4"/>
  </p:sldMasterIdLst>
  <p:notesMasterIdLst>
    <p:notesMasterId r:id="rId35"/>
  </p:notesMasterIdLst>
  <p:handoutMasterIdLst>
    <p:handoutMasterId r:id="rId36"/>
  </p:handoutMasterIdLst>
  <p:sldIdLst>
    <p:sldId id="640" r:id="rId5"/>
    <p:sldId id="663" r:id="rId6"/>
    <p:sldId id="664" r:id="rId7"/>
    <p:sldId id="665" r:id="rId8"/>
    <p:sldId id="667" r:id="rId9"/>
    <p:sldId id="673" r:id="rId10"/>
    <p:sldId id="672" r:id="rId11"/>
    <p:sldId id="676" r:id="rId12"/>
    <p:sldId id="620" r:id="rId13"/>
    <p:sldId id="701" r:id="rId14"/>
    <p:sldId id="702" r:id="rId15"/>
    <p:sldId id="698" r:id="rId16"/>
    <p:sldId id="699" r:id="rId17"/>
    <p:sldId id="705" r:id="rId18"/>
    <p:sldId id="680" r:id="rId19"/>
    <p:sldId id="685" r:id="rId20"/>
    <p:sldId id="686" r:id="rId21"/>
    <p:sldId id="697" r:id="rId22"/>
    <p:sldId id="696" r:id="rId23"/>
    <p:sldId id="688" r:id="rId24"/>
    <p:sldId id="687" r:id="rId25"/>
    <p:sldId id="608" r:id="rId26"/>
    <p:sldId id="650" r:id="rId27"/>
    <p:sldId id="652" r:id="rId28"/>
    <p:sldId id="653" r:id="rId29"/>
    <p:sldId id="621" r:id="rId30"/>
    <p:sldId id="689" r:id="rId31"/>
    <p:sldId id="690" r:id="rId32"/>
    <p:sldId id="703" r:id="rId33"/>
    <p:sldId id="704" r:id="rId34"/>
  </p:sldIdLst>
  <p:sldSz cx="12192000" cy="6858000"/>
  <p:notesSz cx="7010400" cy="9296400"/>
  <p:defaultTextStyle>
    <a:defPPr>
      <a:defRPr lang="en-US"/>
    </a:defPPr>
    <a:lvl1pPr algn="l" rtl="0" eaLnBrk="0" fontAlgn="base" hangingPunct="0">
      <a:spcBef>
        <a:spcPct val="0"/>
      </a:spcBef>
      <a:spcAft>
        <a:spcPct val="0"/>
      </a:spcAft>
      <a:defRPr sz="2400"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sz="2400"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sz="2400"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Book Antiqua" pitchFamily="18" charset="0"/>
        <a:ea typeface="+mn-ea"/>
        <a:cs typeface="+mn-cs"/>
      </a:defRPr>
    </a:lvl5pPr>
    <a:lvl6pPr marL="2286000" algn="l" defTabSz="914400" rtl="0" eaLnBrk="1" latinLnBrk="0" hangingPunct="1">
      <a:defRPr sz="2400" kern="1200">
        <a:solidFill>
          <a:schemeClr val="tx1"/>
        </a:solidFill>
        <a:latin typeface="Book Antiqua" pitchFamily="18" charset="0"/>
        <a:ea typeface="+mn-ea"/>
        <a:cs typeface="+mn-cs"/>
      </a:defRPr>
    </a:lvl6pPr>
    <a:lvl7pPr marL="2743200" algn="l" defTabSz="914400" rtl="0" eaLnBrk="1" latinLnBrk="0" hangingPunct="1">
      <a:defRPr sz="2400" kern="1200">
        <a:solidFill>
          <a:schemeClr val="tx1"/>
        </a:solidFill>
        <a:latin typeface="Book Antiqua" pitchFamily="18" charset="0"/>
        <a:ea typeface="+mn-ea"/>
        <a:cs typeface="+mn-cs"/>
      </a:defRPr>
    </a:lvl7pPr>
    <a:lvl8pPr marL="3200400" algn="l" defTabSz="914400" rtl="0" eaLnBrk="1" latinLnBrk="0" hangingPunct="1">
      <a:defRPr sz="2400" kern="1200">
        <a:solidFill>
          <a:schemeClr val="tx1"/>
        </a:solidFill>
        <a:latin typeface="Book Antiqua" pitchFamily="18" charset="0"/>
        <a:ea typeface="+mn-ea"/>
        <a:cs typeface="+mn-cs"/>
      </a:defRPr>
    </a:lvl8pPr>
    <a:lvl9pPr marL="3657600" algn="l" defTabSz="914400" rtl="0" eaLnBrk="1" latinLnBrk="0" hangingPunct="1">
      <a:defRPr sz="2400" kern="1200">
        <a:solidFill>
          <a:schemeClr val="tx1"/>
        </a:solidFill>
        <a:latin typeface="Book Antiqua"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9">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bartuse" initials="l" lastIdx="1" clrIdx="0"/>
  <p:cmAuthor id="1" name="Devasher, Jenny Cloninger (LARC-C101)[TEAMS3]" initials="DJC(" lastIdx="2" clrIdx="1">
    <p:extLst>
      <p:ext uri="{19B8F6BF-5375-455C-9EA6-DF929625EA0E}">
        <p15:presenceInfo xmlns:p15="http://schemas.microsoft.com/office/powerpoint/2012/main" userId="S-1-5-21-330711430-3775241029-4075259233-121655" providerId="AD"/>
      </p:ext>
    </p:extLst>
  </p:cmAuthor>
  <p:cmAuthor id="2" name="Hughes, Steven P. (GSFC-5950)" initials="HSP(" lastIdx="1" clrIdx="2">
    <p:extLst>
      <p:ext uri="{19B8F6BF-5375-455C-9EA6-DF929625EA0E}">
        <p15:presenceInfo xmlns:p15="http://schemas.microsoft.com/office/powerpoint/2012/main" userId="S-1-5-21-330711430-3775241029-4075259233-985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0212"/>
    <a:srgbClr val="1822CD"/>
    <a:srgbClr val="F0A000"/>
    <a:srgbClr val="EEFAFA"/>
    <a:srgbClr val="5FBD71"/>
    <a:srgbClr val="7A977E"/>
    <a:srgbClr val="CCEC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0" autoAdjust="0"/>
    <p:restoredTop sz="50000" autoAdjust="0"/>
  </p:normalViewPr>
  <p:slideViewPr>
    <p:cSldViewPr snapToGrid="0">
      <p:cViewPr varScale="1">
        <p:scale>
          <a:sx n="113" d="100"/>
          <a:sy n="113" d="100"/>
        </p:scale>
        <p:origin x="456"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50" d="100"/>
          <a:sy n="150" d="100"/>
        </p:scale>
        <p:origin x="-72" y="-72"/>
      </p:cViewPr>
      <p:guideLst>
        <p:guide orient="horz" pos="292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038264" cy="465535"/>
          </a:xfrm>
          <a:prstGeom prst="rect">
            <a:avLst/>
          </a:prstGeom>
          <a:noFill/>
          <a:ln w="9525">
            <a:noFill/>
            <a:miter lim="800000"/>
            <a:headEnd/>
            <a:tailEnd/>
          </a:ln>
          <a:effectLst/>
        </p:spPr>
        <p:txBody>
          <a:bodyPr vert="horz" wrap="square" lIns="91634" tIns="45817" rIns="91634" bIns="45817" numCol="1" anchor="t" anchorCtr="0" compatLnSpc="1">
            <a:prstTxWarp prst="textNoShape">
              <a:avLst/>
            </a:prstTxWarp>
          </a:bodyPr>
          <a:lstStyle>
            <a:lvl1pPr defTabSz="916538">
              <a:defRPr sz="1200">
                <a:latin typeface="Book Antiqua" pitchFamily="18" charset="0"/>
              </a:defRPr>
            </a:lvl1pPr>
          </a:lstStyle>
          <a:p>
            <a:pPr>
              <a:defRPr/>
            </a:pPr>
            <a:endParaRPr lang="en-US" dirty="0"/>
          </a:p>
        </p:txBody>
      </p:sp>
      <p:sp>
        <p:nvSpPr>
          <p:cNvPr id="37891" name="Rectangle 3"/>
          <p:cNvSpPr>
            <a:spLocks noGrp="1" noChangeArrowheads="1"/>
          </p:cNvSpPr>
          <p:nvPr>
            <p:ph type="dt" sz="quarter" idx="1"/>
          </p:nvPr>
        </p:nvSpPr>
        <p:spPr bwMode="auto">
          <a:xfrm>
            <a:off x="3972137" y="0"/>
            <a:ext cx="3038263" cy="465535"/>
          </a:xfrm>
          <a:prstGeom prst="rect">
            <a:avLst/>
          </a:prstGeom>
          <a:noFill/>
          <a:ln w="9525">
            <a:noFill/>
            <a:miter lim="800000"/>
            <a:headEnd/>
            <a:tailEnd/>
          </a:ln>
          <a:effectLst/>
        </p:spPr>
        <p:txBody>
          <a:bodyPr vert="horz" wrap="square" lIns="91634" tIns="45817" rIns="91634" bIns="45817" numCol="1" anchor="t" anchorCtr="0" compatLnSpc="1">
            <a:prstTxWarp prst="textNoShape">
              <a:avLst/>
            </a:prstTxWarp>
          </a:bodyPr>
          <a:lstStyle>
            <a:lvl1pPr algn="r" defTabSz="916538">
              <a:defRPr sz="1200">
                <a:latin typeface="Book Antiqua" pitchFamily="18" charset="0"/>
              </a:defRPr>
            </a:lvl1pPr>
          </a:lstStyle>
          <a:p>
            <a:pPr>
              <a:defRPr/>
            </a:pPr>
            <a:endParaRPr lang="en-US" dirty="0"/>
          </a:p>
        </p:txBody>
      </p:sp>
      <p:sp>
        <p:nvSpPr>
          <p:cNvPr id="37892" name="Rectangle 4"/>
          <p:cNvSpPr>
            <a:spLocks noGrp="1" noChangeArrowheads="1"/>
          </p:cNvSpPr>
          <p:nvPr>
            <p:ph type="ftr" sz="quarter" idx="2"/>
          </p:nvPr>
        </p:nvSpPr>
        <p:spPr bwMode="auto">
          <a:xfrm>
            <a:off x="0" y="8830865"/>
            <a:ext cx="3038264" cy="465535"/>
          </a:xfrm>
          <a:prstGeom prst="rect">
            <a:avLst/>
          </a:prstGeom>
          <a:noFill/>
          <a:ln w="9525">
            <a:noFill/>
            <a:miter lim="800000"/>
            <a:headEnd/>
            <a:tailEnd/>
          </a:ln>
          <a:effectLst/>
        </p:spPr>
        <p:txBody>
          <a:bodyPr vert="horz" wrap="square" lIns="91634" tIns="45817" rIns="91634" bIns="45817" numCol="1" anchor="b" anchorCtr="0" compatLnSpc="1">
            <a:prstTxWarp prst="textNoShape">
              <a:avLst/>
            </a:prstTxWarp>
          </a:bodyPr>
          <a:lstStyle>
            <a:lvl1pPr defTabSz="916538">
              <a:defRPr sz="1200">
                <a:latin typeface="Book Antiqua" pitchFamily="18" charset="0"/>
              </a:defRPr>
            </a:lvl1pPr>
          </a:lstStyle>
          <a:p>
            <a:pPr>
              <a:defRPr/>
            </a:pPr>
            <a:endParaRPr lang="en-US" dirty="0"/>
          </a:p>
        </p:txBody>
      </p:sp>
      <p:sp>
        <p:nvSpPr>
          <p:cNvPr id="37893" name="Rectangle 5"/>
          <p:cNvSpPr>
            <a:spLocks noGrp="1" noChangeArrowheads="1"/>
          </p:cNvSpPr>
          <p:nvPr>
            <p:ph type="sldNum" sz="quarter" idx="3"/>
          </p:nvPr>
        </p:nvSpPr>
        <p:spPr bwMode="auto">
          <a:xfrm>
            <a:off x="3972137" y="8830865"/>
            <a:ext cx="3038263" cy="465535"/>
          </a:xfrm>
          <a:prstGeom prst="rect">
            <a:avLst/>
          </a:prstGeom>
          <a:noFill/>
          <a:ln w="9525">
            <a:noFill/>
            <a:miter lim="800000"/>
            <a:headEnd/>
            <a:tailEnd/>
          </a:ln>
          <a:effectLst/>
        </p:spPr>
        <p:txBody>
          <a:bodyPr vert="horz" wrap="square" lIns="91634" tIns="45817" rIns="91634" bIns="45817" numCol="1" anchor="b" anchorCtr="0" compatLnSpc="1">
            <a:prstTxWarp prst="textNoShape">
              <a:avLst/>
            </a:prstTxWarp>
          </a:bodyPr>
          <a:lstStyle>
            <a:lvl1pPr algn="r" defTabSz="916538">
              <a:defRPr sz="1200">
                <a:latin typeface="Book Antiqua" pitchFamily="18" charset="0"/>
              </a:defRPr>
            </a:lvl1pPr>
          </a:lstStyle>
          <a:p>
            <a:pPr>
              <a:defRPr/>
            </a:pPr>
            <a:fld id="{EB23C29D-3CDC-4B99-8B0A-82892C74876A}" type="slidenum">
              <a:rPr lang="en-US"/>
              <a:pPr>
                <a:defRPr/>
              </a:pPr>
              <a:t>‹#›</a:t>
            </a:fld>
            <a:endParaRPr lang="en-US" dirty="0"/>
          </a:p>
        </p:txBody>
      </p:sp>
    </p:spTree>
    <p:extLst>
      <p:ext uri="{BB962C8B-B14F-4D97-AF65-F5344CB8AC3E}">
        <p14:creationId xmlns:p14="http://schemas.microsoft.com/office/powerpoint/2010/main" val="2009261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8264" cy="465535"/>
          </a:xfrm>
          <a:prstGeom prst="rect">
            <a:avLst/>
          </a:prstGeom>
          <a:noFill/>
          <a:ln w="9525">
            <a:noFill/>
            <a:miter lim="800000"/>
            <a:headEnd/>
            <a:tailEnd/>
          </a:ln>
          <a:effectLst/>
        </p:spPr>
        <p:txBody>
          <a:bodyPr vert="horz" wrap="square" lIns="91634" tIns="45817" rIns="91634" bIns="45817" numCol="1" anchor="t" anchorCtr="0" compatLnSpc="1">
            <a:prstTxWarp prst="textNoShape">
              <a:avLst/>
            </a:prstTxWarp>
          </a:bodyPr>
          <a:lstStyle>
            <a:lvl1pPr defTabSz="916538">
              <a:defRPr sz="1200">
                <a:latin typeface="Times" pitchFamily="16" charset="0"/>
              </a:defRPr>
            </a:lvl1pPr>
          </a:lstStyle>
          <a:p>
            <a:pPr>
              <a:defRPr/>
            </a:pPr>
            <a:endParaRPr lang="en-US" dirty="0"/>
          </a:p>
        </p:txBody>
      </p:sp>
      <p:sp>
        <p:nvSpPr>
          <p:cNvPr id="5123" name="Rectangle 3"/>
          <p:cNvSpPr>
            <a:spLocks noGrp="1" noChangeArrowheads="1"/>
          </p:cNvSpPr>
          <p:nvPr>
            <p:ph type="dt" idx="1"/>
          </p:nvPr>
        </p:nvSpPr>
        <p:spPr bwMode="auto">
          <a:xfrm>
            <a:off x="3972137" y="0"/>
            <a:ext cx="3038263" cy="465535"/>
          </a:xfrm>
          <a:prstGeom prst="rect">
            <a:avLst/>
          </a:prstGeom>
          <a:noFill/>
          <a:ln w="9525">
            <a:noFill/>
            <a:miter lim="800000"/>
            <a:headEnd/>
            <a:tailEnd/>
          </a:ln>
          <a:effectLst/>
        </p:spPr>
        <p:txBody>
          <a:bodyPr vert="horz" wrap="square" lIns="91634" tIns="45817" rIns="91634" bIns="45817" numCol="1" anchor="t" anchorCtr="0" compatLnSpc="1">
            <a:prstTxWarp prst="textNoShape">
              <a:avLst/>
            </a:prstTxWarp>
          </a:bodyPr>
          <a:lstStyle>
            <a:lvl1pPr algn="r" defTabSz="916538">
              <a:defRPr sz="1200">
                <a:latin typeface="Times" pitchFamily="16" charset="0"/>
              </a:defRPr>
            </a:lvl1pPr>
          </a:lstStyle>
          <a:p>
            <a:pPr>
              <a:defRPr/>
            </a:pPr>
            <a:endParaRPr lang="en-US" dirty="0"/>
          </a:p>
        </p:txBody>
      </p:sp>
      <p:sp>
        <p:nvSpPr>
          <p:cNvPr id="5325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35462" y="4415433"/>
            <a:ext cx="5139478" cy="4183459"/>
          </a:xfrm>
          <a:prstGeom prst="rect">
            <a:avLst/>
          </a:prstGeom>
          <a:noFill/>
          <a:ln w="9525">
            <a:noFill/>
            <a:miter lim="800000"/>
            <a:headEnd/>
            <a:tailEnd/>
          </a:ln>
          <a:effectLst/>
        </p:spPr>
        <p:txBody>
          <a:bodyPr vert="horz" wrap="square" lIns="91634" tIns="45817" rIns="91634" bIns="458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830865"/>
            <a:ext cx="3038264" cy="465535"/>
          </a:xfrm>
          <a:prstGeom prst="rect">
            <a:avLst/>
          </a:prstGeom>
          <a:noFill/>
          <a:ln w="9525">
            <a:noFill/>
            <a:miter lim="800000"/>
            <a:headEnd/>
            <a:tailEnd/>
          </a:ln>
          <a:effectLst/>
        </p:spPr>
        <p:txBody>
          <a:bodyPr vert="horz" wrap="square" lIns="91634" tIns="45817" rIns="91634" bIns="45817" numCol="1" anchor="b" anchorCtr="0" compatLnSpc="1">
            <a:prstTxWarp prst="textNoShape">
              <a:avLst/>
            </a:prstTxWarp>
          </a:bodyPr>
          <a:lstStyle>
            <a:lvl1pPr defTabSz="916538">
              <a:defRPr sz="1200">
                <a:latin typeface="Times" pitchFamily="16" charset="0"/>
              </a:defRPr>
            </a:lvl1pPr>
          </a:lstStyle>
          <a:p>
            <a:pPr>
              <a:defRPr/>
            </a:pPr>
            <a:endParaRPr lang="en-US" dirty="0"/>
          </a:p>
        </p:txBody>
      </p:sp>
      <p:sp>
        <p:nvSpPr>
          <p:cNvPr id="5127" name="Rectangle 7"/>
          <p:cNvSpPr>
            <a:spLocks noGrp="1" noChangeArrowheads="1"/>
          </p:cNvSpPr>
          <p:nvPr>
            <p:ph type="sldNum" sz="quarter" idx="5"/>
          </p:nvPr>
        </p:nvSpPr>
        <p:spPr bwMode="auto">
          <a:xfrm>
            <a:off x="3972137" y="8830865"/>
            <a:ext cx="3038263" cy="465535"/>
          </a:xfrm>
          <a:prstGeom prst="rect">
            <a:avLst/>
          </a:prstGeom>
          <a:noFill/>
          <a:ln w="9525">
            <a:noFill/>
            <a:miter lim="800000"/>
            <a:headEnd/>
            <a:tailEnd/>
          </a:ln>
          <a:effectLst/>
        </p:spPr>
        <p:txBody>
          <a:bodyPr vert="horz" wrap="square" lIns="91634" tIns="45817" rIns="91634" bIns="45817" numCol="1" anchor="b" anchorCtr="0" compatLnSpc="1">
            <a:prstTxWarp prst="textNoShape">
              <a:avLst/>
            </a:prstTxWarp>
          </a:bodyPr>
          <a:lstStyle>
            <a:lvl1pPr algn="r" defTabSz="916538">
              <a:defRPr sz="1200">
                <a:latin typeface="Times" pitchFamily="16" charset="0"/>
              </a:defRPr>
            </a:lvl1pPr>
          </a:lstStyle>
          <a:p>
            <a:pPr>
              <a:defRPr/>
            </a:pPr>
            <a:fld id="{516DEE91-01D7-4F5E-B7F1-D541FE02C181}" type="slidenum">
              <a:rPr lang="en-US"/>
              <a:pPr>
                <a:defRPr/>
              </a:pPr>
              <a:t>‹#›</a:t>
            </a:fld>
            <a:endParaRPr lang="en-US" dirty="0"/>
          </a:p>
        </p:txBody>
      </p:sp>
    </p:spTree>
    <p:extLst>
      <p:ext uri="{BB962C8B-B14F-4D97-AF65-F5344CB8AC3E}">
        <p14:creationId xmlns:p14="http://schemas.microsoft.com/office/powerpoint/2010/main" val="17298556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6"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6"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6"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6"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8678">
              <a:defRPr sz="900">
                <a:solidFill>
                  <a:schemeClr val="tx1"/>
                </a:solidFill>
                <a:latin typeface="Lucida Grande" pitchFamily="80" charset="0"/>
              </a:defRPr>
            </a:lvl1pPr>
            <a:lvl2pPr marL="739766" indent="-284160" defTabSz="928678">
              <a:defRPr sz="900">
                <a:solidFill>
                  <a:schemeClr val="tx1"/>
                </a:solidFill>
                <a:latin typeface="Lucida Grande" pitchFamily="80" charset="0"/>
              </a:defRPr>
            </a:lvl2pPr>
            <a:lvl3pPr marL="1138225" indent="-227011" defTabSz="928678">
              <a:defRPr sz="900">
                <a:solidFill>
                  <a:schemeClr val="tx1"/>
                </a:solidFill>
                <a:latin typeface="Lucida Grande" pitchFamily="80" charset="0"/>
              </a:defRPr>
            </a:lvl3pPr>
            <a:lvl4pPr marL="1593831" indent="-227011" defTabSz="928678">
              <a:defRPr sz="900">
                <a:solidFill>
                  <a:schemeClr val="tx1"/>
                </a:solidFill>
                <a:latin typeface="Lucida Grande" pitchFamily="80" charset="0"/>
              </a:defRPr>
            </a:lvl4pPr>
            <a:lvl5pPr marL="2049439" indent="-227011" defTabSz="928678">
              <a:defRPr sz="900">
                <a:solidFill>
                  <a:schemeClr val="tx1"/>
                </a:solidFill>
                <a:latin typeface="Lucida Grande" pitchFamily="80" charset="0"/>
              </a:defRPr>
            </a:lvl5pPr>
            <a:lvl6pPr marL="2506634" indent="-227011" defTabSz="928678" eaLnBrk="0" fontAlgn="base" hangingPunct="0">
              <a:spcBef>
                <a:spcPct val="0"/>
              </a:spcBef>
              <a:spcAft>
                <a:spcPct val="0"/>
              </a:spcAft>
              <a:defRPr sz="900">
                <a:solidFill>
                  <a:schemeClr val="tx1"/>
                </a:solidFill>
                <a:latin typeface="Lucida Grande" pitchFamily="80" charset="0"/>
              </a:defRPr>
            </a:lvl6pPr>
            <a:lvl7pPr marL="2963829" indent="-227011" defTabSz="928678" eaLnBrk="0" fontAlgn="base" hangingPunct="0">
              <a:spcBef>
                <a:spcPct val="0"/>
              </a:spcBef>
              <a:spcAft>
                <a:spcPct val="0"/>
              </a:spcAft>
              <a:defRPr sz="900">
                <a:solidFill>
                  <a:schemeClr val="tx1"/>
                </a:solidFill>
                <a:latin typeface="Lucida Grande" pitchFamily="80" charset="0"/>
              </a:defRPr>
            </a:lvl7pPr>
            <a:lvl8pPr marL="3421024" indent="-227011" defTabSz="928678" eaLnBrk="0" fontAlgn="base" hangingPunct="0">
              <a:spcBef>
                <a:spcPct val="0"/>
              </a:spcBef>
              <a:spcAft>
                <a:spcPct val="0"/>
              </a:spcAft>
              <a:defRPr sz="900">
                <a:solidFill>
                  <a:schemeClr val="tx1"/>
                </a:solidFill>
                <a:latin typeface="Lucida Grande" pitchFamily="80" charset="0"/>
              </a:defRPr>
            </a:lvl8pPr>
            <a:lvl9pPr marL="3878218" indent="-227011" defTabSz="928678" eaLnBrk="0" fontAlgn="base" hangingPunct="0">
              <a:spcBef>
                <a:spcPct val="0"/>
              </a:spcBef>
              <a:spcAft>
                <a:spcPct val="0"/>
              </a:spcAft>
              <a:defRPr sz="900">
                <a:solidFill>
                  <a:schemeClr val="tx1"/>
                </a:solidFill>
                <a:latin typeface="Lucida Grande" pitchFamily="80" charset="0"/>
              </a:defRPr>
            </a:lvl9pPr>
          </a:lstStyle>
          <a:p>
            <a:fld id="{6D21EE84-C6B7-45C2-9A04-6E6B1F9EDA31}" type="slidenum">
              <a:rPr lang="en-US" altLang="en-US" sz="1200">
                <a:latin typeface="Times New Roman" panose="02020603050405020304" pitchFamily="18" charset="0"/>
              </a:rPr>
              <a:pPr/>
              <a:t>1</a:t>
            </a:fld>
            <a:endParaRPr lang="en-US" altLang="en-US" sz="1200" dirty="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xfrm>
            <a:off x="406400" y="696913"/>
            <a:ext cx="6197600" cy="3486150"/>
          </a:xfrm>
          <a:ln/>
        </p:spPr>
      </p:sp>
      <p:sp>
        <p:nvSpPr>
          <p:cNvPr id="61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2186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4046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With Page Number">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83224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8" name="Slide Number Placeholder 5"/>
          <p:cNvSpPr txBox="1">
            <a:spLocks/>
          </p:cNvSpPr>
          <p:nvPr userDrawn="1"/>
        </p:nvSpPr>
        <p:spPr>
          <a:xfrm>
            <a:off x="14686455" y="6284997"/>
            <a:ext cx="1236717"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Lucida Grande" pitchFamily="80" charset="0"/>
                <a:ea typeface="+mn-ea"/>
                <a:cs typeface="+mn-cs"/>
              </a:defRPr>
            </a:lvl1pPr>
            <a:lvl2pPr marL="457200" algn="l" rtl="0" eaLnBrk="0" fontAlgn="base" hangingPunct="0">
              <a:spcBef>
                <a:spcPct val="0"/>
              </a:spcBef>
              <a:spcAft>
                <a:spcPct val="0"/>
              </a:spcAft>
              <a:defRPr sz="900" kern="1200">
                <a:solidFill>
                  <a:schemeClr val="tx1"/>
                </a:solidFill>
                <a:latin typeface="Lucida Grande" pitchFamily="80" charset="0"/>
                <a:ea typeface="+mn-ea"/>
                <a:cs typeface="+mn-cs"/>
              </a:defRPr>
            </a:lvl2pPr>
            <a:lvl3pPr marL="914400" algn="l" rtl="0" eaLnBrk="0" fontAlgn="base" hangingPunct="0">
              <a:spcBef>
                <a:spcPct val="0"/>
              </a:spcBef>
              <a:spcAft>
                <a:spcPct val="0"/>
              </a:spcAft>
              <a:defRPr sz="900" kern="1200">
                <a:solidFill>
                  <a:schemeClr val="tx1"/>
                </a:solidFill>
                <a:latin typeface="Lucida Grande" pitchFamily="80" charset="0"/>
                <a:ea typeface="+mn-ea"/>
                <a:cs typeface="+mn-cs"/>
              </a:defRPr>
            </a:lvl3pPr>
            <a:lvl4pPr marL="1371600" algn="l" rtl="0" eaLnBrk="0" fontAlgn="base" hangingPunct="0">
              <a:spcBef>
                <a:spcPct val="0"/>
              </a:spcBef>
              <a:spcAft>
                <a:spcPct val="0"/>
              </a:spcAft>
              <a:defRPr sz="900" kern="1200">
                <a:solidFill>
                  <a:schemeClr val="tx1"/>
                </a:solidFill>
                <a:latin typeface="Lucida Grande" pitchFamily="80" charset="0"/>
                <a:ea typeface="+mn-ea"/>
                <a:cs typeface="+mn-cs"/>
              </a:defRPr>
            </a:lvl4pPr>
            <a:lvl5pPr marL="1828800" algn="l" rtl="0" eaLnBrk="0" fontAlgn="base" hangingPunct="0">
              <a:spcBef>
                <a:spcPct val="0"/>
              </a:spcBef>
              <a:spcAft>
                <a:spcPct val="0"/>
              </a:spcAft>
              <a:defRPr sz="900" kern="1200">
                <a:solidFill>
                  <a:schemeClr val="tx1"/>
                </a:solidFill>
                <a:latin typeface="Lucida Grande" pitchFamily="80" charset="0"/>
                <a:ea typeface="+mn-ea"/>
                <a:cs typeface="+mn-cs"/>
              </a:defRPr>
            </a:lvl5pPr>
            <a:lvl6pPr marL="2286000" algn="l" defTabSz="914400" rtl="0" eaLnBrk="1" latinLnBrk="0" hangingPunct="1">
              <a:defRPr sz="900" kern="1200">
                <a:solidFill>
                  <a:schemeClr val="tx1"/>
                </a:solidFill>
                <a:latin typeface="Lucida Grande" pitchFamily="80" charset="0"/>
                <a:ea typeface="+mn-ea"/>
                <a:cs typeface="+mn-cs"/>
              </a:defRPr>
            </a:lvl6pPr>
            <a:lvl7pPr marL="2743200" algn="l" defTabSz="914400" rtl="0" eaLnBrk="1" latinLnBrk="0" hangingPunct="1">
              <a:defRPr sz="900" kern="1200">
                <a:solidFill>
                  <a:schemeClr val="tx1"/>
                </a:solidFill>
                <a:latin typeface="Lucida Grande" pitchFamily="80" charset="0"/>
                <a:ea typeface="+mn-ea"/>
                <a:cs typeface="+mn-cs"/>
              </a:defRPr>
            </a:lvl7pPr>
            <a:lvl8pPr marL="3200400" algn="l" defTabSz="914400" rtl="0" eaLnBrk="1" latinLnBrk="0" hangingPunct="1">
              <a:defRPr sz="900" kern="1200">
                <a:solidFill>
                  <a:schemeClr val="tx1"/>
                </a:solidFill>
                <a:latin typeface="Lucida Grande" pitchFamily="80" charset="0"/>
                <a:ea typeface="+mn-ea"/>
                <a:cs typeface="+mn-cs"/>
              </a:defRPr>
            </a:lvl8pPr>
            <a:lvl9pPr marL="3657600" algn="l" defTabSz="914400" rtl="0" eaLnBrk="1" latinLnBrk="0" hangingPunct="1">
              <a:defRPr sz="900" kern="1200">
                <a:solidFill>
                  <a:schemeClr val="tx1"/>
                </a:solidFill>
                <a:latin typeface="Lucida Grande" pitchFamily="80"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8FC8337-2617-4A9E-BDAB-824D967E6C07}" type="slidenum">
              <a:rPr kumimoji="0" lang="en-US" sz="1200" b="0" i="0" u="none" strike="noStrike" kern="1200" cap="none" spc="0" normalizeH="0" baseline="0" noProof="0" smtClean="0">
                <a:ln>
                  <a:noFill/>
                </a:ln>
                <a:solidFill>
                  <a:srgbClr val="000000">
                    <a:tint val="75000"/>
                  </a:srgbClr>
                </a:solidFill>
                <a:effectLst/>
                <a:uLnTx/>
                <a:uFillTx/>
                <a:latin typeface="Lucida Grande" pitchFamily="80"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Lucida Grande" pitchFamily="80" charset="0"/>
              <a:ea typeface="+mn-ea"/>
              <a:cs typeface="+mn-cs"/>
            </a:endParaRPr>
          </a:p>
        </p:txBody>
      </p:sp>
      <p:sp>
        <p:nvSpPr>
          <p:cNvPr id="29" name="Rectangle 28"/>
          <p:cNvSpPr/>
          <p:nvPr userDrawn="1"/>
        </p:nvSpPr>
        <p:spPr>
          <a:xfrm>
            <a:off x="279610" y="257174"/>
            <a:ext cx="939589" cy="570156"/>
          </a:xfrm>
          <a:prstGeom prst="rect">
            <a:avLst/>
          </a:prstGeom>
        </p:spPr>
        <p:txBody>
          <a:bodyPr wrap="square">
            <a:spAutoFit/>
          </a:bodyPr>
          <a:lstStyle/>
          <a:p>
            <a:pPr algn="ctr">
              <a:lnSpc>
                <a:spcPct val="115000"/>
              </a:lnSpc>
              <a:spcBef>
                <a:spcPts val="0"/>
              </a:spcBef>
              <a:spcAft>
                <a:spcPts val="0"/>
              </a:spcAft>
            </a:pPr>
            <a:r>
              <a:rPr lang="en-US" sz="900" dirty="0">
                <a:solidFill>
                  <a:srgbClr val="FF0000"/>
                </a:solidFill>
                <a:latin typeface="Lucida Grande" pitchFamily="80" charset="0"/>
              </a:rPr>
              <a:t>NESC logo inserted </a:t>
            </a:r>
            <a:r>
              <a:rPr lang="en-US" sz="900" i="1" dirty="0">
                <a:solidFill>
                  <a:srgbClr val="FF0000"/>
                </a:solidFill>
                <a:latin typeface="Lucida Grande" pitchFamily="80" charset="0"/>
              </a:rPr>
              <a:t>after</a:t>
            </a:r>
            <a:r>
              <a:rPr lang="en-US" sz="900" dirty="0">
                <a:solidFill>
                  <a:srgbClr val="FF0000"/>
                </a:solidFill>
                <a:latin typeface="Lucida Grande" pitchFamily="80" charset="0"/>
              </a:rPr>
              <a:t> NRB approval</a:t>
            </a:r>
            <a:endParaRPr lang="en-US" sz="900" dirty="0">
              <a:solidFill>
                <a:srgbClr val="FF0000"/>
              </a:solidFill>
              <a:latin typeface="Calibri"/>
              <a:ea typeface="Calibri"/>
              <a:cs typeface="Times New Roman"/>
            </a:endParaRPr>
          </a:p>
        </p:txBody>
      </p:sp>
      <p:sp>
        <p:nvSpPr>
          <p:cNvPr id="30" name="TextBox 1"/>
          <p:cNvSpPr txBox="1"/>
          <p:nvPr userDrawn="1"/>
        </p:nvSpPr>
        <p:spPr>
          <a:xfrm>
            <a:off x="2728732" y="6289816"/>
            <a:ext cx="6734536" cy="507831"/>
          </a:xfrm>
          <a:prstGeom prst="rect">
            <a:avLst/>
          </a:prstGeom>
          <a:noFill/>
        </p:spPr>
        <p:txBody>
          <a:bodyPr wrap="none" rtlCol="0">
            <a:spAutoFit/>
          </a:bodyPr>
          <a:lstStyle>
            <a:defPPr>
              <a:defRPr lang="en-US"/>
            </a:defPPr>
            <a:lvl1pPr algn="l" rtl="0" eaLnBrk="0" fontAlgn="base" hangingPunct="0">
              <a:spcBef>
                <a:spcPct val="0"/>
              </a:spcBef>
              <a:spcAft>
                <a:spcPct val="0"/>
              </a:spcAft>
              <a:defRPr sz="900" kern="1200">
                <a:solidFill>
                  <a:schemeClr val="tx1"/>
                </a:solidFill>
                <a:latin typeface="Lucida Grande" pitchFamily="80" charset="0"/>
                <a:ea typeface="+mn-ea"/>
                <a:cs typeface="+mn-cs"/>
              </a:defRPr>
            </a:lvl1pPr>
            <a:lvl2pPr marL="457200" algn="l" rtl="0" eaLnBrk="0" fontAlgn="base" hangingPunct="0">
              <a:spcBef>
                <a:spcPct val="0"/>
              </a:spcBef>
              <a:spcAft>
                <a:spcPct val="0"/>
              </a:spcAft>
              <a:defRPr sz="900" kern="1200">
                <a:solidFill>
                  <a:schemeClr val="tx1"/>
                </a:solidFill>
                <a:latin typeface="Lucida Grande" pitchFamily="80" charset="0"/>
                <a:ea typeface="+mn-ea"/>
                <a:cs typeface="+mn-cs"/>
              </a:defRPr>
            </a:lvl2pPr>
            <a:lvl3pPr marL="914400" algn="l" rtl="0" eaLnBrk="0" fontAlgn="base" hangingPunct="0">
              <a:spcBef>
                <a:spcPct val="0"/>
              </a:spcBef>
              <a:spcAft>
                <a:spcPct val="0"/>
              </a:spcAft>
              <a:defRPr sz="900" kern="1200">
                <a:solidFill>
                  <a:schemeClr val="tx1"/>
                </a:solidFill>
                <a:latin typeface="Lucida Grande" pitchFamily="80" charset="0"/>
                <a:ea typeface="+mn-ea"/>
                <a:cs typeface="+mn-cs"/>
              </a:defRPr>
            </a:lvl3pPr>
            <a:lvl4pPr marL="1371600" algn="l" rtl="0" eaLnBrk="0" fontAlgn="base" hangingPunct="0">
              <a:spcBef>
                <a:spcPct val="0"/>
              </a:spcBef>
              <a:spcAft>
                <a:spcPct val="0"/>
              </a:spcAft>
              <a:defRPr sz="900" kern="1200">
                <a:solidFill>
                  <a:schemeClr val="tx1"/>
                </a:solidFill>
                <a:latin typeface="Lucida Grande" pitchFamily="80" charset="0"/>
                <a:ea typeface="+mn-ea"/>
                <a:cs typeface="+mn-cs"/>
              </a:defRPr>
            </a:lvl4pPr>
            <a:lvl5pPr marL="1828800" algn="l" rtl="0" eaLnBrk="0" fontAlgn="base" hangingPunct="0">
              <a:spcBef>
                <a:spcPct val="0"/>
              </a:spcBef>
              <a:spcAft>
                <a:spcPct val="0"/>
              </a:spcAft>
              <a:defRPr sz="900" kern="1200">
                <a:solidFill>
                  <a:schemeClr val="tx1"/>
                </a:solidFill>
                <a:latin typeface="Lucida Grande" pitchFamily="80" charset="0"/>
                <a:ea typeface="+mn-ea"/>
                <a:cs typeface="+mn-cs"/>
              </a:defRPr>
            </a:lvl5pPr>
            <a:lvl6pPr marL="2286000" algn="l" defTabSz="914400" rtl="0" eaLnBrk="1" latinLnBrk="0" hangingPunct="1">
              <a:defRPr sz="900" kern="1200">
                <a:solidFill>
                  <a:schemeClr val="tx1"/>
                </a:solidFill>
                <a:latin typeface="Lucida Grande" pitchFamily="80" charset="0"/>
                <a:ea typeface="+mn-ea"/>
                <a:cs typeface="+mn-cs"/>
              </a:defRPr>
            </a:lvl6pPr>
            <a:lvl7pPr marL="2743200" algn="l" defTabSz="914400" rtl="0" eaLnBrk="1" latinLnBrk="0" hangingPunct="1">
              <a:defRPr sz="900" kern="1200">
                <a:solidFill>
                  <a:schemeClr val="tx1"/>
                </a:solidFill>
                <a:latin typeface="Lucida Grande" pitchFamily="80" charset="0"/>
                <a:ea typeface="+mn-ea"/>
                <a:cs typeface="+mn-cs"/>
              </a:defRPr>
            </a:lvl7pPr>
            <a:lvl8pPr marL="3200400" algn="l" defTabSz="914400" rtl="0" eaLnBrk="1" latinLnBrk="0" hangingPunct="1">
              <a:defRPr sz="900" kern="1200">
                <a:solidFill>
                  <a:schemeClr val="tx1"/>
                </a:solidFill>
                <a:latin typeface="Lucida Grande" pitchFamily="80" charset="0"/>
                <a:ea typeface="+mn-ea"/>
                <a:cs typeface="+mn-cs"/>
              </a:defRPr>
            </a:lvl8pPr>
            <a:lvl9pPr marL="3657600" algn="l" defTabSz="914400" rtl="0" eaLnBrk="1" latinLnBrk="0" hangingPunct="1">
              <a:defRPr sz="900" kern="1200">
                <a:solidFill>
                  <a:schemeClr val="tx1"/>
                </a:solidFill>
                <a:latin typeface="Lucida Grande" pitchFamily="80"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Lucida Grande" pitchFamily="80" charset="0"/>
                <a:ea typeface="+mn-ea"/>
                <a:cs typeface="+mn-cs"/>
              </a:rPr>
              <a:t>Restricted distribution to NESC and designated team members until reviewed by the NRB.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Lucida Grande" pitchFamily="80" charset="0"/>
                <a:ea typeface="+mn-ea"/>
                <a:cs typeface="+mn-cs"/>
              </a:rPr>
              <a:t>This is for status only and does not represent complete engineering analysis.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Lucida Grande" pitchFamily="80" charset="0"/>
              <a:ea typeface="+mn-ea"/>
              <a:cs typeface="+mn-cs"/>
            </a:endParaRPr>
          </a:p>
        </p:txBody>
      </p:sp>
      <p:sp>
        <p:nvSpPr>
          <p:cNvPr id="31" name="TextBox 30"/>
          <p:cNvSpPr txBox="1"/>
          <p:nvPr userDrawn="1"/>
        </p:nvSpPr>
        <p:spPr>
          <a:xfrm>
            <a:off x="99973" y="6284996"/>
            <a:ext cx="1112805" cy="215444"/>
          </a:xfrm>
          <a:prstGeom prst="rect">
            <a:avLst/>
          </a:prstGeom>
          <a:noFill/>
        </p:spPr>
        <p:txBody>
          <a:bodyPr wrap="none" rtlCol="0">
            <a:spAutoFit/>
          </a:bodyPr>
          <a:lstStyle/>
          <a:p>
            <a:r>
              <a:rPr lang="en-US" sz="800" dirty="0" smtClean="0">
                <a:solidFill>
                  <a:srgbClr val="000000"/>
                </a:solidFill>
                <a:latin typeface="Lucida Grande" pitchFamily="80" charset="0"/>
              </a:rPr>
              <a:t>NESC Document #: </a:t>
            </a:r>
            <a:endParaRPr lang="en-US" sz="800" dirty="0">
              <a:solidFill>
                <a:srgbClr val="000000"/>
              </a:solidFill>
              <a:latin typeface="Lucida Grande" pitchFamily="80" charset="0"/>
            </a:endParaRPr>
          </a:p>
        </p:txBody>
      </p:sp>
    </p:spTree>
  </p:cSld>
  <p:clrMapOvr>
    <a:masterClrMapping/>
  </p:clrMapOvr>
  <p:transition spd="med">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4" name="Slide Number Placeholder 5"/>
          <p:cNvSpPr txBox="1">
            <a:spLocks/>
          </p:cNvSpPr>
          <p:nvPr userDrawn="1"/>
        </p:nvSpPr>
        <p:spPr>
          <a:xfrm>
            <a:off x="11014841" y="6284996"/>
            <a:ext cx="927538"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Lucida Grande" pitchFamily="80" charset="0"/>
                <a:ea typeface="+mn-ea"/>
                <a:cs typeface="+mn-cs"/>
              </a:defRPr>
            </a:lvl1pPr>
            <a:lvl2pPr marL="457200" algn="l" rtl="0" eaLnBrk="0" fontAlgn="base" hangingPunct="0">
              <a:spcBef>
                <a:spcPct val="0"/>
              </a:spcBef>
              <a:spcAft>
                <a:spcPct val="0"/>
              </a:spcAft>
              <a:defRPr sz="900" kern="1200">
                <a:solidFill>
                  <a:schemeClr val="tx1"/>
                </a:solidFill>
                <a:latin typeface="Lucida Grande" pitchFamily="80" charset="0"/>
                <a:ea typeface="+mn-ea"/>
                <a:cs typeface="+mn-cs"/>
              </a:defRPr>
            </a:lvl2pPr>
            <a:lvl3pPr marL="914400" algn="l" rtl="0" eaLnBrk="0" fontAlgn="base" hangingPunct="0">
              <a:spcBef>
                <a:spcPct val="0"/>
              </a:spcBef>
              <a:spcAft>
                <a:spcPct val="0"/>
              </a:spcAft>
              <a:defRPr sz="900" kern="1200">
                <a:solidFill>
                  <a:schemeClr val="tx1"/>
                </a:solidFill>
                <a:latin typeface="Lucida Grande" pitchFamily="80" charset="0"/>
                <a:ea typeface="+mn-ea"/>
                <a:cs typeface="+mn-cs"/>
              </a:defRPr>
            </a:lvl3pPr>
            <a:lvl4pPr marL="1371600" algn="l" rtl="0" eaLnBrk="0" fontAlgn="base" hangingPunct="0">
              <a:spcBef>
                <a:spcPct val="0"/>
              </a:spcBef>
              <a:spcAft>
                <a:spcPct val="0"/>
              </a:spcAft>
              <a:defRPr sz="900" kern="1200">
                <a:solidFill>
                  <a:schemeClr val="tx1"/>
                </a:solidFill>
                <a:latin typeface="Lucida Grande" pitchFamily="80" charset="0"/>
                <a:ea typeface="+mn-ea"/>
                <a:cs typeface="+mn-cs"/>
              </a:defRPr>
            </a:lvl4pPr>
            <a:lvl5pPr marL="1828800" algn="l" rtl="0" eaLnBrk="0" fontAlgn="base" hangingPunct="0">
              <a:spcBef>
                <a:spcPct val="0"/>
              </a:spcBef>
              <a:spcAft>
                <a:spcPct val="0"/>
              </a:spcAft>
              <a:defRPr sz="900" kern="1200">
                <a:solidFill>
                  <a:schemeClr val="tx1"/>
                </a:solidFill>
                <a:latin typeface="Lucida Grande" pitchFamily="80" charset="0"/>
                <a:ea typeface="+mn-ea"/>
                <a:cs typeface="+mn-cs"/>
              </a:defRPr>
            </a:lvl5pPr>
            <a:lvl6pPr marL="2286000" algn="l" defTabSz="914400" rtl="0" eaLnBrk="1" latinLnBrk="0" hangingPunct="1">
              <a:defRPr sz="900" kern="1200">
                <a:solidFill>
                  <a:schemeClr val="tx1"/>
                </a:solidFill>
                <a:latin typeface="Lucida Grande" pitchFamily="80" charset="0"/>
                <a:ea typeface="+mn-ea"/>
                <a:cs typeface="+mn-cs"/>
              </a:defRPr>
            </a:lvl6pPr>
            <a:lvl7pPr marL="2743200" algn="l" defTabSz="914400" rtl="0" eaLnBrk="1" latinLnBrk="0" hangingPunct="1">
              <a:defRPr sz="900" kern="1200">
                <a:solidFill>
                  <a:schemeClr val="tx1"/>
                </a:solidFill>
                <a:latin typeface="Lucida Grande" pitchFamily="80" charset="0"/>
                <a:ea typeface="+mn-ea"/>
                <a:cs typeface="+mn-cs"/>
              </a:defRPr>
            </a:lvl7pPr>
            <a:lvl8pPr marL="3200400" algn="l" defTabSz="914400" rtl="0" eaLnBrk="1" latinLnBrk="0" hangingPunct="1">
              <a:defRPr sz="900" kern="1200">
                <a:solidFill>
                  <a:schemeClr val="tx1"/>
                </a:solidFill>
                <a:latin typeface="Lucida Grande" pitchFamily="80" charset="0"/>
                <a:ea typeface="+mn-ea"/>
                <a:cs typeface="+mn-cs"/>
              </a:defRPr>
            </a:lvl8pPr>
            <a:lvl9pPr marL="3657600" algn="l" defTabSz="914400" rtl="0" eaLnBrk="1" latinLnBrk="0" hangingPunct="1">
              <a:defRPr sz="900" kern="1200">
                <a:solidFill>
                  <a:schemeClr val="tx1"/>
                </a:solidFill>
                <a:latin typeface="Lucida Grande" pitchFamily="80" charset="0"/>
                <a:ea typeface="+mn-ea"/>
                <a:cs typeface="+mn-cs"/>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8FC8337-2617-4A9E-BDAB-824D967E6C07}" type="slidenum">
              <a:rPr kumimoji="0" lang="en-US" sz="1200" b="0" i="0" u="none" strike="noStrike" kern="1200" cap="none" spc="0" normalizeH="0" baseline="0" noProof="0" smtClean="0">
                <a:ln>
                  <a:noFill/>
                </a:ln>
                <a:solidFill>
                  <a:srgbClr val="000000">
                    <a:tint val="75000"/>
                  </a:srgbClr>
                </a:solidFill>
                <a:effectLst/>
                <a:uLnTx/>
                <a:uFillTx/>
                <a:latin typeface="Lucida Grande" pitchFamily="80"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Lucida Grande" pitchFamily="80" charset="0"/>
              <a:ea typeface="+mn-ea"/>
              <a:cs typeface="+mn-cs"/>
            </a:endParaRPr>
          </a:p>
        </p:txBody>
      </p:sp>
      <p:sp>
        <p:nvSpPr>
          <p:cNvPr id="15" name="Rectangle 14"/>
          <p:cNvSpPr/>
          <p:nvPr userDrawn="1"/>
        </p:nvSpPr>
        <p:spPr>
          <a:xfrm>
            <a:off x="279610" y="257174"/>
            <a:ext cx="939589" cy="570156"/>
          </a:xfrm>
          <a:prstGeom prst="rect">
            <a:avLst/>
          </a:prstGeom>
        </p:spPr>
        <p:txBody>
          <a:bodyPr wrap="square">
            <a:spAutoFit/>
          </a:bodyPr>
          <a:lstStyle/>
          <a:p>
            <a:pPr algn="ctr">
              <a:lnSpc>
                <a:spcPct val="115000"/>
              </a:lnSpc>
              <a:spcBef>
                <a:spcPts val="0"/>
              </a:spcBef>
              <a:spcAft>
                <a:spcPts val="0"/>
              </a:spcAft>
            </a:pPr>
            <a:r>
              <a:rPr lang="en-US" sz="900" dirty="0">
                <a:solidFill>
                  <a:srgbClr val="FF0000"/>
                </a:solidFill>
                <a:latin typeface="Lucida Grande" pitchFamily="80" charset="0"/>
              </a:rPr>
              <a:t>NESC logo inserted </a:t>
            </a:r>
            <a:r>
              <a:rPr lang="en-US" sz="900" i="1" dirty="0">
                <a:solidFill>
                  <a:srgbClr val="FF0000"/>
                </a:solidFill>
                <a:latin typeface="Lucida Grande" pitchFamily="80" charset="0"/>
              </a:rPr>
              <a:t>after</a:t>
            </a:r>
            <a:r>
              <a:rPr lang="en-US" sz="900" dirty="0">
                <a:solidFill>
                  <a:srgbClr val="FF0000"/>
                </a:solidFill>
                <a:latin typeface="Lucida Grande" pitchFamily="80" charset="0"/>
              </a:rPr>
              <a:t> NRB approval</a:t>
            </a:r>
            <a:endParaRPr lang="en-US" sz="900" dirty="0">
              <a:solidFill>
                <a:srgbClr val="FF0000"/>
              </a:solidFill>
              <a:latin typeface="Calibri"/>
              <a:ea typeface="Calibri"/>
              <a:cs typeface="Times New Roman"/>
            </a:endParaRPr>
          </a:p>
        </p:txBody>
      </p:sp>
      <p:sp>
        <p:nvSpPr>
          <p:cNvPr id="16" name="TextBox 1"/>
          <p:cNvSpPr txBox="1"/>
          <p:nvPr userDrawn="1"/>
        </p:nvSpPr>
        <p:spPr>
          <a:xfrm>
            <a:off x="2728732" y="6289816"/>
            <a:ext cx="6734536" cy="507831"/>
          </a:xfrm>
          <a:prstGeom prst="rect">
            <a:avLst/>
          </a:prstGeom>
          <a:noFill/>
        </p:spPr>
        <p:txBody>
          <a:bodyPr wrap="none" rtlCol="0">
            <a:spAutoFit/>
          </a:bodyPr>
          <a:lstStyle>
            <a:defPPr>
              <a:defRPr lang="en-US"/>
            </a:defPPr>
            <a:lvl1pPr algn="l" rtl="0" eaLnBrk="0" fontAlgn="base" hangingPunct="0">
              <a:spcBef>
                <a:spcPct val="0"/>
              </a:spcBef>
              <a:spcAft>
                <a:spcPct val="0"/>
              </a:spcAft>
              <a:defRPr sz="900" kern="1200">
                <a:solidFill>
                  <a:schemeClr val="tx1"/>
                </a:solidFill>
                <a:latin typeface="Lucida Grande" pitchFamily="80" charset="0"/>
                <a:ea typeface="+mn-ea"/>
                <a:cs typeface="+mn-cs"/>
              </a:defRPr>
            </a:lvl1pPr>
            <a:lvl2pPr marL="457200" algn="l" rtl="0" eaLnBrk="0" fontAlgn="base" hangingPunct="0">
              <a:spcBef>
                <a:spcPct val="0"/>
              </a:spcBef>
              <a:spcAft>
                <a:spcPct val="0"/>
              </a:spcAft>
              <a:defRPr sz="900" kern="1200">
                <a:solidFill>
                  <a:schemeClr val="tx1"/>
                </a:solidFill>
                <a:latin typeface="Lucida Grande" pitchFamily="80" charset="0"/>
                <a:ea typeface="+mn-ea"/>
                <a:cs typeface="+mn-cs"/>
              </a:defRPr>
            </a:lvl2pPr>
            <a:lvl3pPr marL="914400" algn="l" rtl="0" eaLnBrk="0" fontAlgn="base" hangingPunct="0">
              <a:spcBef>
                <a:spcPct val="0"/>
              </a:spcBef>
              <a:spcAft>
                <a:spcPct val="0"/>
              </a:spcAft>
              <a:defRPr sz="900" kern="1200">
                <a:solidFill>
                  <a:schemeClr val="tx1"/>
                </a:solidFill>
                <a:latin typeface="Lucida Grande" pitchFamily="80" charset="0"/>
                <a:ea typeface="+mn-ea"/>
                <a:cs typeface="+mn-cs"/>
              </a:defRPr>
            </a:lvl3pPr>
            <a:lvl4pPr marL="1371600" algn="l" rtl="0" eaLnBrk="0" fontAlgn="base" hangingPunct="0">
              <a:spcBef>
                <a:spcPct val="0"/>
              </a:spcBef>
              <a:spcAft>
                <a:spcPct val="0"/>
              </a:spcAft>
              <a:defRPr sz="900" kern="1200">
                <a:solidFill>
                  <a:schemeClr val="tx1"/>
                </a:solidFill>
                <a:latin typeface="Lucida Grande" pitchFamily="80" charset="0"/>
                <a:ea typeface="+mn-ea"/>
                <a:cs typeface="+mn-cs"/>
              </a:defRPr>
            </a:lvl4pPr>
            <a:lvl5pPr marL="1828800" algn="l" rtl="0" eaLnBrk="0" fontAlgn="base" hangingPunct="0">
              <a:spcBef>
                <a:spcPct val="0"/>
              </a:spcBef>
              <a:spcAft>
                <a:spcPct val="0"/>
              </a:spcAft>
              <a:defRPr sz="900" kern="1200">
                <a:solidFill>
                  <a:schemeClr val="tx1"/>
                </a:solidFill>
                <a:latin typeface="Lucida Grande" pitchFamily="80" charset="0"/>
                <a:ea typeface="+mn-ea"/>
                <a:cs typeface="+mn-cs"/>
              </a:defRPr>
            </a:lvl5pPr>
            <a:lvl6pPr marL="2286000" algn="l" defTabSz="914400" rtl="0" eaLnBrk="1" latinLnBrk="0" hangingPunct="1">
              <a:defRPr sz="900" kern="1200">
                <a:solidFill>
                  <a:schemeClr val="tx1"/>
                </a:solidFill>
                <a:latin typeface="Lucida Grande" pitchFamily="80" charset="0"/>
                <a:ea typeface="+mn-ea"/>
                <a:cs typeface="+mn-cs"/>
              </a:defRPr>
            </a:lvl6pPr>
            <a:lvl7pPr marL="2743200" algn="l" defTabSz="914400" rtl="0" eaLnBrk="1" latinLnBrk="0" hangingPunct="1">
              <a:defRPr sz="900" kern="1200">
                <a:solidFill>
                  <a:schemeClr val="tx1"/>
                </a:solidFill>
                <a:latin typeface="Lucida Grande" pitchFamily="80" charset="0"/>
                <a:ea typeface="+mn-ea"/>
                <a:cs typeface="+mn-cs"/>
              </a:defRPr>
            </a:lvl7pPr>
            <a:lvl8pPr marL="3200400" algn="l" defTabSz="914400" rtl="0" eaLnBrk="1" latinLnBrk="0" hangingPunct="1">
              <a:defRPr sz="900" kern="1200">
                <a:solidFill>
                  <a:schemeClr val="tx1"/>
                </a:solidFill>
                <a:latin typeface="Lucida Grande" pitchFamily="80" charset="0"/>
                <a:ea typeface="+mn-ea"/>
                <a:cs typeface="+mn-cs"/>
              </a:defRPr>
            </a:lvl8pPr>
            <a:lvl9pPr marL="3657600" algn="l" defTabSz="914400" rtl="0" eaLnBrk="1" latinLnBrk="0" hangingPunct="1">
              <a:defRPr sz="900" kern="1200">
                <a:solidFill>
                  <a:schemeClr val="tx1"/>
                </a:solidFill>
                <a:latin typeface="Lucida Grande" pitchFamily="80"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Lucida Grande" pitchFamily="80" charset="0"/>
                <a:ea typeface="+mn-ea"/>
                <a:cs typeface="+mn-cs"/>
              </a:rPr>
              <a:t>Restricted distribution to NESC and designated team members until reviewed by the NRB.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Lucida Grande" pitchFamily="80" charset="0"/>
                <a:ea typeface="+mn-ea"/>
                <a:cs typeface="+mn-cs"/>
              </a:rPr>
              <a:t>This is for status only and does not represent complete engineering analysis.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Lucida Grande" pitchFamily="80" charset="0"/>
              <a:ea typeface="+mn-ea"/>
              <a:cs typeface="+mn-cs"/>
            </a:endParaRPr>
          </a:p>
        </p:txBody>
      </p:sp>
      <p:sp>
        <p:nvSpPr>
          <p:cNvPr id="17" name="TextBox 16"/>
          <p:cNvSpPr txBox="1"/>
          <p:nvPr userDrawn="1"/>
        </p:nvSpPr>
        <p:spPr>
          <a:xfrm>
            <a:off x="99973" y="6284996"/>
            <a:ext cx="1112805" cy="215444"/>
          </a:xfrm>
          <a:prstGeom prst="rect">
            <a:avLst/>
          </a:prstGeom>
          <a:noFill/>
        </p:spPr>
        <p:txBody>
          <a:bodyPr wrap="none" rtlCol="0">
            <a:spAutoFit/>
          </a:bodyPr>
          <a:lstStyle/>
          <a:p>
            <a:r>
              <a:rPr lang="en-US" sz="800" dirty="0" smtClean="0">
                <a:solidFill>
                  <a:srgbClr val="000000"/>
                </a:solidFill>
                <a:latin typeface="Lucida Grande" pitchFamily="80" charset="0"/>
              </a:rPr>
              <a:t>NESC Document #: </a:t>
            </a:r>
            <a:endParaRPr lang="en-US" sz="800" dirty="0">
              <a:solidFill>
                <a:srgbClr val="000000"/>
              </a:solidFill>
              <a:latin typeface="Lucida Grande" pitchFamily="80" charset="0"/>
            </a:endParaRPr>
          </a:p>
        </p:txBody>
      </p:sp>
    </p:spTree>
  </p:cSld>
  <p:clrMapOvr>
    <a:masterClrMapping/>
  </p:clrMapOvr>
  <p:transition spd="med">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cSld>
  <p:clrMapOvr>
    <a:masterClrMapping/>
  </p:clrMapOvr>
  <p:transition spd="med">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5"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92" r:id="rId12"/>
    <p:sldLayoutId id="2147483793" r:id="rId13"/>
  </p:sldLayoutIdLst>
  <p:transition spd="med">
    <p:wipe dir="d"/>
  </p:transition>
  <p:timing>
    <p:tnLst>
      <p:par>
        <p:cTn id="1" dur="indefinite" restart="never" nodeType="tmRoot"/>
      </p:par>
    </p:tnLst>
  </p:timing>
  <p:hf hdr="0" dt="0"/>
  <p:txStyles>
    <p:titleStyle>
      <a:lvl1pPr algn="ctr" defTabSz="792163" rtl="0" eaLnBrk="0" fontAlgn="base" hangingPunct="0">
        <a:spcBef>
          <a:spcPct val="0"/>
        </a:spcBef>
        <a:spcAft>
          <a:spcPct val="0"/>
        </a:spcAft>
        <a:defRPr sz="2000" b="1">
          <a:solidFill>
            <a:schemeClr val="tx2"/>
          </a:solidFill>
          <a:latin typeface="+mj-lt"/>
          <a:ea typeface="+mj-ea"/>
          <a:cs typeface="+mj-cs"/>
        </a:defRPr>
      </a:lvl1pPr>
      <a:lvl2pPr algn="ctr" defTabSz="792163" rtl="0" eaLnBrk="0" fontAlgn="base" hangingPunct="0">
        <a:spcBef>
          <a:spcPct val="0"/>
        </a:spcBef>
        <a:spcAft>
          <a:spcPct val="0"/>
        </a:spcAft>
        <a:defRPr sz="2000" b="1">
          <a:solidFill>
            <a:schemeClr val="tx2"/>
          </a:solidFill>
          <a:latin typeface="Arial" charset="0"/>
        </a:defRPr>
      </a:lvl2pPr>
      <a:lvl3pPr algn="ctr" defTabSz="792163" rtl="0" eaLnBrk="0" fontAlgn="base" hangingPunct="0">
        <a:spcBef>
          <a:spcPct val="0"/>
        </a:spcBef>
        <a:spcAft>
          <a:spcPct val="0"/>
        </a:spcAft>
        <a:defRPr sz="2000" b="1">
          <a:solidFill>
            <a:schemeClr val="tx2"/>
          </a:solidFill>
          <a:latin typeface="Arial" charset="0"/>
        </a:defRPr>
      </a:lvl3pPr>
      <a:lvl4pPr algn="ctr" defTabSz="792163" rtl="0" eaLnBrk="0" fontAlgn="base" hangingPunct="0">
        <a:spcBef>
          <a:spcPct val="0"/>
        </a:spcBef>
        <a:spcAft>
          <a:spcPct val="0"/>
        </a:spcAft>
        <a:defRPr sz="2000" b="1">
          <a:solidFill>
            <a:schemeClr val="tx2"/>
          </a:solidFill>
          <a:latin typeface="Arial" charset="0"/>
        </a:defRPr>
      </a:lvl4pPr>
      <a:lvl5pPr algn="ctr" defTabSz="792163" rtl="0" eaLnBrk="0" fontAlgn="base" hangingPunct="0">
        <a:spcBef>
          <a:spcPct val="0"/>
        </a:spcBef>
        <a:spcAft>
          <a:spcPct val="0"/>
        </a:spcAft>
        <a:defRPr sz="2000" b="1">
          <a:solidFill>
            <a:schemeClr val="tx2"/>
          </a:solidFill>
          <a:latin typeface="Arial" charset="0"/>
        </a:defRPr>
      </a:lvl5pPr>
      <a:lvl6pPr marL="457200" algn="ctr" defTabSz="792163" rtl="0" eaLnBrk="0" fontAlgn="base" hangingPunct="0">
        <a:spcBef>
          <a:spcPct val="0"/>
        </a:spcBef>
        <a:spcAft>
          <a:spcPct val="0"/>
        </a:spcAft>
        <a:defRPr sz="2000" b="1">
          <a:solidFill>
            <a:schemeClr val="tx2"/>
          </a:solidFill>
          <a:latin typeface="Arial" charset="0"/>
        </a:defRPr>
      </a:lvl6pPr>
      <a:lvl7pPr marL="914400" algn="ctr" defTabSz="792163" rtl="0" eaLnBrk="0" fontAlgn="base" hangingPunct="0">
        <a:spcBef>
          <a:spcPct val="0"/>
        </a:spcBef>
        <a:spcAft>
          <a:spcPct val="0"/>
        </a:spcAft>
        <a:defRPr sz="2000" b="1">
          <a:solidFill>
            <a:schemeClr val="tx2"/>
          </a:solidFill>
          <a:latin typeface="Arial" charset="0"/>
        </a:defRPr>
      </a:lvl7pPr>
      <a:lvl8pPr marL="1371600" algn="ctr" defTabSz="792163" rtl="0" eaLnBrk="0" fontAlgn="base" hangingPunct="0">
        <a:spcBef>
          <a:spcPct val="0"/>
        </a:spcBef>
        <a:spcAft>
          <a:spcPct val="0"/>
        </a:spcAft>
        <a:defRPr sz="2000" b="1">
          <a:solidFill>
            <a:schemeClr val="tx2"/>
          </a:solidFill>
          <a:latin typeface="Arial" charset="0"/>
        </a:defRPr>
      </a:lvl8pPr>
      <a:lvl9pPr marL="1828800" algn="ctr" defTabSz="792163" rtl="0" eaLnBrk="0" fontAlgn="base" hangingPunct="0">
        <a:spcBef>
          <a:spcPct val="0"/>
        </a:spcBef>
        <a:spcAft>
          <a:spcPct val="0"/>
        </a:spcAft>
        <a:defRPr sz="2000" b="1">
          <a:solidFill>
            <a:schemeClr val="tx2"/>
          </a:solidFill>
          <a:latin typeface="Arial" charset="0"/>
        </a:defRPr>
      </a:lvl9pPr>
    </p:titleStyle>
    <p:bodyStyle>
      <a:lvl1pPr marL="296863" indent="-296863" algn="l" defTabSz="792163" rtl="0" eaLnBrk="0" fontAlgn="base" hangingPunct="0">
        <a:spcBef>
          <a:spcPct val="20000"/>
        </a:spcBef>
        <a:spcAft>
          <a:spcPct val="0"/>
        </a:spcAft>
        <a:buSzPct val="100000"/>
        <a:buChar char="•"/>
        <a:defRPr sz="1600" b="1">
          <a:solidFill>
            <a:schemeClr val="tx1"/>
          </a:solidFill>
          <a:latin typeface="+mn-lt"/>
          <a:ea typeface="+mn-ea"/>
          <a:cs typeface="+mn-cs"/>
        </a:defRPr>
      </a:lvl1pPr>
      <a:lvl2pPr marL="642938" indent="-247650" algn="l" defTabSz="792163" rtl="0" eaLnBrk="0" fontAlgn="base" hangingPunct="0">
        <a:spcBef>
          <a:spcPct val="20000"/>
        </a:spcBef>
        <a:spcAft>
          <a:spcPct val="0"/>
        </a:spcAft>
        <a:buSzPct val="100000"/>
        <a:buChar char="–"/>
        <a:defRPr sz="1400">
          <a:solidFill>
            <a:schemeClr val="tx1"/>
          </a:solidFill>
          <a:latin typeface="+mn-lt"/>
        </a:defRPr>
      </a:lvl2pPr>
      <a:lvl3pPr marL="990600" indent="-198438" algn="l" defTabSz="792163" rtl="0" eaLnBrk="0" fontAlgn="base" hangingPunct="0">
        <a:spcBef>
          <a:spcPct val="20000"/>
        </a:spcBef>
        <a:spcAft>
          <a:spcPct val="0"/>
        </a:spcAft>
        <a:buSzPct val="100000"/>
        <a:buChar char="•"/>
        <a:defRPr sz="1200">
          <a:solidFill>
            <a:schemeClr val="tx1"/>
          </a:solidFill>
          <a:latin typeface="+mn-lt"/>
        </a:defRPr>
      </a:lvl3pPr>
      <a:lvl4pPr marL="1385888" indent="-198438" algn="l" defTabSz="792163" rtl="0" eaLnBrk="0" fontAlgn="base" hangingPunct="0">
        <a:spcBef>
          <a:spcPct val="20000"/>
        </a:spcBef>
        <a:spcAft>
          <a:spcPct val="0"/>
        </a:spcAft>
        <a:buSzPct val="100000"/>
        <a:buChar char="–"/>
        <a:defRPr sz="1000">
          <a:solidFill>
            <a:schemeClr val="tx1"/>
          </a:solidFill>
          <a:latin typeface="+mn-lt"/>
        </a:defRPr>
      </a:lvl4pPr>
      <a:lvl5pPr marL="1782763" indent="-198438" algn="l" defTabSz="792163" rtl="0" eaLnBrk="0" fontAlgn="base" hangingPunct="0">
        <a:spcBef>
          <a:spcPct val="20000"/>
        </a:spcBef>
        <a:spcAft>
          <a:spcPct val="0"/>
        </a:spcAft>
        <a:buChar char="»"/>
        <a:defRPr sz="1000">
          <a:solidFill>
            <a:schemeClr val="tx1"/>
          </a:solidFill>
          <a:latin typeface="+mn-lt"/>
        </a:defRPr>
      </a:lvl5pPr>
      <a:lvl6pPr marL="2239963" indent="-198438" algn="l" defTabSz="792163" rtl="0" eaLnBrk="0" fontAlgn="base" hangingPunct="0">
        <a:spcBef>
          <a:spcPct val="20000"/>
        </a:spcBef>
        <a:spcAft>
          <a:spcPct val="0"/>
        </a:spcAft>
        <a:buChar char="»"/>
        <a:defRPr sz="1000">
          <a:solidFill>
            <a:schemeClr val="tx1"/>
          </a:solidFill>
          <a:latin typeface="+mn-lt"/>
        </a:defRPr>
      </a:lvl6pPr>
      <a:lvl7pPr marL="2697163" indent="-198438" algn="l" defTabSz="792163" rtl="0" eaLnBrk="0" fontAlgn="base" hangingPunct="0">
        <a:spcBef>
          <a:spcPct val="20000"/>
        </a:spcBef>
        <a:spcAft>
          <a:spcPct val="0"/>
        </a:spcAft>
        <a:buChar char="»"/>
        <a:defRPr sz="1000">
          <a:solidFill>
            <a:schemeClr val="tx1"/>
          </a:solidFill>
          <a:latin typeface="+mn-lt"/>
        </a:defRPr>
      </a:lvl7pPr>
      <a:lvl8pPr marL="3154363" indent="-198438" algn="l" defTabSz="792163" rtl="0" eaLnBrk="0" fontAlgn="base" hangingPunct="0">
        <a:spcBef>
          <a:spcPct val="20000"/>
        </a:spcBef>
        <a:spcAft>
          <a:spcPct val="0"/>
        </a:spcAft>
        <a:buChar char="»"/>
        <a:defRPr sz="1000">
          <a:solidFill>
            <a:schemeClr val="tx1"/>
          </a:solidFill>
          <a:latin typeface="+mn-lt"/>
        </a:defRPr>
      </a:lvl8pPr>
      <a:lvl9pPr marL="3611563" indent="-198438" algn="l" defTabSz="792163" rtl="0" eaLnBrk="0" fontAlgn="base" hangingPunct="0">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video" Target="https://www.youtube.com/embed/1sksOhAU1JE?feature=oembed"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44236" y="891332"/>
            <a:ext cx="10903528" cy="5296404"/>
          </a:xfrm>
          <a:prstGeom prst="rect">
            <a:avLst/>
          </a:prstGeom>
          <a:solidFill>
            <a:srgbClr val="FFFFFF"/>
          </a:solidFill>
          <a:ln>
            <a:miter lim="800000"/>
            <a:headEnd/>
            <a:tailEnd/>
          </a:ln>
        </p:spPr>
        <p:txBody>
          <a:bodyPr/>
          <a:lstStyle/>
          <a:p>
            <a:pPr algn="ctr" eaLnBrk="1" fontAlgn="auto" hangingPunct="1">
              <a:spcAft>
                <a:spcPts val="0"/>
              </a:spcAft>
              <a:defRPr/>
            </a:pPr>
            <a:r>
              <a:rPr lang="en-US" sz="3600" b="1" dirty="0" smtClean="0">
                <a:solidFill>
                  <a:prstClr val="black"/>
                </a:solidFill>
                <a:latin typeface="Arial" pitchFamily="34" charset="0"/>
                <a:cs typeface="Arial" pitchFamily="34" charset="0"/>
              </a:rPr>
              <a:t>NESC Review Board</a:t>
            </a:r>
          </a:p>
          <a:p>
            <a:pPr algn="ctr" eaLnBrk="1" fontAlgn="auto" hangingPunct="1">
              <a:spcAft>
                <a:spcPts val="0"/>
              </a:spcAft>
              <a:defRPr/>
            </a:pPr>
            <a:r>
              <a:rPr lang="en-US" sz="3600" b="1" dirty="0" smtClean="0">
                <a:solidFill>
                  <a:prstClr val="black"/>
                </a:solidFill>
                <a:latin typeface="Arial" pitchFamily="34" charset="0"/>
                <a:cs typeface="Arial" pitchFamily="34" charset="0"/>
              </a:rPr>
              <a:t>Assessment Plan Update</a:t>
            </a:r>
          </a:p>
          <a:p>
            <a:pPr algn="ctr" eaLnBrk="1" fontAlgn="auto" hangingPunct="1">
              <a:spcAft>
                <a:spcPts val="0"/>
              </a:spcAft>
              <a:defRPr/>
            </a:pPr>
            <a:endParaRPr lang="en-US" sz="2000" b="1" dirty="0" smtClean="0">
              <a:solidFill>
                <a:prstClr val="black"/>
              </a:solidFill>
              <a:latin typeface="Arial" pitchFamily="34" charset="0"/>
              <a:cs typeface="Arial" pitchFamily="34" charset="0"/>
            </a:endParaRPr>
          </a:p>
          <a:p>
            <a:pPr algn="ctr" eaLnBrk="1" fontAlgn="auto" hangingPunct="1">
              <a:spcAft>
                <a:spcPts val="0"/>
              </a:spcAft>
              <a:defRPr/>
            </a:pPr>
            <a:r>
              <a:rPr lang="en-US" sz="3600" b="1" dirty="0">
                <a:solidFill>
                  <a:prstClr val="black"/>
                </a:solidFill>
                <a:latin typeface="Arial" pitchFamily="34" charset="0"/>
                <a:cs typeface="Arial" pitchFamily="34" charset="0"/>
              </a:rPr>
              <a:t/>
            </a:r>
            <a:br>
              <a:rPr lang="en-US" sz="3600" b="1" dirty="0">
                <a:solidFill>
                  <a:prstClr val="black"/>
                </a:solidFill>
                <a:latin typeface="Arial" pitchFamily="34" charset="0"/>
                <a:cs typeface="Arial" pitchFamily="34" charset="0"/>
              </a:rPr>
            </a:br>
            <a:r>
              <a:rPr lang="en-US" sz="3600" dirty="0">
                <a:solidFill>
                  <a:prstClr val="black"/>
                </a:solidFill>
                <a:latin typeface="Arial" pitchFamily="34" charset="0"/>
                <a:cs typeface="Arial" pitchFamily="34" charset="0"/>
              </a:rPr>
              <a:t>Flight Mechanics Analysis Tools Interoperability </a:t>
            </a:r>
            <a:r>
              <a:rPr lang="en-US" sz="3600" dirty="0" smtClean="0">
                <a:solidFill>
                  <a:prstClr val="black"/>
                </a:solidFill>
                <a:latin typeface="Arial" pitchFamily="34" charset="0"/>
                <a:cs typeface="Arial" pitchFamily="34" charset="0"/>
              </a:rPr>
              <a:t/>
            </a:r>
            <a:br>
              <a:rPr lang="en-US" sz="3600" dirty="0" smtClean="0">
                <a:solidFill>
                  <a:prstClr val="black"/>
                </a:solidFill>
                <a:latin typeface="Arial" pitchFamily="34" charset="0"/>
                <a:cs typeface="Arial" pitchFamily="34" charset="0"/>
              </a:rPr>
            </a:br>
            <a:r>
              <a:rPr lang="en-US" sz="3600" dirty="0" smtClean="0">
                <a:solidFill>
                  <a:prstClr val="black"/>
                </a:solidFill>
                <a:latin typeface="Arial" pitchFamily="34" charset="0"/>
                <a:cs typeface="Arial" pitchFamily="34" charset="0"/>
              </a:rPr>
              <a:t>and </a:t>
            </a:r>
            <a:r>
              <a:rPr lang="en-US" sz="3600" dirty="0">
                <a:solidFill>
                  <a:prstClr val="black"/>
                </a:solidFill>
                <a:latin typeface="Arial" pitchFamily="34" charset="0"/>
                <a:cs typeface="Arial" pitchFamily="34" charset="0"/>
              </a:rPr>
              <a:t>Component Sharing</a:t>
            </a:r>
            <a:br>
              <a:rPr lang="en-US" sz="3600" dirty="0">
                <a:solidFill>
                  <a:prstClr val="black"/>
                </a:solidFill>
                <a:latin typeface="Arial" pitchFamily="34" charset="0"/>
                <a:cs typeface="Arial" pitchFamily="34" charset="0"/>
              </a:rPr>
            </a:br>
            <a:r>
              <a:rPr lang="en-US" sz="3600" dirty="0" smtClean="0">
                <a:solidFill>
                  <a:prstClr val="black"/>
                </a:solidFill>
                <a:latin typeface="Arial" pitchFamily="34" charset="0"/>
                <a:cs typeface="Arial" pitchFamily="34" charset="0"/>
              </a:rPr>
              <a:t>TI-18-01313</a:t>
            </a:r>
          </a:p>
          <a:p>
            <a:pPr algn="ctr" eaLnBrk="1" fontAlgn="auto" hangingPunct="1">
              <a:spcAft>
                <a:spcPts val="0"/>
              </a:spcAft>
              <a:defRPr/>
            </a:pPr>
            <a:endParaRPr lang="en-US" sz="3600" dirty="0">
              <a:solidFill>
                <a:prstClr val="black"/>
              </a:solidFill>
              <a:latin typeface="Arial" pitchFamily="34" charset="0"/>
              <a:cs typeface="Arial" pitchFamily="34" charset="0"/>
            </a:endParaRPr>
          </a:p>
          <a:p>
            <a:pPr algn="ctr" eaLnBrk="1" fontAlgn="auto" hangingPunct="1">
              <a:spcAft>
                <a:spcPts val="0"/>
              </a:spcAft>
              <a:defRPr/>
            </a:pPr>
            <a:r>
              <a:rPr lang="en-US" sz="2800" dirty="0">
                <a:solidFill>
                  <a:prstClr val="black"/>
                </a:solidFill>
                <a:latin typeface="Arial" pitchFamily="34" charset="0"/>
                <a:cs typeface="Arial" pitchFamily="34" charset="0"/>
              </a:rPr>
              <a:t>Daniel G. Murri</a:t>
            </a:r>
          </a:p>
          <a:p>
            <a:pPr algn="ctr" eaLnBrk="1" fontAlgn="auto" hangingPunct="1">
              <a:spcAft>
                <a:spcPts val="0"/>
              </a:spcAft>
              <a:defRPr/>
            </a:pPr>
            <a:r>
              <a:rPr lang="en-US" sz="2800" dirty="0" smtClean="0">
                <a:solidFill>
                  <a:prstClr val="black"/>
                </a:solidFill>
                <a:latin typeface="Arial" pitchFamily="34" charset="0"/>
                <a:cs typeface="Arial" pitchFamily="34" charset="0"/>
              </a:rPr>
              <a:t>October 17, 2019</a:t>
            </a:r>
            <a:endParaRPr lang="en-US" sz="28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564292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14324"/>
            <a:ext cx="7404100" cy="620713"/>
          </a:xfrm>
          <a:prstGeom prst="rect">
            <a:avLst/>
          </a:prstGeom>
        </p:spPr>
        <p:txBody>
          <a:bodyPr/>
          <a:lstStyle/>
          <a:p>
            <a:r>
              <a:rPr lang="en-US" sz="2400" dirty="0" smtClean="0"/>
              <a:t>Task 1 GMAT </a:t>
            </a:r>
            <a:r>
              <a:rPr lang="en-US" sz="2400" dirty="0"/>
              <a:t>API: </a:t>
            </a:r>
            <a:r>
              <a:rPr lang="en-US" sz="2400" dirty="0" smtClean="0"/>
              <a:t>Summary</a:t>
            </a:r>
            <a:endParaRPr lang="en-US" sz="2400" dirty="0"/>
          </a:p>
        </p:txBody>
      </p:sp>
      <p:sp>
        <p:nvSpPr>
          <p:cNvPr id="12" name="Content Placeholder 11">
            <a:extLst>
              <a:ext uri="{FF2B5EF4-FFF2-40B4-BE49-F238E27FC236}">
                <a16:creationId xmlns:a16="http://schemas.microsoft.com/office/drawing/2014/main" id="{74EB6B6D-06B8-4249-8A14-C42560A1F42F}"/>
              </a:ext>
            </a:extLst>
          </p:cNvPr>
          <p:cNvSpPr>
            <a:spLocks noGrp="1"/>
          </p:cNvSpPr>
          <p:nvPr>
            <p:ph idx="4294967295"/>
          </p:nvPr>
        </p:nvSpPr>
        <p:spPr>
          <a:xfrm>
            <a:off x="1826351" y="1091953"/>
            <a:ext cx="8539299" cy="5015160"/>
          </a:xfrm>
          <a:prstGeom prst="rect">
            <a:avLst/>
          </a:prstGeom>
        </p:spPr>
        <p:txBody>
          <a:bodyPr/>
          <a:lstStyle/>
          <a:p>
            <a:r>
              <a:rPr lang="en-US" sz="1800" dirty="0" smtClean="0"/>
              <a:t>Task Overview: </a:t>
            </a:r>
            <a:r>
              <a:rPr lang="en-US" sz="1800" b="0" dirty="0" smtClean="0"/>
              <a:t>Implement an API for GMAT</a:t>
            </a:r>
            <a:endParaRPr lang="en-US" sz="1800" dirty="0"/>
          </a:p>
          <a:p>
            <a:pPr>
              <a:spcBef>
                <a:spcPts val="1200"/>
              </a:spcBef>
            </a:pPr>
            <a:r>
              <a:rPr lang="en-US" sz="1800" dirty="0" smtClean="0"/>
              <a:t>Goals</a:t>
            </a:r>
            <a:r>
              <a:rPr lang="en-US" sz="1800" dirty="0"/>
              <a:t>: </a:t>
            </a:r>
          </a:p>
          <a:p>
            <a:pPr lvl="1"/>
            <a:r>
              <a:rPr lang="en-US" sz="1600" dirty="0" smtClean="0"/>
              <a:t>Make GMAT </a:t>
            </a:r>
            <a:r>
              <a:rPr lang="en-US" sz="1600" dirty="0"/>
              <a:t>components available to Python, MATLAB, and </a:t>
            </a:r>
            <a:r>
              <a:rPr lang="en-US" sz="1600" dirty="0" smtClean="0"/>
              <a:t>JAVA</a:t>
            </a:r>
            <a:endParaRPr lang="en-US" sz="1600" dirty="0"/>
          </a:p>
          <a:p>
            <a:pPr lvl="1"/>
            <a:r>
              <a:rPr lang="en-US" sz="1600" dirty="0" smtClean="0"/>
              <a:t>Interface </a:t>
            </a:r>
            <a:r>
              <a:rPr lang="en-US" sz="1600" dirty="0"/>
              <a:t>GMAT with other NASA tools through </a:t>
            </a:r>
            <a:r>
              <a:rPr lang="en-US" sz="1600" dirty="0" smtClean="0"/>
              <a:t>the API developed in this assessment</a:t>
            </a:r>
            <a:endParaRPr lang="en-US" sz="1800" dirty="0" smtClean="0"/>
          </a:p>
          <a:p>
            <a:pPr>
              <a:spcBef>
                <a:spcPts val="1200"/>
              </a:spcBef>
            </a:pPr>
            <a:r>
              <a:rPr lang="en-US" sz="1800" dirty="0" smtClean="0"/>
              <a:t>Completed </a:t>
            </a:r>
            <a:r>
              <a:rPr lang="en-US" sz="1800" dirty="0"/>
              <a:t>Deliverables</a:t>
            </a:r>
          </a:p>
          <a:p>
            <a:pPr lvl="1"/>
            <a:r>
              <a:rPr lang="en-US" sz="1600" dirty="0"/>
              <a:t>Design c</a:t>
            </a:r>
            <a:r>
              <a:rPr lang="en-US" sz="1600" dirty="0" smtClean="0"/>
              <a:t>omplete</a:t>
            </a:r>
            <a:r>
              <a:rPr lang="en-US" sz="1600" dirty="0"/>
              <a:t>: </a:t>
            </a:r>
            <a:r>
              <a:rPr lang="en-US" sz="1600" dirty="0" smtClean="0"/>
              <a:t> 3/30/2019  (</a:t>
            </a:r>
            <a:r>
              <a:rPr lang="en-US" sz="1600" dirty="0"/>
              <a:t>planned: 12/31/2018)</a:t>
            </a:r>
          </a:p>
          <a:p>
            <a:pPr lvl="1"/>
            <a:r>
              <a:rPr lang="en-US" sz="1600" dirty="0"/>
              <a:t>Alpha </a:t>
            </a:r>
            <a:r>
              <a:rPr lang="en-US" sz="1600" dirty="0" smtClean="0"/>
              <a:t>releases</a:t>
            </a:r>
            <a:r>
              <a:rPr lang="en-US" sz="1600" dirty="0"/>
              <a:t>:  May and August 2019</a:t>
            </a:r>
          </a:p>
          <a:p>
            <a:pPr lvl="1"/>
            <a:r>
              <a:rPr lang="en-US" sz="1600" dirty="0"/>
              <a:t>Use </a:t>
            </a:r>
            <a:r>
              <a:rPr lang="en-US" sz="1600" dirty="0" smtClean="0"/>
              <a:t>case </a:t>
            </a:r>
            <a:r>
              <a:rPr lang="en-US" sz="1600" dirty="0"/>
              <a:t>1 (Beta release</a:t>
            </a:r>
            <a:r>
              <a:rPr lang="en-US" sz="1600" dirty="0" smtClean="0"/>
              <a:t>)</a:t>
            </a:r>
            <a:endParaRPr lang="en-US" sz="1600" dirty="0"/>
          </a:p>
          <a:p>
            <a:pPr lvl="2"/>
            <a:r>
              <a:rPr lang="en-US" sz="1600" dirty="0"/>
              <a:t>Goal: Access to </a:t>
            </a:r>
            <a:r>
              <a:rPr lang="en-US" sz="1600" dirty="0" smtClean="0"/>
              <a:t>force models, propagation, measurements, scripting  </a:t>
            </a:r>
            <a:endParaRPr lang="en-US" sz="1600" dirty="0"/>
          </a:p>
          <a:p>
            <a:pPr lvl="2"/>
            <a:r>
              <a:rPr lang="en-US" sz="1600" dirty="0"/>
              <a:t>Packaging complete: </a:t>
            </a:r>
            <a:r>
              <a:rPr lang="en-US" sz="1600" dirty="0" smtClean="0"/>
              <a:t>October </a:t>
            </a:r>
            <a:r>
              <a:rPr lang="en-US" sz="1600" dirty="0"/>
              <a:t>2019  </a:t>
            </a:r>
            <a:r>
              <a:rPr lang="en-US" sz="1600" dirty="0" smtClean="0"/>
              <a:t>(</a:t>
            </a:r>
            <a:r>
              <a:rPr lang="en-US" sz="1600" dirty="0"/>
              <a:t>planned: September 2019)</a:t>
            </a:r>
          </a:p>
          <a:p>
            <a:pPr lvl="1"/>
            <a:r>
              <a:rPr lang="en-US" sz="1600" b="1" i="1" dirty="0"/>
              <a:t>Furlough delayed the design review by 3 months; now caught </a:t>
            </a:r>
            <a:r>
              <a:rPr lang="en-US" sz="1600" b="1" i="1" dirty="0" smtClean="0"/>
              <a:t>up</a:t>
            </a:r>
            <a:endParaRPr lang="en-US" sz="1800" dirty="0" smtClean="0"/>
          </a:p>
          <a:p>
            <a:pPr>
              <a:spcBef>
                <a:spcPts val="1200"/>
              </a:spcBef>
            </a:pPr>
            <a:r>
              <a:rPr lang="en-US" sz="1800" dirty="0" smtClean="0"/>
              <a:t>Future </a:t>
            </a:r>
            <a:r>
              <a:rPr lang="en-US" sz="1800" dirty="0"/>
              <a:t>Deliverables:</a:t>
            </a:r>
          </a:p>
          <a:p>
            <a:pPr lvl="1"/>
            <a:r>
              <a:rPr lang="en-US" sz="1600" dirty="0"/>
              <a:t>Use </a:t>
            </a:r>
            <a:r>
              <a:rPr lang="en-US" sz="1600" dirty="0" smtClean="0"/>
              <a:t>case </a:t>
            </a:r>
            <a:r>
              <a:rPr lang="en-US" sz="1600" dirty="0"/>
              <a:t>2 </a:t>
            </a:r>
            <a:r>
              <a:rPr lang="en-US" sz="1600" dirty="0" smtClean="0"/>
              <a:t>(production </a:t>
            </a:r>
            <a:r>
              <a:rPr lang="en-US" sz="1600" dirty="0"/>
              <a:t>release</a:t>
            </a:r>
            <a:r>
              <a:rPr lang="en-US" sz="1600" dirty="0" smtClean="0"/>
              <a:t>)  </a:t>
            </a:r>
            <a:endParaRPr lang="en-US" sz="1600" dirty="0"/>
          </a:p>
          <a:p>
            <a:pPr lvl="2"/>
            <a:r>
              <a:rPr lang="en-US" sz="1600" dirty="0"/>
              <a:t>Goal: Interoperability with MONTE and ODTBX</a:t>
            </a:r>
          </a:p>
          <a:p>
            <a:pPr lvl="1"/>
            <a:r>
              <a:rPr lang="en-US" sz="1600" dirty="0" smtClean="0"/>
              <a:t>Final assessment  </a:t>
            </a:r>
            <a:endParaRPr lang="en-US" sz="1600" dirty="0"/>
          </a:p>
        </p:txBody>
      </p:sp>
    </p:spTree>
    <p:extLst>
      <p:ext uri="{BB962C8B-B14F-4D97-AF65-F5344CB8AC3E}">
        <p14:creationId xmlns:p14="http://schemas.microsoft.com/office/powerpoint/2010/main" val="1331814280"/>
      </p:ext>
    </p:extLst>
  </p:cSld>
  <p:clrMapOvr>
    <a:masterClrMapping/>
  </p:clrMapOvr>
  <p:transition spd="med">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17500"/>
            <a:ext cx="7404100" cy="492125"/>
          </a:xfrm>
          <a:prstGeom prst="rect">
            <a:avLst/>
          </a:prstGeom>
        </p:spPr>
        <p:txBody>
          <a:bodyPr/>
          <a:lstStyle/>
          <a:p>
            <a:r>
              <a:rPr lang="en-US" sz="2400" dirty="0" smtClean="0"/>
              <a:t>Task 1 GMAT API Accomplishments</a:t>
            </a:r>
            <a:endParaRPr lang="en-US" sz="2400" dirty="0"/>
          </a:p>
        </p:txBody>
      </p:sp>
      <p:sp>
        <p:nvSpPr>
          <p:cNvPr id="3" name="Content Placeholder 2"/>
          <p:cNvSpPr>
            <a:spLocks noGrp="1"/>
          </p:cNvSpPr>
          <p:nvPr>
            <p:ph idx="4294967295"/>
          </p:nvPr>
        </p:nvSpPr>
        <p:spPr>
          <a:xfrm>
            <a:off x="1718469" y="1364193"/>
            <a:ext cx="7916862" cy="3941232"/>
          </a:xfrm>
          <a:prstGeom prst="rect">
            <a:avLst/>
          </a:prstGeom>
        </p:spPr>
        <p:txBody>
          <a:bodyPr/>
          <a:lstStyle/>
          <a:p>
            <a:r>
              <a:rPr lang="en-US" sz="2000" dirty="0" smtClean="0"/>
              <a:t>Exposed highest priority system interfaces</a:t>
            </a:r>
            <a:endParaRPr lang="en-US" sz="1800" dirty="0" smtClean="0"/>
          </a:p>
          <a:p>
            <a:pPr>
              <a:spcBef>
                <a:spcPts val="1200"/>
              </a:spcBef>
            </a:pPr>
            <a:r>
              <a:rPr lang="en-US" sz="2000" dirty="0" smtClean="0"/>
              <a:t>Strategic </a:t>
            </a:r>
            <a:r>
              <a:rPr lang="en-US" sz="2000" dirty="0"/>
              <a:t>e</a:t>
            </a:r>
            <a:r>
              <a:rPr lang="en-US" sz="2000" dirty="0" smtClean="0"/>
              <a:t>nhancements</a:t>
            </a:r>
            <a:endParaRPr lang="en-US" sz="2000" dirty="0"/>
          </a:p>
          <a:p>
            <a:pPr lvl="1"/>
            <a:r>
              <a:rPr lang="en-US" sz="1800" dirty="0" smtClean="0"/>
              <a:t>System-level help</a:t>
            </a:r>
            <a:endParaRPr lang="en-US" sz="1800" dirty="0"/>
          </a:p>
          <a:p>
            <a:pPr lvl="1"/>
            <a:r>
              <a:rPr lang="en-US" sz="1800" dirty="0"/>
              <a:t>Simplified </a:t>
            </a:r>
            <a:r>
              <a:rPr lang="en-US" sz="1800" dirty="0" smtClean="0"/>
              <a:t>attribute access</a:t>
            </a:r>
            <a:endParaRPr lang="en-US" sz="1800" dirty="0"/>
          </a:p>
          <a:p>
            <a:pPr lvl="1"/>
            <a:r>
              <a:rPr lang="en-US" sz="1800" dirty="0"/>
              <a:t>Code </a:t>
            </a:r>
            <a:r>
              <a:rPr lang="en-US" sz="1800" dirty="0" smtClean="0"/>
              <a:t>updates </a:t>
            </a:r>
            <a:r>
              <a:rPr lang="en-US" sz="1800" dirty="0"/>
              <a:t>for </a:t>
            </a:r>
            <a:r>
              <a:rPr lang="en-US" sz="1800" dirty="0" smtClean="0"/>
              <a:t>found issues</a:t>
            </a:r>
            <a:endParaRPr lang="en-US" sz="2000" dirty="0" smtClean="0"/>
          </a:p>
          <a:p>
            <a:pPr>
              <a:spcBef>
                <a:spcPts val="1200"/>
              </a:spcBef>
            </a:pPr>
            <a:r>
              <a:rPr lang="en-US" sz="2000" dirty="0" smtClean="0"/>
              <a:t>User documentation</a:t>
            </a:r>
            <a:endParaRPr lang="en-US" sz="2000" dirty="0"/>
          </a:p>
          <a:p>
            <a:pPr>
              <a:spcBef>
                <a:spcPts val="1200"/>
              </a:spcBef>
            </a:pPr>
            <a:r>
              <a:rPr lang="en-US" sz="2000" dirty="0"/>
              <a:t>Current </a:t>
            </a:r>
            <a:r>
              <a:rPr lang="en-US" sz="2000" dirty="0" smtClean="0"/>
              <a:t>application </a:t>
            </a:r>
            <a:r>
              <a:rPr lang="en-US" sz="2000" dirty="0"/>
              <a:t>at GSFC</a:t>
            </a:r>
          </a:p>
          <a:p>
            <a:pPr lvl="1"/>
            <a:r>
              <a:rPr lang="en-US" sz="1800" dirty="0"/>
              <a:t>Measurement </a:t>
            </a:r>
            <a:r>
              <a:rPr lang="en-US" sz="1800" dirty="0" smtClean="0"/>
              <a:t>modeling for </a:t>
            </a:r>
            <a:r>
              <a:rPr lang="en-US" sz="1800" dirty="0"/>
              <a:t>the FDF*</a:t>
            </a:r>
          </a:p>
          <a:p>
            <a:pPr lvl="1"/>
            <a:r>
              <a:rPr lang="en-US" sz="1800" dirty="0"/>
              <a:t>Dynamics </a:t>
            </a:r>
            <a:r>
              <a:rPr lang="en-US" sz="1800" dirty="0" smtClean="0"/>
              <a:t>modeling </a:t>
            </a:r>
            <a:r>
              <a:rPr lang="en-US" sz="1800" dirty="0"/>
              <a:t>for LISA </a:t>
            </a:r>
            <a:r>
              <a:rPr lang="en-US" sz="1800" dirty="0" smtClean="0"/>
              <a:t>optimization</a:t>
            </a:r>
            <a:endParaRPr lang="en-US" sz="1800" dirty="0"/>
          </a:p>
          <a:p>
            <a:pPr lvl="1"/>
            <a:r>
              <a:rPr lang="en-US" sz="1800" dirty="0"/>
              <a:t>Planning for JAT replacement in </a:t>
            </a:r>
            <a:r>
              <a:rPr lang="en-US" sz="1800" dirty="0" smtClean="0"/>
              <a:t>ODTBX</a:t>
            </a:r>
          </a:p>
          <a:p>
            <a:pPr lvl="1"/>
            <a:endParaRPr lang="en-US" sz="1800" dirty="0"/>
          </a:p>
        </p:txBody>
      </p:sp>
      <p:sp>
        <p:nvSpPr>
          <p:cNvPr id="6" name="TextBox 5">
            <a:extLst>
              <a:ext uri="{FF2B5EF4-FFF2-40B4-BE49-F238E27FC236}">
                <a16:creationId xmlns:a16="http://schemas.microsoft.com/office/drawing/2014/main" id="{9EB61D88-2863-440A-AF98-E94BC103B6FE}"/>
              </a:ext>
            </a:extLst>
          </p:cNvPr>
          <p:cNvSpPr txBox="1"/>
          <p:nvPr/>
        </p:nvSpPr>
        <p:spPr>
          <a:xfrm>
            <a:off x="7034382" y="2112536"/>
            <a:ext cx="3822382" cy="2200602"/>
          </a:xfrm>
          <a:prstGeom prst="rect">
            <a:avLst/>
          </a:prstGeom>
          <a:noFill/>
          <a:ln w="25400">
            <a:solidFill>
              <a:schemeClr val="accent1"/>
            </a:solidFill>
          </a:ln>
        </p:spPr>
        <p:txBody>
          <a:bodyPr wrap="square" lIns="182880" tIns="91440" rIns="182880" bIns="91440" rtlCol="0">
            <a:spAutoFit/>
          </a:bodyPr>
          <a:lstStyle/>
          <a:p>
            <a:r>
              <a:rPr lang="en-US" sz="1800" i="1" dirty="0" smtClean="0"/>
              <a:t>“</a:t>
            </a:r>
            <a:r>
              <a:rPr lang="en-US" sz="1800" i="1" dirty="0"/>
              <a:t>This application of the API is something we’ve been trying to do in the FDF for years. Thanks to the API, it’s now easy for us to compute real-time residuals versus live incoming tracking data</a:t>
            </a:r>
            <a:r>
              <a:rPr lang="en-US" sz="1800" i="1" dirty="0" smtClean="0"/>
              <a:t>.”</a:t>
            </a:r>
          </a:p>
          <a:p>
            <a:pPr algn="r">
              <a:spcBef>
                <a:spcPts val="600"/>
              </a:spcBef>
            </a:pPr>
            <a:r>
              <a:rPr lang="en-US" sz="1800" i="1" dirty="0" smtClean="0"/>
              <a:t>—S</a:t>
            </a:r>
            <a:r>
              <a:rPr lang="en-US" sz="1800" i="1" dirty="0"/>
              <a:t>. Slojkowski, GSFC</a:t>
            </a:r>
          </a:p>
        </p:txBody>
      </p:sp>
    </p:spTree>
    <p:extLst>
      <p:ext uri="{BB962C8B-B14F-4D97-AF65-F5344CB8AC3E}">
        <p14:creationId xmlns:p14="http://schemas.microsoft.com/office/powerpoint/2010/main" val="2771366700"/>
      </p:ext>
    </p:extLst>
  </p:cSld>
  <p:clrMapOvr>
    <a:masterClrMapping/>
  </p:clrMapOvr>
  <p:transition spd="med">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1103E-C479-FD4F-9B75-DC0ABB4047A5}"/>
              </a:ext>
            </a:extLst>
          </p:cNvPr>
          <p:cNvSpPr>
            <a:spLocks noGrp="1"/>
          </p:cNvSpPr>
          <p:nvPr>
            <p:ph idx="4294967295"/>
          </p:nvPr>
        </p:nvSpPr>
        <p:spPr>
          <a:xfrm>
            <a:off x="1497724" y="993229"/>
            <a:ext cx="8713076" cy="1900892"/>
          </a:xfrm>
          <a:prstGeom prst="rect">
            <a:avLst/>
          </a:prstGeom>
        </p:spPr>
        <p:txBody>
          <a:bodyPr>
            <a:noAutofit/>
          </a:bodyPr>
          <a:lstStyle/>
          <a:p>
            <a:r>
              <a:rPr lang="en-US" sz="2000" dirty="0"/>
              <a:t>Task Overview: </a:t>
            </a:r>
            <a:r>
              <a:rPr lang="en-US" sz="2000" b="0" dirty="0"/>
              <a:t>Test, </a:t>
            </a:r>
            <a:r>
              <a:rPr lang="en-US" sz="2000" b="0" dirty="0" smtClean="0"/>
              <a:t>debug</a:t>
            </a:r>
            <a:r>
              <a:rPr lang="en-US" sz="2000" b="0" dirty="0"/>
              <a:t>, and </a:t>
            </a:r>
            <a:r>
              <a:rPr lang="en-US" sz="2000" b="0" dirty="0" smtClean="0"/>
              <a:t>document </a:t>
            </a:r>
            <a:r>
              <a:rPr lang="en-US" sz="2000" b="0" dirty="0"/>
              <a:t>the OpenFramesInterface plugin for </a:t>
            </a:r>
            <a:r>
              <a:rPr lang="en-US" sz="2000" b="0" dirty="0" smtClean="0"/>
              <a:t>GMAT</a:t>
            </a:r>
          </a:p>
          <a:p>
            <a:pPr>
              <a:spcBef>
                <a:spcPts val="1200"/>
              </a:spcBef>
            </a:pPr>
            <a:r>
              <a:rPr lang="en-US" sz="2000" dirty="0" smtClean="0"/>
              <a:t>Goal</a:t>
            </a:r>
            <a:r>
              <a:rPr lang="en-US" sz="2000" dirty="0"/>
              <a:t>: </a:t>
            </a:r>
            <a:r>
              <a:rPr lang="en-US" sz="2000" b="0" dirty="0"/>
              <a:t>Eliminate duplication of graphics components in GMAT and Copernicus and use a single graphics engine in both tools.</a:t>
            </a:r>
          </a:p>
          <a:p>
            <a:pPr>
              <a:spcBef>
                <a:spcPts val="1200"/>
              </a:spcBef>
            </a:pPr>
            <a:r>
              <a:rPr lang="en-US" sz="2000" dirty="0" smtClean="0"/>
              <a:t>High-level </a:t>
            </a:r>
            <a:r>
              <a:rPr lang="en-US" sz="2000" dirty="0"/>
              <a:t>deliverable status</a:t>
            </a:r>
            <a:r>
              <a:rPr lang="en-US" sz="2000" dirty="0" smtClean="0"/>
              <a:t>:</a:t>
            </a:r>
            <a:endParaRPr lang="en-US" sz="2000" dirty="0"/>
          </a:p>
        </p:txBody>
      </p:sp>
      <p:sp>
        <p:nvSpPr>
          <p:cNvPr id="4" name="Title 3">
            <a:extLst>
              <a:ext uri="{FF2B5EF4-FFF2-40B4-BE49-F238E27FC236}">
                <a16:creationId xmlns:a16="http://schemas.microsoft.com/office/drawing/2014/main" id="{8C974A77-79B7-FC4D-BD61-6C0DCD9866E1}"/>
              </a:ext>
            </a:extLst>
          </p:cNvPr>
          <p:cNvSpPr>
            <a:spLocks noGrp="1"/>
          </p:cNvSpPr>
          <p:nvPr>
            <p:ph type="title" idx="4294967295"/>
          </p:nvPr>
        </p:nvSpPr>
        <p:spPr>
          <a:xfrm>
            <a:off x="2393950" y="254124"/>
            <a:ext cx="7404100" cy="592138"/>
          </a:xfrm>
          <a:prstGeom prst="rect">
            <a:avLst/>
          </a:prstGeom>
        </p:spPr>
        <p:txBody>
          <a:bodyPr>
            <a:normAutofit/>
          </a:bodyPr>
          <a:lstStyle/>
          <a:p>
            <a:r>
              <a:rPr lang="en-US" sz="2400" dirty="0"/>
              <a:t>Task 2 OpenFramesInterface: </a:t>
            </a:r>
            <a:r>
              <a:rPr lang="en-US" sz="2400" dirty="0" smtClean="0"/>
              <a:t>Summary</a:t>
            </a:r>
            <a:endParaRPr lang="en-US" sz="2400" dirty="0"/>
          </a:p>
        </p:txBody>
      </p:sp>
      <p:graphicFrame>
        <p:nvGraphicFramePr>
          <p:cNvPr id="7" name="Table 6">
            <a:extLst>
              <a:ext uri="{FF2B5EF4-FFF2-40B4-BE49-F238E27FC236}">
                <a16:creationId xmlns:a16="http://schemas.microsoft.com/office/drawing/2014/main" id="{0E9E75BC-7F32-8A4F-9C08-938F191E8F43}"/>
              </a:ext>
            </a:extLst>
          </p:cNvPr>
          <p:cNvGraphicFramePr>
            <a:graphicFrameLocks noGrp="1"/>
          </p:cNvGraphicFramePr>
          <p:nvPr>
            <p:extLst>
              <p:ext uri="{D42A27DB-BD31-4B8C-83A1-F6EECF244321}">
                <p14:modId xmlns:p14="http://schemas.microsoft.com/office/powerpoint/2010/main" val="3765561290"/>
              </p:ext>
            </p:extLst>
          </p:nvPr>
        </p:nvGraphicFramePr>
        <p:xfrm>
          <a:off x="2597418" y="3052569"/>
          <a:ext cx="6997164" cy="1843550"/>
        </p:xfrm>
        <a:graphic>
          <a:graphicData uri="http://schemas.openxmlformats.org/drawingml/2006/table">
            <a:tbl>
              <a:tblPr firstRow="1" firstCol="1" lastRow="1" lastCol="1" bandRow="1" bandCol="1">
                <a:tableStyleId>{5C22544A-7EE6-4342-B048-85BDC9FD1C3A}</a:tableStyleId>
              </a:tblPr>
              <a:tblGrid>
                <a:gridCol w="4000500">
                  <a:extLst>
                    <a:ext uri="{9D8B030D-6E8A-4147-A177-3AD203B41FA5}">
                      <a16:colId xmlns:a16="http://schemas.microsoft.com/office/drawing/2014/main" val="781854852"/>
                    </a:ext>
                  </a:extLst>
                </a:gridCol>
                <a:gridCol w="1498332">
                  <a:extLst>
                    <a:ext uri="{9D8B030D-6E8A-4147-A177-3AD203B41FA5}">
                      <a16:colId xmlns:a16="http://schemas.microsoft.com/office/drawing/2014/main" val="4047664767"/>
                    </a:ext>
                  </a:extLst>
                </a:gridCol>
                <a:gridCol w="1498332">
                  <a:extLst>
                    <a:ext uri="{9D8B030D-6E8A-4147-A177-3AD203B41FA5}">
                      <a16:colId xmlns:a16="http://schemas.microsoft.com/office/drawing/2014/main" val="3041203923"/>
                    </a:ext>
                  </a:extLst>
                </a:gridCol>
              </a:tblGrid>
              <a:tr h="368710">
                <a:tc>
                  <a:txBody>
                    <a:bodyPr/>
                    <a:lstStyle/>
                    <a:p>
                      <a:pPr marL="0" marR="0" algn="ctr">
                        <a:spcBef>
                          <a:spcPts val="0"/>
                        </a:spcBef>
                        <a:spcAft>
                          <a:spcPts val="0"/>
                        </a:spcAft>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Deliverable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algn="ctr">
                        <a:spcBef>
                          <a:spcPts val="0"/>
                        </a:spcBef>
                        <a:spcAft>
                          <a:spcPts val="0"/>
                        </a:spcAft>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Planned Date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algn="ctr">
                        <a:spcBef>
                          <a:spcPts val="0"/>
                        </a:spcBef>
                        <a:spcAft>
                          <a:spcPts val="0"/>
                        </a:spcAft>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Actual Date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405090268"/>
                  </a:ext>
                </a:extLst>
              </a:tr>
              <a:tr h="368710">
                <a:tc>
                  <a:txBody>
                    <a:bodyPr/>
                    <a:lstStyle/>
                    <a:p>
                      <a:pPr marL="0" marR="0" algn="l" defTabSz="914400" rtl="0" eaLnBrk="1" latinLnBrk="0" hangingPunct="1">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Create </a:t>
                      </a:r>
                      <a:r>
                        <a:rPr lang="en-US" sz="1800" b="0" kern="1200" dirty="0" smtClean="0">
                          <a:solidFill>
                            <a:schemeClr val="tx1"/>
                          </a:solidFill>
                          <a:effectLst/>
                          <a:latin typeface="Calibri" panose="020F0502020204030204" pitchFamily="34" charset="0"/>
                          <a:ea typeface="+mn-ea"/>
                          <a:cs typeface="Calibri" panose="020F0502020204030204" pitchFamily="34" charset="0"/>
                        </a:rPr>
                        <a:t>test plan document</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June 2019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Calibri" panose="020F0502020204030204" pitchFamily="34" charset="0"/>
                          <a:ea typeface="+mn-ea"/>
                          <a:cs typeface="Calibri" panose="020F0502020204030204" pitchFamily="34" charset="0"/>
                        </a:rPr>
                        <a:t>July 2019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7907589"/>
                  </a:ext>
                </a:extLst>
              </a:tr>
              <a:tr h="368710">
                <a:tc>
                  <a:txBody>
                    <a:bodyPr/>
                    <a:lstStyle/>
                    <a:p>
                      <a:pPr marL="0" marR="0" algn="l" defTabSz="914400" rtl="0" eaLnBrk="1" latinLnBrk="0" hangingPunct="1">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Develop system &amp; regression tests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Sep 2019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Oct 2019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0870069"/>
                  </a:ext>
                </a:extLst>
              </a:tr>
              <a:tr h="368710">
                <a:tc>
                  <a:txBody>
                    <a:bodyPr/>
                    <a:lstStyle/>
                    <a:p>
                      <a:pPr marL="0" marR="0" algn="l"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End-user </a:t>
                      </a:r>
                      <a:r>
                        <a:rPr lang="en-US" sz="1800" b="0" kern="1200" dirty="0">
                          <a:solidFill>
                            <a:schemeClr val="tx1"/>
                          </a:solidFill>
                          <a:effectLst/>
                          <a:latin typeface="Calibri" panose="020F0502020204030204" pitchFamily="34" charset="0"/>
                          <a:ea typeface="+mn-ea"/>
                          <a:cs typeface="Calibri" panose="020F0502020204030204" pitchFamily="34" charset="0"/>
                        </a:rPr>
                        <a:t>documentation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Nov </a:t>
                      </a:r>
                      <a:r>
                        <a:rPr lang="en-US" sz="1800" b="0" kern="1200" dirty="0">
                          <a:solidFill>
                            <a:schemeClr val="tx1"/>
                          </a:solidFill>
                          <a:effectLst/>
                          <a:latin typeface="Calibri" panose="020F0502020204030204" pitchFamily="34" charset="0"/>
                          <a:ea typeface="+mn-ea"/>
                          <a:cs typeface="Calibri" panose="020F0502020204030204" pitchFamily="34" charset="0"/>
                        </a:rPr>
                        <a:t>2019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a:solidFill>
                            <a:schemeClr val="tx1"/>
                          </a:solidFill>
                          <a:effectLst/>
                          <a:latin typeface="Calibri" panose="020F0502020204030204" pitchFamily="34" charset="0"/>
                          <a:ea typeface="+mn-ea"/>
                          <a:cs typeface="Calibri" panose="020F0502020204030204" pitchFamily="34" charset="0"/>
                        </a:rPr>
                        <a:t>In Progress</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1153026"/>
                  </a:ext>
                </a:extLst>
              </a:tr>
              <a:tr h="368710">
                <a:tc>
                  <a:txBody>
                    <a:bodyPr/>
                    <a:lstStyle/>
                    <a:p>
                      <a:pPr marL="0" marR="0">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Critical bug fixes</a:t>
                      </a:r>
                      <a:endParaRPr lang="en-US" sz="1800" b="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800" b="0" dirty="0">
                          <a:solidFill>
                            <a:schemeClr val="tx1"/>
                          </a:solidFill>
                          <a:effectLst/>
                          <a:latin typeface="Calibri" panose="020F0502020204030204" pitchFamily="34" charset="0"/>
                          <a:cs typeface="Calibri" panose="020F0502020204030204" pitchFamily="34" charset="0"/>
                        </a:rPr>
                        <a:t>Oct 2019</a:t>
                      </a:r>
                      <a:endParaRPr lang="en-US" sz="1800" b="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800" b="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Oct 2019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1858140"/>
                  </a:ext>
                </a:extLst>
              </a:tr>
            </a:tbl>
          </a:graphicData>
        </a:graphic>
      </p:graphicFrame>
      <p:sp>
        <p:nvSpPr>
          <p:cNvPr id="3" name="TextBox 2">
            <a:extLst>
              <a:ext uri="{FF2B5EF4-FFF2-40B4-BE49-F238E27FC236}">
                <a16:creationId xmlns:a16="http://schemas.microsoft.com/office/drawing/2014/main" id="{E5E3884E-8D87-B144-8581-86C247AA0B21}"/>
              </a:ext>
            </a:extLst>
          </p:cNvPr>
          <p:cNvSpPr txBox="1"/>
          <p:nvPr/>
        </p:nvSpPr>
        <p:spPr>
          <a:xfrm>
            <a:off x="2627842" y="4954309"/>
            <a:ext cx="6936316"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Note: Furlough and </a:t>
            </a:r>
            <a:r>
              <a:rPr lang="en-US" sz="1600" dirty="0" smtClean="0">
                <a:latin typeface="Calibri" panose="020F0502020204030204" pitchFamily="34" charset="0"/>
                <a:cs typeface="Calibri" panose="020F0502020204030204" pitchFamily="34" charset="0"/>
              </a:rPr>
              <a:t>contract </a:t>
            </a:r>
            <a:r>
              <a:rPr lang="en-US" sz="1600" dirty="0">
                <a:latin typeface="Calibri" panose="020F0502020204030204" pitchFamily="34" charset="0"/>
                <a:cs typeface="Calibri" panose="020F0502020204030204" pitchFamily="34" charset="0"/>
              </a:rPr>
              <a:t>initiation delayed </a:t>
            </a:r>
            <a:r>
              <a:rPr lang="en-US" sz="1600" dirty="0" smtClean="0">
                <a:latin typeface="Calibri" panose="020F0502020204030204" pitchFamily="34" charset="0"/>
                <a:cs typeface="Calibri" panose="020F0502020204030204" pitchFamily="34" charset="0"/>
              </a:rPr>
              <a:t>start, </a:t>
            </a:r>
            <a:r>
              <a:rPr lang="en-US" sz="1600" dirty="0">
                <a:latin typeface="Calibri" panose="020F0502020204030204" pitchFamily="34" charset="0"/>
                <a:cs typeface="Calibri" panose="020F0502020204030204" pitchFamily="34" charset="0"/>
              </a:rPr>
              <a:t>but this task is no longer </a:t>
            </a:r>
            <a:r>
              <a:rPr lang="en-US" sz="1600" dirty="0" smtClean="0">
                <a:latin typeface="Calibri" panose="020F0502020204030204" pitchFamily="34" charset="0"/>
                <a:cs typeface="Calibri" panose="020F0502020204030204" pitchFamily="34" charset="0"/>
              </a:rPr>
              <a:t/>
            </a:r>
            <a:br>
              <a:rPr lang="en-US" sz="1600" dirty="0" smtClean="0">
                <a:latin typeface="Calibri" panose="020F0502020204030204" pitchFamily="34" charset="0"/>
                <a:cs typeface="Calibri" panose="020F0502020204030204" pitchFamily="34" charset="0"/>
              </a:rPr>
            </a:br>
            <a:r>
              <a:rPr lang="en-US" sz="1600" dirty="0" smtClean="0">
                <a:latin typeface="Calibri" panose="020F0502020204030204" pitchFamily="34" charset="0"/>
                <a:cs typeface="Calibri" panose="020F0502020204030204" pitchFamily="34" charset="0"/>
              </a:rPr>
              <a:t>at </a:t>
            </a:r>
            <a:r>
              <a:rPr lang="en-US" sz="1600" dirty="0">
                <a:latin typeface="Calibri" panose="020F0502020204030204" pitchFamily="34" charset="0"/>
                <a:cs typeface="Calibri" panose="020F0502020204030204" pitchFamily="34" charset="0"/>
              </a:rPr>
              <a:t>risk and will finish in </a:t>
            </a:r>
            <a:r>
              <a:rPr lang="en-US" sz="1600" dirty="0" smtClean="0">
                <a:latin typeface="Calibri" panose="020F0502020204030204" pitchFamily="34" charset="0"/>
                <a:cs typeface="Calibri" panose="020F0502020204030204" pitchFamily="34" charset="0"/>
              </a:rPr>
              <a:t>November. </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053097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60DE-922B-714D-885B-C49B65C1C551}"/>
              </a:ext>
            </a:extLst>
          </p:cNvPr>
          <p:cNvSpPr>
            <a:spLocks noGrp="1"/>
          </p:cNvSpPr>
          <p:nvPr>
            <p:ph type="title" idx="4294967295"/>
          </p:nvPr>
        </p:nvSpPr>
        <p:spPr>
          <a:xfrm>
            <a:off x="2393950" y="298450"/>
            <a:ext cx="7404100" cy="473075"/>
          </a:xfrm>
          <a:prstGeom prst="rect">
            <a:avLst/>
          </a:prstGeom>
        </p:spPr>
        <p:txBody>
          <a:bodyPr/>
          <a:lstStyle/>
          <a:p>
            <a:r>
              <a:rPr lang="en-US" sz="2400" dirty="0"/>
              <a:t>Task 2 OpenFramesInterface: </a:t>
            </a:r>
            <a:r>
              <a:rPr lang="en-US" sz="2400" dirty="0" smtClean="0"/>
              <a:t>Accomplishments</a:t>
            </a:r>
            <a:endParaRPr lang="en-US" sz="2400" dirty="0"/>
          </a:p>
        </p:txBody>
      </p:sp>
      <p:sp>
        <p:nvSpPr>
          <p:cNvPr id="3" name="Content Placeholder 2">
            <a:extLst>
              <a:ext uri="{FF2B5EF4-FFF2-40B4-BE49-F238E27FC236}">
                <a16:creationId xmlns:a16="http://schemas.microsoft.com/office/drawing/2014/main" id="{8BACAE80-3F7D-6F4C-B007-151EA3DFD310}"/>
              </a:ext>
            </a:extLst>
          </p:cNvPr>
          <p:cNvSpPr>
            <a:spLocks noGrp="1"/>
          </p:cNvSpPr>
          <p:nvPr>
            <p:ph idx="4294967295"/>
          </p:nvPr>
        </p:nvSpPr>
        <p:spPr>
          <a:xfrm>
            <a:off x="2221139" y="1104900"/>
            <a:ext cx="7749723" cy="5002213"/>
          </a:xfrm>
          <a:prstGeom prst="rect">
            <a:avLst/>
          </a:prstGeom>
        </p:spPr>
        <p:txBody>
          <a:bodyPr/>
          <a:lstStyle/>
          <a:p>
            <a:r>
              <a:rPr lang="en-US" sz="2000" dirty="0"/>
              <a:t>Testing – Incorporated </a:t>
            </a:r>
            <a:r>
              <a:rPr lang="en-US" sz="2000" dirty="0" smtClean="0"/>
              <a:t>tests into </a:t>
            </a:r>
            <a:r>
              <a:rPr lang="en-US" sz="2000" dirty="0"/>
              <a:t>GMAT GUI test system</a:t>
            </a:r>
          </a:p>
          <a:p>
            <a:pPr lvl="1"/>
            <a:r>
              <a:rPr lang="en-US" sz="1600" dirty="0"/>
              <a:t>Verification: Created 12 system tests against OFI </a:t>
            </a:r>
            <a:r>
              <a:rPr lang="en-US" sz="1600" dirty="0" smtClean="0"/>
              <a:t>use cases</a:t>
            </a:r>
            <a:endParaRPr lang="en-US" sz="1600" dirty="0"/>
          </a:p>
          <a:p>
            <a:pPr lvl="1"/>
            <a:r>
              <a:rPr lang="en-US" sz="1600" dirty="0"/>
              <a:t>Validation: Created &gt;20 functional tests (e.g</a:t>
            </a:r>
            <a:r>
              <a:rPr lang="en-US" sz="1600" dirty="0" smtClean="0"/>
              <a:t>., </a:t>
            </a:r>
            <a:r>
              <a:rPr lang="en-US" sz="1600" dirty="0"/>
              <a:t>range </a:t>
            </a:r>
            <a:r>
              <a:rPr lang="en-US" sz="1600" dirty="0" smtClean="0"/>
              <a:t>checks)</a:t>
            </a:r>
          </a:p>
          <a:p>
            <a:pPr lvl="1"/>
            <a:endParaRPr lang="en-US" sz="1600" dirty="0"/>
          </a:p>
          <a:p>
            <a:r>
              <a:rPr lang="en-US" sz="2000" dirty="0"/>
              <a:t>Bug fixes</a:t>
            </a:r>
          </a:p>
          <a:p>
            <a:pPr lvl="1"/>
            <a:r>
              <a:rPr lang="en-US" sz="1600" dirty="0"/>
              <a:t>Fixed </a:t>
            </a:r>
            <a:r>
              <a:rPr lang="en-US" sz="1600" dirty="0" smtClean="0"/>
              <a:t>several usability </a:t>
            </a:r>
            <a:r>
              <a:rPr lang="en-US" sz="1600" dirty="0"/>
              <a:t>issues uncovered during formal testing</a:t>
            </a:r>
          </a:p>
          <a:p>
            <a:pPr lvl="1"/>
            <a:r>
              <a:rPr lang="en-US" sz="1600" dirty="0"/>
              <a:t>Started fixing </a:t>
            </a:r>
            <a:r>
              <a:rPr lang="en-US" sz="1600" dirty="0" smtClean="0"/>
              <a:t>GMAT-console </a:t>
            </a:r>
            <a:r>
              <a:rPr lang="en-US" sz="1600" dirty="0"/>
              <a:t>startup crash on </a:t>
            </a:r>
            <a:r>
              <a:rPr lang="en-US" sz="1600" dirty="0" smtClean="0"/>
              <a:t>Linux</a:t>
            </a:r>
          </a:p>
          <a:p>
            <a:pPr lvl="1"/>
            <a:endParaRPr lang="en-US" sz="1600" dirty="0"/>
          </a:p>
          <a:p>
            <a:r>
              <a:rPr lang="en-US" sz="2000" dirty="0"/>
              <a:t>OFI </a:t>
            </a:r>
            <a:r>
              <a:rPr lang="en-US" sz="2000" dirty="0" smtClean="0"/>
              <a:t>integration</a:t>
            </a:r>
            <a:r>
              <a:rPr lang="en-US" sz="2200" dirty="0" smtClean="0"/>
              <a:t> </a:t>
            </a:r>
            <a:r>
              <a:rPr lang="en-US" sz="2200" dirty="0"/>
              <a:t>into GMAT</a:t>
            </a:r>
          </a:p>
          <a:p>
            <a:pPr lvl="1"/>
            <a:r>
              <a:rPr lang="en-US" sz="1600" dirty="0">
                <a:sym typeface="Wingdings" pitchFamily="2" charset="2"/>
              </a:rPr>
              <a:t>Released OFI with GMAT R2019a Beta (May 2019)</a:t>
            </a:r>
          </a:p>
          <a:p>
            <a:pPr lvl="1"/>
            <a:r>
              <a:rPr lang="en-US" sz="1600" dirty="0"/>
              <a:t>Added OFI to GMAT nightly </a:t>
            </a:r>
            <a:r>
              <a:rPr lang="en-US" sz="1600" dirty="0" smtClean="0"/>
              <a:t>build</a:t>
            </a:r>
          </a:p>
          <a:p>
            <a:pPr lvl="1"/>
            <a:endParaRPr lang="en-US" sz="1600" dirty="0"/>
          </a:p>
          <a:p>
            <a:r>
              <a:rPr lang="en-US" sz="2000" dirty="0">
                <a:sym typeface="Wingdings" pitchFamily="2" charset="2"/>
              </a:rPr>
              <a:t>Documentation </a:t>
            </a:r>
          </a:p>
          <a:p>
            <a:pPr lvl="1"/>
            <a:r>
              <a:rPr lang="en-US" sz="1600" dirty="0">
                <a:sym typeface="Wingdings" pitchFamily="2" charset="2"/>
              </a:rPr>
              <a:t>Contains build documentation (for </a:t>
            </a:r>
            <a:r>
              <a:rPr lang="en-US" sz="1600" dirty="0" smtClean="0">
                <a:sym typeface="Wingdings" pitchFamily="2" charset="2"/>
              </a:rPr>
              <a:t>developers) </a:t>
            </a:r>
            <a:r>
              <a:rPr lang="en-US" sz="1600" dirty="0">
                <a:sym typeface="Wingdings" pitchFamily="2" charset="2"/>
              </a:rPr>
              <a:t>and end-user documentation</a:t>
            </a:r>
          </a:p>
          <a:p>
            <a:pPr lvl="1"/>
            <a:r>
              <a:rPr lang="en-US" sz="1600" dirty="0">
                <a:sym typeface="Wingdings" pitchFamily="2" charset="2"/>
              </a:rPr>
              <a:t>GMAT contains stub pointers to OFI Wiki-based docs</a:t>
            </a:r>
          </a:p>
        </p:txBody>
      </p:sp>
    </p:spTree>
    <p:extLst>
      <p:ext uri="{BB962C8B-B14F-4D97-AF65-F5344CB8AC3E}">
        <p14:creationId xmlns:p14="http://schemas.microsoft.com/office/powerpoint/2010/main" val="4150606040"/>
      </p:ext>
    </p:extLst>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00CFEE-2332-B242-A07B-73636796D0DA}"/>
              </a:ext>
            </a:extLst>
          </p:cNvPr>
          <p:cNvSpPr>
            <a:spLocks noGrp="1"/>
          </p:cNvSpPr>
          <p:nvPr>
            <p:ph idx="4294967295"/>
          </p:nvPr>
        </p:nvSpPr>
        <p:spPr>
          <a:xfrm>
            <a:off x="838200" y="1019175"/>
            <a:ext cx="10515600" cy="466972"/>
          </a:xfrm>
          <a:prstGeom prst="rect">
            <a:avLst/>
          </a:prstGeom>
        </p:spPr>
        <p:txBody>
          <a:bodyPr/>
          <a:lstStyle/>
          <a:p>
            <a:pPr marL="0" indent="0" algn="ctr">
              <a:buNone/>
            </a:pPr>
            <a:r>
              <a:rPr lang="en-US" sz="2000" dirty="0"/>
              <a:t>Graphics </a:t>
            </a:r>
            <a:r>
              <a:rPr lang="en-US" sz="2000" dirty="0" smtClean="0"/>
              <a:t>capability funded by multiple projects is already shared between tools!</a:t>
            </a:r>
            <a:endParaRPr lang="en-US" sz="2000" dirty="0"/>
          </a:p>
        </p:txBody>
      </p:sp>
      <p:sp>
        <p:nvSpPr>
          <p:cNvPr id="2" name="Title 1">
            <a:extLst>
              <a:ext uri="{FF2B5EF4-FFF2-40B4-BE49-F238E27FC236}">
                <a16:creationId xmlns:a16="http://schemas.microsoft.com/office/drawing/2014/main" id="{82707396-D542-484B-8738-D322810B739E}"/>
              </a:ext>
            </a:extLst>
          </p:cNvPr>
          <p:cNvSpPr>
            <a:spLocks noGrp="1"/>
          </p:cNvSpPr>
          <p:nvPr>
            <p:ph type="title" idx="4294967295"/>
          </p:nvPr>
        </p:nvSpPr>
        <p:spPr>
          <a:xfrm>
            <a:off x="2393950" y="293329"/>
            <a:ext cx="7404100" cy="465326"/>
          </a:xfrm>
          <a:prstGeom prst="rect">
            <a:avLst/>
          </a:prstGeom>
        </p:spPr>
        <p:txBody>
          <a:bodyPr/>
          <a:lstStyle/>
          <a:p>
            <a:r>
              <a:rPr lang="en-US" sz="2400" dirty="0"/>
              <a:t>Task 2 OpenFramesInterface: </a:t>
            </a:r>
            <a:r>
              <a:rPr lang="en-US" sz="2400" dirty="0" smtClean="0"/>
              <a:t>Impact</a:t>
            </a:r>
            <a:endParaRPr lang="en-US" sz="2400" dirty="0"/>
          </a:p>
        </p:txBody>
      </p:sp>
      <p:grpSp>
        <p:nvGrpSpPr>
          <p:cNvPr id="4" name="Group 3"/>
          <p:cNvGrpSpPr/>
          <p:nvPr/>
        </p:nvGrpSpPr>
        <p:grpSpPr>
          <a:xfrm>
            <a:off x="1600094" y="1486147"/>
            <a:ext cx="8920447" cy="2800053"/>
            <a:chOff x="1469199" y="1543297"/>
            <a:chExt cx="8920447" cy="2800053"/>
          </a:xfrm>
        </p:grpSpPr>
        <p:pic>
          <p:nvPicPr>
            <p:cNvPr id="9" name="Picture 8">
              <a:extLst>
                <a:ext uri="{FF2B5EF4-FFF2-40B4-BE49-F238E27FC236}">
                  <a16:creationId xmlns:a16="http://schemas.microsoft.com/office/drawing/2014/main" id="{2BFB0927-B9EB-AA4C-89F8-157455582DC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40565" y="1543297"/>
              <a:ext cx="3787523" cy="2377440"/>
            </a:xfrm>
            <a:prstGeom prst="rect">
              <a:avLst/>
            </a:prstGeom>
          </p:spPr>
        </p:pic>
        <p:sp>
          <p:nvSpPr>
            <p:cNvPr id="10" name="TextBox 9">
              <a:extLst>
                <a:ext uri="{FF2B5EF4-FFF2-40B4-BE49-F238E27FC236}">
                  <a16:creationId xmlns:a16="http://schemas.microsoft.com/office/drawing/2014/main" id="{ECE1B3F9-D46D-104E-84E1-43C55B69FECB}"/>
                </a:ext>
              </a:extLst>
            </p:cNvPr>
            <p:cNvSpPr txBox="1"/>
            <p:nvPr/>
          </p:nvSpPr>
          <p:spPr>
            <a:xfrm>
              <a:off x="1469199" y="4002648"/>
              <a:ext cx="2222981"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Sensor Cones: CATALYST</a:t>
              </a:r>
            </a:p>
          </p:txBody>
        </p:sp>
        <p:pic>
          <p:nvPicPr>
            <p:cNvPr id="14" name="Picture 13">
              <a:extLst>
                <a:ext uri="{FF2B5EF4-FFF2-40B4-BE49-F238E27FC236}">
                  <a16:creationId xmlns:a16="http://schemas.microsoft.com/office/drawing/2014/main" id="{242B1C41-9C1D-9842-BE5D-8B0AB7D550D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712506" y="1545336"/>
              <a:ext cx="3564205" cy="2373362"/>
            </a:xfrm>
            <a:prstGeom prst="rect">
              <a:avLst/>
            </a:prstGeom>
          </p:spPr>
        </p:pic>
        <p:sp>
          <p:nvSpPr>
            <p:cNvPr id="15" name="TextBox 14">
              <a:extLst>
                <a:ext uri="{FF2B5EF4-FFF2-40B4-BE49-F238E27FC236}">
                  <a16:creationId xmlns:a16="http://schemas.microsoft.com/office/drawing/2014/main" id="{9E297247-E0D3-F844-A9C8-CBDD2AF5D625}"/>
                </a:ext>
              </a:extLst>
            </p:cNvPr>
            <p:cNvSpPr txBox="1"/>
            <p:nvPr/>
          </p:nvSpPr>
          <p:spPr>
            <a:xfrm>
              <a:off x="8238031" y="4004796"/>
              <a:ext cx="2151615"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Shadows: </a:t>
              </a:r>
              <a:r>
                <a:rPr lang="en-US" sz="1600" b="1" dirty="0" smtClean="0">
                  <a:latin typeface="Calibri" panose="020F0502020204030204" pitchFamily="34" charset="0"/>
                  <a:cs typeface="Calibri" panose="020F0502020204030204" pitchFamily="34" charset="0"/>
                </a:rPr>
                <a:t>COPERNICUS</a:t>
              </a:r>
              <a:endParaRPr lang="en-US" sz="1600" b="1" dirty="0">
                <a:latin typeface="Calibri" panose="020F0502020204030204" pitchFamily="34" charset="0"/>
                <a:cs typeface="Calibri" panose="020F0502020204030204" pitchFamily="34" charset="0"/>
              </a:endParaRPr>
            </a:p>
          </p:txBody>
        </p:sp>
      </p:grpSp>
      <p:pic>
        <p:nvPicPr>
          <p:cNvPr id="16" name="Online Media 15" descr="Earth and Moon Terrain with the OpenFramesInterface in GMAT">
            <a:hlinkClick r:id="" action="ppaction://media"/>
            <a:extLst>
              <a:ext uri="{FF2B5EF4-FFF2-40B4-BE49-F238E27FC236}">
                <a16:creationId xmlns:a16="http://schemas.microsoft.com/office/drawing/2014/main" id="{34BAEC32-380F-BE48-94EE-D67BED606309}"/>
              </a:ext>
            </a:extLst>
          </p:cNvPr>
          <p:cNvPicPr>
            <a:picLocks noRot="1" noChangeAspect="1"/>
          </p:cNvPicPr>
          <p:nvPr>
            <a:videoFile r:link="rId1"/>
          </p:nvPr>
        </p:nvPicPr>
        <p:blipFill>
          <a:blip r:embed="rId5"/>
          <a:stretch>
            <a:fillRect/>
          </a:stretch>
        </p:blipFill>
        <p:spPr>
          <a:xfrm>
            <a:off x="4124354" y="4043124"/>
            <a:ext cx="3943293" cy="2218103"/>
          </a:xfrm>
          <a:prstGeom prst="rect">
            <a:avLst/>
          </a:prstGeom>
        </p:spPr>
      </p:pic>
      <p:sp>
        <p:nvSpPr>
          <p:cNvPr id="17" name="TextBox 16">
            <a:extLst>
              <a:ext uri="{FF2B5EF4-FFF2-40B4-BE49-F238E27FC236}">
                <a16:creationId xmlns:a16="http://schemas.microsoft.com/office/drawing/2014/main" id="{A8D97975-DAEB-D046-9B78-8AB7834432D3}"/>
              </a:ext>
            </a:extLst>
          </p:cNvPr>
          <p:cNvSpPr txBox="1"/>
          <p:nvPr/>
        </p:nvSpPr>
        <p:spPr>
          <a:xfrm>
            <a:off x="8067647" y="4982898"/>
            <a:ext cx="1880836" cy="338554"/>
          </a:xfrm>
          <a:prstGeom prst="rect">
            <a:avLst/>
          </a:prstGeom>
          <a:noFill/>
        </p:spPr>
        <p:txBody>
          <a:bodyPr wrap="none" rtlCol="0">
            <a:spAutoFit/>
          </a:bodyPr>
          <a:lstStyle/>
          <a:p>
            <a:r>
              <a:rPr lang="en-US" sz="1600" b="1" dirty="0">
                <a:latin typeface="Calibri" panose="020F0502020204030204" pitchFamily="34" charset="0"/>
                <a:cs typeface="Calibri" panose="020F0502020204030204" pitchFamily="34" charset="0"/>
              </a:rPr>
              <a:t>High Fidelity Terrain</a:t>
            </a:r>
          </a:p>
        </p:txBody>
      </p:sp>
    </p:spTree>
    <p:extLst>
      <p:ext uri="{BB962C8B-B14F-4D97-AF65-F5344CB8AC3E}">
        <p14:creationId xmlns:p14="http://schemas.microsoft.com/office/powerpoint/2010/main" val="384652405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6"/>
                </p:tgtEl>
              </p:cMediaNode>
            </p:video>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6"/>
                                        </p:tgtEl>
                                      </p:cBhvr>
                                    </p:cmd>
                                  </p:childTnLst>
                                </p:cTn>
                              </p:par>
                            </p:childTnLst>
                          </p:cTn>
                        </p:par>
                      </p:childTnLst>
                    </p:cTn>
                  </p:par>
                </p:childTnLst>
              </p:cTn>
              <p:nextCondLst>
                <p:cond evt="onClick" delay="0">
                  <p:tgtEl>
                    <p:spTgt spid="16"/>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293163"/>
            <a:ext cx="7404100" cy="474663"/>
          </a:xfrm>
          <a:prstGeom prst="rect">
            <a:avLst/>
          </a:prstGeom>
        </p:spPr>
        <p:txBody>
          <a:bodyPr/>
          <a:lstStyle/>
          <a:p>
            <a:r>
              <a:rPr lang="en-US" sz="2400" dirty="0"/>
              <a:t>Task 3 </a:t>
            </a:r>
            <a:r>
              <a:rPr lang="en-US" sz="2400" dirty="0" smtClean="0"/>
              <a:t>Monte-Copernicus </a:t>
            </a:r>
            <a:r>
              <a:rPr lang="en-US" sz="2400" dirty="0"/>
              <a:t>Integration: </a:t>
            </a:r>
            <a:r>
              <a:rPr lang="en-US" sz="2400" dirty="0" smtClean="0"/>
              <a:t>Summary</a:t>
            </a:r>
            <a:endParaRPr lang="en-US" sz="2400" dirty="0"/>
          </a:p>
        </p:txBody>
      </p:sp>
      <p:sp>
        <p:nvSpPr>
          <p:cNvPr id="3" name="Content Placeholder 2"/>
          <p:cNvSpPr>
            <a:spLocks noGrp="1"/>
          </p:cNvSpPr>
          <p:nvPr>
            <p:ph idx="4294967295"/>
          </p:nvPr>
        </p:nvSpPr>
        <p:spPr>
          <a:xfrm>
            <a:off x="1596430" y="1285875"/>
            <a:ext cx="8999140" cy="4821238"/>
          </a:xfrm>
          <a:prstGeom prst="rect">
            <a:avLst/>
          </a:prstGeom>
        </p:spPr>
        <p:txBody>
          <a:bodyPr/>
          <a:lstStyle/>
          <a:p>
            <a:r>
              <a:rPr lang="en-US" sz="2000" dirty="0" smtClean="0"/>
              <a:t>Task Overview</a:t>
            </a:r>
            <a:r>
              <a:rPr lang="en-US" sz="2000" b="0" dirty="0" smtClean="0"/>
              <a:t>: Implement an interface between Monte and Copernicus.</a:t>
            </a:r>
          </a:p>
          <a:p>
            <a:endParaRPr lang="en-US" sz="2000" b="0" dirty="0" smtClean="0"/>
          </a:p>
          <a:p>
            <a:r>
              <a:rPr lang="en-US" sz="2000" dirty="0" smtClean="0"/>
              <a:t>Goal</a:t>
            </a:r>
            <a:r>
              <a:rPr lang="en-US" sz="2000" b="0" dirty="0"/>
              <a:t>: </a:t>
            </a:r>
            <a:r>
              <a:rPr lang="en-US" sz="2000" b="0" dirty="0" smtClean="0"/>
              <a:t>Improve </a:t>
            </a:r>
            <a:r>
              <a:rPr lang="en-US" sz="2000" b="0" dirty="0"/>
              <a:t>interoperability between the JPL Monte and JSC Copernicus software sets to perform analysis that incorporates error analysis in the trajectory optimization process</a:t>
            </a:r>
            <a:r>
              <a:rPr lang="en-US" sz="2000" b="0" dirty="0" smtClean="0"/>
              <a:t>.</a:t>
            </a:r>
          </a:p>
          <a:p>
            <a:endParaRPr lang="en-US" sz="2000" b="0" dirty="0"/>
          </a:p>
          <a:p>
            <a:r>
              <a:rPr lang="en-US" sz="2000" dirty="0"/>
              <a:t>Issue</a:t>
            </a:r>
            <a:r>
              <a:rPr lang="en-US" sz="2000" b="0" dirty="0"/>
              <a:t>: Integration of MONTE and Copernicus is significantly behind schedule due to </a:t>
            </a:r>
            <a:r>
              <a:rPr lang="en-US" sz="2000" b="0" dirty="0" smtClean="0"/>
              <a:t>furlough; </a:t>
            </a:r>
            <a:r>
              <a:rPr lang="en-US" sz="2000" b="0" dirty="0"/>
              <a:t>increased demands of </a:t>
            </a:r>
            <a:r>
              <a:rPr lang="en-US" sz="2000" b="0" dirty="0" smtClean="0"/>
              <a:t>Gateway; </a:t>
            </a:r>
            <a:r>
              <a:rPr lang="en-US" sz="2000" b="0" dirty="0"/>
              <a:t>and return to the Moon, EM1, Europa Clipper, Mars </a:t>
            </a:r>
            <a:r>
              <a:rPr lang="en-US" sz="2000" b="0" dirty="0" smtClean="0"/>
              <a:t>Insight, </a:t>
            </a:r>
            <a:r>
              <a:rPr lang="en-US" sz="2000" b="0" dirty="0"/>
              <a:t>and Mars 2020.  </a:t>
            </a:r>
          </a:p>
          <a:p>
            <a:endParaRPr lang="en-US" sz="2000" b="0" dirty="0" smtClean="0"/>
          </a:p>
          <a:p>
            <a:r>
              <a:rPr lang="en-US" sz="2000" dirty="0" smtClean="0"/>
              <a:t>Updated plan: </a:t>
            </a:r>
            <a:r>
              <a:rPr lang="en-US" sz="2000" b="0" dirty="0"/>
              <a:t>P</a:t>
            </a:r>
            <a:r>
              <a:rPr lang="en-US" sz="2000" b="0" dirty="0" smtClean="0"/>
              <a:t>resented </a:t>
            </a:r>
            <a:r>
              <a:rPr lang="en-US" sz="2000" b="0" dirty="0"/>
              <a:t>in the next slides.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11459489"/>
      </p:ext>
    </p:extLst>
  </p:cSld>
  <p:clrMapOvr>
    <a:masterClrMapping/>
  </p:clrMapOvr>
  <p:transition spd="med">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251810"/>
            <a:ext cx="7404100" cy="552231"/>
          </a:xfrm>
          <a:prstGeom prst="rect">
            <a:avLst/>
          </a:prstGeom>
        </p:spPr>
        <p:txBody>
          <a:bodyPr/>
          <a:lstStyle/>
          <a:p>
            <a:r>
              <a:rPr lang="en-US" sz="2400" dirty="0" smtClean="0"/>
              <a:t>Updated Plan Executive Summary</a:t>
            </a:r>
            <a:endParaRPr lang="en-US" sz="2400" dirty="0"/>
          </a:p>
        </p:txBody>
      </p:sp>
      <p:sp>
        <p:nvSpPr>
          <p:cNvPr id="3" name="Content Placeholder 2"/>
          <p:cNvSpPr>
            <a:spLocks noGrp="1"/>
          </p:cNvSpPr>
          <p:nvPr>
            <p:ph idx="4294967295"/>
          </p:nvPr>
        </p:nvSpPr>
        <p:spPr>
          <a:xfrm>
            <a:off x="1598558" y="2015231"/>
            <a:ext cx="8994884" cy="4280794"/>
          </a:xfrm>
          <a:prstGeom prst="rect">
            <a:avLst/>
          </a:prstGeom>
        </p:spPr>
        <p:txBody>
          <a:bodyPr/>
          <a:lstStyle/>
          <a:p>
            <a:pPr lvl="0">
              <a:spcAft>
                <a:spcPts val="600"/>
              </a:spcAft>
            </a:pPr>
            <a:r>
              <a:rPr lang="en-US" sz="1800" dirty="0" smtClean="0"/>
              <a:t>Task 1: </a:t>
            </a:r>
            <a:r>
              <a:rPr lang="en-US" sz="1800" b="0" dirty="0" smtClean="0"/>
              <a:t>O-REx </a:t>
            </a:r>
            <a:r>
              <a:rPr lang="en-US" sz="1800" b="0" dirty="0"/>
              <a:t>is using MONTE in </a:t>
            </a:r>
            <a:r>
              <a:rPr lang="en-US" sz="1800" b="0" dirty="0" smtClean="0"/>
              <a:t>backup </a:t>
            </a:r>
            <a:r>
              <a:rPr lang="en-US" sz="1800" b="0" dirty="0"/>
              <a:t>mode for orbit determination and has GMAT setups for alternative maneuver planning </a:t>
            </a:r>
            <a:r>
              <a:rPr lang="en-US" sz="1800" b="0" dirty="0" smtClean="0"/>
              <a:t>options. We </a:t>
            </a:r>
            <a:r>
              <a:rPr lang="en-US" sz="1800" b="0" dirty="0"/>
              <a:t>will start from those configurations and focus </a:t>
            </a:r>
            <a:r>
              <a:rPr lang="en-US" sz="1800" b="0" dirty="0" smtClean="0"/>
              <a:t>efforts </a:t>
            </a:r>
            <a:r>
              <a:rPr lang="en-US" sz="1800" b="0" dirty="0"/>
              <a:t>on a flight </a:t>
            </a:r>
            <a:r>
              <a:rPr lang="en-US" sz="1800" b="0" dirty="0" smtClean="0"/>
              <a:t>project that is already using these tools </a:t>
            </a:r>
            <a:br>
              <a:rPr lang="en-US" sz="1800" b="0" dirty="0" smtClean="0"/>
            </a:br>
            <a:r>
              <a:rPr lang="en-US" sz="1800" b="0" dirty="0" smtClean="0"/>
              <a:t>in backup mode with the goal of demonstrating readiness </a:t>
            </a:r>
            <a:r>
              <a:rPr lang="en-US" sz="1800" b="0" dirty="0"/>
              <a:t>for future projects at the completion of this effort</a:t>
            </a:r>
            <a:r>
              <a:rPr lang="en-US" sz="1800" b="0" dirty="0" smtClean="0"/>
              <a:t>.</a:t>
            </a:r>
          </a:p>
          <a:p>
            <a:pPr lvl="0">
              <a:spcAft>
                <a:spcPts val="600"/>
              </a:spcAft>
            </a:pPr>
            <a:r>
              <a:rPr lang="en-US" sz="1800" dirty="0" smtClean="0"/>
              <a:t>Task 2: </a:t>
            </a:r>
            <a:r>
              <a:rPr lang="en-US" sz="1800" b="0" dirty="0" smtClean="0"/>
              <a:t>On</a:t>
            </a:r>
            <a:r>
              <a:rPr lang="en-US" sz="1800" dirty="0" smtClean="0"/>
              <a:t> </a:t>
            </a:r>
            <a:r>
              <a:rPr lang="en-US" sz="1800" b="0" dirty="0" smtClean="0"/>
              <a:t>track to be completed November 30, 2019. No planning update needed.</a:t>
            </a:r>
          </a:p>
          <a:p>
            <a:pPr lvl="0">
              <a:spcAft>
                <a:spcPts val="600"/>
              </a:spcAft>
            </a:pPr>
            <a:r>
              <a:rPr lang="en-US" sz="1800" dirty="0" smtClean="0"/>
              <a:t>Task 3</a:t>
            </a:r>
            <a:r>
              <a:rPr lang="en-US" sz="1800" b="0" dirty="0" smtClean="0"/>
              <a:t>: Continue </a:t>
            </a:r>
            <a:r>
              <a:rPr lang="en-US" sz="1800" b="0" dirty="0"/>
              <a:t>with progress on integration of </a:t>
            </a:r>
            <a:r>
              <a:rPr lang="en-US" sz="1800" b="0" dirty="0" smtClean="0"/>
              <a:t>Copernicus* </a:t>
            </a:r>
            <a:r>
              <a:rPr lang="en-US" sz="1800" b="0" dirty="0"/>
              <a:t>and </a:t>
            </a:r>
            <a:r>
              <a:rPr lang="en-US" sz="1800" b="0" dirty="0" smtClean="0"/>
              <a:t>MONTE, </a:t>
            </a:r>
            <a:br>
              <a:rPr lang="en-US" sz="1800" b="0" dirty="0" smtClean="0"/>
            </a:br>
            <a:r>
              <a:rPr lang="en-US" sz="1800" b="0" dirty="0" smtClean="0"/>
              <a:t>but </a:t>
            </a:r>
            <a:r>
              <a:rPr lang="en-US" sz="1800" b="0" dirty="0"/>
              <a:t>with decreased </a:t>
            </a:r>
            <a:r>
              <a:rPr lang="en-US" sz="1800" b="0" dirty="0" smtClean="0"/>
              <a:t>scope from </a:t>
            </a:r>
            <a:r>
              <a:rPr lang="en-US" sz="1800" b="0" dirty="0"/>
              <a:t>the original </a:t>
            </a:r>
            <a:r>
              <a:rPr lang="en-US" sz="1800" b="0" dirty="0" smtClean="0"/>
              <a:t>plan, focusing efforts on Europa Clipper applications.</a:t>
            </a:r>
            <a:endParaRPr lang="en-US" sz="1800" b="0" dirty="0"/>
          </a:p>
          <a:p>
            <a:pPr>
              <a:spcAft>
                <a:spcPts val="600"/>
              </a:spcAft>
            </a:pPr>
            <a:r>
              <a:rPr lang="en-US" sz="1800" dirty="0" smtClean="0"/>
              <a:t>Task 4: </a:t>
            </a:r>
            <a:r>
              <a:rPr lang="en-US" sz="1800" b="0" dirty="0" smtClean="0"/>
              <a:t>On track to be completed at the end of assessment. No planning update needed.</a:t>
            </a:r>
          </a:p>
          <a:p>
            <a:pPr marL="346075" lvl="1" indent="0">
              <a:spcAft>
                <a:spcPts val="600"/>
              </a:spcAft>
              <a:buNone/>
            </a:pPr>
            <a:r>
              <a:rPr lang="en-US" b="0" i="1" dirty="0"/>
              <a:t>*Note: While JSC contribution is de-scoped, Copernicus-MONTE integration is enabled via previous investments made to Copernicus by the NESC.</a:t>
            </a:r>
          </a:p>
          <a:p>
            <a:pPr>
              <a:spcAft>
                <a:spcPts val="600"/>
              </a:spcAft>
            </a:pPr>
            <a:endParaRPr lang="en-US" b="0" dirty="0"/>
          </a:p>
          <a:p>
            <a:pPr lvl="1"/>
            <a:endParaRPr lang="en-US" sz="1200" dirty="0"/>
          </a:p>
        </p:txBody>
      </p:sp>
      <p:sp>
        <p:nvSpPr>
          <p:cNvPr id="6" name="TextBox 5"/>
          <p:cNvSpPr txBox="1"/>
          <p:nvPr/>
        </p:nvSpPr>
        <p:spPr>
          <a:xfrm>
            <a:off x="1552247" y="863979"/>
            <a:ext cx="9087507" cy="923330"/>
          </a:xfrm>
          <a:prstGeom prst="rect">
            <a:avLst/>
          </a:prstGeom>
          <a:noFill/>
          <a:ln>
            <a:solidFill>
              <a:schemeClr val="tx1"/>
            </a:solidFill>
          </a:ln>
        </p:spPr>
        <p:txBody>
          <a:bodyPr wrap="square" rtlCol="0">
            <a:spAutoFit/>
          </a:bodyPr>
          <a:lstStyle/>
          <a:p>
            <a:r>
              <a:rPr lang="en-US" sz="1800" b="1" dirty="0">
                <a:latin typeface="Arial" panose="020B0604020202020204" pitchFamily="34" charset="0"/>
                <a:cs typeface="Arial" panose="020B0604020202020204" pitchFamily="34" charset="0"/>
              </a:rPr>
              <a:t>Core Strategy</a:t>
            </a:r>
            <a:r>
              <a:rPr lang="en-US" sz="1800" dirty="0"/>
              <a:t>:  </a:t>
            </a:r>
            <a:r>
              <a:rPr lang="en-US" sz="1800" dirty="0" smtClean="0">
                <a:latin typeface="Arial" panose="020B0604020202020204" pitchFamily="34" charset="0"/>
                <a:cs typeface="Arial" panose="020B0604020202020204" pitchFamily="34" charset="0"/>
              </a:rPr>
              <a:t>Focus </a:t>
            </a:r>
            <a:r>
              <a:rPr lang="en-US" sz="1800" dirty="0">
                <a:latin typeface="Arial" panose="020B0604020202020204" pitchFamily="34" charset="0"/>
                <a:cs typeface="Arial" panose="020B0604020202020204" pitchFamily="34" charset="0"/>
              </a:rPr>
              <a:t>the second half of the </a:t>
            </a:r>
            <a:r>
              <a:rPr lang="en-US" sz="1800" dirty="0" smtClean="0">
                <a:latin typeface="Arial" panose="020B0604020202020204" pitchFamily="34" charset="0"/>
                <a:cs typeface="Arial" panose="020B0604020202020204" pitchFamily="34" charset="0"/>
              </a:rPr>
              <a:t>assessment </a:t>
            </a:r>
            <a:r>
              <a:rPr lang="en-US" sz="1800" dirty="0">
                <a:latin typeface="Arial" panose="020B0604020202020204" pitchFamily="34" charset="0"/>
                <a:cs typeface="Arial" panose="020B0604020202020204" pitchFamily="34" charset="0"/>
              </a:rPr>
              <a:t>on the </a:t>
            </a:r>
            <a:r>
              <a:rPr lang="en-US" sz="1800" dirty="0" smtClean="0">
                <a:latin typeface="Arial" panose="020B0604020202020204" pitchFamily="34" charset="0"/>
                <a:cs typeface="Arial" panose="020B0604020202020204" pitchFamily="34" charset="0"/>
              </a:rPr>
              <a:t>integration </a:t>
            </a:r>
            <a:r>
              <a:rPr lang="en-US" sz="1800" dirty="0">
                <a:latin typeface="Arial" panose="020B0604020202020204" pitchFamily="34" charset="0"/>
                <a:cs typeface="Arial" panose="020B0604020202020204" pitchFamily="34" charset="0"/>
              </a:rPr>
              <a:t>of MONTE </a:t>
            </a:r>
            <a:r>
              <a:rPr lang="en-US" sz="1800" dirty="0" smtClean="0">
                <a:latin typeface="Arial" panose="020B0604020202020204" pitchFamily="34" charset="0"/>
                <a:cs typeface="Arial" panose="020B0604020202020204" pitchFamily="34" charset="0"/>
              </a:rPr>
              <a:t/>
            </a:r>
            <a:br>
              <a:rPr lang="en-US" sz="1800" dirty="0" smtClean="0">
                <a:latin typeface="Arial" panose="020B0604020202020204" pitchFamily="34" charset="0"/>
                <a:cs typeface="Arial" panose="020B0604020202020204" pitchFamily="34" charset="0"/>
              </a:rPr>
            </a:br>
            <a:r>
              <a:rPr lang="en-US" sz="1800" dirty="0" smtClean="0">
                <a:latin typeface="Arial" panose="020B0604020202020204" pitchFamily="34" charset="0"/>
                <a:cs typeface="Arial" panose="020B0604020202020204" pitchFamily="34" charset="0"/>
              </a:rPr>
              <a:t>and </a:t>
            </a:r>
            <a:r>
              <a:rPr lang="en-US" sz="1800" dirty="0">
                <a:latin typeface="Arial" panose="020B0604020202020204" pitchFamily="34" charset="0"/>
                <a:cs typeface="Arial" panose="020B0604020202020204" pitchFamily="34" charset="0"/>
              </a:rPr>
              <a:t>GMAT using OD and maneuver planning/optimization for </a:t>
            </a:r>
            <a:r>
              <a:rPr lang="en-US" sz="1800" dirty="0" smtClean="0">
                <a:latin typeface="Arial" panose="020B0604020202020204" pitchFamily="34" charset="0"/>
                <a:cs typeface="Arial" panose="020B0604020202020204" pitchFamily="34" charset="0"/>
              </a:rPr>
              <a:t>O-REx </a:t>
            </a:r>
            <a:r>
              <a:rPr lang="en-US" sz="1800" dirty="0">
                <a:latin typeface="Arial" panose="020B0604020202020204" pitchFamily="34" charset="0"/>
                <a:cs typeface="Arial" panose="020B0604020202020204" pitchFamily="34" charset="0"/>
              </a:rPr>
              <a:t>as the driving use case. </a:t>
            </a:r>
            <a:r>
              <a:rPr lang="en-US" sz="1800" dirty="0" smtClean="0">
                <a:latin typeface="Arial" panose="020B0604020202020204" pitchFamily="34" charset="0"/>
                <a:cs typeface="Arial" panose="020B0604020202020204" pitchFamily="34" charset="0"/>
              </a:rPr>
              <a:t>Monte-Copernicus </a:t>
            </a:r>
            <a:r>
              <a:rPr lang="en-US" sz="1800" dirty="0">
                <a:latin typeface="Arial" panose="020B0604020202020204" pitchFamily="34" charset="0"/>
                <a:cs typeface="Arial" panose="020B0604020202020204" pitchFamily="34" charset="0"/>
              </a:rPr>
              <a:t>work will </a:t>
            </a:r>
            <a:r>
              <a:rPr lang="en-US" sz="1800" dirty="0" smtClean="0">
                <a:latin typeface="Arial" panose="020B0604020202020204" pitchFamily="34" charset="0"/>
                <a:cs typeface="Arial" panose="020B0604020202020204" pitchFamily="34" charset="0"/>
              </a:rPr>
              <a:t>focus on </a:t>
            </a:r>
            <a:r>
              <a:rPr lang="en-US" sz="1800" dirty="0">
                <a:latin typeface="Arial" panose="020B0604020202020204" pitchFamily="34" charset="0"/>
                <a:cs typeface="Arial" panose="020B0604020202020204" pitchFamily="34" charset="0"/>
              </a:rPr>
              <a:t>Europa Clipper. </a:t>
            </a:r>
          </a:p>
        </p:txBody>
      </p:sp>
    </p:spTree>
    <p:extLst>
      <p:ext uri="{BB962C8B-B14F-4D97-AF65-F5344CB8AC3E}">
        <p14:creationId xmlns:p14="http://schemas.microsoft.com/office/powerpoint/2010/main" val="617632879"/>
      </p:ext>
    </p:extLst>
  </p:cSld>
  <p:clrMapOvr>
    <a:masterClrMapping/>
  </p:clrMapOvr>
  <p:transition spd="med">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04800"/>
            <a:ext cx="7404100" cy="630238"/>
          </a:xfrm>
          <a:prstGeom prst="rect">
            <a:avLst/>
          </a:prstGeom>
        </p:spPr>
        <p:txBody>
          <a:bodyPr/>
          <a:lstStyle/>
          <a:p>
            <a:r>
              <a:rPr lang="en-US" sz="2400" dirty="0" smtClean="0"/>
              <a:t>Updated Plan: Key New Subtasks</a:t>
            </a:r>
            <a:endParaRPr lang="en-US" sz="2400"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3846112538"/>
              </p:ext>
            </p:extLst>
          </p:nvPr>
        </p:nvGraphicFramePr>
        <p:xfrm>
          <a:off x="1354520" y="1096964"/>
          <a:ext cx="9482960" cy="4378156"/>
        </p:xfrm>
        <a:graphic>
          <a:graphicData uri="http://schemas.openxmlformats.org/drawingml/2006/table">
            <a:tbl>
              <a:tblPr firstRow="1" firstCol="1" bandRow="1"/>
              <a:tblGrid>
                <a:gridCol w="1174532">
                  <a:extLst>
                    <a:ext uri="{9D8B030D-6E8A-4147-A177-3AD203B41FA5}">
                      <a16:colId xmlns:a16="http://schemas.microsoft.com/office/drawing/2014/main" val="3199159003"/>
                    </a:ext>
                  </a:extLst>
                </a:gridCol>
                <a:gridCol w="1722821">
                  <a:extLst>
                    <a:ext uri="{9D8B030D-6E8A-4147-A177-3AD203B41FA5}">
                      <a16:colId xmlns:a16="http://schemas.microsoft.com/office/drawing/2014/main" val="1618408876"/>
                    </a:ext>
                  </a:extLst>
                </a:gridCol>
                <a:gridCol w="2266950">
                  <a:extLst>
                    <a:ext uri="{9D8B030D-6E8A-4147-A177-3AD203B41FA5}">
                      <a16:colId xmlns:a16="http://schemas.microsoft.com/office/drawing/2014/main" val="888043311"/>
                    </a:ext>
                  </a:extLst>
                </a:gridCol>
                <a:gridCol w="4318657">
                  <a:extLst>
                    <a:ext uri="{9D8B030D-6E8A-4147-A177-3AD203B41FA5}">
                      <a16:colId xmlns:a16="http://schemas.microsoft.com/office/drawing/2014/main" val="971019878"/>
                    </a:ext>
                  </a:extLst>
                </a:gridCol>
              </a:tblGrid>
              <a:tr h="369886">
                <a:tc>
                  <a:txBody>
                    <a:bodyPr/>
                    <a:lstStyle/>
                    <a:p>
                      <a:pPr marL="0" marR="0" algn="ct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Subtask</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Subtask</a:t>
                      </a:r>
                      <a:r>
                        <a:rPr lang="en-US" sz="1800" b="1"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smtClean="0">
                          <a:effectLst/>
                          <a:latin typeface="Calibri" panose="020F0502020204030204" pitchFamily="34" charset="0"/>
                          <a:ea typeface="Calibri" panose="020F0502020204030204" pitchFamily="34" charset="0"/>
                          <a:cs typeface="Times New Roman" panose="02020603050405020304" pitchFamily="18" charset="0"/>
                        </a:rPr>
                        <a:t>Name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Participants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92760853"/>
                  </a:ext>
                </a:extLst>
              </a:tr>
              <a:tr h="1047606">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Task</a:t>
                      </a:r>
                      <a:r>
                        <a:rPr lang="en-US" sz="1800" baseline="0" dirty="0" smtClean="0">
                          <a:effectLst/>
                          <a:latin typeface="Calibri" panose="020F0502020204030204" pitchFamily="34" charset="0"/>
                          <a:ea typeface="Calibri" panose="020F0502020204030204" pitchFamily="34" charset="0"/>
                          <a:cs typeface="Times New Roman" panose="02020603050405020304" pitchFamily="18" charset="0"/>
                        </a:rPr>
                        <a:t> 1.2</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Integration between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r>
                      <a:br>
                        <a:rPr lang="en-US" sz="18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Monte-GMAT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GMAT Developers</a:t>
                      </a:r>
                    </a:p>
                    <a:p>
                      <a:pPr marL="342900" marR="0" lvl="0" indent="-342900" algn="l">
                        <a:lnSpc>
                          <a:spcPct val="107000"/>
                        </a:lnSpc>
                        <a:spcBef>
                          <a:spcPts val="0"/>
                        </a:spcBef>
                        <a:spcAft>
                          <a:spcPts val="0"/>
                        </a:spcAft>
                        <a:buFont typeface="Symbol" panose="05050102010706020507" pitchFamily="18" charset="2"/>
                        <a:buChar char=""/>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Monte </a:t>
                      </a:r>
                      <a:r>
                        <a:rPr lang="en-US" sz="1800" dirty="0">
                          <a:effectLst/>
                          <a:latin typeface="Calibri" panose="020F0502020204030204" pitchFamily="34" charset="0"/>
                          <a:ea typeface="Calibri" panose="020F0502020204030204" pitchFamily="34" charset="0"/>
                          <a:cs typeface="Times New Roman" panose="02020603050405020304" pitchFamily="18" charset="0"/>
                        </a:rPr>
                        <a:t>Developers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Share key data between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systems, </a:t>
                      </a:r>
                      <a:r>
                        <a:rPr lang="en-US" sz="1800" dirty="0">
                          <a:effectLst/>
                          <a:latin typeface="Calibri" panose="020F0502020204030204" pitchFamily="34" charset="0"/>
                          <a:ea typeface="Calibri" panose="020F0502020204030204" pitchFamily="34" charset="0"/>
                          <a:cs typeface="Times New Roman" panose="02020603050405020304" pitchFamily="18" charset="0"/>
                        </a:rPr>
                        <a:t>including ephemerides, covariance, and maneuver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solutions, </a:t>
                      </a:r>
                      <a:r>
                        <a:rPr lang="en-US" sz="1800" dirty="0">
                          <a:effectLst/>
                          <a:latin typeface="Calibri" panose="020F0502020204030204" pitchFamily="34" charset="0"/>
                          <a:ea typeface="Calibri" panose="020F0502020204030204" pitchFamily="34" charset="0"/>
                          <a:cs typeface="Times New Roman" panose="02020603050405020304" pitchFamily="18" charset="0"/>
                        </a:rPr>
                        <a:t>among others.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1830695"/>
                  </a:ext>
                </a:extLst>
              </a:tr>
              <a:tr h="1571686">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Task</a:t>
                      </a:r>
                      <a:r>
                        <a:rPr lang="en-US" sz="1800" baseline="0" dirty="0" smtClean="0">
                          <a:effectLst/>
                          <a:latin typeface="Calibri" panose="020F0502020204030204" pitchFamily="34" charset="0"/>
                          <a:ea typeface="Calibri" panose="020F0502020204030204" pitchFamily="34" charset="0"/>
                          <a:cs typeface="Times New Roman" panose="02020603050405020304" pitchFamily="18" charset="0"/>
                        </a:rPr>
                        <a:t> 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Component Integration between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r>
                      <a:br>
                        <a:rPr lang="en-US" sz="18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Monte-GMAT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GMAT Developers</a:t>
                      </a:r>
                    </a:p>
                    <a:p>
                      <a:pPr marL="342900" marR="0" lvl="0" indent="-342900" algn="l">
                        <a:lnSpc>
                          <a:spcPct val="107000"/>
                        </a:lnSpc>
                        <a:spcBef>
                          <a:spcPts val="0"/>
                        </a:spcBef>
                        <a:spcAft>
                          <a:spcPts val="0"/>
                        </a:spcAft>
                        <a:buFont typeface="Symbol" panose="05050102010706020507" pitchFamily="18" charset="2"/>
                        <a:buChar char=""/>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Monte </a:t>
                      </a:r>
                      <a:r>
                        <a:rPr lang="en-US" sz="1800" dirty="0">
                          <a:effectLst/>
                          <a:latin typeface="Calibri" panose="020F0502020204030204" pitchFamily="34" charset="0"/>
                          <a:ea typeface="Calibri" panose="020F0502020204030204" pitchFamily="34" charset="0"/>
                          <a:cs typeface="Times New Roman" panose="02020603050405020304" pitchFamily="18" charset="0"/>
                        </a:rPr>
                        <a:t>Developers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Integrate core components (dynamics models/propagation) between systems requiring interfaces at the C++ level (previous plan would use Python interfaces between systems).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2061177"/>
                  </a:ext>
                </a:extLst>
              </a:tr>
              <a:tr h="1388978">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Task</a:t>
                      </a:r>
                      <a:r>
                        <a:rPr lang="en-US" sz="1800" baseline="0" dirty="0" smtClean="0">
                          <a:effectLst/>
                          <a:latin typeface="Calibri" panose="020F0502020204030204" pitchFamily="34" charset="0"/>
                          <a:ea typeface="Calibri" panose="020F0502020204030204" pitchFamily="34" charset="0"/>
                          <a:cs typeface="Times New Roman" panose="02020603050405020304" pitchFamily="18" charset="0"/>
                        </a:rPr>
                        <a:t> 3.1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Integration </a:t>
                      </a:r>
                      <a:br>
                        <a:rPr lang="en-US" sz="1800" dirty="0" smtClean="0">
                          <a:effectLst/>
                          <a:latin typeface="Calibri" panose="020F0502020204030204" pitchFamily="34" charset="0"/>
                          <a:ea typeface="Calibri" panose="020F0502020204030204" pitchFamily="34" charset="0"/>
                          <a:cs typeface="Times New Roman" panose="02020603050405020304" pitchFamily="18" charset="0"/>
                        </a:rPr>
                      </a:b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of Monte-Copernicus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l">
                        <a:lnSpc>
                          <a:spcPct val="107000"/>
                        </a:lnSpc>
                        <a:spcBef>
                          <a:spcPts val="0"/>
                        </a:spcBef>
                        <a:spcAft>
                          <a:spcPts val="0"/>
                        </a:spcAft>
                        <a:buFont typeface="Symbol" panose="05050102010706020507" pitchFamily="18" charset="2"/>
                        <a:buChar char=""/>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Monte</a:t>
                      </a:r>
                      <a:r>
                        <a:rPr lang="en-US" sz="18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Developer/ Analyst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Copernicus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Analyst/Developer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Share solutions between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Monte </a:t>
                      </a:r>
                      <a:r>
                        <a:rPr lang="en-US" sz="1800" dirty="0">
                          <a:effectLst/>
                          <a:latin typeface="Calibri" panose="020F0502020204030204" pitchFamily="34" charset="0"/>
                          <a:ea typeface="Calibri" panose="020F0502020204030204" pitchFamily="34" charset="0"/>
                          <a:cs typeface="Times New Roman" panose="02020603050405020304" pitchFamily="18" charset="0"/>
                        </a:rPr>
                        <a:t>and Copernicus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to </a:t>
                      </a:r>
                      <a:r>
                        <a:rPr lang="en-US" sz="1800" dirty="0">
                          <a:effectLst/>
                          <a:latin typeface="Calibri" panose="020F0502020204030204" pitchFamily="34" charset="0"/>
                          <a:ea typeface="Calibri" panose="020F0502020204030204" pitchFamily="34" charset="0"/>
                          <a:cs typeface="Times New Roman" panose="02020603050405020304" pitchFamily="18" charset="0"/>
                        </a:rPr>
                        <a:t>allow trajectories in computed in </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Monte </a:t>
                      </a:r>
                      <a:r>
                        <a:rPr lang="en-US" sz="1800" dirty="0">
                          <a:effectLst/>
                          <a:latin typeface="Calibri" panose="020F0502020204030204" pitchFamily="34" charset="0"/>
                          <a:ea typeface="Calibri" panose="020F0502020204030204" pitchFamily="34" charset="0"/>
                          <a:cs typeface="Times New Roman" panose="02020603050405020304" pitchFamily="18" charset="0"/>
                        </a:rPr>
                        <a:t>to be visualized in Copernicus</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521488"/>
                  </a:ext>
                </a:extLst>
              </a:tr>
            </a:tbl>
          </a:graphicData>
        </a:graphic>
      </p:graphicFrame>
      <p:sp>
        <p:nvSpPr>
          <p:cNvPr id="7" name="Rectangle 1"/>
          <p:cNvSpPr>
            <a:spLocks noChangeArrowheads="1"/>
          </p:cNvSpPr>
          <p:nvPr/>
        </p:nvSpPr>
        <p:spPr bwMode="auto">
          <a:xfrm>
            <a:off x="3217864" y="24377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703208696"/>
      </p:ext>
    </p:extLst>
  </p:cSld>
  <p:clrMapOvr>
    <a:masterClrMapping/>
  </p:clrMapOvr>
  <p:transition spd="med">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209550"/>
            <a:ext cx="7404100" cy="509852"/>
          </a:xfrm>
          <a:prstGeom prst="rect">
            <a:avLst/>
          </a:prstGeom>
        </p:spPr>
        <p:txBody>
          <a:bodyPr/>
          <a:lstStyle/>
          <a:p>
            <a:r>
              <a:rPr lang="en-US" sz="2400" dirty="0"/>
              <a:t>GMAT API Updated </a:t>
            </a:r>
            <a:r>
              <a:rPr lang="en-US" sz="2400" dirty="0" smtClean="0"/>
              <a:t>Subtask Details</a:t>
            </a:r>
            <a:endParaRPr lang="en-US" sz="2400" dirty="0"/>
          </a:p>
        </p:txBody>
      </p:sp>
      <p:sp>
        <p:nvSpPr>
          <p:cNvPr id="3" name="Content Placeholder 2"/>
          <p:cNvSpPr>
            <a:spLocks noGrp="1"/>
          </p:cNvSpPr>
          <p:nvPr>
            <p:ph idx="4294967295"/>
          </p:nvPr>
        </p:nvSpPr>
        <p:spPr>
          <a:xfrm>
            <a:off x="1311275" y="871802"/>
            <a:ext cx="6059488" cy="5319449"/>
          </a:xfrm>
          <a:prstGeom prst="rect">
            <a:avLst/>
          </a:prstGeom>
        </p:spPr>
        <p:txBody>
          <a:bodyPr/>
          <a:lstStyle/>
          <a:p>
            <a:r>
              <a:rPr lang="en-US" sz="2000" dirty="0" smtClean="0"/>
              <a:t>Phase </a:t>
            </a:r>
            <a:r>
              <a:rPr lang="en-US" sz="2000" dirty="0"/>
              <a:t>1: </a:t>
            </a:r>
            <a:r>
              <a:rPr lang="en-US" sz="2000" dirty="0" smtClean="0"/>
              <a:t>Subtask 1.2 Data Interoperability</a:t>
            </a:r>
            <a:endParaRPr lang="en-US" sz="2000" dirty="0"/>
          </a:p>
          <a:p>
            <a:pPr lvl="1"/>
            <a:r>
              <a:rPr lang="en-US" sz="1800" dirty="0"/>
              <a:t>O-REx </a:t>
            </a:r>
            <a:r>
              <a:rPr lang="en-US" sz="1800" dirty="0" smtClean="0"/>
              <a:t>use case definition</a:t>
            </a:r>
            <a:endParaRPr lang="en-US" sz="1800" dirty="0"/>
          </a:p>
          <a:p>
            <a:pPr lvl="1"/>
            <a:r>
              <a:rPr lang="en-US" sz="1800" dirty="0"/>
              <a:t>MONTE </a:t>
            </a:r>
            <a:r>
              <a:rPr lang="en-US" sz="1800" dirty="0" smtClean="0"/>
              <a:t>setup </a:t>
            </a:r>
            <a:r>
              <a:rPr lang="en-US" sz="1800" dirty="0"/>
              <a:t>and GSFC </a:t>
            </a:r>
            <a:r>
              <a:rPr lang="en-US" sz="1800" dirty="0" smtClean="0"/>
              <a:t>training</a:t>
            </a:r>
            <a:endParaRPr lang="en-US" sz="1800" dirty="0"/>
          </a:p>
          <a:p>
            <a:pPr lvl="1"/>
            <a:r>
              <a:rPr lang="en-US" sz="1800" dirty="0"/>
              <a:t>Ephemeris </a:t>
            </a:r>
            <a:r>
              <a:rPr lang="en-US" sz="1800" dirty="0" smtClean="0"/>
              <a:t>sharing</a:t>
            </a:r>
            <a:endParaRPr lang="en-US" sz="1800" dirty="0"/>
          </a:p>
          <a:p>
            <a:pPr lvl="1"/>
            <a:r>
              <a:rPr lang="en-US" sz="1800" dirty="0"/>
              <a:t>Maneuver </a:t>
            </a:r>
            <a:r>
              <a:rPr lang="en-US" sz="1800" dirty="0" smtClean="0"/>
              <a:t>plan sharing</a:t>
            </a:r>
            <a:endParaRPr lang="en-US" sz="1800" dirty="0"/>
          </a:p>
          <a:p>
            <a:pPr lvl="1"/>
            <a:r>
              <a:rPr lang="en-US" sz="1800" dirty="0" smtClean="0"/>
              <a:t>Re-targeting</a:t>
            </a:r>
            <a:endParaRPr lang="en-US" sz="1800" dirty="0"/>
          </a:p>
          <a:p>
            <a:pPr>
              <a:spcBef>
                <a:spcPts val="1200"/>
              </a:spcBef>
            </a:pPr>
            <a:r>
              <a:rPr lang="en-US" sz="2000" dirty="0" smtClean="0"/>
              <a:t>Phase </a:t>
            </a:r>
            <a:r>
              <a:rPr lang="en-US" sz="2000" dirty="0"/>
              <a:t>2: </a:t>
            </a:r>
            <a:r>
              <a:rPr lang="en-US" sz="2000" dirty="0" smtClean="0"/>
              <a:t>Subtask 1.3 Component </a:t>
            </a:r>
            <a:r>
              <a:rPr lang="en-US" sz="2000" dirty="0"/>
              <a:t>Integration</a:t>
            </a:r>
          </a:p>
          <a:p>
            <a:pPr lvl="1"/>
            <a:r>
              <a:rPr lang="en-US" sz="1800" dirty="0"/>
              <a:t>C++ </a:t>
            </a:r>
            <a:r>
              <a:rPr lang="en-US" sz="1800" dirty="0" smtClean="0"/>
              <a:t>interface definition</a:t>
            </a:r>
            <a:endParaRPr lang="en-US" sz="1800" dirty="0"/>
          </a:p>
          <a:p>
            <a:pPr lvl="1"/>
            <a:r>
              <a:rPr lang="en-US" sz="1800" dirty="0"/>
              <a:t>Dynamics </a:t>
            </a:r>
            <a:r>
              <a:rPr lang="en-US" sz="1800" dirty="0" smtClean="0"/>
              <a:t>interface coding</a:t>
            </a:r>
            <a:endParaRPr lang="en-US" sz="1800" dirty="0"/>
          </a:p>
          <a:p>
            <a:pPr lvl="1"/>
            <a:r>
              <a:rPr lang="en-US" sz="1800" dirty="0"/>
              <a:t>GMAT </a:t>
            </a:r>
            <a:r>
              <a:rPr lang="en-US" sz="1800" dirty="0" smtClean="0"/>
              <a:t>Monte </a:t>
            </a:r>
            <a:r>
              <a:rPr lang="en-US" sz="1800" dirty="0"/>
              <a:t>dynamics model integration</a:t>
            </a:r>
          </a:p>
          <a:p>
            <a:pPr lvl="1"/>
            <a:r>
              <a:rPr lang="en-US" sz="1800" dirty="0"/>
              <a:t>O-REx </a:t>
            </a:r>
            <a:r>
              <a:rPr lang="en-US" sz="1800" dirty="0" smtClean="0"/>
              <a:t>demonstration configuration</a:t>
            </a:r>
            <a:endParaRPr lang="en-US" sz="1800" dirty="0"/>
          </a:p>
          <a:p>
            <a:pPr lvl="1"/>
            <a:r>
              <a:rPr lang="en-US" sz="1800" dirty="0"/>
              <a:t>Demonstrate OD in </a:t>
            </a:r>
            <a:r>
              <a:rPr lang="en-US" sz="1800" dirty="0" smtClean="0"/>
              <a:t>Monte </a:t>
            </a:r>
            <a:r>
              <a:rPr lang="en-US" sz="1800" dirty="0"/>
              <a:t>and Optimization </a:t>
            </a:r>
            <a:r>
              <a:rPr lang="en-US" sz="1800" dirty="0" smtClean="0"/>
              <a:t/>
            </a:r>
            <a:br>
              <a:rPr lang="en-US" sz="1800" dirty="0" smtClean="0"/>
            </a:br>
            <a:r>
              <a:rPr lang="en-US" sz="1800" dirty="0" smtClean="0"/>
              <a:t>in </a:t>
            </a:r>
            <a:r>
              <a:rPr lang="en-US" sz="1800" dirty="0"/>
              <a:t>GMAT using shared </a:t>
            </a:r>
            <a:r>
              <a:rPr lang="en-US" sz="1800" dirty="0" smtClean="0"/>
              <a:t>dynamics</a:t>
            </a:r>
            <a:endParaRPr lang="en-US" sz="1800" dirty="0"/>
          </a:p>
          <a:p>
            <a:endParaRPr lang="en-US" dirty="0"/>
          </a:p>
        </p:txBody>
      </p:sp>
      <p:pic>
        <p:nvPicPr>
          <p:cNvPr id="6" name="Picture 5"/>
          <p:cNvPicPr>
            <a:picLocks noChangeAspect="1"/>
          </p:cNvPicPr>
          <p:nvPr/>
        </p:nvPicPr>
        <p:blipFill>
          <a:blip r:embed="rId2"/>
          <a:stretch>
            <a:fillRect/>
          </a:stretch>
        </p:blipFill>
        <p:spPr>
          <a:xfrm>
            <a:off x="7862269" y="871802"/>
            <a:ext cx="2515682" cy="2810125"/>
          </a:xfrm>
          <a:prstGeom prst="rect">
            <a:avLst/>
          </a:prstGeom>
        </p:spPr>
      </p:pic>
      <p:pic>
        <p:nvPicPr>
          <p:cNvPr id="7" name="Picture 6"/>
          <p:cNvPicPr>
            <a:picLocks noChangeAspect="1"/>
          </p:cNvPicPr>
          <p:nvPr/>
        </p:nvPicPr>
        <p:blipFill>
          <a:blip r:embed="rId3"/>
          <a:stretch>
            <a:fillRect/>
          </a:stretch>
        </p:blipFill>
        <p:spPr>
          <a:xfrm>
            <a:off x="7732029" y="3830581"/>
            <a:ext cx="2776162" cy="2457876"/>
          </a:xfrm>
          <a:prstGeom prst="rect">
            <a:avLst/>
          </a:prstGeom>
        </p:spPr>
      </p:pic>
      <p:sp>
        <p:nvSpPr>
          <p:cNvPr id="8" name="TextBox 7"/>
          <p:cNvSpPr txBox="1"/>
          <p:nvPr/>
        </p:nvSpPr>
        <p:spPr>
          <a:xfrm>
            <a:off x="1528479" y="5453041"/>
            <a:ext cx="5625079" cy="461665"/>
          </a:xfrm>
          <a:prstGeom prst="rect">
            <a:avLst/>
          </a:prstGeom>
          <a:noFill/>
          <a:ln>
            <a:solidFill>
              <a:schemeClr val="tx1"/>
            </a:solidFill>
          </a:ln>
        </p:spPr>
        <p:txBody>
          <a:bodyPr wrap="square" rtlCol="0">
            <a:spAutoFit/>
          </a:bodyPr>
          <a:lstStyle/>
          <a:p>
            <a:r>
              <a:rPr lang="en-US" sz="1200" i="1" dirty="0" smtClean="0">
                <a:latin typeface="Arial" panose="020B0604020202020204" pitchFamily="34" charset="0"/>
                <a:cs typeface="Arial" panose="020B0604020202020204" pitchFamily="34" charset="0"/>
              </a:rPr>
              <a:t>Note that subtask 1.3 is a tighter integration than originally planned as it will use C++ rather than Python APIs. </a:t>
            </a:r>
            <a:endParaRPr lang="en-US" sz="1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9044574"/>
      </p:ext>
    </p:extLst>
  </p:cSld>
  <p:clrMapOvr>
    <a:masterClrMapping/>
  </p:clrMapOvr>
  <p:transition spd="med">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61326" y="347328"/>
            <a:ext cx="8269349" cy="492125"/>
          </a:xfrm>
          <a:prstGeom prst="rect">
            <a:avLst/>
          </a:prstGeom>
        </p:spPr>
        <p:txBody>
          <a:bodyPr/>
          <a:lstStyle/>
          <a:p>
            <a:r>
              <a:rPr lang="en-US" sz="2400" dirty="0"/>
              <a:t>Monte-Copernicus Integration Updated Task Details</a:t>
            </a:r>
          </a:p>
        </p:txBody>
      </p:sp>
      <p:sp>
        <p:nvSpPr>
          <p:cNvPr id="3" name="Content Placeholder 2"/>
          <p:cNvSpPr>
            <a:spLocks noGrp="1"/>
          </p:cNvSpPr>
          <p:nvPr>
            <p:ph idx="4294967295"/>
          </p:nvPr>
        </p:nvSpPr>
        <p:spPr>
          <a:xfrm>
            <a:off x="1163109" y="988850"/>
            <a:ext cx="6583892" cy="4630899"/>
          </a:xfrm>
          <a:prstGeom prst="rect">
            <a:avLst/>
          </a:prstGeom>
        </p:spPr>
        <p:txBody>
          <a:bodyPr/>
          <a:lstStyle/>
          <a:p>
            <a:r>
              <a:rPr lang="en-US" sz="1800" dirty="0"/>
              <a:t>MonteCop interface development (Phase I, 4 months</a:t>
            </a:r>
            <a:r>
              <a:rPr lang="en-US" sz="1800" dirty="0" smtClean="0"/>
              <a:t>)</a:t>
            </a:r>
            <a:endParaRPr lang="en-US" sz="1800" dirty="0"/>
          </a:p>
          <a:p>
            <a:pPr lvl="1"/>
            <a:r>
              <a:rPr lang="en-US" sz="1800" dirty="0"/>
              <a:t>Use Copernicus 3D visualization environment </a:t>
            </a:r>
            <a:r>
              <a:rPr lang="en-US" sz="1800" dirty="0" smtClean="0"/>
              <a:t/>
            </a:r>
            <a:br>
              <a:rPr lang="en-US" sz="1800" dirty="0" smtClean="0"/>
            </a:br>
            <a:r>
              <a:rPr lang="en-US" sz="1800" dirty="0" smtClean="0"/>
              <a:t>to </a:t>
            </a:r>
            <a:r>
              <a:rPr lang="en-US" sz="1800" dirty="0"/>
              <a:t>visualize Monte </a:t>
            </a:r>
            <a:r>
              <a:rPr lang="en-US" sz="1800" dirty="0" smtClean="0"/>
              <a:t>trajectories.</a:t>
            </a:r>
            <a:endParaRPr lang="en-US" sz="1800" dirty="0"/>
          </a:p>
          <a:p>
            <a:pPr lvl="1"/>
            <a:r>
              <a:rPr lang="en-US" sz="1800" dirty="0"/>
              <a:t>Use Copernicus visual optimization tools to tweak/improve </a:t>
            </a:r>
            <a:r>
              <a:rPr lang="en-US" sz="1800" dirty="0" smtClean="0"/>
              <a:t>pre-optimized </a:t>
            </a:r>
            <a:r>
              <a:rPr lang="en-US" sz="1800" dirty="0"/>
              <a:t>Monte </a:t>
            </a:r>
            <a:r>
              <a:rPr lang="en-US" sz="1800" dirty="0" smtClean="0"/>
              <a:t>trajectories.</a:t>
            </a:r>
          </a:p>
          <a:p>
            <a:pPr marL="395288" lvl="1" indent="0">
              <a:buNone/>
            </a:pPr>
            <a:endParaRPr lang="en-US" sz="1800" dirty="0"/>
          </a:p>
          <a:p>
            <a:r>
              <a:rPr lang="en-US" sz="1800" dirty="0"/>
              <a:t>MonteCop interface development (Phase II, 4 months)</a:t>
            </a:r>
          </a:p>
          <a:p>
            <a:pPr lvl="1"/>
            <a:r>
              <a:rPr lang="en-US" sz="1800" dirty="0"/>
              <a:t>Implement continuous state function in Copernicus </a:t>
            </a:r>
            <a:r>
              <a:rPr lang="en-US" sz="1800" dirty="0" smtClean="0"/>
              <a:t>to </a:t>
            </a:r>
            <a:r>
              <a:rPr lang="en-US" sz="1800" dirty="0"/>
              <a:t>use as a cost (or constraint) function via plugins, making use of Monte pre-existing complex state </a:t>
            </a:r>
            <a:r>
              <a:rPr lang="en-US" sz="1800" dirty="0" smtClean="0"/>
              <a:t>functions. </a:t>
            </a:r>
            <a:endParaRPr lang="en-US" sz="1800" dirty="0"/>
          </a:p>
          <a:p>
            <a:pPr lvl="1"/>
            <a:r>
              <a:rPr lang="en-US" sz="1800" dirty="0" smtClean="0"/>
              <a:t>Implement bi-directional </a:t>
            </a:r>
            <a:r>
              <a:rPr lang="en-US" sz="1800" dirty="0"/>
              <a:t>integration with the Cosmic </a:t>
            </a:r>
            <a:r>
              <a:rPr lang="en-US" sz="1800" dirty="0" smtClean="0"/>
              <a:t>high-fidelity </a:t>
            </a:r>
            <a:r>
              <a:rPr lang="en-US" sz="1800" dirty="0"/>
              <a:t>optimization program.</a:t>
            </a:r>
          </a:p>
          <a:p>
            <a:endParaRPr lang="en-US" dirty="0"/>
          </a:p>
        </p:txBody>
      </p:sp>
      <p:pic>
        <p:nvPicPr>
          <p:cNvPr id="6" name="Picture 5">
            <a:extLst>
              <a:ext uri="{FF2B5EF4-FFF2-40B4-BE49-F238E27FC236}">
                <a16:creationId xmlns:a16="http://schemas.microsoft.com/office/drawing/2014/main" id="{EA6D01E6-A06B-9540-B94C-53009A3352E8}"/>
              </a:ext>
            </a:extLst>
          </p:cNvPr>
          <p:cNvPicPr>
            <a:picLocks noChangeAspect="1"/>
          </p:cNvPicPr>
          <p:nvPr/>
        </p:nvPicPr>
        <p:blipFill>
          <a:blip r:embed="rId2"/>
          <a:stretch>
            <a:fillRect/>
          </a:stretch>
        </p:blipFill>
        <p:spPr>
          <a:xfrm>
            <a:off x="8159712" y="988850"/>
            <a:ext cx="2439516" cy="2657638"/>
          </a:xfrm>
          <a:prstGeom prst="rect">
            <a:avLst/>
          </a:prstGeom>
        </p:spPr>
      </p:pic>
      <p:pic>
        <p:nvPicPr>
          <p:cNvPr id="7" name="Picture 6">
            <a:extLst>
              <a:ext uri="{FF2B5EF4-FFF2-40B4-BE49-F238E27FC236}">
                <a16:creationId xmlns:a16="http://schemas.microsoft.com/office/drawing/2014/main" id="{31DDAB20-C647-E943-AE2E-5E09C14811A7}"/>
              </a:ext>
            </a:extLst>
          </p:cNvPr>
          <p:cNvPicPr>
            <a:picLocks noChangeAspect="1"/>
          </p:cNvPicPr>
          <p:nvPr/>
        </p:nvPicPr>
        <p:blipFill>
          <a:blip r:embed="rId3"/>
          <a:stretch>
            <a:fillRect/>
          </a:stretch>
        </p:blipFill>
        <p:spPr>
          <a:xfrm>
            <a:off x="8095642" y="3795885"/>
            <a:ext cx="2567657" cy="2342007"/>
          </a:xfrm>
          <a:prstGeom prst="rect">
            <a:avLst/>
          </a:prstGeom>
        </p:spPr>
      </p:pic>
    </p:spTree>
    <p:extLst>
      <p:ext uri="{BB962C8B-B14F-4D97-AF65-F5344CB8AC3E}">
        <p14:creationId xmlns:p14="http://schemas.microsoft.com/office/powerpoint/2010/main" val="3731932317"/>
      </p:ext>
    </p:extLst>
  </p:cSld>
  <p:clrMapOvr>
    <a:masterClrMapping/>
  </p:clrMapOvr>
  <p:transition spd="med">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26231"/>
            <a:ext cx="7404100" cy="464344"/>
          </a:xfrm>
          <a:prstGeom prst="rect">
            <a:avLst/>
          </a:prstGeom>
        </p:spPr>
        <p:txBody>
          <a:bodyPr/>
          <a:lstStyle/>
          <a:p>
            <a:r>
              <a:rPr lang="en-US" sz="2400" dirty="0"/>
              <a:t>Outline</a:t>
            </a:r>
            <a:endParaRPr lang="en-US" dirty="0"/>
          </a:p>
        </p:txBody>
      </p:sp>
      <p:sp>
        <p:nvSpPr>
          <p:cNvPr id="3" name="Content Placeholder 2"/>
          <p:cNvSpPr>
            <a:spLocks noGrp="1"/>
          </p:cNvSpPr>
          <p:nvPr>
            <p:ph idx="4294967295"/>
          </p:nvPr>
        </p:nvSpPr>
        <p:spPr>
          <a:xfrm>
            <a:off x="4024967" y="971881"/>
            <a:ext cx="4142066" cy="4976157"/>
          </a:xfrm>
          <a:prstGeom prst="rect">
            <a:avLst/>
          </a:prstGeom>
        </p:spPr>
        <p:txBody>
          <a:bodyPr/>
          <a:lstStyle/>
          <a:p>
            <a:pPr marL="238125" indent="-238125" eaLnBrk="1" hangingPunct="1">
              <a:buFont typeface="Arial" panose="020B0604020202020204" pitchFamily="34" charset="0"/>
              <a:buChar char="•"/>
              <a:defRPr/>
            </a:pPr>
            <a:r>
              <a:rPr lang="en-US" sz="2400" b="0" dirty="0"/>
              <a:t>Acronyms</a:t>
            </a:r>
          </a:p>
          <a:p>
            <a:pPr marL="238125" indent="-238125" eaLnBrk="1" hangingPunct="1">
              <a:buFont typeface="Arial" panose="020B0604020202020204" pitchFamily="34" charset="0"/>
              <a:buChar char="•"/>
              <a:defRPr/>
            </a:pPr>
            <a:r>
              <a:rPr lang="en-US" sz="2400" b="0" dirty="0"/>
              <a:t>Background</a:t>
            </a:r>
          </a:p>
          <a:p>
            <a:pPr marL="238125" indent="-238125" eaLnBrk="1" hangingPunct="1">
              <a:buFont typeface="Arial" panose="020B0604020202020204" pitchFamily="34" charset="0"/>
              <a:buChar char="•"/>
              <a:defRPr/>
            </a:pPr>
            <a:r>
              <a:rPr lang="en-US" sz="2400" b="0" dirty="0"/>
              <a:t>Scope</a:t>
            </a:r>
          </a:p>
          <a:p>
            <a:pPr marL="238125" indent="-238125" eaLnBrk="1" hangingPunct="1">
              <a:buFont typeface="Arial" panose="020B0604020202020204" pitchFamily="34" charset="0"/>
              <a:buChar char="•"/>
              <a:defRPr/>
            </a:pPr>
            <a:r>
              <a:rPr lang="en-US" sz="2400" b="0" dirty="0"/>
              <a:t>Key Stakeholders</a:t>
            </a:r>
          </a:p>
          <a:p>
            <a:pPr marL="238125" indent="-238125" eaLnBrk="1" hangingPunct="1">
              <a:buFont typeface="Arial" panose="020B0604020202020204" pitchFamily="34" charset="0"/>
              <a:buChar char="•"/>
              <a:defRPr/>
            </a:pPr>
            <a:r>
              <a:rPr lang="en-US" sz="2400" b="0" dirty="0"/>
              <a:t>Team List</a:t>
            </a:r>
          </a:p>
          <a:p>
            <a:pPr marL="238125" indent="-238125" eaLnBrk="1" hangingPunct="1">
              <a:buFont typeface="Arial" panose="020B0604020202020204" pitchFamily="34" charset="0"/>
              <a:buChar char="•"/>
              <a:defRPr/>
            </a:pPr>
            <a:r>
              <a:rPr lang="en-US" sz="2400" b="0" dirty="0"/>
              <a:t>Special Requirements</a:t>
            </a:r>
          </a:p>
          <a:p>
            <a:pPr marL="238125" indent="-238125" eaLnBrk="1" hangingPunct="1">
              <a:buFont typeface="Arial" panose="020B0604020202020204" pitchFamily="34" charset="0"/>
              <a:buChar char="•"/>
              <a:defRPr/>
            </a:pPr>
            <a:r>
              <a:rPr lang="en-US" sz="2400" b="0" dirty="0"/>
              <a:t>Technical Activities</a:t>
            </a:r>
          </a:p>
          <a:p>
            <a:pPr marL="238125" indent="-238125" eaLnBrk="1" hangingPunct="1">
              <a:buFont typeface="Arial" panose="020B0604020202020204" pitchFamily="34" charset="0"/>
              <a:buChar char="•"/>
              <a:defRPr/>
            </a:pPr>
            <a:r>
              <a:rPr lang="en-US" sz="2400" b="0" dirty="0"/>
              <a:t>Plan Update</a:t>
            </a:r>
          </a:p>
          <a:p>
            <a:pPr marL="238125" indent="-238125" eaLnBrk="1" hangingPunct="1">
              <a:buFont typeface="Arial" panose="020B0604020202020204" pitchFamily="34" charset="0"/>
              <a:buChar char="•"/>
              <a:defRPr/>
            </a:pPr>
            <a:r>
              <a:rPr lang="en-US" sz="2400" b="0" dirty="0"/>
              <a:t>Deliverables</a:t>
            </a:r>
          </a:p>
          <a:p>
            <a:pPr marL="238125" indent="-238125" eaLnBrk="1" hangingPunct="1">
              <a:buFont typeface="Arial" panose="020B0604020202020204" pitchFamily="34" charset="0"/>
              <a:buChar char="•"/>
              <a:defRPr/>
            </a:pPr>
            <a:r>
              <a:rPr lang="en-US" sz="2400" b="0" dirty="0"/>
              <a:t>Disengagement Criteria</a:t>
            </a:r>
          </a:p>
          <a:p>
            <a:pPr marL="238125" indent="-238125" eaLnBrk="1" hangingPunct="1">
              <a:buFont typeface="Arial" panose="020B0604020202020204" pitchFamily="34" charset="0"/>
              <a:buChar char="•"/>
              <a:defRPr/>
            </a:pPr>
            <a:r>
              <a:rPr lang="en-US" sz="2400" b="0" dirty="0"/>
              <a:t>Resources</a:t>
            </a:r>
          </a:p>
          <a:p>
            <a:endParaRPr lang="en-US" sz="1800" dirty="0"/>
          </a:p>
        </p:txBody>
      </p:sp>
    </p:spTree>
    <p:extLst>
      <p:ext uri="{BB962C8B-B14F-4D97-AF65-F5344CB8AC3E}">
        <p14:creationId xmlns:p14="http://schemas.microsoft.com/office/powerpoint/2010/main" val="2496242376"/>
      </p:ext>
    </p:extLst>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14324"/>
            <a:ext cx="7404100" cy="620713"/>
          </a:xfrm>
          <a:prstGeom prst="rect">
            <a:avLst/>
          </a:prstGeom>
        </p:spPr>
        <p:txBody>
          <a:bodyPr/>
          <a:lstStyle/>
          <a:p>
            <a:r>
              <a:rPr lang="en-US" sz="2400" dirty="0"/>
              <a:t>Assumptions</a:t>
            </a:r>
          </a:p>
        </p:txBody>
      </p:sp>
      <p:sp>
        <p:nvSpPr>
          <p:cNvPr id="3" name="Content Placeholder 2"/>
          <p:cNvSpPr>
            <a:spLocks noGrp="1"/>
          </p:cNvSpPr>
          <p:nvPr>
            <p:ph idx="4294967295"/>
          </p:nvPr>
        </p:nvSpPr>
        <p:spPr>
          <a:xfrm>
            <a:off x="1754585" y="1471613"/>
            <a:ext cx="8761015" cy="4402137"/>
          </a:xfrm>
          <a:prstGeom prst="rect">
            <a:avLst/>
          </a:prstGeom>
        </p:spPr>
        <p:txBody>
          <a:bodyPr/>
          <a:lstStyle/>
          <a:p>
            <a:pPr lvl="0">
              <a:spcBef>
                <a:spcPts val="1200"/>
              </a:spcBef>
            </a:pPr>
            <a:r>
              <a:rPr lang="en-US" sz="2000" b="0" dirty="0"/>
              <a:t>GMAT developers will perform majority of integration between GMAT and </a:t>
            </a:r>
            <a:r>
              <a:rPr lang="en-US" sz="2000" b="0" dirty="0" smtClean="0"/>
              <a:t>Monte, </a:t>
            </a:r>
            <a:r>
              <a:rPr lang="en-US" sz="2000" b="0" dirty="0"/>
              <a:t>but will work with </a:t>
            </a:r>
            <a:r>
              <a:rPr lang="en-US" sz="2000" b="0" dirty="0" smtClean="0"/>
              <a:t>Monte </a:t>
            </a:r>
            <a:r>
              <a:rPr lang="en-US" sz="2000" b="0" dirty="0"/>
              <a:t>developers for training and guidance. </a:t>
            </a:r>
          </a:p>
          <a:p>
            <a:pPr lvl="0">
              <a:spcBef>
                <a:spcPts val="1200"/>
              </a:spcBef>
            </a:pPr>
            <a:r>
              <a:rPr lang="en-US" sz="2000" b="0" dirty="0"/>
              <a:t>The product of this work will not be used in the operational tool chain </a:t>
            </a:r>
            <a:r>
              <a:rPr lang="en-US" sz="2000" b="0" dirty="0" smtClean="0"/>
              <a:t/>
            </a:r>
            <a:br>
              <a:rPr lang="en-US" sz="2000" b="0" dirty="0" smtClean="0"/>
            </a:br>
            <a:r>
              <a:rPr lang="en-US" sz="2000" b="0" dirty="0" smtClean="0"/>
              <a:t>for O-REx; </a:t>
            </a:r>
            <a:r>
              <a:rPr lang="en-US" sz="2000" b="0" dirty="0"/>
              <a:t>it will be used in shadow mode only.   </a:t>
            </a:r>
          </a:p>
          <a:p>
            <a:pPr lvl="0">
              <a:spcBef>
                <a:spcPts val="1200"/>
              </a:spcBef>
            </a:pPr>
            <a:r>
              <a:rPr lang="en-US" sz="2000" b="0" dirty="0"/>
              <a:t>This effort will not affect the O-REx schedule of </a:t>
            </a:r>
            <a:r>
              <a:rPr lang="en-US" sz="2000" b="0" dirty="0" smtClean="0"/>
              <a:t>operations</a:t>
            </a:r>
            <a:r>
              <a:rPr lang="en-US" sz="2000" b="0" dirty="0"/>
              <a:t>.  </a:t>
            </a:r>
          </a:p>
          <a:p>
            <a:pPr lvl="0">
              <a:spcBef>
                <a:spcPts val="1200"/>
              </a:spcBef>
            </a:pPr>
            <a:r>
              <a:rPr lang="en-US" sz="2000" b="0" dirty="0"/>
              <a:t>Code level integration of dynamics models will require calls through C++ interfaces (as opposed to Python interfaces) for performance reasons.  </a:t>
            </a:r>
          </a:p>
        </p:txBody>
      </p:sp>
    </p:spTree>
    <p:extLst>
      <p:ext uri="{BB962C8B-B14F-4D97-AF65-F5344CB8AC3E}">
        <p14:creationId xmlns:p14="http://schemas.microsoft.com/office/powerpoint/2010/main" val="1302697025"/>
      </p:ext>
    </p:extLst>
  </p:cSld>
  <p:clrMapOvr>
    <a:masterClrMapping/>
  </p:clrMapOvr>
  <p:transition spd="med">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95250"/>
            <a:ext cx="7404100" cy="514350"/>
          </a:xfrm>
          <a:prstGeom prst="rect">
            <a:avLst/>
          </a:prstGeom>
        </p:spPr>
        <p:txBody>
          <a:bodyPr/>
          <a:lstStyle/>
          <a:p>
            <a:r>
              <a:rPr lang="en-US" sz="2400" dirty="0"/>
              <a:t>Schedule</a:t>
            </a:r>
          </a:p>
        </p:txBody>
      </p:sp>
      <p:sp>
        <p:nvSpPr>
          <p:cNvPr id="3" name="TextBox 2"/>
          <p:cNvSpPr txBox="1"/>
          <p:nvPr/>
        </p:nvSpPr>
        <p:spPr>
          <a:xfrm>
            <a:off x="491067" y="5956877"/>
            <a:ext cx="11209867"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PoP changes by ~1 year due to late start on key tasks, </a:t>
            </a:r>
            <a:r>
              <a:rPr lang="en-US" sz="1600" dirty="0" smtClean="0">
                <a:latin typeface="Calibri" panose="020F0502020204030204" pitchFamily="34" charset="0"/>
                <a:cs typeface="Calibri" panose="020F0502020204030204" pitchFamily="34" charset="0"/>
              </a:rPr>
              <a:t>and increased </a:t>
            </a:r>
            <a:r>
              <a:rPr lang="en-US" sz="1600" dirty="0">
                <a:latin typeface="Calibri" panose="020F0502020204030204" pitchFamily="34" charset="0"/>
                <a:cs typeface="Calibri" panose="020F0502020204030204" pitchFamily="34" charset="0"/>
              </a:rPr>
              <a:t>scope of  targeting return phase of O-REx.</a:t>
            </a:r>
          </a:p>
        </p:txBody>
      </p:sp>
      <p:pic>
        <p:nvPicPr>
          <p:cNvPr id="5" name="Picture 4"/>
          <p:cNvPicPr>
            <a:picLocks noChangeAspect="1"/>
          </p:cNvPicPr>
          <p:nvPr/>
        </p:nvPicPr>
        <p:blipFill>
          <a:blip r:embed="rId2"/>
          <a:stretch>
            <a:fillRect/>
          </a:stretch>
        </p:blipFill>
        <p:spPr>
          <a:xfrm>
            <a:off x="2620591" y="609600"/>
            <a:ext cx="6950818" cy="5302750"/>
          </a:xfrm>
          <a:prstGeom prst="rect">
            <a:avLst/>
          </a:prstGeom>
        </p:spPr>
      </p:pic>
    </p:spTree>
    <p:extLst>
      <p:ext uri="{BB962C8B-B14F-4D97-AF65-F5344CB8AC3E}">
        <p14:creationId xmlns:p14="http://schemas.microsoft.com/office/powerpoint/2010/main" val="2799879836"/>
      </p:ext>
    </p:extLst>
  </p:cSld>
  <p:clrMapOvr>
    <a:masterClrMapping/>
  </p:clrMapOvr>
  <p:transition spd="med">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23850"/>
            <a:ext cx="7404100" cy="611188"/>
          </a:xfrm>
          <a:prstGeom prst="rect">
            <a:avLst/>
          </a:prstGeom>
        </p:spPr>
        <p:txBody>
          <a:bodyPr/>
          <a:lstStyle/>
          <a:p>
            <a:r>
              <a:rPr lang="en-US" sz="2400" kern="1200" dirty="0"/>
              <a:t>Deliverables</a:t>
            </a:r>
            <a:endParaRPr lang="en-US" sz="2400" dirty="0"/>
          </a:p>
        </p:txBody>
      </p:sp>
      <p:graphicFrame>
        <p:nvGraphicFramePr>
          <p:cNvPr id="4" name="Table 3">
            <a:extLst>
              <a:ext uri="{FF2B5EF4-FFF2-40B4-BE49-F238E27FC236}">
                <a16:creationId xmlns:a16="http://schemas.microsoft.com/office/drawing/2014/main" id="{0E9E75BC-7F32-8A4F-9C08-938F191E8F43}"/>
              </a:ext>
            </a:extLst>
          </p:cNvPr>
          <p:cNvGraphicFramePr>
            <a:graphicFrameLocks noGrp="1"/>
          </p:cNvGraphicFramePr>
          <p:nvPr>
            <p:extLst>
              <p:ext uri="{D42A27DB-BD31-4B8C-83A1-F6EECF244321}">
                <p14:modId xmlns:p14="http://schemas.microsoft.com/office/powerpoint/2010/main" val="571426031"/>
              </p:ext>
            </p:extLst>
          </p:nvPr>
        </p:nvGraphicFramePr>
        <p:xfrm>
          <a:off x="1849967" y="1615140"/>
          <a:ext cx="8492066" cy="2463860"/>
        </p:xfrm>
        <a:graphic>
          <a:graphicData uri="http://schemas.openxmlformats.org/drawingml/2006/table">
            <a:tbl>
              <a:tblPr firstRow="1" firstCol="1" lastRow="1" lastCol="1" bandRow="1" bandCol="1">
                <a:tableStyleId>{5C22544A-7EE6-4342-B048-85BDC9FD1C3A}</a:tableStyleId>
              </a:tblPr>
              <a:tblGrid>
                <a:gridCol w="1807633">
                  <a:extLst>
                    <a:ext uri="{9D8B030D-6E8A-4147-A177-3AD203B41FA5}">
                      <a16:colId xmlns:a16="http://schemas.microsoft.com/office/drawing/2014/main" val="781854852"/>
                    </a:ext>
                  </a:extLst>
                </a:gridCol>
                <a:gridCol w="3457575">
                  <a:extLst>
                    <a:ext uri="{9D8B030D-6E8A-4147-A177-3AD203B41FA5}">
                      <a16:colId xmlns:a16="http://schemas.microsoft.com/office/drawing/2014/main" val="4047664767"/>
                    </a:ext>
                  </a:extLst>
                </a:gridCol>
                <a:gridCol w="3226858">
                  <a:extLst>
                    <a:ext uri="{9D8B030D-6E8A-4147-A177-3AD203B41FA5}">
                      <a16:colId xmlns:a16="http://schemas.microsoft.com/office/drawing/2014/main" val="3041203923"/>
                    </a:ext>
                  </a:extLst>
                </a:gridCol>
              </a:tblGrid>
              <a:tr h="0">
                <a:tc>
                  <a:txBody>
                    <a:bodyPr/>
                    <a:lstStyle/>
                    <a:p>
                      <a:pPr algn="ctr"/>
                      <a:r>
                        <a:rPr lang="en-US" dirty="0" smtClean="0">
                          <a:solidFill>
                            <a:schemeClr val="tx1"/>
                          </a:solidFill>
                        </a:rPr>
                        <a:t>Deliverable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baseline="0" dirty="0" smtClean="0">
                          <a:solidFill>
                            <a:schemeClr val="tx1"/>
                          </a:solidFill>
                        </a:rPr>
                        <a:t>Content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dirty="0">
                          <a:solidFill>
                            <a:schemeClr val="tx1"/>
                          </a:solidFill>
                        </a:rPr>
                        <a:t>Recipient/Availability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405090268"/>
                  </a:ext>
                </a:extLst>
              </a:tr>
              <a:tr h="272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dk1"/>
                          </a:solidFill>
                          <a:latin typeface="+mn-lt"/>
                          <a:ea typeface="+mn-ea"/>
                          <a:cs typeface="+mn-cs"/>
                        </a:rPr>
                        <a:t>Monte Plugin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Software Application/Executable, Documentation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latin typeface="+mn-lt"/>
                          <a:ea typeface="+mn-ea"/>
                          <a:cs typeface="+mn-cs"/>
                        </a:rPr>
                        <a:t>Government/Contractors, Commercial Use</a:t>
                      </a:r>
                      <a:r>
                        <a:rPr lang="en-US" sz="1600" b="0" kern="1200" dirty="0" smtClean="0">
                          <a:solidFill>
                            <a:schemeClr val="dk1"/>
                          </a:solidFill>
                          <a:latin typeface="+mn-lt"/>
                          <a:ea typeface="+mn-ea"/>
                          <a:cs typeface="+mn-cs"/>
                        </a:rPr>
                        <a:t>, Academia</a:t>
                      </a:r>
                      <a:endParaRPr lang="en-US" sz="1600" b="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7907589"/>
                  </a:ext>
                </a:extLst>
              </a:tr>
              <a:tr h="380512">
                <a:tc>
                  <a:txBody>
                    <a:bodyPr/>
                    <a:lstStyle/>
                    <a:p>
                      <a:pPr marL="0" algn="l" defTabSz="914400" rtl="0" eaLnBrk="1" latinLnBrk="0" hangingPunct="1"/>
                      <a:r>
                        <a:rPr lang="en-US" sz="1600" b="0" kern="1200" dirty="0">
                          <a:solidFill>
                            <a:schemeClr val="dk1"/>
                          </a:solidFill>
                          <a:latin typeface="+mn-lt"/>
                          <a:ea typeface="+mn-ea"/>
                          <a:cs typeface="+mn-cs"/>
                        </a:rPr>
                        <a:t>GMAT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latin typeface="+mn-lt"/>
                          <a:ea typeface="+mn-ea"/>
                          <a:cs typeface="+mn-cs"/>
                        </a:rPr>
                        <a:t>Software Application/Executable, Documentation,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Open 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0870069"/>
                  </a:ext>
                </a:extLst>
              </a:tr>
              <a:tr h="360740">
                <a:tc>
                  <a:txBody>
                    <a:bodyPr/>
                    <a:lstStyle/>
                    <a:p>
                      <a:pPr marL="0" algn="l" defTabSz="914400" rtl="0" eaLnBrk="1" latinLnBrk="0" hangingPunct="1"/>
                      <a:r>
                        <a:rPr lang="en-US" sz="1600" b="0" kern="1200" dirty="0">
                          <a:solidFill>
                            <a:schemeClr val="dk1"/>
                          </a:solidFill>
                          <a:latin typeface="+mn-lt"/>
                          <a:ea typeface="+mn-ea"/>
                          <a:cs typeface="+mn-cs"/>
                        </a:rPr>
                        <a:t>Open Frames Shared Library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latin typeface="+mn-lt"/>
                          <a:ea typeface="+mn-ea"/>
                          <a:cs typeface="+mn-cs"/>
                        </a:rPr>
                        <a:t>Software Application/Executable, Documentation, Source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latin typeface="+mn-lt"/>
                          <a:ea typeface="+mn-ea"/>
                          <a:cs typeface="+mn-cs"/>
                        </a:rPr>
                        <a:t>Open 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1153026"/>
                  </a:ext>
                </a:extLst>
              </a:tr>
              <a:tr h="360740">
                <a:tc>
                  <a:txBody>
                    <a:bodyPr/>
                    <a:lstStyle/>
                    <a:p>
                      <a:pPr marL="0" algn="l" defTabSz="914400" rtl="0" eaLnBrk="1" latinLnBrk="0" hangingPunct="1"/>
                      <a:r>
                        <a:rPr lang="en-US" sz="1600" b="0" kern="1200" dirty="0">
                          <a:solidFill>
                            <a:schemeClr val="dk1"/>
                          </a:solidFill>
                          <a:latin typeface="+mn-lt"/>
                          <a:ea typeface="+mn-ea"/>
                          <a:cs typeface="+mn-cs"/>
                        </a:rPr>
                        <a:t>Best Practices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Documentation/Lessons Learned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b="0" kern="1200" dirty="0">
                          <a:solidFill>
                            <a:schemeClr val="dk1"/>
                          </a:solidFill>
                          <a:latin typeface="+mn-lt"/>
                          <a:ea typeface="+mn-ea"/>
                          <a:cs typeface="+mn-cs"/>
                        </a:rPr>
                        <a:t>NASA </a:t>
                      </a:r>
                      <a:r>
                        <a:rPr lang="en-US" sz="1600" b="0" kern="1200" dirty="0" smtClean="0">
                          <a:solidFill>
                            <a:schemeClr val="dk1"/>
                          </a:solidFill>
                          <a:latin typeface="+mn-lt"/>
                          <a:ea typeface="+mn-ea"/>
                          <a:cs typeface="+mn-cs"/>
                        </a:rPr>
                        <a:t>Projects</a:t>
                      </a:r>
                      <a:endParaRPr lang="en-US" sz="1600" b="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1858140"/>
                  </a:ext>
                </a:extLst>
              </a:tr>
            </a:tbl>
          </a:graphicData>
        </a:graphic>
      </p:graphicFrame>
    </p:spTree>
    <p:extLst>
      <p:ext uri="{BB962C8B-B14F-4D97-AF65-F5344CB8AC3E}">
        <p14:creationId xmlns:p14="http://schemas.microsoft.com/office/powerpoint/2010/main" val="1592276993"/>
      </p:ext>
    </p:extLst>
  </p:cSld>
  <p:clrMapOvr>
    <a:masterClrMapping/>
  </p:clrMapOvr>
  <p:transition spd="med">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txBox="1">
            <a:spLocks noChangeArrowheads="1"/>
          </p:cNvSpPr>
          <p:nvPr/>
        </p:nvSpPr>
        <p:spPr>
          <a:xfrm>
            <a:off x="4010025" y="292497"/>
            <a:ext cx="4171950" cy="457200"/>
          </a:xfrm>
          <a:prstGeom prst="rect">
            <a:avLst/>
          </a:prstGeom>
        </p:spPr>
        <p:txBody>
          <a:bodyPr/>
          <a:lstStyle/>
          <a:p>
            <a:pPr algn="ctr" eaLnBrk="1" fontAlgn="auto" hangingPunct="1">
              <a:spcAft>
                <a:spcPts val="0"/>
              </a:spcAft>
              <a:defRPr/>
            </a:pPr>
            <a:r>
              <a:rPr lang="en-US" b="1" dirty="0">
                <a:solidFill>
                  <a:prstClr val="black"/>
                </a:solidFill>
                <a:latin typeface="Arial" pitchFamily="34" charset="0"/>
                <a:cs typeface="Arial" pitchFamily="34" charset="0"/>
              </a:rPr>
              <a:t>Disengagement Criteria</a:t>
            </a:r>
            <a:endParaRPr lang="en-US" dirty="0">
              <a:solidFill>
                <a:prstClr val="black"/>
              </a:solidFill>
              <a:latin typeface="Arial" pitchFamily="34" charset="0"/>
              <a:cs typeface="Arial" pitchFamily="34" charset="0"/>
            </a:endParaRPr>
          </a:p>
        </p:txBody>
      </p:sp>
      <p:sp>
        <p:nvSpPr>
          <p:cNvPr id="9" name="Rectangle 3"/>
          <p:cNvSpPr txBox="1">
            <a:spLocks noChangeArrowheads="1"/>
          </p:cNvSpPr>
          <p:nvPr/>
        </p:nvSpPr>
        <p:spPr bwMode="auto">
          <a:xfrm>
            <a:off x="1037567" y="1275148"/>
            <a:ext cx="10116867" cy="4338252"/>
          </a:xfrm>
          <a:prstGeom prst="rect">
            <a:avLst/>
          </a:prstGeom>
          <a:noFill/>
          <a:ln w="9525">
            <a:noFill/>
            <a:miter lim="800000"/>
            <a:headEnd/>
            <a:tailEnd/>
          </a:ln>
        </p:spPr>
        <p:txBody>
          <a:bodyPr/>
          <a:lstStyle/>
          <a:p>
            <a:r>
              <a:rPr lang="en-US" dirty="0">
                <a:latin typeface="Arial" panose="020B0604020202020204" pitchFamily="34" charset="0"/>
                <a:cs typeface="Arial" panose="020B0604020202020204" pitchFamily="34" charset="0"/>
              </a:rPr>
              <a:t>The assessment will be complete when:</a:t>
            </a:r>
          </a:p>
          <a:p>
            <a:endParaRPr lang="en-US" dirty="0">
              <a:latin typeface="Arial" panose="020B0604020202020204" pitchFamily="34" charset="0"/>
              <a:cs typeface="Arial" panose="020B0604020202020204" pitchFamily="34" charset="0"/>
            </a:endParaRPr>
          </a:p>
          <a:p>
            <a:pPr marL="342900" indent="-342900">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All software development and documentation tasks have been completed and </a:t>
            </a:r>
            <a:r>
              <a:rPr lang="en-US" dirty="0" smtClean="0">
                <a:latin typeface="Arial" panose="020B0604020202020204" pitchFamily="34" charset="0"/>
                <a:cs typeface="Arial" panose="020B0604020202020204" pitchFamily="34" charset="0"/>
              </a:rPr>
              <a:t>demonstrated.</a:t>
            </a:r>
            <a:endParaRPr lang="en-US" dirty="0">
              <a:latin typeface="Arial" panose="020B0604020202020204" pitchFamily="34" charset="0"/>
              <a:cs typeface="Arial" panose="020B0604020202020204" pitchFamily="34" charset="0"/>
            </a:endParaRPr>
          </a:p>
          <a:p>
            <a:pPr marL="342900" indent="-342900">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The flight dynamics systems have been validated with all </a:t>
            </a:r>
            <a:r>
              <a:rPr lang="en-US" dirty="0" smtClean="0">
                <a:latin typeface="Arial" panose="020B0604020202020204" pitchFamily="34" charset="0"/>
                <a:cs typeface="Arial" panose="020B0604020202020204" pitchFamily="34" charset="0"/>
              </a:rPr>
              <a:t>changes completed.</a:t>
            </a:r>
            <a:endParaRPr lang="en-US" dirty="0">
              <a:latin typeface="Arial" panose="020B0604020202020204" pitchFamily="34" charset="0"/>
              <a:cs typeface="Arial" panose="020B0604020202020204" pitchFamily="34" charset="0"/>
            </a:endParaRPr>
          </a:p>
          <a:p>
            <a:pPr marL="342900" indent="-342900">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The NESC final </a:t>
            </a:r>
            <a:r>
              <a:rPr lang="en-US" dirty="0" smtClean="0">
                <a:latin typeface="Arial" panose="020B0604020202020204" pitchFamily="34" charset="0"/>
                <a:cs typeface="Arial" panose="020B0604020202020204" pitchFamily="34" charset="0"/>
              </a:rPr>
              <a:t>report has been </a:t>
            </a:r>
            <a:r>
              <a:rPr lang="en-US" dirty="0">
                <a:latin typeface="Arial" panose="020B0604020202020204" pitchFamily="34" charset="0"/>
                <a:cs typeface="Arial" panose="020B0604020202020204" pitchFamily="34" charset="0"/>
              </a:rPr>
              <a:t>written, presented, and </a:t>
            </a:r>
            <a:r>
              <a:rPr lang="en-US" dirty="0" smtClean="0">
                <a:latin typeface="Arial" panose="020B0604020202020204" pitchFamily="34" charset="0"/>
                <a:cs typeface="Arial" panose="020B0604020202020204" pitchFamily="34" charset="0"/>
              </a:rPr>
              <a:t>approved.</a:t>
            </a:r>
            <a:endParaRPr lang="en-US" dirty="0">
              <a:latin typeface="Arial" panose="020B0604020202020204" pitchFamily="34" charset="0"/>
              <a:cs typeface="Arial" panose="020B0604020202020204" pitchFamily="34" charset="0"/>
            </a:endParaRPr>
          </a:p>
          <a:p>
            <a:pPr marL="342900" indent="-342900">
              <a:spcAft>
                <a:spcPts val="1800"/>
              </a:spcAft>
              <a:buFont typeface="Arial" panose="020B0604020202020204" pitchFamily="34" charset="0"/>
              <a:buChar char="•"/>
            </a:pPr>
            <a:r>
              <a:rPr lang="en-US" dirty="0">
                <a:latin typeface="Arial" panose="020B0604020202020204" pitchFamily="34" charset="0"/>
                <a:cs typeface="Arial" panose="020B0604020202020204" pitchFamily="34" charset="0"/>
              </a:rPr>
              <a:t>Agency stakeholder users have been briefed on the new capabilities. </a:t>
            </a:r>
          </a:p>
        </p:txBody>
      </p:sp>
    </p:spTree>
    <p:extLst>
      <p:ext uri="{BB962C8B-B14F-4D97-AF65-F5344CB8AC3E}">
        <p14:creationId xmlns:p14="http://schemas.microsoft.com/office/powerpoint/2010/main" val="4172998142"/>
      </p:ext>
    </p:extLst>
  </p:cSld>
  <p:clrMapOvr>
    <a:masterClrMapping/>
  </p:clrMapOvr>
  <p:transition spd="med">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4038600" y="338912"/>
            <a:ext cx="4114800" cy="514350"/>
          </a:xfrm>
          <a:prstGeom prst="rect">
            <a:avLst/>
          </a:prstGeom>
        </p:spPr>
        <p:txBody>
          <a:bodyPr/>
          <a:lstStyle/>
          <a:p>
            <a:pPr algn="ctr" eaLnBrk="1" fontAlgn="auto" hangingPunct="1">
              <a:spcAft>
                <a:spcPts val="0"/>
              </a:spcAft>
              <a:defRPr/>
            </a:pPr>
            <a:r>
              <a:rPr lang="en-US" b="1" dirty="0">
                <a:latin typeface="Arial" pitchFamily="34" charset="0"/>
                <a:cs typeface="Arial" pitchFamily="34" charset="0"/>
              </a:rPr>
              <a:t>Plan Approval</a:t>
            </a:r>
            <a:endParaRPr lang="en-US"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68991792"/>
              </p:ext>
            </p:extLst>
          </p:nvPr>
        </p:nvGraphicFramePr>
        <p:xfrm>
          <a:off x="3773072" y="2700339"/>
          <a:ext cx="4645857" cy="927015"/>
        </p:xfrm>
        <a:graphic>
          <a:graphicData uri="http://schemas.openxmlformats.org/drawingml/2006/table">
            <a:tbl>
              <a:tblPr/>
              <a:tblGrid>
                <a:gridCol w="771525">
                  <a:extLst>
                    <a:ext uri="{9D8B030D-6E8A-4147-A177-3AD203B41FA5}">
                      <a16:colId xmlns:a16="http://schemas.microsoft.com/office/drawing/2014/main" val="20000"/>
                    </a:ext>
                  </a:extLst>
                </a:gridCol>
                <a:gridCol w="2996565">
                  <a:extLst>
                    <a:ext uri="{9D8B030D-6E8A-4147-A177-3AD203B41FA5}">
                      <a16:colId xmlns:a16="http://schemas.microsoft.com/office/drawing/2014/main" val="20001"/>
                    </a:ext>
                  </a:extLst>
                </a:gridCol>
                <a:gridCol w="128588">
                  <a:extLst>
                    <a:ext uri="{9D8B030D-6E8A-4147-A177-3AD203B41FA5}">
                      <a16:colId xmlns:a16="http://schemas.microsoft.com/office/drawing/2014/main" val="20002"/>
                    </a:ext>
                  </a:extLst>
                </a:gridCol>
                <a:gridCol w="538163">
                  <a:extLst>
                    <a:ext uri="{9D8B030D-6E8A-4147-A177-3AD203B41FA5}">
                      <a16:colId xmlns:a16="http://schemas.microsoft.com/office/drawing/2014/main" val="20003"/>
                    </a:ext>
                  </a:extLst>
                </a:gridCol>
                <a:gridCol w="211016">
                  <a:extLst>
                    <a:ext uri="{9D8B030D-6E8A-4147-A177-3AD203B41FA5}">
                      <a16:colId xmlns:a16="http://schemas.microsoft.com/office/drawing/2014/main" val="20004"/>
                    </a:ext>
                  </a:extLst>
                </a:gridCol>
              </a:tblGrid>
              <a:tr h="605045">
                <a:tc>
                  <a:txBody>
                    <a:bodyPr/>
                    <a:lstStyle/>
                    <a:p>
                      <a:pPr marL="0" marR="0">
                        <a:spcBef>
                          <a:spcPts val="600"/>
                        </a:spcBef>
                        <a:spcAft>
                          <a:spcPts val="0"/>
                        </a:spcAft>
                      </a:pPr>
                      <a:endParaRPr lang="en-US" sz="900" dirty="0">
                        <a:effectLst/>
                        <a:latin typeface="Times New Roman" panose="02020603050405020304" pitchFamily="18" charset="0"/>
                        <a:ea typeface="Times New Roman" panose="02020603050405020304" pitchFamily="18" charset="0"/>
                      </a:endParaRPr>
                    </a:p>
                    <a:p>
                      <a:pPr marL="0" marR="0">
                        <a:spcBef>
                          <a:spcPts val="600"/>
                        </a:spcBef>
                        <a:spcAft>
                          <a:spcPts val="0"/>
                        </a:spcAft>
                      </a:pPr>
                      <a:endParaRPr lang="en-US" sz="900" dirty="0">
                        <a:effectLst/>
                        <a:latin typeface="Times New Roman" panose="02020603050405020304" pitchFamily="18" charset="0"/>
                        <a:ea typeface="Times New Roman" panose="02020603050405020304" pitchFamily="18" charset="0"/>
                      </a:endParaRPr>
                    </a:p>
                    <a:p>
                      <a:pPr marL="0" marR="0">
                        <a:spcBef>
                          <a:spcPts val="600"/>
                        </a:spcBef>
                        <a:spcAft>
                          <a:spcPts val="0"/>
                        </a:spcAft>
                      </a:pPr>
                      <a:r>
                        <a:rPr lang="en-US" sz="900" dirty="0">
                          <a:effectLst/>
                          <a:latin typeface="Times New Roman" panose="02020603050405020304" pitchFamily="18" charset="0"/>
                          <a:ea typeface="Times New Roman" panose="02020603050405020304" pitchFamily="18" charset="0"/>
                        </a:rPr>
                        <a:t>Approved:</a:t>
                      </a:r>
                    </a:p>
                  </a:txBody>
                  <a:tcPr marL="51435" marR="51435"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600"/>
                        </a:spcBef>
                        <a:spcAft>
                          <a:spcPts val="0"/>
                        </a:spcAft>
                      </a:pPr>
                      <a:r>
                        <a:rPr lang="en-US" sz="900" dirty="0">
                          <a:effectLst/>
                          <a:latin typeface="Times New Roman" panose="02020603050405020304" pitchFamily="18" charset="0"/>
                          <a:ea typeface="Times New Roman" panose="02020603050405020304" pitchFamily="18" charset="0"/>
                        </a:rPr>
                        <a:t> </a:t>
                      </a:r>
                    </a:p>
                  </a:txBody>
                  <a:tcPr marL="51435" marR="5143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0"/>
                        </a:spcAft>
                      </a:pPr>
                      <a:r>
                        <a:rPr lang="en-US" sz="900" dirty="0">
                          <a:effectLst/>
                          <a:latin typeface="Times New Roman" panose="02020603050405020304" pitchFamily="18" charset="0"/>
                          <a:ea typeface="Times New Roman" panose="02020603050405020304" pitchFamily="18" charset="0"/>
                        </a:rPr>
                        <a:t> </a:t>
                      </a:r>
                    </a:p>
                  </a:txBody>
                  <a:tcPr marL="51435" marR="51435"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600"/>
                        </a:spcBef>
                        <a:spcAft>
                          <a:spcPts val="0"/>
                        </a:spcAft>
                      </a:pPr>
                      <a:r>
                        <a:rPr lang="en-US" sz="900" dirty="0">
                          <a:effectLst/>
                          <a:latin typeface="Times New Roman" panose="02020603050405020304" pitchFamily="18" charset="0"/>
                          <a:ea typeface="Times New Roman" panose="02020603050405020304" pitchFamily="18" charset="0"/>
                        </a:rPr>
                        <a:t> </a:t>
                      </a:r>
                    </a:p>
                  </a:txBody>
                  <a:tcPr marL="51435" marR="5143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600"/>
                        </a:spcBef>
                        <a:spcAft>
                          <a:spcPts val="0"/>
                        </a:spcAft>
                      </a:pPr>
                      <a:r>
                        <a:rPr lang="en-US" sz="900" dirty="0">
                          <a:effectLst/>
                          <a:latin typeface="Times New Roman" panose="02020603050405020304" pitchFamily="18" charset="0"/>
                          <a:ea typeface="Times New Roman" panose="02020603050405020304" pitchFamily="18" charset="0"/>
                        </a:rPr>
                        <a:t> </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321970">
                <a:tc>
                  <a:txBody>
                    <a:bodyPr/>
                    <a:lstStyle/>
                    <a:p>
                      <a:pPr marL="0" marR="0">
                        <a:spcBef>
                          <a:spcPts val="600"/>
                        </a:spcBef>
                        <a:spcAft>
                          <a:spcPts val="0"/>
                        </a:spcAft>
                      </a:pPr>
                      <a:r>
                        <a:rPr lang="en-US" sz="900" dirty="0">
                          <a:effectLst/>
                          <a:latin typeface="Times New Roman" panose="02020603050405020304" pitchFamily="18" charset="0"/>
                          <a:ea typeface="Times New Roman" panose="02020603050405020304" pitchFamily="18" charset="0"/>
                        </a:rPr>
                        <a:t> </a:t>
                      </a:r>
                    </a:p>
                  </a:txBody>
                  <a:tcPr marL="51435" marR="51435"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gridSpan="2">
                  <a:txBody>
                    <a:bodyPr/>
                    <a:lstStyle/>
                    <a:p>
                      <a:pPr marL="0" marR="0" algn="ctr">
                        <a:spcBef>
                          <a:spcPts val="600"/>
                        </a:spcBef>
                        <a:spcAft>
                          <a:spcPts val="0"/>
                        </a:spcAft>
                      </a:pPr>
                      <a:r>
                        <a:rPr lang="en-US" sz="900" dirty="0">
                          <a:effectLst/>
                          <a:latin typeface="Times New Roman" panose="02020603050405020304" pitchFamily="18" charset="0"/>
                          <a:ea typeface="Times New Roman" panose="02020603050405020304" pitchFamily="18" charset="0"/>
                        </a:rPr>
                        <a:t>NESC Director</a:t>
                      </a:r>
                    </a:p>
                  </a:txBody>
                  <a:tcPr marL="51435" marR="5143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spcBef>
                          <a:spcPts val="600"/>
                        </a:spcBef>
                        <a:spcAft>
                          <a:spcPts val="0"/>
                        </a:spcAft>
                      </a:pPr>
                      <a:r>
                        <a:rPr lang="en-US" sz="900" dirty="0">
                          <a:effectLst/>
                          <a:latin typeface="Times New Roman" panose="02020603050405020304" pitchFamily="18" charset="0"/>
                          <a:ea typeface="Times New Roman" panose="02020603050405020304" pitchFamily="18" charset="0"/>
                        </a:rPr>
                        <a:t>Date</a:t>
                      </a:r>
                    </a:p>
                  </a:txBody>
                  <a:tcPr marL="51435" marR="51435"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53645687"/>
      </p:ext>
    </p:extLst>
  </p:cSld>
  <p:clrMapOvr>
    <a:masterClrMapping/>
  </p:clrMapOvr>
  <p:transition spd="med">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4038600" y="272237"/>
            <a:ext cx="4114800" cy="514350"/>
          </a:xfrm>
          <a:prstGeom prst="rect">
            <a:avLst/>
          </a:prstGeom>
        </p:spPr>
        <p:txBody>
          <a:bodyPr/>
          <a:lstStyle/>
          <a:p>
            <a:pPr algn="ctr" eaLnBrk="1" fontAlgn="auto" hangingPunct="1">
              <a:spcAft>
                <a:spcPts val="0"/>
              </a:spcAft>
              <a:defRPr/>
            </a:pPr>
            <a:r>
              <a:rPr lang="en-US" b="1" dirty="0">
                <a:latin typeface="Arial" pitchFamily="34" charset="0"/>
                <a:cs typeface="Arial" pitchFamily="34" charset="0"/>
              </a:rPr>
              <a:t>Revision History</a:t>
            </a:r>
            <a:r>
              <a:rPr lang="en-US" b="1" baseline="30000" dirty="0">
                <a:latin typeface="Arial" pitchFamily="34" charset="0"/>
                <a:cs typeface="Arial" pitchFamily="34" charset="0"/>
              </a:rPr>
              <a:t> </a:t>
            </a:r>
          </a:p>
          <a:p>
            <a:pPr algn="ctr" eaLnBrk="1" fontAlgn="auto" hangingPunct="1">
              <a:spcAft>
                <a:spcPts val="0"/>
              </a:spcAft>
              <a:defRPr/>
            </a:pPr>
            <a:r>
              <a:rPr lang="en-US" sz="1800" b="1" dirty="0">
                <a:latin typeface="Arial" pitchFamily="34" charset="0"/>
                <a:cs typeface="Arial" pitchFamily="34" charset="0"/>
              </a:rPr>
              <a:t>(Updated Assessment Plan)</a:t>
            </a:r>
          </a:p>
        </p:txBody>
      </p:sp>
      <p:graphicFrame>
        <p:nvGraphicFramePr>
          <p:cNvPr id="3" name="Table 2"/>
          <p:cNvGraphicFramePr>
            <a:graphicFrameLocks noGrp="1"/>
          </p:cNvGraphicFramePr>
          <p:nvPr>
            <p:extLst>
              <p:ext uri="{D42A27DB-BD31-4B8C-83A1-F6EECF244321}">
                <p14:modId xmlns:p14="http://schemas.microsoft.com/office/powerpoint/2010/main" val="1117455399"/>
              </p:ext>
            </p:extLst>
          </p:nvPr>
        </p:nvGraphicFramePr>
        <p:xfrm>
          <a:off x="2679700" y="2254942"/>
          <a:ext cx="6832601" cy="2234483"/>
        </p:xfrm>
        <a:graphic>
          <a:graphicData uri="http://schemas.openxmlformats.org/drawingml/2006/table">
            <a:tbl>
              <a:tblPr/>
              <a:tblGrid>
                <a:gridCol w="1291657">
                  <a:extLst>
                    <a:ext uri="{9D8B030D-6E8A-4147-A177-3AD203B41FA5}">
                      <a16:colId xmlns:a16="http://schemas.microsoft.com/office/drawing/2014/main" val="20000"/>
                    </a:ext>
                  </a:extLst>
                </a:gridCol>
                <a:gridCol w="2377584">
                  <a:extLst>
                    <a:ext uri="{9D8B030D-6E8A-4147-A177-3AD203B41FA5}">
                      <a16:colId xmlns:a16="http://schemas.microsoft.com/office/drawing/2014/main" val="20001"/>
                    </a:ext>
                  </a:extLst>
                </a:gridCol>
                <a:gridCol w="2171462">
                  <a:extLst>
                    <a:ext uri="{9D8B030D-6E8A-4147-A177-3AD203B41FA5}">
                      <a16:colId xmlns:a16="http://schemas.microsoft.com/office/drawing/2014/main" val="20002"/>
                    </a:ext>
                  </a:extLst>
                </a:gridCol>
                <a:gridCol w="991898">
                  <a:extLst>
                    <a:ext uri="{9D8B030D-6E8A-4147-A177-3AD203B41FA5}">
                      <a16:colId xmlns:a16="http://schemas.microsoft.com/office/drawing/2014/main" val="20003"/>
                    </a:ext>
                  </a:extLst>
                </a:gridCol>
              </a:tblGrid>
              <a:tr h="479791">
                <a:tc>
                  <a:txBody>
                    <a:bodyPr/>
                    <a:lstStyle/>
                    <a:p>
                      <a:pPr marL="0" marR="0" algn="ctr">
                        <a:spcBef>
                          <a:spcPts val="60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Version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Description of Revision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Office of Primary Responsibility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60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Effective Date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84803">
                <a:tc>
                  <a:txBody>
                    <a:bodyPr/>
                    <a:lstStyle/>
                    <a:p>
                      <a:pPr marL="0" marR="0" algn="ctr" defTabSz="914400" rtl="0" eaLnBrk="1" latinLnBrk="0" hangingPunct="1">
                        <a:spcBef>
                          <a:spcPts val="60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1.0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spcBef>
                          <a:spcPts val="60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Initial release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spcBef>
                          <a:spcPts val="60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Daniel G</a:t>
                      </a: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 </a:t>
                      </a:r>
                      <a:r>
                        <a:rPr lang="en-US" sz="1400" kern="1200" dirty="0">
                          <a:solidFill>
                            <a:schemeClr val="tx1"/>
                          </a:solidFill>
                          <a:effectLst/>
                          <a:latin typeface="Times New Roman" panose="02020603050405020304" pitchFamily="18" charset="0"/>
                          <a:ea typeface="Times New Roman" panose="02020603050405020304" pitchFamily="18" charset="0"/>
                          <a:cs typeface="+mn-cs"/>
                        </a:rPr>
                        <a:t>Murri, </a:t>
                      </a: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
                      </a:r>
                      <a:b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b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NASA </a:t>
                      </a:r>
                      <a:r>
                        <a:rPr lang="en-US" sz="1400" kern="1200" dirty="0">
                          <a:solidFill>
                            <a:schemeClr val="tx1"/>
                          </a:solidFill>
                          <a:effectLst/>
                          <a:latin typeface="Times New Roman" panose="02020603050405020304" pitchFamily="18" charset="0"/>
                          <a:ea typeface="Times New Roman" panose="02020603050405020304" pitchFamily="18" charset="0"/>
                          <a:cs typeface="+mn-cs"/>
                        </a:rPr>
                        <a:t>Technical Fellow for Flight Mechanics, LaRC</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defTabSz="914400" rtl="0" eaLnBrk="1" latinLnBrk="0" hangingPunct="1">
                        <a:spcBef>
                          <a:spcPts val="60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05/17/2018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8268">
                <a:tc>
                  <a:txBody>
                    <a:bodyPr/>
                    <a:lstStyle/>
                    <a:p>
                      <a:pPr marL="0" marR="0" algn="ctr">
                        <a:spcBef>
                          <a:spcPts val="60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 </a:t>
                      </a:r>
                      <a:r>
                        <a:rPr lang="en-US" sz="1400" dirty="0" smtClean="0">
                          <a:solidFill>
                            <a:schemeClr val="tx1"/>
                          </a:solidFill>
                          <a:effectLst/>
                          <a:latin typeface="Times New Roman" panose="02020603050405020304" pitchFamily="18" charset="0"/>
                          <a:ea typeface="Times New Roman" panose="02020603050405020304" pitchFamily="18" charset="0"/>
                        </a:rPr>
                        <a:t>2.0 </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600"/>
                        </a:spcBef>
                        <a:spcAft>
                          <a:spcPts val="0"/>
                        </a:spcAft>
                      </a:pPr>
                      <a:r>
                        <a:rPr lang="en-US" sz="1400" dirty="0" smtClean="0">
                          <a:solidFill>
                            <a:schemeClr val="tx1"/>
                          </a:solidFill>
                          <a:effectLst/>
                          <a:latin typeface="Times New Roman" panose="02020603050405020304" pitchFamily="18" charset="0"/>
                          <a:ea typeface="Times New Roman" panose="02020603050405020304" pitchFamily="18" charset="0"/>
                        </a:rPr>
                        <a:t>Updated</a:t>
                      </a:r>
                      <a:r>
                        <a:rPr lang="en-US" sz="1400" baseline="0" dirty="0" smtClean="0">
                          <a:solidFill>
                            <a:schemeClr val="tx1"/>
                          </a:solidFill>
                          <a:effectLst/>
                          <a:latin typeface="Times New Roman" panose="02020603050405020304" pitchFamily="18" charset="0"/>
                          <a:ea typeface="Times New Roman" panose="02020603050405020304" pitchFamily="18" charset="0"/>
                        </a:rPr>
                        <a:t> plan focusing on </a:t>
                      </a:r>
                      <a:br>
                        <a:rPr lang="en-US" sz="1400" baseline="0" dirty="0" smtClean="0">
                          <a:solidFill>
                            <a:schemeClr val="tx1"/>
                          </a:solidFill>
                          <a:effectLst/>
                          <a:latin typeface="Times New Roman" panose="02020603050405020304" pitchFamily="18" charset="0"/>
                          <a:ea typeface="Times New Roman" panose="02020603050405020304" pitchFamily="18" charset="0"/>
                        </a:rPr>
                      </a:br>
                      <a:r>
                        <a:rPr lang="en-US" sz="1400" baseline="0" dirty="0" smtClean="0">
                          <a:solidFill>
                            <a:schemeClr val="tx1"/>
                          </a:solidFill>
                          <a:effectLst/>
                          <a:latin typeface="Times New Roman" panose="02020603050405020304" pitchFamily="18" charset="0"/>
                          <a:ea typeface="Times New Roman" panose="02020603050405020304" pitchFamily="18" charset="0"/>
                        </a:rPr>
                        <a:t>O-REx and Europa Clipper</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Daniel G. Murri, </a:t>
                      </a:r>
                      <a:b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b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NASA Technical Fellow for Flight Mechanics, LaRC</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spcBef>
                          <a:spcPts val="600"/>
                        </a:spcBef>
                        <a:spcAft>
                          <a:spcPts val="0"/>
                        </a:spcAft>
                      </a:pPr>
                      <a:r>
                        <a:rPr lang="en-US" sz="1400" dirty="0" smtClean="0">
                          <a:solidFill>
                            <a:schemeClr val="tx1"/>
                          </a:solidFill>
                          <a:effectLst/>
                          <a:latin typeface="Times New Roman" panose="02020603050405020304" pitchFamily="18" charset="0"/>
                          <a:ea typeface="Times New Roman" panose="02020603050405020304" pitchFamily="18" charset="0"/>
                        </a:rPr>
                        <a:t>Awaiting</a:t>
                      </a:r>
                      <a:r>
                        <a:rPr lang="en-US" sz="1400" baseline="0" dirty="0" smtClean="0">
                          <a:solidFill>
                            <a:schemeClr val="tx1"/>
                          </a:solidFill>
                          <a:effectLst/>
                          <a:latin typeface="Times New Roman" panose="02020603050405020304" pitchFamily="18" charset="0"/>
                          <a:ea typeface="Times New Roman" panose="02020603050405020304" pitchFamily="18" charset="0"/>
                        </a:rPr>
                        <a:t> NRB approval</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93045216"/>
      </p:ext>
    </p:extLst>
  </p:cSld>
  <p:clrMapOvr>
    <a:masterClrMapping/>
  </p:clrMapOvr>
  <p:transition spd="med">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9800" y="2682875"/>
            <a:ext cx="7772400" cy="1362075"/>
          </a:xfrm>
          <a:prstGeom prst="rect">
            <a:avLst/>
          </a:prstGeom>
        </p:spPr>
        <p:txBody>
          <a:bodyPr/>
          <a:lstStyle/>
          <a:p>
            <a:r>
              <a:rPr lang="en-US" sz="3200" dirty="0"/>
              <a:t>Backup Slides</a:t>
            </a:r>
          </a:p>
        </p:txBody>
      </p:sp>
    </p:spTree>
    <p:extLst>
      <p:ext uri="{BB962C8B-B14F-4D97-AF65-F5344CB8AC3E}">
        <p14:creationId xmlns:p14="http://schemas.microsoft.com/office/powerpoint/2010/main" val="2017766554"/>
      </p:ext>
    </p:extLst>
  </p:cSld>
  <p:clrMapOvr>
    <a:masterClrMapping/>
  </p:clrMapOvr>
  <p:transition spd="med">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14325"/>
            <a:ext cx="7404100" cy="769938"/>
          </a:xfrm>
          <a:prstGeom prst="rect">
            <a:avLst/>
          </a:prstGeom>
        </p:spPr>
        <p:txBody>
          <a:bodyPr/>
          <a:lstStyle/>
          <a:p>
            <a:r>
              <a:rPr lang="en-US" sz="2400" kern="1200" dirty="0"/>
              <a:t>Solution: SoS Integration</a:t>
            </a:r>
            <a:endParaRPr lang="en-US" sz="2400" dirty="0"/>
          </a:p>
        </p:txBody>
      </p:sp>
      <p:sp>
        <p:nvSpPr>
          <p:cNvPr id="3" name="Content Placeholder 2"/>
          <p:cNvSpPr>
            <a:spLocks noGrp="1"/>
          </p:cNvSpPr>
          <p:nvPr>
            <p:ph sz="half" idx="4294967295"/>
          </p:nvPr>
        </p:nvSpPr>
        <p:spPr>
          <a:xfrm>
            <a:off x="1447087" y="1199924"/>
            <a:ext cx="4792753" cy="4784725"/>
          </a:xfrm>
          <a:prstGeom prst="rect">
            <a:avLst/>
          </a:prstGeom>
        </p:spPr>
        <p:txBody>
          <a:bodyPr/>
          <a:lstStyle/>
          <a:p>
            <a:pPr marL="171450" indent="-171450" eaLnBrk="1" hangingPunct="1">
              <a:buFont typeface="Arial" panose="020B0604020202020204" pitchFamily="34" charset="0"/>
              <a:buChar char="•"/>
              <a:defRPr/>
            </a:pPr>
            <a:r>
              <a:rPr lang="en-US" sz="1800" dirty="0"/>
              <a:t>Start from prototype API/Integration efforts.</a:t>
            </a:r>
          </a:p>
          <a:p>
            <a:pPr marL="171450" indent="-171450" eaLnBrk="1" hangingPunct="1">
              <a:buFont typeface="Arial" panose="020B0604020202020204" pitchFamily="34" charset="0"/>
              <a:buChar char="•"/>
              <a:defRPr/>
            </a:pPr>
            <a:r>
              <a:rPr lang="en-US" sz="1800" dirty="0"/>
              <a:t>Develop version 1.0 of API interfaces and integration components allowing tools to make </a:t>
            </a:r>
            <a:r>
              <a:rPr lang="en-US" sz="1800" dirty="0" smtClean="0"/>
              <a:t>low-level </a:t>
            </a:r>
            <a:r>
              <a:rPr lang="en-US" sz="1800" dirty="0"/>
              <a:t>system calls.</a:t>
            </a:r>
          </a:p>
          <a:p>
            <a:pPr marL="171450" indent="-171450" eaLnBrk="1" hangingPunct="1">
              <a:buFont typeface="Arial" panose="020B0604020202020204" pitchFamily="34" charset="0"/>
              <a:buChar char="•"/>
              <a:defRPr/>
            </a:pPr>
            <a:r>
              <a:rPr lang="en-US" sz="1800" dirty="0"/>
              <a:t>Demonstrate interoperability on key use case, integrated orbit determination, and path planning optimization.</a:t>
            </a:r>
          </a:p>
          <a:p>
            <a:pPr marL="171450" indent="-171450" eaLnBrk="1" hangingPunct="1">
              <a:buFont typeface="Arial" panose="020B0604020202020204" pitchFamily="34" charset="0"/>
              <a:buChar char="•"/>
              <a:defRPr/>
            </a:pPr>
            <a:r>
              <a:rPr lang="en-US" sz="1800" dirty="0"/>
              <a:t>Allow enterprise systems to:</a:t>
            </a:r>
          </a:p>
          <a:p>
            <a:pPr marL="517525" lvl="1" indent="-171450" eaLnBrk="1" hangingPunct="1">
              <a:buFont typeface="Arial" panose="020B0604020202020204" pitchFamily="34" charset="0"/>
              <a:buChar char="•"/>
              <a:defRPr/>
            </a:pPr>
            <a:r>
              <a:rPr lang="en-US" sz="1600" dirty="0"/>
              <a:t>Communicate with each other to avoid </a:t>
            </a:r>
            <a:r>
              <a:rPr lang="en-US" sz="1600" dirty="0" smtClean="0"/>
              <a:t>duplication.</a:t>
            </a:r>
            <a:endParaRPr lang="en-US" sz="1600" dirty="0"/>
          </a:p>
          <a:p>
            <a:pPr marL="517525" lvl="1" indent="-171450" eaLnBrk="1" hangingPunct="1">
              <a:buFont typeface="Arial" panose="020B0604020202020204" pitchFamily="34" charset="0"/>
              <a:buChar char="•"/>
              <a:defRPr/>
            </a:pPr>
            <a:r>
              <a:rPr lang="en-US" sz="1600" dirty="0"/>
              <a:t>Communicate with common programming environments to enable integration with new </a:t>
            </a:r>
            <a:r>
              <a:rPr lang="en-US" sz="1600" dirty="0" smtClean="0"/>
              <a:t>applications, </a:t>
            </a:r>
            <a:r>
              <a:rPr lang="en-US" sz="1600" dirty="0"/>
              <a:t>such as ground test environments and </a:t>
            </a:r>
            <a:r>
              <a:rPr lang="en-US" sz="1600" dirty="0" smtClean="0"/>
              <a:t>simulators</a:t>
            </a:r>
            <a:r>
              <a:rPr lang="en-US" dirty="0"/>
              <a:t>.</a:t>
            </a:r>
            <a:endParaRPr lang="en-US" sz="1600" dirty="0"/>
          </a:p>
        </p:txBody>
      </p:sp>
      <p:grpSp>
        <p:nvGrpSpPr>
          <p:cNvPr id="4" name="Group 3"/>
          <p:cNvGrpSpPr/>
          <p:nvPr/>
        </p:nvGrpSpPr>
        <p:grpSpPr>
          <a:xfrm>
            <a:off x="6547247" y="1973470"/>
            <a:ext cx="4235982" cy="3237632"/>
            <a:chOff x="5956697" y="1429001"/>
            <a:chExt cx="4235982" cy="3237632"/>
          </a:xfrm>
        </p:grpSpPr>
        <p:sp>
          <p:nvSpPr>
            <p:cNvPr id="12" name="Rectangle 11"/>
            <p:cNvSpPr/>
            <p:nvPr/>
          </p:nvSpPr>
          <p:spPr>
            <a:xfrm>
              <a:off x="6859595" y="2080983"/>
              <a:ext cx="2591004" cy="928224"/>
            </a:xfrm>
            <a:prstGeom prst="rect">
              <a:avLst/>
            </a:prstGeom>
            <a:solidFill>
              <a:sysClr val="window" lastClr="FFFFFF">
                <a:lumMod val="50000"/>
              </a:sysClr>
            </a:solidFill>
            <a:ln w="31750" cap="flat" cmpd="dbl"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defRPr/>
              </a:pPr>
              <a:r>
                <a:rPr lang="en-US" sz="1400" kern="0" dirty="0">
                  <a:solidFill>
                    <a:prstClr val="white"/>
                  </a:solidFill>
                  <a:latin typeface="News Gothic MT"/>
                </a:rPr>
                <a:t>Programming Environments</a:t>
              </a:r>
            </a:p>
          </p:txBody>
        </p:sp>
        <p:sp>
          <p:nvSpPr>
            <p:cNvPr id="13" name="Rectangle 12"/>
            <p:cNvSpPr/>
            <p:nvPr/>
          </p:nvSpPr>
          <p:spPr>
            <a:xfrm>
              <a:off x="8186343" y="3454713"/>
              <a:ext cx="2003867" cy="1211920"/>
            </a:xfrm>
            <a:prstGeom prst="rect">
              <a:avLst/>
            </a:prstGeom>
            <a:solidFill>
              <a:srgbClr val="2C7C9F"/>
            </a:solidFill>
            <a:ln w="31750" cap="flat" cmpd="dbl"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defTabSz="457200" eaLnBrk="1" fontAlgn="auto" hangingPunct="1">
                <a:spcBef>
                  <a:spcPts val="0"/>
                </a:spcBef>
                <a:spcAft>
                  <a:spcPts val="0"/>
                </a:spcAft>
                <a:defRPr/>
              </a:pPr>
              <a:endParaRPr lang="en-US" sz="1400" kern="0" dirty="0">
                <a:solidFill>
                  <a:prstClr val="white"/>
                </a:solidFill>
                <a:latin typeface="News Gothic MT"/>
              </a:endParaRPr>
            </a:p>
            <a:p>
              <a:pPr algn="just" defTabSz="457200" eaLnBrk="1" fontAlgn="auto" hangingPunct="1">
                <a:spcBef>
                  <a:spcPts val="0"/>
                </a:spcBef>
                <a:spcAft>
                  <a:spcPts val="0"/>
                </a:spcAft>
                <a:defRPr/>
              </a:pPr>
              <a:endParaRPr lang="en-US" sz="1400" kern="0" dirty="0">
                <a:solidFill>
                  <a:prstClr val="white"/>
                </a:solidFill>
                <a:latin typeface="News Gothic MT"/>
              </a:endParaRPr>
            </a:p>
            <a:p>
              <a:pPr algn="just" defTabSz="457200" eaLnBrk="1" fontAlgn="auto" hangingPunct="1">
                <a:spcBef>
                  <a:spcPts val="0"/>
                </a:spcBef>
                <a:spcAft>
                  <a:spcPts val="0"/>
                </a:spcAft>
                <a:defRPr/>
              </a:pPr>
              <a:endParaRPr lang="en-US" sz="1400" kern="0" dirty="0">
                <a:solidFill>
                  <a:prstClr val="white"/>
                </a:solidFill>
                <a:latin typeface="News Gothic MT"/>
              </a:endParaRPr>
            </a:p>
            <a:p>
              <a:pPr algn="ctr" defTabSz="457200" eaLnBrk="1" fontAlgn="auto" hangingPunct="1">
                <a:spcBef>
                  <a:spcPts val="0"/>
                </a:spcBef>
                <a:spcAft>
                  <a:spcPts val="0"/>
                </a:spcAft>
                <a:defRPr/>
              </a:pPr>
              <a:r>
                <a:rPr lang="en-US" sz="1400" kern="0" dirty="0">
                  <a:solidFill>
                    <a:prstClr val="white"/>
                  </a:solidFill>
                  <a:latin typeface="News Gothic MT"/>
                </a:rPr>
                <a:t>GMAT Core</a:t>
              </a:r>
            </a:p>
          </p:txBody>
        </p:sp>
        <p:sp>
          <p:nvSpPr>
            <p:cNvPr id="14" name="Rectangle 13"/>
            <p:cNvSpPr/>
            <p:nvPr/>
          </p:nvSpPr>
          <p:spPr>
            <a:xfrm>
              <a:off x="8201430" y="3819304"/>
              <a:ext cx="1974826" cy="300457"/>
            </a:xfrm>
            <a:prstGeom prst="rect">
              <a:avLst/>
            </a:prstGeom>
            <a:solidFill>
              <a:srgbClr val="C00000">
                <a:lumMod val="60000"/>
                <a:lumOff val="40000"/>
              </a:srgbClr>
            </a:solidFill>
            <a:ln w="31750" cap="flat" cmpd="dbl" algn="ctr">
              <a:solidFill>
                <a:sysClr val="window" lastClr="FFFFFF"/>
              </a:solidFill>
              <a:prstDash val="solid"/>
            </a:ln>
            <a:effectLst/>
          </p:spPr>
          <p:txBody>
            <a:bodyPr rtlCol="0" anchor="ctr"/>
            <a:lstStyle/>
            <a:p>
              <a:pPr algn="ctr" defTabSz="457200" eaLnBrk="1" fontAlgn="auto" hangingPunct="1">
                <a:spcBef>
                  <a:spcPts val="0"/>
                </a:spcBef>
                <a:spcAft>
                  <a:spcPts val="0"/>
                </a:spcAft>
                <a:defRPr/>
              </a:pPr>
              <a:r>
                <a:rPr lang="en-US" sz="1400" kern="0" dirty="0">
                  <a:solidFill>
                    <a:prstClr val="white"/>
                  </a:solidFill>
                  <a:latin typeface="News Gothic MT"/>
                </a:rPr>
                <a:t>GMAT C++ API</a:t>
              </a:r>
            </a:p>
          </p:txBody>
        </p:sp>
        <p:sp>
          <p:nvSpPr>
            <p:cNvPr id="15" name="Rectangle 14"/>
            <p:cNvSpPr/>
            <p:nvPr/>
          </p:nvSpPr>
          <p:spPr>
            <a:xfrm>
              <a:off x="8201429" y="3466638"/>
              <a:ext cx="1991250" cy="322299"/>
            </a:xfrm>
            <a:prstGeom prst="rect">
              <a:avLst/>
            </a:prstGeom>
            <a:solidFill>
              <a:srgbClr val="C00000">
                <a:lumMod val="60000"/>
                <a:lumOff val="40000"/>
              </a:srgbClr>
            </a:solidFill>
            <a:ln w="31750" cap="flat" cmpd="dbl" algn="ctr">
              <a:solidFill>
                <a:sysClr val="window" lastClr="FFFFFF"/>
              </a:solidFill>
              <a:prstDash val="solid"/>
            </a:ln>
            <a:effectLst/>
          </p:spPr>
          <p:txBody>
            <a:bodyPr rtlCol="0" anchor="ctr"/>
            <a:lstStyle/>
            <a:p>
              <a:pPr algn="ctr" defTabSz="457200" eaLnBrk="1" fontAlgn="auto" hangingPunct="1">
                <a:spcBef>
                  <a:spcPts val="0"/>
                </a:spcBef>
                <a:spcAft>
                  <a:spcPts val="0"/>
                </a:spcAft>
                <a:defRPr/>
              </a:pPr>
              <a:r>
                <a:rPr lang="en-US" sz="1400" kern="0" dirty="0">
                  <a:solidFill>
                    <a:prstClr val="white"/>
                  </a:solidFill>
                  <a:latin typeface="News Gothic MT"/>
                </a:rPr>
                <a:t>SWIG API</a:t>
              </a:r>
            </a:p>
          </p:txBody>
        </p:sp>
        <p:pic>
          <p:nvPicPr>
            <p:cNvPr id="16"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903" y="2342804"/>
              <a:ext cx="553936" cy="55393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Python Ic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5243" y="2282042"/>
              <a:ext cx="372980" cy="43584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Image result for MATLAB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17118" y="2313818"/>
              <a:ext cx="518165" cy="518165"/>
            </a:xfrm>
            <a:prstGeom prst="rect">
              <a:avLst/>
            </a:prstGeom>
            <a:noFill/>
            <a:extLst>
              <a:ext uri="{909E8E84-426E-40DD-AFC4-6F175D3DCCD1}">
                <a14:hiddenFill xmlns:a14="http://schemas.microsoft.com/office/drawing/2010/main">
                  <a:solidFill>
                    <a:srgbClr val="FFFFFF"/>
                  </a:solidFill>
                </a14:hiddenFill>
              </a:ext>
            </a:extLst>
          </p:spPr>
        </p:pic>
        <p:sp>
          <p:nvSpPr>
            <p:cNvPr id="19" name="Left-Right Arrow 18"/>
            <p:cNvSpPr/>
            <p:nvPr/>
          </p:nvSpPr>
          <p:spPr>
            <a:xfrm rot="5400000">
              <a:off x="9303238" y="2574694"/>
              <a:ext cx="1297422" cy="211978"/>
            </a:xfrm>
            <a:prstGeom prst="leftRightArrow">
              <a:avLst/>
            </a:prstGeom>
            <a:solidFill>
              <a:sysClr val="windowText" lastClr="000000"/>
            </a:solidFill>
            <a:ln w="25400" cap="flat" cmpd="dbl" algn="ctr">
              <a:solidFill>
                <a:sysClr val="windowText" lastClr="000000">
                  <a:shade val="50000"/>
                </a:sysClr>
              </a:solidFill>
              <a:prstDash val="solid"/>
            </a:ln>
            <a:effectLst/>
          </p:spPr>
          <p:txBody>
            <a:bodyPr rtlCol="0" anchor="ctr"/>
            <a:lstStyle/>
            <a:p>
              <a:pPr algn="ctr" defTabSz="457200" eaLnBrk="1" fontAlgn="auto" hangingPunct="1">
                <a:spcBef>
                  <a:spcPts val="0"/>
                </a:spcBef>
                <a:spcAft>
                  <a:spcPts val="0"/>
                </a:spcAft>
                <a:defRPr/>
              </a:pPr>
              <a:endParaRPr lang="en-US" sz="1400" kern="0" dirty="0">
                <a:solidFill>
                  <a:prstClr val="white"/>
                </a:solidFill>
                <a:latin typeface="News Gothic MT"/>
              </a:endParaRPr>
            </a:p>
          </p:txBody>
        </p:sp>
        <p:sp>
          <p:nvSpPr>
            <p:cNvPr id="20" name="Rectangle 19"/>
            <p:cNvSpPr/>
            <p:nvPr/>
          </p:nvSpPr>
          <p:spPr>
            <a:xfrm>
              <a:off x="5956697" y="1429001"/>
              <a:ext cx="4233513" cy="538964"/>
            </a:xfrm>
            <a:prstGeom prst="rect">
              <a:avLst/>
            </a:prstGeom>
            <a:solidFill>
              <a:srgbClr val="FFB400"/>
            </a:solidFill>
            <a:ln w="31750" cap="flat" cmpd="dbl" algn="ctr">
              <a:solidFill>
                <a:sysClr val="window" lastClr="FFFFFF"/>
              </a:solidFill>
              <a:prstDash val="solid"/>
            </a:ln>
            <a:effectLst/>
          </p:spPr>
          <p:txBody>
            <a:bodyPr rtlCol="0" anchor="ctr" anchorCtr="0"/>
            <a:lstStyle/>
            <a:p>
              <a:pPr algn="ctr" defTabSz="457200" eaLnBrk="1" fontAlgn="auto" hangingPunct="1">
                <a:spcBef>
                  <a:spcPts val="0"/>
                </a:spcBef>
                <a:spcAft>
                  <a:spcPts val="0"/>
                </a:spcAft>
                <a:defRPr/>
              </a:pPr>
              <a:r>
                <a:rPr lang="en-US" sz="1400" kern="0" dirty="0">
                  <a:solidFill>
                    <a:prstClr val="white"/>
                  </a:solidFill>
                  <a:latin typeface="News Gothic MT"/>
                </a:rPr>
                <a:t>Copernicus, OD Toolbox, Others</a:t>
              </a:r>
            </a:p>
          </p:txBody>
        </p:sp>
        <p:sp>
          <p:nvSpPr>
            <p:cNvPr id="21" name="Rectangle 20"/>
            <p:cNvSpPr/>
            <p:nvPr/>
          </p:nvSpPr>
          <p:spPr>
            <a:xfrm>
              <a:off x="6020010" y="3454713"/>
              <a:ext cx="2003867" cy="1211920"/>
            </a:xfrm>
            <a:prstGeom prst="rect">
              <a:avLst/>
            </a:prstGeom>
            <a:solidFill>
              <a:srgbClr val="2C7C9F"/>
            </a:solidFill>
            <a:ln w="31750" cap="flat" cmpd="dbl"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defTabSz="457200" eaLnBrk="1" fontAlgn="auto" hangingPunct="1">
                <a:spcBef>
                  <a:spcPts val="0"/>
                </a:spcBef>
                <a:spcAft>
                  <a:spcPts val="0"/>
                </a:spcAft>
                <a:defRPr/>
              </a:pPr>
              <a:endParaRPr lang="en-US" sz="1400" kern="0" dirty="0">
                <a:solidFill>
                  <a:prstClr val="white"/>
                </a:solidFill>
                <a:latin typeface="News Gothic MT"/>
              </a:endParaRPr>
            </a:p>
            <a:p>
              <a:pPr algn="ctr" defTabSz="457200" eaLnBrk="1" fontAlgn="auto" hangingPunct="1">
                <a:spcBef>
                  <a:spcPts val="0"/>
                </a:spcBef>
                <a:spcAft>
                  <a:spcPts val="0"/>
                </a:spcAft>
                <a:defRPr/>
              </a:pPr>
              <a:r>
                <a:rPr lang="en-US" sz="1400" kern="0" dirty="0">
                  <a:solidFill>
                    <a:prstClr val="white"/>
                  </a:solidFill>
                  <a:latin typeface="News Gothic MT"/>
                </a:rPr>
                <a:t>Monte Core</a:t>
              </a:r>
            </a:p>
          </p:txBody>
        </p:sp>
        <p:sp>
          <p:nvSpPr>
            <p:cNvPr id="22" name="Rectangle 21"/>
            <p:cNvSpPr/>
            <p:nvPr/>
          </p:nvSpPr>
          <p:spPr>
            <a:xfrm>
              <a:off x="6034791" y="3465938"/>
              <a:ext cx="1974826" cy="300457"/>
            </a:xfrm>
            <a:prstGeom prst="rect">
              <a:avLst/>
            </a:prstGeom>
            <a:solidFill>
              <a:srgbClr val="C00000">
                <a:lumMod val="60000"/>
                <a:lumOff val="40000"/>
              </a:srgbClr>
            </a:solidFill>
            <a:ln w="31750" cap="flat" cmpd="dbl" algn="ctr">
              <a:solidFill>
                <a:sysClr val="window" lastClr="FFFFFF"/>
              </a:solidFill>
              <a:prstDash val="solid"/>
            </a:ln>
            <a:effectLst/>
          </p:spPr>
          <p:txBody>
            <a:bodyPr rtlCol="0" anchor="ctr"/>
            <a:lstStyle/>
            <a:p>
              <a:pPr algn="ctr" defTabSz="457200" eaLnBrk="1" fontAlgn="auto" hangingPunct="1">
                <a:spcBef>
                  <a:spcPts val="0"/>
                </a:spcBef>
                <a:spcAft>
                  <a:spcPts val="0"/>
                </a:spcAft>
                <a:defRPr/>
              </a:pPr>
              <a:r>
                <a:rPr lang="en-US" sz="1400" kern="0" dirty="0">
                  <a:solidFill>
                    <a:prstClr val="white"/>
                  </a:solidFill>
                  <a:latin typeface="News Gothic MT"/>
                </a:rPr>
                <a:t>Python API</a:t>
              </a:r>
            </a:p>
          </p:txBody>
        </p:sp>
        <p:sp>
          <p:nvSpPr>
            <p:cNvPr id="23" name="Left-Right Arrow 22"/>
            <p:cNvSpPr/>
            <p:nvPr/>
          </p:nvSpPr>
          <p:spPr>
            <a:xfrm rot="5400000">
              <a:off x="5725186" y="2645260"/>
              <a:ext cx="1328098" cy="182057"/>
            </a:xfrm>
            <a:prstGeom prst="leftRightArrow">
              <a:avLst/>
            </a:prstGeom>
            <a:solidFill>
              <a:sysClr val="windowText" lastClr="000000"/>
            </a:solidFill>
            <a:ln w="25400" cap="flat" cmpd="dbl" algn="ctr">
              <a:solidFill>
                <a:sysClr val="windowText" lastClr="000000">
                  <a:shade val="50000"/>
                </a:sysClr>
              </a:solidFill>
              <a:prstDash val="solid"/>
            </a:ln>
            <a:effectLst/>
          </p:spPr>
          <p:txBody>
            <a:bodyPr rtlCol="0" anchor="ctr"/>
            <a:lstStyle/>
            <a:p>
              <a:pPr algn="ctr" defTabSz="457200" eaLnBrk="1" fontAlgn="auto" hangingPunct="1">
                <a:spcBef>
                  <a:spcPts val="0"/>
                </a:spcBef>
                <a:spcAft>
                  <a:spcPts val="0"/>
                </a:spcAft>
                <a:defRPr/>
              </a:pPr>
              <a:endParaRPr lang="en-US" sz="1400" kern="0" dirty="0">
                <a:solidFill>
                  <a:prstClr val="white"/>
                </a:solidFill>
                <a:latin typeface="News Gothic MT"/>
              </a:endParaRPr>
            </a:p>
          </p:txBody>
        </p:sp>
        <p:sp>
          <p:nvSpPr>
            <p:cNvPr id="24" name="Left-Right Arrow 23"/>
            <p:cNvSpPr/>
            <p:nvPr/>
          </p:nvSpPr>
          <p:spPr>
            <a:xfrm rot="5400000">
              <a:off x="8405677" y="3141472"/>
              <a:ext cx="316738" cy="207070"/>
            </a:xfrm>
            <a:prstGeom prst="leftRightArrow">
              <a:avLst/>
            </a:prstGeom>
            <a:solidFill>
              <a:sysClr val="windowText" lastClr="000000"/>
            </a:solidFill>
            <a:ln w="25400" cap="flat" cmpd="dbl" algn="ctr">
              <a:solidFill>
                <a:sysClr val="windowText" lastClr="000000">
                  <a:shade val="50000"/>
                </a:sysClr>
              </a:solidFill>
              <a:prstDash val="solid"/>
            </a:ln>
            <a:effectLst/>
          </p:spPr>
          <p:txBody>
            <a:bodyPr rtlCol="0" anchor="ctr"/>
            <a:lstStyle/>
            <a:p>
              <a:pPr algn="ctr" defTabSz="457200" eaLnBrk="1" fontAlgn="auto" hangingPunct="1">
                <a:spcBef>
                  <a:spcPts val="0"/>
                </a:spcBef>
                <a:spcAft>
                  <a:spcPts val="0"/>
                </a:spcAft>
                <a:defRPr/>
              </a:pPr>
              <a:endParaRPr lang="en-US" sz="1400" kern="0" dirty="0">
                <a:solidFill>
                  <a:prstClr val="white"/>
                </a:solidFill>
                <a:latin typeface="News Gothic MT"/>
              </a:endParaRPr>
            </a:p>
          </p:txBody>
        </p:sp>
        <p:sp>
          <p:nvSpPr>
            <p:cNvPr id="25" name="Left-Right Arrow 24"/>
            <p:cNvSpPr/>
            <p:nvPr/>
          </p:nvSpPr>
          <p:spPr>
            <a:xfrm rot="5400000">
              <a:off x="7479743" y="3137333"/>
              <a:ext cx="316738" cy="207070"/>
            </a:xfrm>
            <a:prstGeom prst="leftRightArrow">
              <a:avLst/>
            </a:prstGeom>
            <a:solidFill>
              <a:sysClr val="windowText" lastClr="000000"/>
            </a:solidFill>
            <a:ln w="25400" cap="flat" cmpd="dbl" algn="ctr">
              <a:solidFill>
                <a:sysClr val="windowText" lastClr="000000">
                  <a:shade val="50000"/>
                </a:sysClr>
              </a:solidFill>
              <a:prstDash val="solid"/>
            </a:ln>
            <a:effectLst/>
          </p:spPr>
          <p:txBody>
            <a:bodyPr rtlCol="0" anchor="ctr"/>
            <a:lstStyle/>
            <a:p>
              <a:pPr algn="ctr" defTabSz="457200" eaLnBrk="1" fontAlgn="auto" hangingPunct="1">
                <a:spcBef>
                  <a:spcPts val="0"/>
                </a:spcBef>
                <a:spcAft>
                  <a:spcPts val="0"/>
                </a:spcAft>
                <a:defRPr/>
              </a:pPr>
              <a:endParaRPr lang="en-US" sz="1400" kern="0" dirty="0">
                <a:solidFill>
                  <a:prstClr val="white"/>
                </a:solidFill>
                <a:latin typeface="News Gothic MT"/>
              </a:endParaRPr>
            </a:p>
          </p:txBody>
        </p:sp>
      </p:grpSp>
    </p:spTree>
    <p:extLst>
      <p:ext uri="{BB962C8B-B14F-4D97-AF65-F5344CB8AC3E}">
        <p14:creationId xmlns:p14="http://schemas.microsoft.com/office/powerpoint/2010/main" val="1489891066"/>
      </p:ext>
    </p:extLst>
  </p:cSld>
  <p:clrMapOvr>
    <a:masterClrMapping/>
  </p:clrMapOvr>
  <p:transition spd="med">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47107" y="321124"/>
            <a:ext cx="7697787" cy="769937"/>
          </a:xfrm>
          <a:prstGeom prst="rect">
            <a:avLst/>
          </a:prstGeom>
        </p:spPr>
        <p:txBody>
          <a:bodyPr/>
          <a:lstStyle/>
          <a:p>
            <a:r>
              <a:rPr lang="en-US" sz="2400" kern="1200" dirty="0"/>
              <a:t>Solution: Duplicate Component Elimination</a:t>
            </a:r>
            <a:endParaRPr lang="en-US" sz="2400" dirty="0"/>
          </a:p>
        </p:txBody>
      </p:sp>
      <p:sp>
        <p:nvSpPr>
          <p:cNvPr id="3" name="Content Placeholder 2"/>
          <p:cNvSpPr>
            <a:spLocks noGrp="1"/>
          </p:cNvSpPr>
          <p:nvPr>
            <p:ph sz="half" idx="4294967295"/>
          </p:nvPr>
        </p:nvSpPr>
        <p:spPr>
          <a:xfrm>
            <a:off x="1604860" y="1202912"/>
            <a:ext cx="5472967" cy="3021013"/>
          </a:xfrm>
          <a:prstGeom prst="rect">
            <a:avLst/>
          </a:prstGeom>
        </p:spPr>
        <p:txBody>
          <a:bodyPr/>
          <a:lstStyle/>
          <a:p>
            <a:pPr marL="171450" indent="-171450" eaLnBrk="1" hangingPunct="1">
              <a:buFont typeface="Arial" panose="020B0604020202020204" pitchFamily="34" charset="0"/>
              <a:buChar char="•"/>
              <a:defRPr/>
            </a:pPr>
            <a:r>
              <a:rPr lang="en-US" dirty="0"/>
              <a:t>Embrace existing graphics capability: </a:t>
            </a:r>
            <a:r>
              <a:rPr lang="en-US" b="0" dirty="0"/>
              <a:t>OpenSceneGraph is an off-the-shelf, open source 3D graphics toolkit, used by application such as visual simulation, games, virtual reality, scientific visualization and modelling.</a:t>
            </a:r>
          </a:p>
          <a:p>
            <a:pPr marL="171450" indent="-171450" eaLnBrk="1" hangingPunct="1">
              <a:buFont typeface="Arial" panose="020B0604020202020204" pitchFamily="34" charset="0"/>
              <a:buChar char="•"/>
              <a:defRPr/>
            </a:pPr>
            <a:r>
              <a:rPr lang="en-US" dirty="0"/>
              <a:t>Extend the OpenFrames flight mechanics graphics API for trajectory visualization. </a:t>
            </a:r>
          </a:p>
          <a:p>
            <a:pPr marL="171450" indent="-171450" eaLnBrk="1" hangingPunct="1">
              <a:buFont typeface="Arial" panose="020B0604020202020204" pitchFamily="34" charset="0"/>
              <a:buChar char="•"/>
              <a:defRPr/>
            </a:pPr>
            <a:r>
              <a:rPr lang="en-US" dirty="0"/>
              <a:t>Complete integration of GMAT-plugin that employs OpenFrames.</a:t>
            </a:r>
          </a:p>
          <a:p>
            <a:pPr marL="171450" indent="-171450" eaLnBrk="1" hangingPunct="1">
              <a:buFont typeface="Arial" panose="020B0604020202020204" pitchFamily="34" charset="0"/>
              <a:buChar char="•"/>
              <a:defRPr/>
            </a:pPr>
            <a:r>
              <a:rPr lang="en-US" dirty="0"/>
              <a:t>Integrate new functionality into Copernicus.</a:t>
            </a:r>
          </a:p>
          <a:p>
            <a:pPr marL="171450" indent="-171450" eaLnBrk="1" hangingPunct="1">
              <a:buFont typeface="Arial" panose="020B0604020202020204" pitchFamily="34" charset="0"/>
              <a:buChar char="•"/>
              <a:defRPr/>
            </a:pPr>
            <a:r>
              <a:rPr lang="en-US" dirty="0"/>
              <a:t>Deprecate GMAT’s heritage 3D graphics component.</a:t>
            </a:r>
          </a:p>
          <a:p>
            <a:endParaRPr lang="en-US" dirty="0"/>
          </a:p>
        </p:txBody>
      </p:sp>
      <p:grpSp>
        <p:nvGrpSpPr>
          <p:cNvPr id="5" name="Group 4"/>
          <p:cNvGrpSpPr/>
          <p:nvPr/>
        </p:nvGrpSpPr>
        <p:grpSpPr>
          <a:xfrm>
            <a:off x="7201652" y="1465958"/>
            <a:ext cx="3412438" cy="2305509"/>
            <a:chOff x="6601687" y="1580580"/>
            <a:chExt cx="3412438" cy="2305509"/>
          </a:xfrm>
        </p:grpSpPr>
        <p:sp>
          <p:nvSpPr>
            <p:cNvPr id="26" name="Rectangle 25"/>
            <p:cNvSpPr/>
            <p:nvPr/>
          </p:nvSpPr>
          <p:spPr>
            <a:xfrm>
              <a:off x="6619355" y="1581564"/>
              <a:ext cx="1613190" cy="434049"/>
            </a:xfrm>
            <a:prstGeom prst="rect">
              <a:avLst/>
            </a:prstGeom>
            <a:solidFill>
              <a:srgbClr val="FFB400"/>
            </a:solidFill>
            <a:ln w="31750" cap="flat" cmpd="dbl" algn="ctr">
              <a:solidFill>
                <a:sysClr val="window" lastClr="FFFFFF"/>
              </a:solidFill>
              <a:prstDash val="solid"/>
            </a:ln>
            <a:effectLst/>
          </p:spPr>
          <p:txBody>
            <a:bodyPr rtlCol="0" anchor="ctr" anchorCtr="0"/>
            <a:lstStyle/>
            <a:p>
              <a:pPr algn="ctr" defTabSz="457200" eaLnBrk="1" fontAlgn="auto" hangingPunct="1">
                <a:spcBef>
                  <a:spcPts val="0"/>
                </a:spcBef>
                <a:spcAft>
                  <a:spcPts val="0"/>
                </a:spcAft>
                <a:defRPr/>
              </a:pPr>
              <a:r>
                <a:rPr lang="en-US" sz="1400" kern="0" dirty="0">
                  <a:solidFill>
                    <a:prstClr val="white"/>
                  </a:solidFill>
                  <a:latin typeface="News Gothic MT"/>
                </a:rPr>
                <a:t>Copernicus</a:t>
              </a:r>
            </a:p>
          </p:txBody>
        </p:sp>
        <p:sp>
          <p:nvSpPr>
            <p:cNvPr id="27" name="Rectangle 26"/>
            <p:cNvSpPr/>
            <p:nvPr/>
          </p:nvSpPr>
          <p:spPr>
            <a:xfrm>
              <a:off x="6601687" y="3339216"/>
              <a:ext cx="3362908" cy="546873"/>
            </a:xfrm>
            <a:prstGeom prst="rect">
              <a:avLst/>
            </a:prstGeom>
            <a:solidFill>
              <a:srgbClr val="2C7C9F"/>
            </a:solidFill>
            <a:ln w="31750" cap="flat" cmpd="dbl" algn="ctr">
              <a:solidFill>
                <a:sysClr val="window" lastClr="FFFFFF"/>
              </a:solid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defRPr/>
              </a:pPr>
              <a:r>
                <a:rPr lang="en-US" sz="1400" kern="0" dirty="0">
                  <a:solidFill>
                    <a:prstClr val="white"/>
                  </a:solidFill>
                  <a:latin typeface="News Gothic MT"/>
                </a:rPr>
                <a:t>OpenSceneGraph: open source </a:t>
              </a:r>
              <a:r>
                <a:rPr lang="en-US" sz="1400" kern="0" dirty="0" smtClean="0">
                  <a:solidFill>
                    <a:prstClr val="white"/>
                  </a:solidFill>
                  <a:latin typeface="News Gothic MT"/>
                </a:rPr>
                <a:t/>
              </a:r>
              <a:br>
                <a:rPr lang="en-US" sz="1400" kern="0" dirty="0" smtClean="0">
                  <a:solidFill>
                    <a:prstClr val="white"/>
                  </a:solidFill>
                  <a:latin typeface="News Gothic MT"/>
                </a:rPr>
              </a:br>
              <a:r>
                <a:rPr lang="en-US" sz="1400" kern="0" dirty="0" smtClean="0">
                  <a:solidFill>
                    <a:prstClr val="white"/>
                  </a:solidFill>
                  <a:latin typeface="News Gothic MT"/>
                </a:rPr>
                <a:t>high </a:t>
              </a:r>
              <a:r>
                <a:rPr lang="en-US" sz="1400" kern="0" dirty="0">
                  <a:solidFill>
                    <a:prstClr val="white"/>
                  </a:solidFill>
                  <a:latin typeface="News Gothic MT"/>
                </a:rPr>
                <a:t>performance 3D graphics </a:t>
              </a:r>
              <a:r>
                <a:rPr lang="en-US" sz="1400" kern="0" dirty="0" smtClean="0">
                  <a:solidFill>
                    <a:prstClr val="white"/>
                  </a:solidFill>
                  <a:latin typeface="News Gothic MT"/>
                </a:rPr>
                <a:t>library</a:t>
              </a:r>
              <a:endParaRPr lang="en-US" sz="1400" kern="0" dirty="0">
                <a:solidFill>
                  <a:prstClr val="white"/>
                </a:solidFill>
                <a:latin typeface="News Gothic MT"/>
              </a:endParaRPr>
            </a:p>
          </p:txBody>
        </p:sp>
        <p:sp>
          <p:nvSpPr>
            <p:cNvPr id="28" name="Left-Right Arrow 27"/>
            <p:cNvSpPr/>
            <p:nvPr/>
          </p:nvSpPr>
          <p:spPr>
            <a:xfrm rot="5400000">
              <a:off x="7318453" y="2107201"/>
              <a:ext cx="214992" cy="101193"/>
            </a:xfrm>
            <a:prstGeom prst="leftRightArrow">
              <a:avLst/>
            </a:prstGeom>
            <a:solidFill>
              <a:sysClr val="windowText" lastClr="000000"/>
            </a:solidFill>
            <a:ln w="25400" cap="flat" cmpd="dbl" algn="ctr">
              <a:solidFill>
                <a:sysClr val="windowText" lastClr="000000">
                  <a:shade val="50000"/>
                </a:sysClr>
              </a:solidFill>
              <a:prstDash val="solid"/>
            </a:ln>
            <a:effectLst/>
          </p:spPr>
          <p:txBody>
            <a:bodyPr rtlCol="0" anchor="ctr"/>
            <a:lstStyle/>
            <a:p>
              <a:pPr algn="ctr" defTabSz="457200" eaLnBrk="1" fontAlgn="auto" hangingPunct="1">
                <a:spcBef>
                  <a:spcPts val="0"/>
                </a:spcBef>
                <a:spcAft>
                  <a:spcPts val="0"/>
                </a:spcAft>
                <a:defRPr/>
              </a:pPr>
              <a:endParaRPr lang="en-US" sz="1400" kern="0" dirty="0">
                <a:solidFill>
                  <a:prstClr val="white"/>
                </a:solidFill>
                <a:latin typeface="News Gothic MT"/>
              </a:endParaRPr>
            </a:p>
          </p:txBody>
        </p:sp>
        <p:sp>
          <p:nvSpPr>
            <p:cNvPr id="29" name="Rectangle 28"/>
            <p:cNvSpPr/>
            <p:nvPr/>
          </p:nvSpPr>
          <p:spPr>
            <a:xfrm>
              <a:off x="6619355" y="2302783"/>
              <a:ext cx="3362908" cy="713032"/>
            </a:xfrm>
            <a:prstGeom prst="rect">
              <a:avLst/>
            </a:prstGeom>
            <a:solidFill>
              <a:srgbClr val="E2751D"/>
            </a:solidFill>
            <a:ln w="31750" cap="flat" cmpd="dbl" algn="ctr">
              <a:solidFill>
                <a:sysClr val="window" lastClr="FFFFFF"/>
              </a:solidFill>
              <a:prstDash val="solid"/>
            </a:ln>
            <a:effectLst/>
          </p:spPr>
          <p:txBody>
            <a:bodyPr rtlCol="0" anchor="t" anchorCtr="0"/>
            <a:lstStyle/>
            <a:p>
              <a:pPr algn="ctr" defTabSz="457200" eaLnBrk="1" fontAlgn="auto" hangingPunct="1">
                <a:spcBef>
                  <a:spcPts val="0"/>
                </a:spcBef>
                <a:spcAft>
                  <a:spcPts val="0"/>
                </a:spcAft>
                <a:defRPr/>
              </a:pPr>
              <a:r>
                <a:rPr lang="en-US" sz="1400" kern="0" dirty="0">
                  <a:solidFill>
                    <a:prstClr val="white"/>
                  </a:solidFill>
                  <a:latin typeface="News Gothic MT"/>
                </a:rPr>
                <a:t>OpenFrames: open source API for trajectory graphics originally developed for </a:t>
              </a:r>
              <a:r>
                <a:rPr lang="en-US" sz="1400" kern="0" dirty="0" smtClean="0">
                  <a:solidFill>
                    <a:prstClr val="white"/>
                  </a:solidFill>
                  <a:latin typeface="News Gothic MT"/>
                </a:rPr>
                <a:t>Copernicus</a:t>
              </a:r>
              <a:endParaRPr lang="en-US" sz="1400" kern="0" dirty="0">
                <a:solidFill>
                  <a:prstClr val="white"/>
                </a:solidFill>
                <a:latin typeface="News Gothic MT"/>
              </a:endParaRPr>
            </a:p>
          </p:txBody>
        </p:sp>
        <p:sp>
          <p:nvSpPr>
            <p:cNvPr id="30" name="Left-Right Arrow 29"/>
            <p:cNvSpPr/>
            <p:nvPr/>
          </p:nvSpPr>
          <p:spPr>
            <a:xfrm rot="5400000">
              <a:off x="8175645" y="3134233"/>
              <a:ext cx="214992" cy="101193"/>
            </a:xfrm>
            <a:prstGeom prst="leftRightArrow">
              <a:avLst/>
            </a:prstGeom>
            <a:solidFill>
              <a:sysClr val="windowText" lastClr="000000"/>
            </a:solidFill>
            <a:ln w="25400" cap="flat" cmpd="dbl" algn="ctr">
              <a:solidFill>
                <a:sysClr val="windowText" lastClr="000000">
                  <a:shade val="50000"/>
                </a:sysClr>
              </a:solidFill>
              <a:prstDash val="solid"/>
            </a:ln>
            <a:effectLst/>
          </p:spPr>
          <p:txBody>
            <a:bodyPr rtlCol="0" anchor="ctr"/>
            <a:lstStyle/>
            <a:p>
              <a:pPr algn="ctr" defTabSz="457200" eaLnBrk="1" fontAlgn="auto" hangingPunct="1">
                <a:spcBef>
                  <a:spcPts val="0"/>
                </a:spcBef>
                <a:spcAft>
                  <a:spcPts val="0"/>
                </a:spcAft>
                <a:defRPr/>
              </a:pPr>
              <a:endParaRPr lang="en-US" sz="1400" kern="0" dirty="0">
                <a:solidFill>
                  <a:prstClr val="white"/>
                </a:solidFill>
                <a:latin typeface="News Gothic MT"/>
              </a:endParaRPr>
            </a:p>
          </p:txBody>
        </p:sp>
        <p:sp>
          <p:nvSpPr>
            <p:cNvPr id="31" name="Rectangle 30"/>
            <p:cNvSpPr/>
            <p:nvPr/>
          </p:nvSpPr>
          <p:spPr>
            <a:xfrm>
              <a:off x="8343905" y="1580580"/>
              <a:ext cx="1670220" cy="434049"/>
            </a:xfrm>
            <a:prstGeom prst="rect">
              <a:avLst/>
            </a:prstGeom>
            <a:solidFill>
              <a:srgbClr val="FFB400"/>
            </a:solidFill>
            <a:ln w="31750" cap="flat" cmpd="dbl" algn="ctr">
              <a:solidFill>
                <a:sysClr val="window" lastClr="FFFFFF"/>
              </a:solidFill>
              <a:prstDash val="solid"/>
            </a:ln>
            <a:effectLst/>
          </p:spPr>
          <p:txBody>
            <a:bodyPr rtlCol="0" anchor="ctr" anchorCtr="0"/>
            <a:lstStyle/>
            <a:p>
              <a:pPr algn="ctr" defTabSz="457200" eaLnBrk="1" fontAlgn="auto" hangingPunct="1">
                <a:spcBef>
                  <a:spcPts val="0"/>
                </a:spcBef>
                <a:spcAft>
                  <a:spcPts val="0"/>
                </a:spcAft>
                <a:defRPr/>
              </a:pPr>
              <a:r>
                <a:rPr lang="en-US" sz="1400" kern="0" dirty="0">
                  <a:solidFill>
                    <a:prstClr val="white"/>
                  </a:solidFill>
                  <a:latin typeface="News Gothic MT"/>
                </a:rPr>
                <a:t>GMAT</a:t>
              </a:r>
            </a:p>
          </p:txBody>
        </p:sp>
        <p:sp>
          <p:nvSpPr>
            <p:cNvPr id="32" name="Left-Right Arrow 31"/>
            <p:cNvSpPr/>
            <p:nvPr/>
          </p:nvSpPr>
          <p:spPr>
            <a:xfrm rot="5400000">
              <a:off x="9122115" y="2089426"/>
              <a:ext cx="214992" cy="101193"/>
            </a:xfrm>
            <a:prstGeom prst="leftRightArrow">
              <a:avLst/>
            </a:prstGeom>
            <a:solidFill>
              <a:sysClr val="windowText" lastClr="000000"/>
            </a:solidFill>
            <a:ln w="25400" cap="flat" cmpd="dbl" algn="ctr">
              <a:solidFill>
                <a:sysClr val="windowText" lastClr="000000">
                  <a:shade val="50000"/>
                </a:sysClr>
              </a:solidFill>
              <a:prstDash val="solid"/>
            </a:ln>
            <a:effectLst/>
          </p:spPr>
          <p:txBody>
            <a:bodyPr rtlCol="0" anchor="ctr"/>
            <a:lstStyle/>
            <a:p>
              <a:pPr algn="ctr" defTabSz="457200" eaLnBrk="1" fontAlgn="auto" hangingPunct="1">
                <a:spcBef>
                  <a:spcPts val="0"/>
                </a:spcBef>
                <a:spcAft>
                  <a:spcPts val="0"/>
                </a:spcAft>
                <a:defRPr/>
              </a:pPr>
              <a:endParaRPr lang="en-US" sz="1400" kern="0" dirty="0">
                <a:solidFill>
                  <a:prstClr val="white"/>
                </a:solidFill>
                <a:latin typeface="News Gothic MT"/>
              </a:endParaRPr>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8393" y="4390166"/>
            <a:ext cx="2012322" cy="120739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243" y="4390165"/>
            <a:ext cx="2012322" cy="120739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5272" y="4390166"/>
            <a:ext cx="2225111" cy="1226976"/>
          </a:xfrm>
          <a:prstGeom prst="rect">
            <a:avLst/>
          </a:prstGeom>
        </p:spPr>
      </p:pic>
      <p:pic>
        <p:nvPicPr>
          <p:cNvPr id="10" name="Picture 9"/>
          <p:cNvPicPr>
            <a:picLocks noChangeAspect="1"/>
          </p:cNvPicPr>
          <p:nvPr/>
        </p:nvPicPr>
        <p:blipFill>
          <a:blip r:embed="rId5"/>
          <a:stretch>
            <a:fillRect/>
          </a:stretch>
        </p:blipFill>
        <p:spPr>
          <a:xfrm>
            <a:off x="8241287" y="4387469"/>
            <a:ext cx="2217802" cy="1210088"/>
          </a:xfrm>
          <a:prstGeom prst="rect">
            <a:avLst/>
          </a:prstGeom>
        </p:spPr>
      </p:pic>
      <p:sp>
        <p:nvSpPr>
          <p:cNvPr id="34" name="TextBox 33"/>
          <p:cNvSpPr txBox="1"/>
          <p:nvPr/>
        </p:nvSpPr>
        <p:spPr>
          <a:xfrm>
            <a:off x="2548710" y="5681895"/>
            <a:ext cx="2599366" cy="276999"/>
          </a:xfrm>
          <a:prstGeom prst="rect">
            <a:avLst/>
          </a:prstGeom>
          <a:noFill/>
          <a:ln>
            <a:solidFill>
              <a:schemeClr val="tx1"/>
            </a:solidFill>
          </a:ln>
        </p:spPr>
        <p:txBody>
          <a:bodyPr wrap="none" rtlCol="0">
            <a:spAutoFit/>
          </a:bodyPr>
          <a:lstStyle/>
          <a:p>
            <a:r>
              <a:rPr lang="en-US" sz="1200" dirty="0">
                <a:latin typeface="Calibri" panose="020F0502020204030204" pitchFamily="34" charset="0"/>
                <a:cs typeface="Calibri" panose="020F0502020204030204" pitchFamily="34" charset="0"/>
              </a:rPr>
              <a:t>Generic OpenSceneGraph Applications</a:t>
            </a:r>
          </a:p>
        </p:txBody>
      </p:sp>
      <p:sp>
        <p:nvSpPr>
          <p:cNvPr id="35" name="TextBox 34"/>
          <p:cNvSpPr txBox="1"/>
          <p:nvPr/>
        </p:nvSpPr>
        <p:spPr>
          <a:xfrm>
            <a:off x="6496411" y="5681895"/>
            <a:ext cx="3646896" cy="276999"/>
          </a:xfrm>
          <a:prstGeom prst="rect">
            <a:avLst/>
          </a:prstGeom>
          <a:noFill/>
          <a:ln>
            <a:solidFill>
              <a:schemeClr val="tx1"/>
            </a:solidFill>
          </a:ln>
        </p:spPr>
        <p:txBody>
          <a:bodyPr wrap="none" rtlCol="0">
            <a:spAutoFit/>
          </a:bodyPr>
          <a:lstStyle>
            <a:defPPr>
              <a:defRPr lang="en-US"/>
            </a:defPPr>
            <a:lvl1pPr>
              <a:defRPr sz="1600"/>
            </a:lvl1pPr>
          </a:lstStyle>
          <a:p>
            <a:r>
              <a:rPr lang="en-US" sz="1200" dirty="0">
                <a:latin typeface="Calibri" panose="020F0502020204030204" pitchFamily="34" charset="0"/>
                <a:cs typeface="Calibri" panose="020F0502020204030204" pitchFamily="34" charset="0"/>
              </a:rPr>
              <a:t>OpenSceneGraph Applications in Copernicus and GMAT</a:t>
            </a:r>
          </a:p>
        </p:txBody>
      </p:sp>
    </p:spTree>
    <p:extLst>
      <p:ext uri="{BB962C8B-B14F-4D97-AF65-F5344CB8AC3E}">
        <p14:creationId xmlns:p14="http://schemas.microsoft.com/office/powerpoint/2010/main" val="3049284685"/>
      </p:ext>
    </p:extLst>
  </p:cSld>
  <p:clrMapOvr>
    <a:masterClrMapping/>
  </p:clrMapOvr>
  <p:transition spd="med">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14324"/>
            <a:ext cx="7404100" cy="620713"/>
          </a:xfrm>
          <a:prstGeom prst="rect">
            <a:avLst/>
          </a:prstGeom>
        </p:spPr>
        <p:txBody>
          <a:bodyPr/>
          <a:lstStyle/>
          <a:p>
            <a:r>
              <a:rPr lang="en-US" sz="2400" dirty="0"/>
              <a:t>Special Requirements</a:t>
            </a:r>
          </a:p>
        </p:txBody>
      </p:sp>
      <p:sp>
        <p:nvSpPr>
          <p:cNvPr id="3" name="Content Placeholder 2"/>
          <p:cNvSpPr>
            <a:spLocks noGrp="1"/>
          </p:cNvSpPr>
          <p:nvPr>
            <p:ph idx="4294967295"/>
          </p:nvPr>
        </p:nvSpPr>
        <p:spPr>
          <a:xfrm>
            <a:off x="1721247" y="1393825"/>
            <a:ext cx="8749506" cy="4821238"/>
          </a:xfrm>
          <a:prstGeom prst="rect">
            <a:avLst/>
          </a:prstGeom>
        </p:spPr>
        <p:txBody>
          <a:bodyPr/>
          <a:lstStyle/>
          <a:p>
            <a:pPr>
              <a:spcBef>
                <a:spcPts val="1200"/>
              </a:spcBef>
            </a:pPr>
            <a:r>
              <a:rPr lang="en-US" sz="2400" b="0" dirty="0"/>
              <a:t>There is no need for access to proprietary servers and/or databases and no need for </a:t>
            </a:r>
            <a:r>
              <a:rPr lang="en-US" sz="2400" b="0" dirty="0" smtClean="0"/>
              <a:t>non-disclosure agreements for </a:t>
            </a:r>
            <a:r>
              <a:rPr lang="en-US" sz="2400" b="0" dirty="0"/>
              <a:t>non-NASA team members. </a:t>
            </a:r>
          </a:p>
          <a:p>
            <a:pPr>
              <a:spcBef>
                <a:spcPts val="1200"/>
              </a:spcBef>
            </a:pPr>
            <a:r>
              <a:rPr lang="en-US" sz="2400" b="0" dirty="0"/>
              <a:t>Software Usage Agreements (SUA) are already in place that allow sharing of Monte, GMAT, and Copernicus between the software development teams and users of these systems. </a:t>
            </a:r>
          </a:p>
          <a:p>
            <a:pPr>
              <a:spcBef>
                <a:spcPts val="1200"/>
              </a:spcBef>
            </a:pPr>
            <a:r>
              <a:rPr lang="en-US" sz="2400" b="0" dirty="0"/>
              <a:t>There are no special requirements for facilities or tools to perform this assessment. </a:t>
            </a:r>
          </a:p>
          <a:p>
            <a:endParaRPr lang="en-US" dirty="0"/>
          </a:p>
        </p:txBody>
      </p:sp>
    </p:spTree>
    <p:extLst>
      <p:ext uri="{BB962C8B-B14F-4D97-AF65-F5344CB8AC3E}">
        <p14:creationId xmlns:p14="http://schemas.microsoft.com/office/powerpoint/2010/main" val="1219084179"/>
      </p:ext>
    </p:extLst>
  </p:cSld>
  <p:clrMapOvr>
    <a:masterClrMapping/>
  </p:clrMapOvr>
  <p:transition spd="med">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05616" y="332317"/>
            <a:ext cx="7404100" cy="769938"/>
          </a:xfrm>
          <a:prstGeom prst="rect">
            <a:avLst/>
          </a:prstGeom>
        </p:spPr>
        <p:txBody>
          <a:bodyPr/>
          <a:lstStyle/>
          <a:p>
            <a:r>
              <a:rPr lang="en-US" sz="2400" dirty="0"/>
              <a:t>Acronyms</a:t>
            </a:r>
          </a:p>
        </p:txBody>
      </p:sp>
      <p:sp>
        <p:nvSpPr>
          <p:cNvPr id="3" name="Content Placeholder 2"/>
          <p:cNvSpPr>
            <a:spLocks noGrp="1"/>
          </p:cNvSpPr>
          <p:nvPr>
            <p:ph idx="4294967295"/>
          </p:nvPr>
        </p:nvSpPr>
        <p:spPr>
          <a:xfrm>
            <a:off x="1127423" y="1102255"/>
            <a:ext cx="9937155" cy="4492095"/>
          </a:xfrm>
          <a:prstGeom prst="rect">
            <a:avLst/>
          </a:prstGeom>
        </p:spPr>
        <p:txBody>
          <a:bodyPr/>
          <a:lstStyle/>
          <a:p>
            <a:pPr>
              <a:spcBef>
                <a:spcPts val="600"/>
              </a:spcBef>
            </a:pPr>
            <a:r>
              <a:rPr lang="en-US" sz="2400" b="0" dirty="0"/>
              <a:t>SoS  	System of Systems</a:t>
            </a:r>
          </a:p>
          <a:p>
            <a:pPr>
              <a:spcBef>
                <a:spcPts val="600"/>
              </a:spcBef>
            </a:pPr>
            <a:r>
              <a:rPr lang="en-US" sz="2400" b="0" dirty="0"/>
              <a:t>GMAT  	General Mission Analysis Tool</a:t>
            </a:r>
          </a:p>
          <a:p>
            <a:pPr>
              <a:spcBef>
                <a:spcPts val="600"/>
              </a:spcBef>
            </a:pPr>
            <a:r>
              <a:rPr lang="en-US" sz="2400" b="0" dirty="0"/>
              <a:t>MONTE	Mission-Analysis Operations Navigation Toolkit Environment</a:t>
            </a:r>
          </a:p>
          <a:p>
            <a:pPr>
              <a:spcBef>
                <a:spcPts val="600"/>
              </a:spcBef>
            </a:pPr>
            <a:r>
              <a:rPr lang="en-US" sz="2400" b="0" dirty="0"/>
              <a:t>NESC	NASA Engineering and Safety Center </a:t>
            </a:r>
          </a:p>
          <a:p>
            <a:pPr>
              <a:spcBef>
                <a:spcPts val="600"/>
              </a:spcBef>
            </a:pPr>
            <a:r>
              <a:rPr lang="en-US" sz="2400" b="0" dirty="0"/>
              <a:t>ODTBX	Orbit Determination Toolbox</a:t>
            </a:r>
          </a:p>
          <a:p>
            <a:pPr>
              <a:spcBef>
                <a:spcPts val="600"/>
              </a:spcBef>
            </a:pPr>
            <a:r>
              <a:rPr lang="en-US" sz="2400" b="0" dirty="0"/>
              <a:t>POST 	Program to Optimize Simulated Trajectories</a:t>
            </a:r>
          </a:p>
          <a:p>
            <a:pPr>
              <a:spcBef>
                <a:spcPts val="600"/>
              </a:spcBef>
            </a:pPr>
            <a:r>
              <a:rPr lang="en-US" sz="2400" b="0" dirty="0"/>
              <a:t>SEP	Solar Electric Propulsion</a:t>
            </a:r>
          </a:p>
          <a:p>
            <a:pPr>
              <a:spcBef>
                <a:spcPts val="600"/>
              </a:spcBef>
            </a:pPr>
            <a:r>
              <a:rPr lang="en-US" sz="2400" b="0" dirty="0"/>
              <a:t>API 	</a:t>
            </a:r>
            <a:r>
              <a:rPr lang="en-US" sz="2400" b="0" dirty="0" smtClean="0"/>
              <a:t>Application </a:t>
            </a:r>
            <a:r>
              <a:rPr lang="en-US" sz="2400" b="0" dirty="0"/>
              <a:t>Programming </a:t>
            </a:r>
            <a:r>
              <a:rPr lang="en-US" sz="2400" b="0" dirty="0" smtClean="0"/>
              <a:t>Interface</a:t>
            </a:r>
          </a:p>
          <a:p>
            <a:pPr>
              <a:spcBef>
                <a:spcPts val="600"/>
              </a:spcBef>
            </a:pPr>
            <a:r>
              <a:rPr lang="en-US" sz="2400" b="0" dirty="0" smtClean="0"/>
              <a:t>O-REx    OSIRIS-REx Mission</a:t>
            </a:r>
            <a:endParaRPr lang="en-US" sz="2400" b="0" dirty="0"/>
          </a:p>
        </p:txBody>
      </p:sp>
    </p:spTree>
    <p:extLst>
      <p:ext uri="{BB962C8B-B14F-4D97-AF65-F5344CB8AC3E}">
        <p14:creationId xmlns:p14="http://schemas.microsoft.com/office/powerpoint/2010/main" val="1448990180"/>
      </p:ext>
    </p:extLst>
  </p:cSld>
  <p:clrMapOvr>
    <a:masterClrMapping/>
  </p:clrMapOvr>
  <p:transition spd="med">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52424"/>
            <a:ext cx="7404100" cy="582613"/>
          </a:xfrm>
          <a:prstGeom prst="rect">
            <a:avLst/>
          </a:prstGeom>
        </p:spPr>
        <p:txBody>
          <a:bodyPr/>
          <a:lstStyle/>
          <a:p>
            <a:r>
              <a:rPr lang="en-US" sz="2400" dirty="0"/>
              <a:t>Constraints</a:t>
            </a:r>
          </a:p>
        </p:txBody>
      </p:sp>
      <p:sp>
        <p:nvSpPr>
          <p:cNvPr id="3" name="Content Placeholder 2"/>
          <p:cNvSpPr>
            <a:spLocks noGrp="1"/>
          </p:cNvSpPr>
          <p:nvPr>
            <p:ph idx="4294967295"/>
          </p:nvPr>
        </p:nvSpPr>
        <p:spPr>
          <a:xfrm>
            <a:off x="1702197" y="1393825"/>
            <a:ext cx="8787606" cy="2082800"/>
          </a:xfrm>
          <a:prstGeom prst="rect">
            <a:avLst/>
          </a:prstGeom>
        </p:spPr>
        <p:txBody>
          <a:bodyPr/>
          <a:lstStyle/>
          <a:p>
            <a:pPr>
              <a:spcBef>
                <a:spcPts val="1200"/>
              </a:spcBef>
            </a:pPr>
            <a:r>
              <a:rPr lang="en-US" sz="2000" b="0" dirty="0" smtClean="0"/>
              <a:t>Integration efforts will employ Python inter-tool for interfaces as Monte and Copernicus already interface with Python</a:t>
            </a:r>
            <a:r>
              <a:rPr lang="en-US" sz="2000" b="0" dirty="0"/>
              <a:t> </a:t>
            </a:r>
            <a:r>
              <a:rPr lang="en-US" sz="2000" b="0" dirty="0" smtClean="0"/>
              <a:t>(and GMAT does now, too).</a:t>
            </a:r>
          </a:p>
          <a:p>
            <a:pPr>
              <a:spcBef>
                <a:spcPts val="1200"/>
              </a:spcBef>
            </a:pPr>
            <a:r>
              <a:rPr lang="en-US" sz="2000" b="0" dirty="0" smtClean="0"/>
              <a:t>GMAT </a:t>
            </a:r>
            <a:r>
              <a:rPr lang="en-US" sz="2000" b="0" dirty="0"/>
              <a:t>API testing will be performed by extending the existing MATLAB-based test system and will employ the MATLAB-Python interface and the MATLAB-JAVA interface. </a:t>
            </a:r>
            <a:endParaRPr lang="en-US" sz="2000" dirty="0"/>
          </a:p>
        </p:txBody>
      </p:sp>
    </p:spTree>
    <p:extLst>
      <p:ext uri="{BB962C8B-B14F-4D97-AF65-F5344CB8AC3E}">
        <p14:creationId xmlns:p14="http://schemas.microsoft.com/office/powerpoint/2010/main" val="626609266"/>
      </p:ext>
    </p:extLst>
  </p:cSld>
  <p:clrMapOvr>
    <a:masterClrMapping/>
  </p:clrMapOvr>
  <p:transition spd="med">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00703"/>
            <a:ext cx="7404100" cy="489872"/>
          </a:xfrm>
          <a:prstGeom prst="rect">
            <a:avLst/>
          </a:prstGeom>
        </p:spPr>
        <p:txBody>
          <a:bodyPr/>
          <a:lstStyle/>
          <a:p>
            <a:r>
              <a:rPr lang="en-US" sz="2400" dirty="0"/>
              <a:t>Background: GMAT, Monte, </a:t>
            </a:r>
            <a:r>
              <a:rPr lang="en-US" sz="2400" dirty="0" smtClean="0"/>
              <a:t>Copernicus</a:t>
            </a:r>
            <a:endParaRPr lang="en-US" sz="2400" dirty="0"/>
          </a:p>
        </p:txBody>
      </p:sp>
      <p:sp>
        <p:nvSpPr>
          <p:cNvPr id="3" name="Content Placeholder 2"/>
          <p:cNvSpPr>
            <a:spLocks noGrp="1"/>
          </p:cNvSpPr>
          <p:nvPr>
            <p:ph sz="half" idx="4294967295"/>
          </p:nvPr>
        </p:nvSpPr>
        <p:spPr>
          <a:xfrm>
            <a:off x="510692" y="1086606"/>
            <a:ext cx="3881437" cy="4785411"/>
          </a:xfrm>
          <a:prstGeom prst="rect">
            <a:avLst/>
          </a:prstGeom>
        </p:spPr>
        <p:txBody>
          <a:bodyPr/>
          <a:lstStyle/>
          <a:p>
            <a:pPr marL="171450" indent="-171450" eaLnBrk="1" hangingPunct="1">
              <a:buFont typeface="Arial" panose="020B0604020202020204" pitchFamily="34" charset="0"/>
              <a:buChar char="•"/>
              <a:defRPr/>
            </a:pPr>
            <a:r>
              <a:rPr lang="en-US" sz="1800" dirty="0"/>
              <a:t>Legacy, Enterprise Systems</a:t>
            </a:r>
          </a:p>
          <a:p>
            <a:pPr marL="171450" indent="-171450" eaLnBrk="1" hangingPunct="1">
              <a:buFont typeface="Arial" panose="020B0604020202020204" pitchFamily="34" charset="0"/>
              <a:buChar char="•"/>
              <a:defRPr/>
            </a:pPr>
            <a:r>
              <a:rPr lang="en-US" sz="1800" dirty="0"/>
              <a:t>Customers</a:t>
            </a:r>
          </a:p>
          <a:p>
            <a:pPr marL="581025" lvl="1" indent="-238125" eaLnBrk="1" hangingPunct="1">
              <a:buFont typeface="Arial" panose="020B0604020202020204" pitchFamily="34" charset="0"/>
              <a:buChar char="•"/>
              <a:defRPr/>
            </a:pPr>
            <a:r>
              <a:rPr lang="en-US" sz="1600" dirty="0"/>
              <a:t>Together support 30+ flight projects and development efforts</a:t>
            </a:r>
          </a:p>
          <a:p>
            <a:pPr marL="171450" indent="-171450" eaLnBrk="1" hangingPunct="1">
              <a:buFont typeface="Arial" panose="020B0604020202020204" pitchFamily="34" charset="0"/>
              <a:buChar char="•"/>
              <a:defRPr/>
            </a:pPr>
            <a:r>
              <a:rPr lang="en-US" sz="1800" dirty="0"/>
              <a:t>Mission Lifecycle: </a:t>
            </a:r>
          </a:p>
          <a:p>
            <a:pPr marL="581025" lvl="1" indent="-238125" eaLnBrk="1" hangingPunct="1">
              <a:buFont typeface="Arial" panose="020B0604020202020204" pitchFamily="34" charset="0"/>
              <a:buChar char="•"/>
              <a:defRPr/>
            </a:pPr>
            <a:r>
              <a:rPr lang="en-US" sz="1600" dirty="0"/>
              <a:t>Design</a:t>
            </a:r>
          </a:p>
          <a:p>
            <a:pPr marL="581025" lvl="1" indent="-238125" eaLnBrk="1" hangingPunct="1">
              <a:buFont typeface="Arial" panose="020B0604020202020204" pitchFamily="34" charset="0"/>
              <a:buChar char="•"/>
              <a:defRPr/>
            </a:pPr>
            <a:r>
              <a:rPr lang="en-US" sz="1600" dirty="0"/>
              <a:t>Analysis</a:t>
            </a:r>
          </a:p>
          <a:p>
            <a:pPr marL="581025" lvl="1" indent="-238125" eaLnBrk="1" hangingPunct="1">
              <a:buFont typeface="Arial" panose="020B0604020202020204" pitchFamily="34" charset="0"/>
              <a:buChar char="•"/>
              <a:defRPr/>
            </a:pPr>
            <a:r>
              <a:rPr lang="en-US" sz="1600" dirty="0"/>
              <a:t>Ops</a:t>
            </a:r>
          </a:p>
          <a:p>
            <a:pPr marL="171450" indent="-171450" eaLnBrk="1" hangingPunct="1">
              <a:buFont typeface="Arial" panose="020B0604020202020204" pitchFamily="34" charset="0"/>
              <a:buChar char="•"/>
              <a:defRPr/>
            </a:pPr>
            <a:r>
              <a:rPr lang="en-US" sz="1800" dirty="0"/>
              <a:t>Applications</a:t>
            </a:r>
          </a:p>
          <a:p>
            <a:pPr marL="581025" lvl="1" indent="-238125" eaLnBrk="1" hangingPunct="1">
              <a:buFont typeface="Arial" panose="020B0604020202020204" pitchFamily="34" charset="0"/>
              <a:buChar char="•"/>
              <a:defRPr/>
            </a:pPr>
            <a:r>
              <a:rPr lang="en-US" sz="1600" dirty="0"/>
              <a:t>Orbit Determination</a:t>
            </a:r>
          </a:p>
          <a:p>
            <a:pPr marL="581025" lvl="1" indent="-238125" eaLnBrk="1" hangingPunct="1">
              <a:buFont typeface="Arial" panose="020B0604020202020204" pitchFamily="34" charset="0"/>
              <a:buChar char="•"/>
              <a:defRPr/>
            </a:pPr>
            <a:r>
              <a:rPr lang="en-US" sz="1600" dirty="0"/>
              <a:t>Error Analysis</a:t>
            </a:r>
          </a:p>
          <a:p>
            <a:pPr marL="581025" lvl="1" indent="-238125" eaLnBrk="1" hangingPunct="1">
              <a:buFont typeface="Arial" panose="020B0604020202020204" pitchFamily="34" charset="0"/>
              <a:buChar char="•"/>
              <a:defRPr/>
            </a:pPr>
            <a:r>
              <a:rPr lang="en-US" sz="1600" dirty="0"/>
              <a:t>Trajectory Optimization</a:t>
            </a:r>
          </a:p>
          <a:p>
            <a:pPr marL="581025" lvl="1" indent="-238125" eaLnBrk="1" hangingPunct="1">
              <a:buFont typeface="Arial" panose="020B0604020202020204" pitchFamily="34" charset="0"/>
              <a:buChar char="•"/>
              <a:defRPr/>
            </a:pPr>
            <a:r>
              <a:rPr lang="en-US" sz="1600" dirty="0"/>
              <a:t>Flight Products</a:t>
            </a:r>
          </a:p>
          <a:p>
            <a:pPr marL="581025" lvl="1" indent="-238125" eaLnBrk="1" hangingPunct="1">
              <a:buFont typeface="Arial" panose="020B0604020202020204" pitchFamily="34" charset="0"/>
              <a:buChar char="•"/>
              <a:defRPr/>
            </a:pPr>
            <a:r>
              <a:rPr lang="en-US" sz="1600" dirty="0"/>
              <a:t>Development</a:t>
            </a:r>
          </a:p>
          <a:p>
            <a:pPr marL="581025" lvl="1" indent="-238125" eaLnBrk="1" hangingPunct="1">
              <a:buFont typeface="Arial" panose="020B0604020202020204" pitchFamily="34" charset="0"/>
              <a:buChar char="•"/>
              <a:defRPr/>
            </a:pPr>
            <a:r>
              <a:rPr lang="en-US" sz="1600" dirty="0"/>
              <a:t>Many others</a:t>
            </a:r>
          </a:p>
          <a:p>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4197" y="969922"/>
            <a:ext cx="2775730" cy="2260080"/>
          </a:xfrm>
          <a:prstGeom prst="rect">
            <a:avLst/>
          </a:prstGeom>
          <a:noFill/>
          <a:ln>
            <a:noFill/>
          </a:ln>
        </p:spPr>
      </p:pic>
      <p:sp>
        <p:nvSpPr>
          <p:cNvPr id="8" name="TextBox 7"/>
          <p:cNvSpPr txBox="1"/>
          <p:nvPr/>
        </p:nvSpPr>
        <p:spPr>
          <a:xfrm>
            <a:off x="4933054" y="3248480"/>
            <a:ext cx="2538016" cy="461665"/>
          </a:xfrm>
          <a:prstGeom prst="rect">
            <a:avLst/>
          </a:prstGeom>
          <a:noFill/>
        </p:spPr>
        <p:txBody>
          <a:bodyPr wrap="square" rtlCol="0">
            <a:spAutoFit/>
          </a:bodyPr>
          <a:lstStyle/>
          <a:p>
            <a:pPr algn="ctr"/>
            <a:r>
              <a:rPr lang="en-US" sz="1200" b="1" dirty="0">
                <a:latin typeface="+mj-lt"/>
              </a:rPr>
              <a:t>Monte: Landing Site Statistical Hazard Avoidance</a:t>
            </a:r>
          </a:p>
        </p:txBody>
      </p:sp>
      <p:pic>
        <p:nvPicPr>
          <p:cNvPr id="9" name="Picture 8"/>
          <p:cNvPicPr>
            <a:picLocks noChangeAspect="1"/>
          </p:cNvPicPr>
          <p:nvPr/>
        </p:nvPicPr>
        <p:blipFill>
          <a:blip r:embed="rId3"/>
          <a:stretch>
            <a:fillRect/>
          </a:stretch>
        </p:blipFill>
        <p:spPr>
          <a:xfrm>
            <a:off x="8284979" y="1941017"/>
            <a:ext cx="3370719" cy="2601253"/>
          </a:xfrm>
          <a:prstGeom prst="rect">
            <a:avLst/>
          </a:prstGeom>
        </p:spPr>
      </p:pic>
      <p:sp>
        <p:nvSpPr>
          <p:cNvPr id="10" name="TextBox 9"/>
          <p:cNvSpPr txBox="1"/>
          <p:nvPr/>
        </p:nvSpPr>
        <p:spPr>
          <a:xfrm>
            <a:off x="8951018" y="4606759"/>
            <a:ext cx="2203721" cy="645483"/>
          </a:xfrm>
          <a:prstGeom prst="rect">
            <a:avLst/>
          </a:prstGeom>
        </p:spPr>
        <p:txBody>
          <a:bodyPr vert="horz" wrap="none" lIns="91440" tIns="45720" rIns="91440" bIns="45720" rtlCol="0">
            <a:noAutofit/>
          </a:bodyPr>
          <a:lstStyle/>
          <a:p>
            <a:pPr algn="ctr">
              <a:lnSpc>
                <a:spcPct val="90000"/>
              </a:lnSpc>
            </a:pPr>
            <a:r>
              <a:rPr lang="en-US" sz="1200" b="1" dirty="0">
                <a:latin typeface="Arial" panose="020B0604020202020204" pitchFamily="34" charset="0"/>
                <a:cs typeface="Arial" panose="020B0604020202020204" pitchFamily="34" charset="0"/>
              </a:rPr>
              <a:t>GMAT: Lunar Ice Cube EM1 Launch,</a:t>
            </a:r>
          </a:p>
          <a:p>
            <a:pPr algn="ctr">
              <a:lnSpc>
                <a:spcPct val="90000"/>
              </a:lnSpc>
            </a:pPr>
            <a:r>
              <a:rPr lang="en-US" sz="1200" b="1" dirty="0">
                <a:latin typeface="Arial" panose="020B0604020202020204" pitchFamily="34" charset="0"/>
                <a:cs typeface="Arial" panose="020B0604020202020204" pitchFamily="34" charset="0"/>
              </a:rPr>
              <a:t> through Lunar Flyby, to Lunar </a:t>
            </a:r>
          </a:p>
          <a:p>
            <a:pPr algn="ctr">
              <a:lnSpc>
                <a:spcPct val="90000"/>
              </a:lnSpc>
            </a:pPr>
            <a:r>
              <a:rPr lang="en-US" sz="1200" b="1" dirty="0">
                <a:latin typeface="Arial" panose="020B0604020202020204" pitchFamily="34" charset="0"/>
                <a:cs typeface="Arial" panose="020B0604020202020204" pitchFamily="34" charset="0"/>
              </a:rPr>
              <a:t>Capture using SEP</a:t>
            </a:r>
          </a:p>
        </p:txBody>
      </p:sp>
      <p:sp>
        <p:nvSpPr>
          <p:cNvPr id="12" name="TextBox 11"/>
          <p:cNvSpPr txBox="1"/>
          <p:nvPr/>
        </p:nvSpPr>
        <p:spPr>
          <a:xfrm>
            <a:off x="4909427" y="5873387"/>
            <a:ext cx="2373144" cy="441818"/>
          </a:xfrm>
          <a:prstGeom prst="rect">
            <a:avLst/>
          </a:prstGeom>
        </p:spPr>
        <p:txBody>
          <a:bodyPr vert="horz" wrap="none" lIns="91440" tIns="45720" rIns="91440" bIns="45720" rtlCol="0">
            <a:noAutofit/>
          </a:bodyPr>
          <a:lstStyle/>
          <a:p>
            <a:pPr algn="ctr">
              <a:lnSpc>
                <a:spcPct val="90000"/>
              </a:lnSpc>
            </a:pPr>
            <a:r>
              <a:rPr lang="en-US" sz="1200" b="1" dirty="0">
                <a:latin typeface="+mn-lt"/>
              </a:rPr>
              <a:t>Copernicus: NRHO to DRO Transfer </a:t>
            </a:r>
            <a:r>
              <a:rPr lang="en-US" sz="1200" b="1" dirty="0" smtClean="0">
                <a:latin typeface="+mn-lt"/>
              </a:rPr>
              <a:t/>
            </a:r>
            <a:br>
              <a:rPr lang="en-US" sz="1200" b="1" dirty="0" smtClean="0">
                <a:latin typeface="+mn-lt"/>
              </a:rPr>
            </a:br>
            <a:r>
              <a:rPr lang="en-US" sz="1200" b="1" dirty="0" smtClean="0">
                <a:latin typeface="+mn-lt"/>
              </a:rPr>
              <a:t>in the Earth </a:t>
            </a:r>
            <a:r>
              <a:rPr lang="en-US" sz="1200" b="1" dirty="0">
                <a:latin typeface="+mn-lt"/>
              </a:rPr>
              <a:t>Moon System</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5939" y="3764210"/>
            <a:ext cx="3442085" cy="2107807"/>
          </a:xfrm>
          <a:prstGeom prst="rect">
            <a:avLst/>
          </a:prstGeom>
        </p:spPr>
      </p:pic>
    </p:spTree>
    <p:extLst>
      <p:ext uri="{BB962C8B-B14F-4D97-AF65-F5344CB8AC3E}">
        <p14:creationId xmlns:p14="http://schemas.microsoft.com/office/powerpoint/2010/main" val="2867406373"/>
      </p:ext>
    </p:extLst>
  </p:cSld>
  <p:clrMapOvr>
    <a:masterClrMapping/>
  </p:clrMapOvr>
  <p:transition spd="med">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428741" y="271992"/>
            <a:ext cx="7404100" cy="442383"/>
          </a:xfrm>
          <a:prstGeom prst="rect">
            <a:avLst/>
          </a:prstGeom>
        </p:spPr>
        <p:txBody>
          <a:bodyPr/>
          <a:lstStyle/>
          <a:p>
            <a:r>
              <a:rPr lang="en-US" sz="2400" kern="1200" dirty="0"/>
              <a:t>Scope</a:t>
            </a:r>
            <a:endParaRPr lang="en-US" dirty="0"/>
          </a:p>
        </p:txBody>
      </p:sp>
      <p:sp>
        <p:nvSpPr>
          <p:cNvPr id="3" name="Content Placeholder 2"/>
          <p:cNvSpPr>
            <a:spLocks noGrp="1"/>
          </p:cNvSpPr>
          <p:nvPr>
            <p:ph idx="4294967295"/>
          </p:nvPr>
        </p:nvSpPr>
        <p:spPr>
          <a:xfrm>
            <a:off x="1695184" y="1025692"/>
            <a:ext cx="8871215" cy="4821238"/>
          </a:xfrm>
          <a:prstGeom prst="rect">
            <a:avLst/>
          </a:prstGeom>
        </p:spPr>
        <p:txBody>
          <a:bodyPr/>
          <a:lstStyle/>
          <a:p>
            <a:pPr marL="0" eaLnBrk="1" hangingPunct="1">
              <a:buFont typeface="Arial" panose="020B0604020202020204" pitchFamily="34" charset="0"/>
              <a:buChar char="•"/>
              <a:defRPr/>
            </a:pPr>
            <a:r>
              <a:rPr lang="en-US" sz="1800" dirty="0"/>
              <a:t>Focus on Three Key Areas</a:t>
            </a:r>
          </a:p>
          <a:p>
            <a:pPr marL="944562" lvl="2" indent="-342900" eaLnBrk="1" hangingPunct="1">
              <a:buFont typeface="+mj-lt"/>
              <a:buAutoNum type="arabicPeriod"/>
              <a:defRPr/>
            </a:pPr>
            <a:r>
              <a:rPr lang="en-US" sz="1600" b="1" dirty="0"/>
              <a:t>Enterprise </a:t>
            </a:r>
            <a:r>
              <a:rPr lang="en-US" sz="1600" b="1" dirty="0" smtClean="0"/>
              <a:t>SoS </a:t>
            </a:r>
            <a:r>
              <a:rPr lang="en-US" sz="1600" b="1" dirty="0"/>
              <a:t>Integration</a:t>
            </a:r>
            <a:r>
              <a:rPr lang="en-US" sz="1600" dirty="0"/>
              <a:t>: Develop and </a:t>
            </a:r>
            <a:r>
              <a:rPr lang="en-US" sz="1600" dirty="0" smtClean="0"/>
              <a:t>mature </a:t>
            </a:r>
            <a:r>
              <a:rPr lang="en-US" sz="1600" dirty="0"/>
              <a:t>API </a:t>
            </a:r>
            <a:r>
              <a:rPr lang="en-US" sz="1600" dirty="0" smtClean="0"/>
              <a:t>and </a:t>
            </a:r>
            <a:r>
              <a:rPr lang="en-US" sz="1600" dirty="0"/>
              <a:t>system </a:t>
            </a:r>
            <a:r>
              <a:rPr lang="en-US" sz="1600" dirty="0" smtClean="0"/>
              <a:t>interfaces </a:t>
            </a:r>
            <a:r>
              <a:rPr lang="en-US" sz="1600" dirty="0"/>
              <a:t>to allow enterprise applications to share information and/or capability with each other and with other programming environments.</a:t>
            </a:r>
          </a:p>
          <a:p>
            <a:pPr marL="944562" lvl="2" indent="-342900" eaLnBrk="1" hangingPunct="1">
              <a:buFont typeface="+mj-lt"/>
              <a:buAutoNum type="arabicPeriod"/>
              <a:defRPr/>
            </a:pPr>
            <a:r>
              <a:rPr lang="en-US" sz="1600" b="1" dirty="0"/>
              <a:t>Component Sharing</a:t>
            </a:r>
            <a:r>
              <a:rPr lang="en-US" sz="1600" dirty="0"/>
              <a:t>: Complete integration of OpenFrames graphics component originally developed for </a:t>
            </a:r>
            <a:r>
              <a:rPr lang="en-US" sz="1600" dirty="0" smtClean="0"/>
              <a:t>Copernicus </a:t>
            </a:r>
            <a:r>
              <a:rPr lang="en-US" sz="1600" dirty="0"/>
              <a:t>into </a:t>
            </a:r>
            <a:r>
              <a:rPr lang="en-US" sz="1600" dirty="0" smtClean="0"/>
              <a:t>GMAT and </a:t>
            </a:r>
            <a:r>
              <a:rPr lang="en-US" sz="1600" dirty="0"/>
              <a:t>deprecate GMAT’s legacy graphics component.</a:t>
            </a:r>
          </a:p>
          <a:p>
            <a:pPr marL="944562" lvl="2" indent="-342900" eaLnBrk="1" hangingPunct="1">
              <a:buFont typeface="+mj-lt"/>
              <a:buAutoNum type="arabicPeriod"/>
              <a:defRPr/>
            </a:pPr>
            <a:r>
              <a:rPr lang="en-US" sz="1600" b="1" dirty="0"/>
              <a:t>Lessons Learned</a:t>
            </a:r>
            <a:r>
              <a:rPr lang="en-US" sz="1600" dirty="0"/>
              <a:t>: Develop technical and legal lessons learned for integration of NASA’s flight mechanics systems.</a:t>
            </a:r>
          </a:p>
          <a:p>
            <a:pPr marL="1257300" lvl="3" eaLnBrk="1" hangingPunct="1">
              <a:buFont typeface="Arial" panose="020B0604020202020204" pitchFamily="34" charset="0"/>
              <a:buChar char="•"/>
              <a:defRPr/>
            </a:pPr>
            <a:r>
              <a:rPr lang="en-US" sz="1600" dirty="0"/>
              <a:t>Interface standards/protocols</a:t>
            </a:r>
          </a:p>
          <a:p>
            <a:pPr marL="1257300" lvl="3" eaLnBrk="1" hangingPunct="1">
              <a:buFont typeface="Arial" panose="020B0604020202020204" pitchFamily="34" charset="0"/>
              <a:buChar char="•"/>
              <a:defRPr/>
            </a:pPr>
            <a:r>
              <a:rPr lang="en-US" sz="1600" dirty="0"/>
              <a:t>Legal/policy lessons to enable sharing of source and binaries among </a:t>
            </a:r>
            <a:r>
              <a:rPr lang="en-US" sz="1600" dirty="0" smtClean="0"/>
              <a:t>centers/projects</a:t>
            </a:r>
            <a:endParaRPr lang="en-US" sz="1600" dirty="0"/>
          </a:p>
          <a:p>
            <a:pPr marL="0" eaLnBrk="1" hangingPunct="1">
              <a:buFont typeface="Arial" panose="020B0604020202020204" pitchFamily="34" charset="0"/>
              <a:buChar char="•"/>
              <a:defRPr/>
            </a:pPr>
            <a:r>
              <a:rPr lang="en-US" sz="1800" dirty="0"/>
              <a:t>Strategy</a:t>
            </a:r>
          </a:p>
          <a:p>
            <a:pPr marL="800100" lvl="2" eaLnBrk="1" hangingPunct="1">
              <a:buFont typeface="Arial" panose="020B0604020202020204" pitchFamily="34" charset="0"/>
              <a:buChar char="•"/>
              <a:defRPr/>
            </a:pPr>
            <a:r>
              <a:rPr lang="en-US" sz="1600" dirty="0"/>
              <a:t>Focus SoS integration on use cases that tools cannot currently support. </a:t>
            </a:r>
            <a:endParaRPr lang="en-US" sz="1600" dirty="0" smtClean="0"/>
          </a:p>
          <a:p>
            <a:pPr marL="800100" lvl="2" eaLnBrk="1" hangingPunct="1">
              <a:buFont typeface="Arial" panose="020B0604020202020204" pitchFamily="34" charset="0"/>
              <a:buChar char="•"/>
              <a:defRPr/>
            </a:pPr>
            <a:r>
              <a:rPr lang="en-US" sz="1600" dirty="0" smtClean="0"/>
              <a:t>Focus </a:t>
            </a:r>
            <a:r>
              <a:rPr lang="en-US" sz="1600" dirty="0"/>
              <a:t>on low hanging fruit to eliminate duplicative graphics components between GMAT and Copernicus.</a:t>
            </a:r>
          </a:p>
          <a:p>
            <a:pPr marL="0" eaLnBrk="1" hangingPunct="1">
              <a:buFont typeface="Arial" panose="020B0604020202020204" pitchFamily="34" charset="0"/>
              <a:buChar char="•"/>
              <a:defRPr/>
            </a:pPr>
            <a:endParaRPr lang="en-US" b="0" dirty="0"/>
          </a:p>
          <a:p>
            <a:pPr marL="114300" lvl="1" indent="0" eaLnBrk="1" hangingPunct="1">
              <a:buNone/>
              <a:defRPr/>
            </a:pPr>
            <a:endParaRPr lang="en-US" sz="1600" dirty="0"/>
          </a:p>
          <a:p>
            <a:pPr marL="0" eaLnBrk="1" hangingPunct="1">
              <a:buNone/>
              <a:defRPr/>
            </a:pPr>
            <a:endParaRPr lang="en-US" sz="1800" dirty="0"/>
          </a:p>
          <a:p>
            <a:pPr eaLnBrk="1" hangingPunct="1">
              <a:defRPr/>
            </a:pPr>
            <a:endParaRPr lang="en-US" sz="1800" dirty="0"/>
          </a:p>
          <a:p>
            <a:endParaRPr lang="en-US" dirty="0"/>
          </a:p>
        </p:txBody>
      </p:sp>
    </p:spTree>
    <p:extLst>
      <p:ext uri="{BB962C8B-B14F-4D97-AF65-F5344CB8AC3E}">
        <p14:creationId xmlns:p14="http://schemas.microsoft.com/office/powerpoint/2010/main" val="517085454"/>
      </p:ext>
    </p:extLst>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41081"/>
            <a:ext cx="7404100" cy="396875"/>
          </a:xfrm>
          <a:prstGeom prst="rect">
            <a:avLst/>
          </a:prstGeom>
        </p:spPr>
        <p:txBody>
          <a:bodyPr/>
          <a:lstStyle/>
          <a:p>
            <a:r>
              <a:rPr lang="en-US" sz="2400" dirty="0"/>
              <a:t>Key Stakeholders</a:t>
            </a:r>
          </a:p>
        </p:txBody>
      </p:sp>
      <p:sp>
        <p:nvSpPr>
          <p:cNvPr id="3" name="Content Placeholder 2"/>
          <p:cNvSpPr>
            <a:spLocks noGrp="1"/>
          </p:cNvSpPr>
          <p:nvPr>
            <p:ph idx="4294967295"/>
          </p:nvPr>
        </p:nvSpPr>
        <p:spPr>
          <a:xfrm>
            <a:off x="2137569" y="1285875"/>
            <a:ext cx="7916862" cy="4821238"/>
          </a:xfrm>
          <a:prstGeom prst="rect">
            <a:avLst/>
          </a:prstGeom>
        </p:spPr>
        <p:txBody>
          <a:bodyPr/>
          <a:lstStyle/>
          <a:p>
            <a:r>
              <a:rPr lang="en-US" sz="2000" b="0" dirty="0"/>
              <a:t>Flight mechanics analysts and engineers</a:t>
            </a:r>
          </a:p>
          <a:p>
            <a:r>
              <a:rPr lang="en-US" sz="2000" b="0" dirty="0"/>
              <a:t>Chief engineers and project managers for existing and future programs, projects, and/or tasks that involve mission analysis, navigation, trajectory optimization, and mission operations to any destination</a:t>
            </a:r>
          </a:p>
          <a:p>
            <a:r>
              <a:rPr lang="en-US" sz="2000" b="0" dirty="0"/>
              <a:t>Key individual </a:t>
            </a:r>
            <a:r>
              <a:rPr lang="en-US" sz="2000" b="0" dirty="0" smtClean="0"/>
              <a:t>stakeholders:</a:t>
            </a:r>
            <a:endParaRPr lang="en-US" sz="2000" b="0" dirty="0"/>
          </a:p>
          <a:p>
            <a:pPr lvl="1"/>
            <a:r>
              <a:rPr lang="en-US" sz="1600" dirty="0"/>
              <a:t>John Lynch, Director of the Flight Dynamics Facility at NASA Goddard Space Flight Center (GSFC</a:t>
            </a:r>
            <a:r>
              <a:rPr lang="en-US" sz="1600" dirty="0" smtClean="0"/>
              <a:t>)</a:t>
            </a:r>
          </a:p>
          <a:p>
            <a:pPr lvl="1"/>
            <a:r>
              <a:rPr lang="en-US" sz="1600" dirty="0" smtClean="0"/>
              <a:t>Rich Burns, Director Space </a:t>
            </a:r>
            <a:r>
              <a:rPr lang="en-US" sz="1600" dirty="0"/>
              <a:t>Science Missions Operations (SSMO) </a:t>
            </a:r>
            <a:r>
              <a:rPr lang="en-US" sz="1600" dirty="0" smtClean="0"/>
              <a:t>at </a:t>
            </a:r>
            <a:r>
              <a:rPr lang="en-US" sz="1600" dirty="0"/>
              <a:t>NASA </a:t>
            </a:r>
            <a:r>
              <a:rPr lang="en-US" sz="1600" dirty="0" smtClean="0"/>
              <a:t>GSFC</a:t>
            </a:r>
            <a:endParaRPr lang="en-US" sz="1600" dirty="0"/>
          </a:p>
          <a:p>
            <a:pPr lvl="1"/>
            <a:r>
              <a:rPr lang="en-US" sz="1600" dirty="0"/>
              <a:t>Melissa McGuire, Deep Space Gateway (DSG) </a:t>
            </a:r>
            <a:r>
              <a:rPr lang="en-US" sz="1600" dirty="0" smtClean="0"/>
              <a:t>trajectory design lead </a:t>
            </a:r>
            <a:r>
              <a:rPr lang="en-US" sz="1600" dirty="0"/>
              <a:t>at NASA Glenn Research </a:t>
            </a:r>
            <a:r>
              <a:rPr lang="en-US" sz="1600" dirty="0" smtClean="0"/>
              <a:t>Center</a:t>
            </a:r>
            <a:endParaRPr lang="en-US" sz="1600" dirty="0"/>
          </a:p>
          <a:p>
            <a:pPr lvl="1"/>
            <a:r>
              <a:rPr lang="en-US" sz="1600" dirty="0" smtClean="0"/>
              <a:t>O-REx Analysts</a:t>
            </a:r>
            <a:endParaRPr lang="en-US" sz="1600" dirty="0"/>
          </a:p>
          <a:p>
            <a:pPr lvl="1"/>
            <a:r>
              <a:rPr lang="en-US" sz="1600" dirty="0" smtClean="0"/>
              <a:t>Europa </a:t>
            </a:r>
            <a:r>
              <a:rPr lang="en-US" sz="1600" dirty="0"/>
              <a:t>Clipper </a:t>
            </a:r>
            <a:r>
              <a:rPr lang="en-US" sz="1600" dirty="0" smtClean="0"/>
              <a:t>Analysts</a:t>
            </a:r>
            <a:endParaRPr lang="en-US" sz="1600" dirty="0"/>
          </a:p>
        </p:txBody>
      </p:sp>
    </p:spTree>
    <p:extLst>
      <p:ext uri="{BB962C8B-B14F-4D97-AF65-F5344CB8AC3E}">
        <p14:creationId xmlns:p14="http://schemas.microsoft.com/office/powerpoint/2010/main" val="735210603"/>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0910" y="289984"/>
            <a:ext cx="7404100" cy="469900"/>
          </a:xfrm>
          <a:prstGeom prst="rect">
            <a:avLst/>
          </a:prstGeom>
        </p:spPr>
        <p:txBody>
          <a:bodyPr/>
          <a:lstStyle/>
          <a:p>
            <a:r>
              <a:rPr lang="en-US" sz="2400" dirty="0"/>
              <a:t>Team List</a:t>
            </a:r>
          </a:p>
        </p:txBody>
      </p:sp>
      <p:graphicFrame>
        <p:nvGraphicFramePr>
          <p:cNvPr id="7" name="Table 6"/>
          <p:cNvGraphicFramePr>
            <a:graphicFrameLocks noGrp="1"/>
          </p:cNvGraphicFramePr>
          <p:nvPr>
            <p:extLst>
              <p:ext uri="{D42A27DB-BD31-4B8C-83A1-F6EECF244321}">
                <p14:modId xmlns:p14="http://schemas.microsoft.com/office/powerpoint/2010/main" val="1847412756"/>
              </p:ext>
            </p:extLst>
          </p:nvPr>
        </p:nvGraphicFramePr>
        <p:xfrm>
          <a:off x="692127" y="1072227"/>
          <a:ext cx="10807746" cy="4875813"/>
        </p:xfrm>
        <a:graphic>
          <a:graphicData uri="http://schemas.openxmlformats.org/drawingml/2006/table">
            <a:tbl>
              <a:tblPr/>
              <a:tblGrid>
                <a:gridCol w="1595298">
                  <a:extLst>
                    <a:ext uri="{9D8B030D-6E8A-4147-A177-3AD203B41FA5}">
                      <a16:colId xmlns:a16="http://schemas.microsoft.com/office/drawing/2014/main" val="4118219662"/>
                    </a:ext>
                  </a:extLst>
                </a:gridCol>
                <a:gridCol w="1909903">
                  <a:extLst>
                    <a:ext uri="{9D8B030D-6E8A-4147-A177-3AD203B41FA5}">
                      <a16:colId xmlns:a16="http://schemas.microsoft.com/office/drawing/2014/main" val="1867256989"/>
                    </a:ext>
                  </a:extLst>
                </a:gridCol>
                <a:gridCol w="3110653">
                  <a:extLst>
                    <a:ext uri="{9D8B030D-6E8A-4147-A177-3AD203B41FA5}">
                      <a16:colId xmlns:a16="http://schemas.microsoft.com/office/drawing/2014/main" val="73538831"/>
                    </a:ext>
                  </a:extLst>
                </a:gridCol>
                <a:gridCol w="1193800">
                  <a:extLst>
                    <a:ext uri="{9D8B030D-6E8A-4147-A177-3AD203B41FA5}">
                      <a16:colId xmlns:a16="http://schemas.microsoft.com/office/drawing/2014/main" val="1280950503"/>
                    </a:ext>
                  </a:extLst>
                </a:gridCol>
                <a:gridCol w="2998092">
                  <a:extLst>
                    <a:ext uri="{9D8B030D-6E8A-4147-A177-3AD203B41FA5}">
                      <a16:colId xmlns:a16="http://schemas.microsoft.com/office/drawing/2014/main" val="2492244109"/>
                    </a:ext>
                  </a:extLst>
                </a:gridCol>
              </a:tblGrid>
              <a:tr h="318623">
                <a:tc>
                  <a:txBody>
                    <a:bodyPr/>
                    <a:lstStyle/>
                    <a:p>
                      <a:pPr marL="0" marR="0" algn="ctr">
                        <a:spcBef>
                          <a:spcPts val="0"/>
                        </a:spcBef>
                        <a:spcAft>
                          <a:spcPts val="0"/>
                        </a:spcAft>
                      </a:pPr>
                      <a:r>
                        <a:rPr lang="en-US" sz="1200" b="1" dirty="0">
                          <a:effectLst/>
                          <a:latin typeface="Times New Roman" panose="02020603050405020304" pitchFamily="18" charset="0"/>
                          <a:ea typeface="Times New Roman" panose="02020603050405020304" pitchFamily="18" charset="0"/>
                        </a:rPr>
                        <a:t>Name</a:t>
                      </a:r>
                      <a:endParaRPr lang="en-US" sz="12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dirty="0">
                          <a:effectLst/>
                          <a:latin typeface="Times New Roman" panose="02020603050405020304" pitchFamily="18" charset="0"/>
                          <a:ea typeface="Times New Roman" panose="02020603050405020304" pitchFamily="18" charset="0"/>
                        </a:rPr>
                        <a:t>Discipline</a:t>
                      </a:r>
                      <a:endParaRPr lang="en-US" sz="12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dirty="0">
                          <a:effectLst/>
                          <a:latin typeface="Times New Roman" panose="02020603050405020304" pitchFamily="18" charset="0"/>
                          <a:ea typeface="Times New Roman" panose="02020603050405020304" pitchFamily="18" charset="0"/>
                        </a:rPr>
                        <a:t>Organization</a:t>
                      </a:r>
                      <a:endParaRPr lang="en-US" sz="12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dirty="0">
                          <a:effectLst/>
                          <a:latin typeface="Times New Roman" panose="02020603050405020304" pitchFamily="18" charset="0"/>
                          <a:ea typeface="Times New Roman" panose="02020603050405020304" pitchFamily="18" charset="0"/>
                        </a:rPr>
                        <a:t>Contact Number</a:t>
                      </a:r>
                      <a:endParaRPr lang="en-US" sz="12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a:spcBef>
                          <a:spcPts val="0"/>
                        </a:spcBef>
                        <a:spcAft>
                          <a:spcPts val="0"/>
                        </a:spcAft>
                      </a:pPr>
                      <a:r>
                        <a:rPr lang="en-US" sz="1200" b="1" dirty="0">
                          <a:effectLst/>
                          <a:latin typeface="Times New Roman" panose="02020603050405020304" pitchFamily="18" charset="0"/>
                          <a:ea typeface="Times New Roman" panose="02020603050405020304" pitchFamily="18" charset="0"/>
                        </a:rPr>
                        <a:t>Email</a:t>
                      </a:r>
                      <a:endParaRPr lang="en-US" sz="12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2012419107"/>
                  </a:ext>
                </a:extLst>
              </a:tr>
              <a:tr h="227224">
                <a:tc gridSpan="5">
                  <a:txBody>
                    <a:bodyPr/>
                    <a:lstStyle/>
                    <a:p>
                      <a:pPr marL="0" marR="0" algn="l">
                        <a:spcBef>
                          <a:spcPts val="0"/>
                        </a:spcBef>
                        <a:spcAft>
                          <a:spcPts val="0"/>
                        </a:spcAft>
                      </a:pPr>
                      <a:r>
                        <a:rPr lang="en-US" sz="1200" b="1" dirty="0">
                          <a:effectLst/>
                          <a:latin typeface="Times New Roman" panose="02020603050405020304" pitchFamily="18" charset="0"/>
                          <a:ea typeface="Times New Roman" panose="02020603050405020304" pitchFamily="18" charset="0"/>
                        </a:rPr>
                        <a:t>Core Team</a:t>
                      </a:r>
                      <a:endParaRPr lang="en-US" sz="12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34380093"/>
                  </a:ext>
                </a:extLst>
              </a:tr>
              <a:tr h="275030">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Daniel Murri</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NESC Lead</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LaRC</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757-864-1160</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daniel.g.murri@nasa.gov</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9335466"/>
                  </a:ext>
                </a:extLst>
              </a:tr>
              <a:tr h="498461">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Steven Hughes</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Technical Lead, </a:t>
                      </a:r>
                      <a:r>
                        <a:rPr lang="en-US" sz="1400" dirty="0" smtClean="0">
                          <a:effectLst/>
                          <a:latin typeface="Times New Roman" panose="02020603050405020304" pitchFamily="18" charset="0"/>
                          <a:ea typeface="Times New Roman" panose="02020603050405020304" pitchFamily="18" charset="0"/>
                        </a:rPr>
                        <a:t/>
                      </a:r>
                      <a:br>
                        <a:rPr lang="en-US" sz="1400" dirty="0" smtClean="0">
                          <a:effectLst/>
                          <a:latin typeface="Times New Roman" panose="02020603050405020304" pitchFamily="18" charset="0"/>
                          <a:ea typeface="Times New Roman" panose="02020603050405020304" pitchFamily="18" charset="0"/>
                        </a:rPr>
                      </a:br>
                      <a:r>
                        <a:rPr lang="en-US" sz="1400" dirty="0" smtClean="0">
                          <a:effectLst/>
                          <a:latin typeface="Times New Roman" panose="02020603050405020304" pitchFamily="18" charset="0"/>
                          <a:ea typeface="Times New Roman" panose="02020603050405020304" pitchFamily="18" charset="0"/>
                        </a:rPr>
                        <a:t>GMAT </a:t>
                      </a:r>
                      <a:r>
                        <a:rPr lang="en-US" sz="1400" dirty="0">
                          <a:effectLst/>
                          <a:latin typeface="Times New Roman" panose="02020603050405020304" pitchFamily="18" charset="0"/>
                          <a:ea typeface="Times New Roman" panose="02020603050405020304" pitchFamily="18" charset="0"/>
                        </a:rPr>
                        <a:t>Lead</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GSFC</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301-281-0145</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steven.p.hughes@nasa.gov</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28617"/>
                  </a:ext>
                </a:extLst>
              </a:tr>
              <a:tr h="249230">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Gerald Condon</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Copernicus Lead</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JSC</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281-483-8173</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gerald.l.condon@nasa.gov</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6165166"/>
                  </a:ext>
                </a:extLst>
              </a:tr>
              <a:tr h="498461">
                <a:tc>
                  <a:txBody>
                    <a:bodyPr/>
                    <a:lstStyle/>
                    <a:p>
                      <a:pPr marL="0" marR="0" algn="l">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Roby</a:t>
                      </a:r>
                      <a:r>
                        <a:rPr lang="en-US" sz="1400" baseline="0" dirty="0">
                          <a:solidFill>
                            <a:schemeClr val="tx1"/>
                          </a:solidFill>
                          <a:effectLst/>
                          <a:latin typeface="Times New Roman" panose="02020603050405020304" pitchFamily="18" charset="0"/>
                          <a:ea typeface="Times New Roman" panose="02020603050405020304" pitchFamily="18" charset="0"/>
                        </a:rPr>
                        <a:t> Wilson</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chemeClr val="tx1"/>
                          </a:solidFill>
                          <a:effectLst/>
                          <a:latin typeface="Times New Roman" panose="02020603050405020304" pitchFamily="18" charset="0"/>
                          <a:ea typeface="Times New Roman" panose="02020603050405020304" pitchFamily="18" charset="0"/>
                        </a:rPr>
                        <a:t>Monte-Copernicus Task Lead</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solidFill>
                            <a:schemeClr val="tx1"/>
                          </a:solidFill>
                          <a:effectLst/>
                          <a:latin typeface="Times New Roman" panose="02020603050405020304" pitchFamily="18" charset="0"/>
                          <a:ea typeface="Times New Roman" panose="02020603050405020304" pitchFamily="18" charset="0"/>
                        </a:rPr>
                        <a:t>JPL</a:t>
                      </a:r>
                      <a:endParaRPr lang="en-US" sz="1400" dirty="0">
                        <a:solidFill>
                          <a:schemeClr val="tx1"/>
                        </a:solidFill>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818.393.5301</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solidFill>
                            <a:schemeClr val="tx1"/>
                          </a:solidFill>
                          <a:effectLst/>
                          <a:latin typeface="Times New Roman" panose="02020603050405020304" pitchFamily="18" charset="0"/>
                          <a:ea typeface="Times New Roman" panose="02020603050405020304" pitchFamily="18" charset="0"/>
                        </a:rPr>
                        <a:t>roby.s.wilson@jpl.nasa.gov</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1069772"/>
                  </a:ext>
                </a:extLst>
              </a:tr>
              <a:tr h="498461">
                <a:tc>
                  <a:txBody>
                    <a:bodyPr/>
                    <a:lstStyle/>
                    <a:p>
                      <a:pPr marL="0" marR="0" algn="l" defTabSz="914400" rtl="0" eaLnBrk="1" latinLnBrk="0" hangingPunct="1">
                        <a:spcBef>
                          <a:spcPts val="0"/>
                        </a:spcBef>
                        <a:spcAft>
                          <a:spcPts val="0"/>
                        </a:spcAft>
                      </a:pP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Ricardo Restrepo</a:t>
                      </a:r>
                      <a:endParaRPr lang="en-US" sz="1400" kern="1200" dirty="0">
                        <a:solidFill>
                          <a:schemeClr val="tx1"/>
                        </a:solidFill>
                        <a:effectLst/>
                        <a:latin typeface="Times New Roman" panose="02020603050405020304" pitchFamily="18" charset="0"/>
                        <a:ea typeface="Times New Roman" panose="02020603050405020304" pitchFamily="18" charset="0"/>
                        <a:cs typeface="+mn-cs"/>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Monte-Copernicus Analyst</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effectLst/>
                          <a:latin typeface="Times New Roman" panose="02020603050405020304" pitchFamily="18" charset="0"/>
                          <a:ea typeface="Times New Roman" panose="02020603050405020304" pitchFamily="18" charset="0"/>
                        </a:rPr>
                        <a:t>JPL</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818-354-1951 </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ricardo.l.restrepo@jpl.nasa.gov</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119141"/>
                  </a:ext>
                </a:extLst>
              </a:tr>
              <a:tr h="249230">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Ted Drain</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Monte Lead Programmer</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JPL</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818-354-1149</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theodore.r.drain@jpl.nasa.gov</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894046"/>
                  </a:ext>
                </a:extLst>
              </a:tr>
              <a:tr h="340218">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Scott Evans</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Monte Task Manager</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effectLst/>
                          <a:latin typeface="Times New Roman" panose="02020603050405020304" pitchFamily="18" charset="0"/>
                          <a:ea typeface="Times New Roman" panose="02020603050405020304" pitchFamily="18" charset="0"/>
                        </a:rPr>
                        <a:t>JPL</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818-393-6462</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scott.e.evans@jpl.nasa.gov</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5407472"/>
                  </a:ext>
                </a:extLst>
              </a:tr>
              <a:tr h="267033">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Anubhav Kamath</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Copernicus Developer</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JSC/Jacobs </a:t>
                      </a:r>
                      <a:r>
                        <a:rPr lang="en-US" sz="1400" dirty="0">
                          <a:effectLst/>
                          <a:latin typeface="Times New Roman" panose="02020603050405020304" pitchFamily="18" charset="0"/>
                          <a:ea typeface="Times New Roman" panose="02020603050405020304" pitchFamily="18" charset="0"/>
                        </a:rPr>
                        <a:t>Technology</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301-286-4026</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anubhav.h.kamath@nasa.gov</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4376980"/>
                  </a:ext>
                </a:extLst>
              </a:tr>
              <a:tr h="257142">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Jacob Williams</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Copernicus Developer</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JSC/Jacobs Technology</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281-461-5921</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jacob.williams-1@nasa.gov</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4472659"/>
                  </a:ext>
                </a:extLst>
              </a:tr>
              <a:tr h="249230">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Noble Hatten</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GMAT Analyst</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GSFC</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301.286.4026</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noble.hatten@nasa.gov</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9314032"/>
                  </a:ext>
                </a:extLst>
              </a:tr>
              <a:tr h="265054">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Ravishankar Mathur</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GMAT Developer</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GSFC/Emergent Space </a:t>
                      </a:r>
                      <a:r>
                        <a:rPr lang="en-US" sz="1400" dirty="0" smtClean="0">
                          <a:effectLst/>
                          <a:latin typeface="Times New Roman" panose="02020603050405020304" pitchFamily="18" charset="0"/>
                          <a:ea typeface="Times New Roman" panose="02020603050405020304" pitchFamily="18" charset="0"/>
                        </a:rPr>
                        <a:t>Technologies, Inc.</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301-345-1535</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ravishankar.mathur@nasa.gov</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3752169"/>
                  </a:ext>
                </a:extLst>
              </a:tr>
              <a:tr h="360000">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Darrel Conway</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GMAT Developer</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GSFC/Thinking</a:t>
                      </a:r>
                      <a:r>
                        <a:rPr lang="en-US" sz="1400" baseline="0" dirty="0" smtClean="0">
                          <a:effectLst/>
                          <a:latin typeface="Times New Roman" panose="02020603050405020304" pitchFamily="18" charset="0"/>
                          <a:ea typeface="Times New Roman" panose="02020603050405020304" pitchFamily="18" charset="0"/>
                        </a:rPr>
                        <a:t> Systems Inc.</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623-298-4530</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djc@thinksysinc.com</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728311"/>
                  </a:ext>
                </a:extLst>
              </a:tr>
              <a:tr h="322416">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John McGreevy</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GMAT Developer</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smtClean="0">
                          <a:effectLst/>
                          <a:latin typeface="Times New Roman" panose="02020603050405020304" pitchFamily="18" charset="0"/>
                          <a:ea typeface="Times New Roman" panose="02020603050405020304" pitchFamily="18" charset="0"/>
                        </a:rPr>
                        <a:t>GSFC/Emergent Space Technologies, Inc.</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r>
                        <a:rPr lang="en-US" sz="1400" dirty="0" smtClean="0">
                          <a:effectLst/>
                          <a:latin typeface="Times New Roman" panose="02020603050405020304" pitchFamily="18" charset="0"/>
                          <a:ea typeface="Times New Roman" panose="02020603050405020304" pitchFamily="18" charset="0"/>
                        </a:rPr>
                        <a:t>301-345-1535</a:t>
                      </a:r>
                      <a:endParaRPr lang="en-US" sz="1400" dirty="0">
                        <a:effectLst/>
                        <a:latin typeface="Times New Roman" panose="02020603050405020304" pitchFamily="18" charset="0"/>
                        <a:ea typeface="Times New Roman" panose="02020603050405020304" pitchFamily="18" charset="0"/>
                      </a:endParaRP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400" dirty="0">
                          <a:effectLst/>
                          <a:latin typeface="Times New Roman" panose="02020603050405020304" pitchFamily="18" charset="0"/>
                          <a:ea typeface="Times New Roman" panose="02020603050405020304" pitchFamily="18" charset="0"/>
                        </a:rPr>
                        <a:t>john.mcgreevy@emergentspace.com</a:t>
                      </a:r>
                    </a:p>
                  </a:txBody>
                  <a:tcPr marL="4572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534799"/>
                  </a:ext>
                </a:extLst>
              </a:tr>
            </a:tbl>
          </a:graphicData>
        </a:graphic>
      </p:graphicFrame>
    </p:spTree>
    <p:extLst>
      <p:ext uri="{BB962C8B-B14F-4D97-AF65-F5344CB8AC3E}">
        <p14:creationId xmlns:p14="http://schemas.microsoft.com/office/powerpoint/2010/main" val="4099174020"/>
      </p:ext>
    </p:extLst>
  </p:cSld>
  <p:clrMapOvr>
    <a:masterClrMapping/>
  </p:clrMapOvr>
  <p:transition spd="med">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306568"/>
            <a:ext cx="7404100" cy="468841"/>
          </a:xfrm>
          <a:prstGeom prst="rect">
            <a:avLst/>
          </a:prstGeom>
        </p:spPr>
        <p:txBody>
          <a:bodyPr/>
          <a:lstStyle/>
          <a:p>
            <a:r>
              <a:rPr lang="en-US" sz="2400" dirty="0"/>
              <a:t>Team </a:t>
            </a:r>
            <a:r>
              <a:rPr lang="en-US" sz="2400" dirty="0" smtClean="0"/>
              <a:t>List, cont</a:t>
            </a:r>
            <a:r>
              <a:rPr lang="en-US" sz="2400" dirty="0"/>
              <a:t>.</a:t>
            </a:r>
          </a:p>
        </p:txBody>
      </p:sp>
      <p:graphicFrame>
        <p:nvGraphicFramePr>
          <p:cNvPr id="7" name="Table 6"/>
          <p:cNvGraphicFramePr>
            <a:graphicFrameLocks noGrp="1"/>
          </p:cNvGraphicFramePr>
          <p:nvPr>
            <p:extLst>
              <p:ext uri="{D42A27DB-BD31-4B8C-83A1-F6EECF244321}">
                <p14:modId xmlns:p14="http://schemas.microsoft.com/office/powerpoint/2010/main" val="1766906807"/>
              </p:ext>
            </p:extLst>
          </p:nvPr>
        </p:nvGraphicFramePr>
        <p:xfrm>
          <a:off x="651322" y="1129772"/>
          <a:ext cx="10889356" cy="3119732"/>
        </p:xfrm>
        <a:graphic>
          <a:graphicData uri="http://schemas.openxmlformats.org/drawingml/2006/table">
            <a:tbl>
              <a:tblPr/>
              <a:tblGrid>
                <a:gridCol w="1663254">
                  <a:extLst>
                    <a:ext uri="{9D8B030D-6E8A-4147-A177-3AD203B41FA5}">
                      <a16:colId xmlns:a16="http://schemas.microsoft.com/office/drawing/2014/main" val="4209694451"/>
                    </a:ext>
                  </a:extLst>
                </a:gridCol>
                <a:gridCol w="3104055">
                  <a:extLst>
                    <a:ext uri="{9D8B030D-6E8A-4147-A177-3AD203B41FA5}">
                      <a16:colId xmlns:a16="http://schemas.microsoft.com/office/drawing/2014/main" val="3405947327"/>
                    </a:ext>
                  </a:extLst>
                </a:gridCol>
                <a:gridCol w="1409841">
                  <a:extLst>
                    <a:ext uri="{9D8B030D-6E8A-4147-A177-3AD203B41FA5}">
                      <a16:colId xmlns:a16="http://schemas.microsoft.com/office/drawing/2014/main" val="473515991"/>
                    </a:ext>
                  </a:extLst>
                </a:gridCol>
                <a:gridCol w="1604944">
                  <a:extLst>
                    <a:ext uri="{9D8B030D-6E8A-4147-A177-3AD203B41FA5}">
                      <a16:colId xmlns:a16="http://schemas.microsoft.com/office/drawing/2014/main" val="3778220578"/>
                    </a:ext>
                  </a:extLst>
                </a:gridCol>
                <a:gridCol w="3107262">
                  <a:extLst>
                    <a:ext uri="{9D8B030D-6E8A-4147-A177-3AD203B41FA5}">
                      <a16:colId xmlns:a16="http://schemas.microsoft.com/office/drawing/2014/main" val="2254380862"/>
                    </a:ext>
                  </a:extLst>
                </a:gridCol>
              </a:tblGrid>
              <a:tr h="283612">
                <a:tc>
                  <a:txBody>
                    <a:bodyPr/>
                    <a:lstStyle/>
                    <a:p>
                      <a:pPr marL="0" marR="0" algn="ctr"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Name</a:t>
                      </a:r>
                    </a:p>
                  </a:txBody>
                  <a:tcPr marL="7963"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Discipline</a:t>
                      </a:r>
                    </a:p>
                  </a:txBody>
                  <a:tcPr marL="7963"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Organization</a:t>
                      </a:r>
                    </a:p>
                  </a:txBody>
                  <a:tcPr marL="7963"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Contact Number</a:t>
                      </a:r>
                    </a:p>
                  </a:txBody>
                  <a:tcPr marL="7963"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lgn="ctr"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Email</a:t>
                      </a:r>
                    </a:p>
                  </a:txBody>
                  <a:tcPr marL="7963"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extLst>
                  <a:ext uri="{0D108BD9-81ED-4DB2-BD59-A6C34878D82A}">
                    <a16:rowId xmlns:a16="http://schemas.microsoft.com/office/drawing/2014/main" val="2113118919"/>
                  </a:ext>
                </a:extLst>
              </a:tr>
              <a:tr h="283612">
                <a:tc gridSpan="5">
                  <a:txBody>
                    <a:bodyPr/>
                    <a:lstStyle/>
                    <a:p>
                      <a:pPr marL="0" marR="0" algn="l"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Consultants</a:t>
                      </a:r>
                    </a:p>
                  </a:txBody>
                  <a:tcPr marL="7963"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92673275"/>
                  </a:ext>
                </a:extLst>
              </a:tr>
              <a:tr h="283612">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Michael Aguilar</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NASA Technical Fellow for Software</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LaRC</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757-864-2810</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michael.l.aguilar@nasa.gov</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210969"/>
                  </a:ext>
                </a:extLst>
              </a:tr>
              <a:tr h="283612">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Steve Slojkowski</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FDF Analyst</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GSFC</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301-286-1957</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steven.e.slojkowski@nasa.gov</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0643701"/>
                  </a:ext>
                </a:extLst>
              </a:tr>
              <a:tr h="283612">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Joel Parker</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ODTBX Lead</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GSFC</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301-286-3604</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joel.j.k.parker@nasa.gov</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569580"/>
                  </a:ext>
                </a:extLst>
              </a:tr>
              <a:tr h="283612">
                <a:tc gridSpan="5">
                  <a:txBody>
                    <a:bodyPr/>
                    <a:lstStyle/>
                    <a:p>
                      <a:pPr marL="0" marR="0" algn="l"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Business Management</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0570392"/>
                  </a:ext>
                </a:extLst>
              </a:tr>
              <a:tr h="283612">
                <a:tc>
                  <a:txBody>
                    <a:bodyPr/>
                    <a:lstStyle/>
                    <a:p>
                      <a:pPr marL="0" marR="0" algn="l" defTabSz="914400" rtl="0" eaLnBrk="1" latinLnBrk="0" hangingPunct="1">
                        <a:spcBef>
                          <a:spcPts val="0"/>
                        </a:spcBef>
                        <a:spcAft>
                          <a:spcPts val="0"/>
                        </a:spcAft>
                      </a:pP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Linda Moore</a:t>
                      </a:r>
                      <a:endParaRPr lang="en-US" sz="1400" kern="1200" dirty="0">
                        <a:solidFill>
                          <a:schemeClr val="tx1"/>
                        </a:solidFill>
                        <a:effectLst/>
                        <a:latin typeface="Times New Roman" panose="02020603050405020304" pitchFamily="18" charset="0"/>
                        <a:ea typeface="Times New Roman" panose="02020603050405020304" pitchFamily="18" charset="0"/>
                        <a:cs typeface="+mn-cs"/>
                      </a:endParaRP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Program Analyst</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LaRC/MTSO</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757-864-9293</a:t>
                      </a:r>
                      <a:endParaRPr lang="en-US" sz="1400" kern="1200" dirty="0">
                        <a:solidFill>
                          <a:schemeClr val="tx1"/>
                        </a:solidFill>
                        <a:effectLst/>
                        <a:latin typeface="Times New Roman" panose="02020603050405020304" pitchFamily="18" charset="0"/>
                        <a:ea typeface="Times New Roman" panose="02020603050405020304" pitchFamily="18" charset="0"/>
                        <a:cs typeface="+mn-cs"/>
                      </a:endParaRP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smtClean="0">
                          <a:solidFill>
                            <a:schemeClr val="tx1"/>
                          </a:solidFill>
                          <a:effectLst/>
                          <a:latin typeface="Times New Roman" panose="02020603050405020304" pitchFamily="18" charset="0"/>
                          <a:ea typeface="Times New Roman" panose="02020603050405020304" pitchFamily="18" charset="0"/>
                          <a:cs typeface="+mn-cs"/>
                        </a:rPr>
                        <a:t>linda.j.moore@nasa.gov</a:t>
                      </a:r>
                      <a:endParaRPr lang="en-US" sz="1400" kern="1200" dirty="0">
                        <a:solidFill>
                          <a:schemeClr val="tx1"/>
                        </a:solidFill>
                        <a:effectLst/>
                        <a:latin typeface="Times New Roman" panose="02020603050405020304" pitchFamily="18" charset="0"/>
                        <a:ea typeface="Times New Roman" panose="02020603050405020304" pitchFamily="18" charset="0"/>
                        <a:cs typeface="+mn-cs"/>
                      </a:endParaRP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1853488"/>
                  </a:ext>
                </a:extLst>
              </a:tr>
              <a:tr h="283612">
                <a:tc gridSpan="5">
                  <a:txBody>
                    <a:bodyPr/>
                    <a:lstStyle/>
                    <a:p>
                      <a:pPr marL="0" marR="0" algn="l" defTabSz="914400" rtl="0" eaLnBrk="1" latinLnBrk="0" hangingPunct="1">
                        <a:spcBef>
                          <a:spcPts val="0"/>
                        </a:spcBef>
                        <a:spcAft>
                          <a:spcPts val="0"/>
                        </a:spcAft>
                      </a:pPr>
                      <a:r>
                        <a:rPr lang="en-US" sz="1400" b="1" kern="1200" dirty="0">
                          <a:solidFill>
                            <a:schemeClr val="tx1"/>
                          </a:solidFill>
                          <a:effectLst/>
                          <a:latin typeface="Times New Roman" panose="02020603050405020304" pitchFamily="18" charset="0"/>
                          <a:ea typeface="Times New Roman" panose="02020603050405020304" pitchFamily="18" charset="0"/>
                          <a:cs typeface="+mn-cs"/>
                        </a:rPr>
                        <a:t>Assessment Support</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03990869"/>
                  </a:ext>
                </a:extLst>
              </a:tr>
              <a:tr h="283612">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Missy J. Strickland</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Project Coordinator</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LaRC/AMA</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757-864-2528</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melissa.j.strickland@nasa.gov</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0648336"/>
                  </a:ext>
                </a:extLst>
              </a:tr>
              <a:tr h="283612">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Linda I. Burgess</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Planning and Control Analyst</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LaRC/AMA</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757-864-9139</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linda.i.burgess@nasa.gov</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962278"/>
                  </a:ext>
                </a:extLst>
              </a:tr>
              <a:tr h="283612">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Leanna S. Bullock</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Technical Editor</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LaRC/AMA</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757-864-2512</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spcBef>
                          <a:spcPts val="0"/>
                        </a:spcBef>
                        <a:spcAft>
                          <a:spcPts val="0"/>
                        </a:spcAft>
                      </a:pPr>
                      <a:r>
                        <a:rPr lang="en-US" sz="1400" kern="1200" dirty="0">
                          <a:solidFill>
                            <a:schemeClr val="tx1"/>
                          </a:solidFill>
                          <a:effectLst/>
                          <a:latin typeface="Times New Roman" panose="02020603050405020304" pitchFamily="18" charset="0"/>
                          <a:ea typeface="Times New Roman" panose="02020603050405020304" pitchFamily="18" charset="0"/>
                          <a:cs typeface="+mn-cs"/>
                        </a:rPr>
                        <a:t>leanna.s.bullock@nasa.gov</a:t>
                      </a:r>
                    </a:p>
                  </a:txBody>
                  <a:tcPr marL="45720" marR="79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615568"/>
                  </a:ext>
                </a:extLst>
              </a:tr>
            </a:tbl>
          </a:graphicData>
        </a:graphic>
      </p:graphicFrame>
    </p:spTree>
    <p:extLst>
      <p:ext uri="{BB962C8B-B14F-4D97-AF65-F5344CB8AC3E}">
        <p14:creationId xmlns:p14="http://schemas.microsoft.com/office/powerpoint/2010/main" val="897874941"/>
      </p:ext>
    </p:extLst>
  </p:cSld>
  <p:clrMapOvr>
    <a:masterClrMapping/>
  </p:clrMapOvr>
  <p:transition spd="med">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93950" y="279934"/>
            <a:ext cx="7404100" cy="769938"/>
          </a:xfrm>
          <a:prstGeom prst="rect">
            <a:avLst/>
          </a:prstGeom>
        </p:spPr>
        <p:txBody>
          <a:bodyPr/>
          <a:lstStyle/>
          <a:p>
            <a:r>
              <a:rPr lang="en-US" sz="2400" dirty="0"/>
              <a:t>Technical Activities: </a:t>
            </a:r>
            <a:br>
              <a:rPr lang="en-US" sz="2400" dirty="0"/>
            </a:br>
            <a:r>
              <a:rPr lang="en-US" sz="2400" dirty="0"/>
              <a:t>Executive Summary of Status</a:t>
            </a:r>
          </a:p>
        </p:txBody>
      </p:sp>
      <p:graphicFrame>
        <p:nvGraphicFramePr>
          <p:cNvPr id="4" name="Table 3">
            <a:extLst>
              <a:ext uri="{FF2B5EF4-FFF2-40B4-BE49-F238E27FC236}">
                <a16:creationId xmlns:a16="http://schemas.microsoft.com/office/drawing/2014/main" id="{0E9E75BC-7F32-8A4F-9C08-938F191E8F43}"/>
              </a:ext>
            </a:extLst>
          </p:cNvPr>
          <p:cNvGraphicFramePr>
            <a:graphicFrameLocks noGrp="1"/>
          </p:cNvGraphicFramePr>
          <p:nvPr>
            <p:extLst>
              <p:ext uri="{D42A27DB-BD31-4B8C-83A1-F6EECF244321}">
                <p14:modId xmlns:p14="http://schemas.microsoft.com/office/powerpoint/2010/main" val="1439793097"/>
              </p:ext>
            </p:extLst>
          </p:nvPr>
        </p:nvGraphicFramePr>
        <p:xfrm>
          <a:off x="1312333" y="1599540"/>
          <a:ext cx="9567334" cy="3728837"/>
        </p:xfrm>
        <a:graphic>
          <a:graphicData uri="http://schemas.openxmlformats.org/drawingml/2006/table">
            <a:tbl>
              <a:tblPr firstRow="1" firstCol="1" lastRow="1" lastCol="1" bandRow="1" bandCol="1">
                <a:tableStyleId>{5C22544A-7EE6-4342-B048-85BDC9FD1C3A}</a:tableStyleId>
              </a:tblPr>
              <a:tblGrid>
                <a:gridCol w="972517">
                  <a:extLst>
                    <a:ext uri="{9D8B030D-6E8A-4147-A177-3AD203B41FA5}">
                      <a16:colId xmlns:a16="http://schemas.microsoft.com/office/drawing/2014/main" val="781854852"/>
                    </a:ext>
                  </a:extLst>
                </a:gridCol>
                <a:gridCol w="2442837">
                  <a:extLst>
                    <a:ext uri="{9D8B030D-6E8A-4147-A177-3AD203B41FA5}">
                      <a16:colId xmlns:a16="http://schemas.microsoft.com/office/drawing/2014/main" val="4047664767"/>
                    </a:ext>
                  </a:extLst>
                </a:gridCol>
                <a:gridCol w="6151980">
                  <a:extLst>
                    <a:ext uri="{9D8B030D-6E8A-4147-A177-3AD203B41FA5}">
                      <a16:colId xmlns:a16="http://schemas.microsoft.com/office/drawing/2014/main" val="3041203923"/>
                    </a:ext>
                  </a:extLst>
                </a:gridCol>
              </a:tblGrid>
              <a:tr h="619877">
                <a:tc>
                  <a:txBody>
                    <a:bodyPr/>
                    <a:lstStyle/>
                    <a:p>
                      <a:pPr marL="0" marR="0" algn="ctr">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Task</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algn="ctr">
                        <a:spcBef>
                          <a:spcPts val="0"/>
                        </a:spcBef>
                        <a:spcAft>
                          <a:spcPts val="0"/>
                        </a:spcAft>
                      </a:pPr>
                      <a:r>
                        <a:rPr lang="en-US" sz="1800" b="1" baseline="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Name/Description</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marL="0" marR="0" algn="ctr">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Status</a:t>
                      </a:r>
                      <a:endPar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405090268"/>
                  </a:ext>
                </a:extLst>
              </a:tr>
              <a:tr h="0">
                <a:tc>
                  <a:txBody>
                    <a:bodyPr/>
                    <a:lstStyle/>
                    <a:p>
                      <a:pPr marL="0" marR="0" algn="ctr"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Task</a:t>
                      </a: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 1</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GMAT</a:t>
                      </a: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 API Interface/</a:t>
                      </a:r>
                      <a:br>
                        <a:rPr lang="en-US" sz="1800" b="0" kern="1200" baseline="0" dirty="0" smtClean="0">
                          <a:solidFill>
                            <a:schemeClr val="tx1"/>
                          </a:solidFill>
                          <a:effectLst/>
                          <a:latin typeface="Calibri" panose="020F0502020204030204" pitchFamily="34" charset="0"/>
                          <a:ea typeface="+mn-ea"/>
                          <a:cs typeface="Calibri" panose="020F0502020204030204" pitchFamily="34" charset="0"/>
                        </a:rPr>
                      </a:b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Monte Interfaces</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effectLst/>
                          <a:latin typeface="Calibri" panose="020F0502020204030204" pitchFamily="34" charset="0"/>
                          <a:ea typeface="+mn-ea"/>
                          <a:cs typeface="Calibri" panose="020F0502020204030204" pitchFamily="34" charset="0"/>
                        </a:rPr>
                        <a:t>On</a:t>
                      </a: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 track, only behind schedule by the duration of the furlough. </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7907589"/>
                  </a:ext>
                </a:extLst>
              </a:tr>
              <a:tr h="0">
                <a:tc>
                  <a:txBody>
                    <a:bodyPr/>
                    <a:lstStyle/>
                    <a:p>
                      <a:pPr marL="0" marR="0" algn="ctr"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Task</a:t>
                      </a: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 2</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OpenFramesInterface</a:t>
                      </a: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 </a:t>
                      </a:r>
                      <a:br>
                        <a:rPr lang="en-US" sz="1800" b="0" kern="1200" baseline="0" dirty="0" smtClean="0">
                          <a:solidFill>
                            <a:schemeClr val="tx1"/>
                          </a:solidFill>
                          <a:effectLst/>
                          <a:latin typeface="Calibri" panose="020F0502020204030204" pitchFamily="34" charset="0"/>
                          <a:ea typeface="+mn-ea"/>
                          <a:cs typeface="Calibri" panose="020F0502020204030204" pitchFamily="34" charset="0"/>
                        </a:rPr>
                      </a:b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Integration in GMAT</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Late</a:t>
                      </a: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 due to furlough and long lead time in getting contract in place. There is no significant impact, and this task will be completed November 2019, well before the completion of the overall effort.</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0870069"/>
                  </a:ext>
                </a:extLst>
              </a:tr>
              <a:tr h="0">
                <a:tc>
                  <a:txBody>
                    <a:bodyPr/>
                    <a:lstStyle/>
                    <a:p>
                      <a:pPr marL="0" marR="0" algn="ctr"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Task 3</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Monte-Copernicus</a:t>
                      </a:r>
                      <a:r>
                        <a:rPr lang="en-US" sz="1800" b="0" kern="1200" baseline="0" dirty="0" smtClean="0">
                          <a:solidFill>
                            <a:schemeClr val="tx1"/>
                          </a:solidFill>
                          <a:effectLst/>
                          <a:latin typeface="Calibri" panose="020F0502020204030204" pitchFamily="34" charset="0"/>
                          <a:ea typeface="+mn-ea"/>
                          <a:cs typeface="Calibri" panose="020F0502020204030204" pitchFamily="34" charset="0"/>
                        </a:rPr>
                        <a:t> Interfaces</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defTabSz="914400" rtl="0" eaLnBrk="1" latinLnBrk="0" hangingPunct="1">
                        <a:spcBef>
                          <a:spcPts val="0"/>
                        </a:spcBef>
                        <a:spcAft>
                          <a:spcPts val="0"/>
                        </a:spcAft>
                      </a:pPr>
                      <a:r>
                        <a:rPr lang="en-US" sz="1800" b="0" kern="1200" dirty="0" smtClean="0">
                          <a:solidFill>
                            <a:schemeClr val="tx1"/>
                          </a:solidFill>
                          <a:effectLst/>
                          <a:latin typeface="Calibri" panose="020F0502020204030204" pitchFamily="34" charset="0"/>
                          <a:ea typeface="+mn-ea"/>
                          <a:cs typeface="Calibri" panose="020F0502020204030204" pitchFamily="34" charset="0"/>
                        </a:rPr>
                        <a:t>Significantly behind schedule; we will discuss updated plan in later slides.</a:t>
                      </a:r>
                      <a:endParaRPr lang="en-US" sz="1800" b="0" kern="1200" dirty="0">
                        <a:solidFill>
                          <a:schemeClr val="tx1"/>
                        </a:solidFill>
                        <a:effectLst/>
                        <a:latin typeface="Calibri" panose="020F0502020204030204" pitchFamily="34" charset="0"/>
                        <a:ea typeface="+mn-ea"/>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1153026"/>
                  </a:ext>
                </a:extLst>
              </a:tr>
              <a:tr h="0">
                <a:tc>
                  <a:txBody>
                    <a:bodyPr/>
                    <a:lstStyle/>
                    <a:p>
                      <a:pPr marL="0" marR="0" algn="ctr">
                        <a:spcBef>
                          <a:spcPts val="0"/>
                        </a:spcBef>
                        <a:spcAft>
                          <a:spcPts val="0"/>
                        </a:spcAft>
                      </a:pPr>
                      <a:r>
                        <a:rPr lang="en-US" sz="1800" b="0" dirty="0" smtClean="0">
                          <a:solidFill>
                            <a:schemeClr val="tx1"/>
                          </a:solidFill>
                          <a:effectLst/>
                          <a:latin typeface="Calibri" panose="020F0502020204030204" pitchFamily="34" charset="0"/>
                          <a:cs typeface="Calibri" panose="020F0502020204030204" pitchFamily="34" charset="0"/>
                        </a:rPr>
                        <a:t>Task 4</a:t>
                      </a:r>
                      <a:endParaRPr lang="en-US" sz="1800" b="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800" b="0" dirty="0" smtClean="0">
                          <a:solidFill>
                            <a:schemeClr val="tx1"/>
                          </a:solidFill>
                          <a:effectLst/>
                          <a:latin typeface="Calibri" panose="020F0502020204030204" pitchFamily="34" charset="0"/>
                          <a:ea typeface="+mn-ea"/>
                          <a:cs typeface="Calibri" panose="020F0502020204030204" pitchFamily="34" charset="0"/>
                        </a:rPr>
                        <a:t>Lesson</a:t>
                      </a:r>
                      <a:r>
                        <a:rPr lang="en-US" sz="1800" b="0" baseline="0" dirty="0" smtClean="0">
                          <a:solidFill>
                            <a:schemeClr val="tx1"/>
                          </a:solidFill>
                          <a:effectLst/>
                          <a:latin typeface="Calibri" panose="020F0502020204030204" pitchFamily="34" charset="0"/>
                          <a:ea typeface="+mn-ea"/>
                          <a:cs typeface="Calibri" panose="020F0502020204030204" pitchFamily="34" charset="0"/>
                        </a:rPr>
                        <a:t>s Learned</a:t>
                      </a:r>
                      <a:endParaRPr lang="en-US" sz="1800" b="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spcBef>
                          <a:spcPts val="0"/>
                        </a:spcBef>
                        <a:spcAft>
                          <a:spcPts val="0"/>
                        </a:spcAft>
                      </a:pPr>
                      <a:r>
                        <a:rPr lang="en-US" sz="1800" b="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Largely</a:t>
                      </a:r>
                      <a:r>
                        <a:rPr lang="en-US" sz="1800" b="0" baseline="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dependent on Tasks 1 and 3. Will be completed on schedule at the end of the assessment. </a:t>
                      </a:r>
                      <a:endParaRPr lang="en-US" sz="1800" b="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1858140"/>
                  </a:ext>
                </a:extLst>
              </a:tr>
            </a:tbl>
          </a:graphicData>
        </a:graphic>
      </p:graphicFrame>
    </p:spTree>
    <p:extLst>
      <p:ext uri="{BB962C8B-B14F-4D97-AF65-F5344CB8AC3E}">
        <p14:creationId xmlns:p14="http://schemas.microsoft.com/office/powerpoint/2010/main" val="2559433800"/>
      </p:ext>
    </p:extLst>
  </p:cSld>
  <p:clrMapOvr>
    <a:masterClrMapping/>
  </p:clrMapOvr>
  <p:transition spd="med">
    <p:wipe dir="d"/>
  </p:transition>
  <p:timing>
    <p:tnLst>
      <p:par>
        <p:cTn id="1" dur="indefinite" restart="never" nodeType="tmRoot"/>
      </p:par>
    </p:tnLst>
  </p:timing>
</p:sld>
</file>

<file path=ppt/theme/theme1.xml><?xml version="1.0" encoding="utf-8"?>
<a:theme xmlns:a="http://schemas.openxmlformats.org/drawingml/2006/main" name="Temp">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82296" tIns="36576" rIns="82296" bIns="36576"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82296" tIns="36576" rIns="82296" bIns="36576"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Temp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p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p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p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38A35332B27E47915F8C2831FB4E6E" ma:contentTypeVersion="" ma:contentTypeDescription="Create a new document." ma:contentTypeScope="" ma:versionID="d83955487e3379edbde182643b3691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ADA562-E4E4-4A5C-8105-EFB92A7F163F}">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7CC8E69-22C3-4DE9-A404-6E21112A7AB2}">
  <ds:schemaRefs>
    <ds:schemaRef ds:uri="http://schemas.microsoft.com/sharepoint/v3/contenttype/forms"/>
  </ds:schemaRefs>
</ds:datastoreItem>
</file>

<file path=customXml/itemProps3.xml><?xml version="1.0" encoding="utf-8"?>
<ds:datastoreItem xmlns:ds="http://schemas.openxmlformats.org/officeDocument/2006/customXml" ds:itemID="{03EB159B-CAD2-4243-A15B-C6362A12F6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62300</TotalTime>
  <Words>1908</Words>
  <Application>Microsoft Office PowerPoint</Application>
  <PresentationFormat>Widescreen</PresentationFormat>
  <Paragraphs>426</Paragraphs>
  <Slides>30</Slides>
  <Notes>1</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Book Antiqua</vt:lpstr>
      <vt:lpstr>Calibri</vt:lpstr>
      <vt:lpstr>Lucida Grande</vt:lpstr>
      <vt:lpstr>News Gothic MT</vt:lpstr>
      <vt:lpstr>Symbol</vt:lpstr>
      <vt:lpstr>Times</vt:lpstr>
      <vt:lpstr>Times New Roman</vt:lpstr>
      <vt:lpstr>Wingdings</vt:lpstr>
      <vt:lpstr>Temp</vt:lpstr>
      <vt:lpstr>PowerPoint Presentation</vt:lpstr>
      <vt:lpstr>Outline</vt:lpstr>
      <vt:lpstr>Acronyms</vt:lpstr>
      <vt:lpstr>Background: GMAT, Monte, Copernicus</vt:lpstr>
      <vt:lpstr>Scope</vt:lpstr>
      <vt:lpstr>Key Stakeholders</vt:lpstr>
      <vt:lpstr>Team List</vt:lpstr>
      <vt:lpstr>Team List, cont.</vt:lpstr>
      <vt:lpstr>Technical Activities:  Executive Summary of Status</vt:lpstr>
      <vt:lpstr>Task 1 GMAT API: Summary</vt:lpstr>
      <vt:lpstr>Task 1 GMAT API Accomplishments</vt:lpstr>
      <vt:lpstr>Task 2 OpenFramesInterface: Summary</vt:lpstr>
      <vt:lpstr>Task 2 OpenFramesInterface: Accomplishments</vt:lpstr>
      <vt:lpstr>Task 2 OpenFramesInterface: Impact</vt:lpstr>
      <vt:lpstr>Task 3 Monte-Copernicus Integration: Summary</vt:lpstr>
      <vt:lpstr>Updated Plan Executive Summary</vt:lpstr>
      <vt:lpstr>Updated Plan: Key New Subtasks</vt:lpstr>
      <vt:lpstr>GMAT API Updated Subtask Details</vt:lpstr>
      <vt:lpstr>Monte-Copernicus Integration Updated Task Details</vt:lpstr>
      <vt:lpstr>Assumptions</vt:lpstr>
      <vt:lpstr>Schedule</vt:lpstr>
      <vt:lpstr>Deliverables</vt:lpstr>
      <vt:lpstr>PowerPoint Presentation</vt:lpstr>
      <vt:lpstr>PowerPoint Presentation</vt:lpstr>
      <vt:lpstr>PowerPoint Presentation</vt:lpstr>
      <vt:lpstr>Backup Slides</vt:lpstr>
      <vt:lpstr>Solution: SoS Integration</vt:lpstr>
      <vt:lpstr>Solution: Duplicate Component Elimination</vt:lpstr>
      <vt:lpstr>Special Requirements</vt:lpstr>
      <vt:lpstr>Constraints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Engineering TMT 26</dc:title>
  <dc:creator>Dennis Andrucyk</dc:creator>
  <cp:lastModifiedBy>Hughes, Steven P. (GSFC-5950)</cp:lastModifiedBy>
  <cp:revision>848</cp:revision>
  <cp:lastPrinted>2014-04-16T16:56:35Z</cp:lastPrinted>
  <dcterms:created xsi:type="dcterms:W3CDTF">2001-09-27T17:25:28Z</dcterms:created>
  <dcterms:modified xsi:type="dcterms:W3CDTF">2019-11-14T15:24:49Z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0x0101007738A35332B27E47915F8C2831FB4E6E</vt:lpwstr>
  </property>
</Properties>
</file>