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handoutMasterIdLst>
    <p:handoutMasterId r:id="rId26"/>
  </p:handoutMasterIdLst>
  <p:sldIdLst>
    <p:sldId id="256" r:id="rId2"/>
    <p:sldId id="258" r:id="rId3"/>
    <p:sldId id="263" r:id="rId4"/>
    <p:sldId id="275" r:id="rId5"/>
    <p:sldId id="274" r:id="rId6"/>
    <p:sldId id="278" r:id="rId7"/>
    <p:sldId id="276" r:id="rId8"/>
    <p:sldId id="277" r:id="rId9"/>
    <p:sldId id="279" r:id="rId10"/>
    <p:sldId id="280" r:id="rId11"/>
    <p:sldId id="283" r:id="rId12"/>
    <p:sldId id="284" r:id="rId13"/>
    <p:sldId id="286" r:id="rId14"/>
    <p:sldId id="281" r:id="rId15"/>
    <p:sldId id="285" r:id="rId16"/>
    <p:sldId id="271" r:id="rId17"/>
    <p:sldId id="269" r:id="rId18"/>
    <p:sldId id="270" r:id="rId19"/>
    <p:sldId id="273" r:id="rId20"/>
    <p:sldId id="272" r:id="rId21"/>
    <p:sldId id="282" r:id="rId22"/>
    <p:sldId id="26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066"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1" d="100"/>
          <a:sy n="71" d="100"/>
        </p:scale>
        <p:origin x="-166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404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8EC1C9-C601-45FE-8937-F55E8CA35C81}" type="datetimeFigureOut">
              <a:rPr lang="en-US" smtClean="0"/>
              <a:t>11/19/2014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F1602-725C-4255-BB21-FC815BA11168}" type="slidenum">
              <a:rPr lang="en-US" smtClean="0"/>
              <a:t>‹#›</a:t>
            </a:fld>
            <a:endParaRPr lang="en-US" dirty="0"/>
          </a:p>
        </p:txBody>
      </p:sp>
    </p:spTree>
    <p:extLst>
      <p:ext uri="{BB962C8B-B14F-4D97-AF65-F5344CB8AC3E}">
        <p14:creationId xmlns:p14="http://schemas.microsoft.com/office/powerpoint/2010/main" val="3114129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438400" y="4191000"/>
            <a:ext cx="5943600" cy="1165225"/>
          </a:xfrm>
          <a:prstGeom prst="rect">
            <a:avLst/>
          </a:prstGeom>
        </p:spPr>
        <p:txBody>
          <a:bodyPr>
            <a:normAutofit/>
          </a:bodyPr>
          <a:lstStyle>
            <a:lvl1pPr algn="l">
              <a:defRPr sz="3600" b="1">
                <a:solidFill>
                  <a:srgbClr val="FFF2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23532" y="5410200"/>
            <a:ext cx="5653668" cy="8382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2423532" y="6356350"/>
            <a:ext cx="2895600" cy="365125"/>
          </a:xfrm>
        </p:spPr>
        <p:txBody>
          <a:bodyPr/>
          <a:lstStyle/>
          <a:p>
            <a:r>
              <a:rPr lang="en-US" dirty="0" smtClean="0"/>
              <a:t>NASA Goddard Space Flight Center</a:t>
            </a:r>
            <a:endParaRPr lang="en-US" dirty="0"/>
          </a:p>
        </p:txBody>
      </p:sp>
    </p:spTree>
    <p:extLst>
      <p:ext uri="{BB962C8B-B14F-4D97-AF65-F5344CB8AC3E}">
        <p14:creationId xmlns:p14="http://schemas.microsoft.com/office/powerpoint/2010/main" val="39349138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51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a:solidFill>
                  <a:srgbClr val="274299"/>
                </a:solidFill>
              </a:defRPr>
            </a:lvl1pPr>
          </a:lstStyle>
          <a:p>
            <a:r>
              <a:rPr lang="en-US" dirty="0" smtClean="0"/>
              <a:t>General Mission Analysis Tool</a:t>
            </a:r>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274299"/>
                </a:solidFill>
              </a:defRPr>
            </a:lvl1pPr>
          </a:lstStyle>
          <a:p>
            <a:fld id="{B6F15528-21DE-4FAA-801E-634DDDAF4B2B}" type="slidenum">
              <a:rPr lang="en-US" smtClean="0"/>
              <a:pPr/>
              <a:t>‹#›</a:t>
            </a:fld>
            <a:endParaRPr lang="en-US" dirty="0"/>
          </a:p>
        </p:txBody>
      </p:sp>
      <p:sp>
        <p:nvSpPr>
          <p:cNvPr id="13"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757456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294731"/>
            <a:ext cx="7772400" cy="1362075"/>
          </a:xfrm>
          <a:prstGeom prst="rect">
            <a:avLst/>
          </a:prstGeom>
        </p:spPr>
        <p:txBody>
          <a:bodyPr anchor="t"/>
          <a:lstStyle>
            <a:lvl1pPr algn="l">
              <a:defRPr sz="4000" b="1" cap="all">
                <a:solidFill>
                  <a:schemeClr val="tx2">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3656806"/>
            <a:ext cx="7772400" cy="1500187"/>
          </a:xfrm>
        </p:spPr>
        <p:txBody>
          <a:bodyPr anchor="b">
            <a:normAutofit/>
          </a:bodyPr>
          <a:lstStyle>
            <a:lvl1pPr marL="0" indent="0">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1655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
        <p:nvSpPr>
          <p:cNvPr id="11"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9823977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11" name="Footer Placeholder 4"/>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2" name="Slide Number Placeholder 5"/>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
        <p:nvSpPr>
          <p:cNvPr id="13"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4899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
        <p:nvSpPr>
          <p:cNvPr id="9"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51679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3472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5411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sp>
        <p:nvSpPr>
          <p:cNvPr id="10"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21802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1447800"/>
          </a:xfrm>
          <a:prstGeom prst="rect">
            <a:avLst/>
          </a:prstGeom>
          <a:gradFill>
            <a:gsLst>
              <a:gs pos="1000">
                <a:srgbClr val="1E2D89"/>
              </a:gs>
              <a:gs pos="48000">
                <a:srgbClr val="1C88C9"/>
              </a:gs>
              <a:gs pos="100000">
                <a:srgbClr val="061F35"/>
              </a:gs>
            </a:gsLst>
            <a:lin ang="0" scaled="0"/>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itle Placeholder 10"/>
          <p:cNvSpPr>
            <a:spLocks noGrp="1"/>
          </p:cNvSpPr>
          <p:nvPr>
            <p:ph type="title"/>
          </p:nvPr>
        </p:nvSpPr>
        <p:spPr>
          <a:xfrm>
            <a:off x="457200" y="274638"/>
            <a:ext cx="8229600" cy="1143000"/>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514600" cy="365125"/>
          </a:xfrm>
          <a:prstGeom prst="rect">
            <a:avLst/>
          </a:prstGeom>
        </p:spPr>
        <p:txBody>
          <a:bodyPr vert="horz" lIns="91440" tIns="45720" rIns="91440" bIns="45720" rtlCol="0" anchor="ctr"/>
          <a:lstStyle>
            <a:lvl1pPr algn="l">
              <a:defRPr sz="1200" b="1">
                <a:solidFill>
                  <a:srgbClr val="274299"/>
                </a:solidFill>
              </a:defRPr>
            </a:lvl1pPr>
          </a:lstStyle>
          <a:p>
            <a:r>
              <a:rPr lang="en-US" dirty="0" smtClean="0"/>
              <a:t>General Mission Analysis Tool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274299"/>
                </a:solidFill>
              </a:defRPr>
            </a:lvl1pPr>
          </a:lstStyle>
          <a:p>
            <a:r>
              <a:rPr lang="en-US" dirty="0" smtClean="0"/>
              <a:t>NASA Goddard Space Flight Center</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rgbClr val="274299"/>
                </a:solidFill>
              </a:defRPr>
            </a:lvl1pPr>
          </a:lstStyle>
          <a:p>
            <a:fld id="{B6F15528-21DE-4FAA-801E-634DDDAF4B2B}" type="slidenum">
              <a:rPr lang="en-US" smtClean="0"/>
              <a:pPr/>
              <a:t>‹#›</a:t>
            </a:fld>
            <a:endParaRPr lang="en-US" dirty="0"/>
          </a:p>
        </p:txBody>
      </p:sp>
      <p:cxnSp>
        <p:nvCxnSpPr>
          <p:cNvPr id="10" name="Straight Connector 9"/>
          <p:cNvCxnSpPr/>
          <p:nvPr userDrawn="1"/>
        </p:nvCxnSpPr>
        <p:spPr>
          <a:xfrm>
            <a:off x="457200" y="6248400"/>
            <a:ext cx="8229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47891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iming>
    <p:tnLst>
      <p:par>
        <p:cTn id="1" dur="indefinite" restart="never" nodeType="tmRoot"/>
      </p:par>
    </p:tnLst>
  </p:timing>
  <p:hf hdr="0"/>
  <p:txStyles>
    <p:titleStyle>
      <a:lvl1pPr marL="0" marR="0" indent="0" algn="l" defTabSz="914400" rtl="0" eaLnBrk="1" fontAlgn="auto" latinLnBrk="0" hangingPunct="1">
        <a:lnSpc>
          <a:spcPct val="100000"/>
        </a:lnSpc>
        <a:spcBef>
          <a:spcPct val="0"/>
        </a:spcBef>
        <a:spcAft>
          <a:spcPts val="0"/>
        </a:spcAft>
        <a:buClrTx/>
        <a:buSzTx/>
        <a:buFontTx/>
        <a:buNone/>
        <a:tabLst/>
        <a:defRPr sz="4000" b="1" kern="1200">
          <a:solidFill>
            <a:srgbClr val="FFF200"/>
          </a:solidFill>
          <a:latin typeface="+mj-lt"/>
          <a:ea typeface="+mj-ea"/>
          <a:cs typeface="+mj-cs"/>
        </a:defRPr>
      </a:lvl1pPr>
    </p:titleStyle>
    <p:bodyStyle>
      <a:lvl1pPr marL="228600" indent="-228600" algn="l" defTabSz="914400" rtl="0" eaLnBrk="1" latinLnBrk="0" hangingPunct="1">
        <a:spcBef>
          <a:spcPct val="20000"/>
        </a:spcBef>
        <a:buClr>
          <a:srgbClr val="FF0000"/>
        </a:buClr>
        <a:buFont typeface="Arial" pitchFamily="34" charset="0"/>
        <a:buChar char="•"/>
        <a:defRPr sz="3200" kern="1200">
          <a:solidFill>
            <a:schemeClr val="tx1"/>
          </a:solidFill>
          <a:latin typeface="+mn-lt"/>
          <a:ea typeface="+mn-ea"/>
          <a:cs typeface="+mn-cs"/>
        </a:defRPr>
      </a:lvl1pPr>
      <a:lvl2pPr marL="573088" indent="-344488" algn="l" defTabSz="914400" rtl="0" eaLnBrk="1" latinLnBrk="0" hangingPunct="1">
        <a:spcBef>
          <a:spcPct val="20000"/>
        </a:spcBef>
        <a:buClr>
          <a:srgbClr val="FF0000"/>
        </a:buClr>
        <a:buFont typeface="Arial" pitchFamily="34" charset="0"/>
        <a:buChar char="–"/>
        <a:defRPr sz="2800" kern="1200">
          <a:solidFill>
            <a:schemeClr val="tx1"/>
          </a:solidFill>
          <a:latin typeface="+mn-lt"/>
          <a:ea typeface="+mn-ea"/>
          <a:cs typeface="+mn-cs"/>
        </a:defRPr>
      </a:lvl2pPr>
      <a:lvl3pPr marL="741363" indent="-168275" algn="l" defTabSz="914400" rtl="0" eaLnBrk="1" latinLnBrk="0" hangingPunct="1">
        <a:spcBef>
          <a:spcPct val="20000"/>
        </a:spcBef>
        <a:buClr>
          <a:srgbClr val="FF0000"/>
        </a:buClr>
        <a:buFont typeface="Arial" pitchFamily="34" charset="0"/>
        <a:buChar char="•"/>
        <a:defRPr sz="2400" kern="1200">
          <a:solidFill>
            <a:schemeClr val="tx1"/>
          </a:solidFill>
          <a:latin typeface="+mn-lt"/>
          <a:ea typeface="+mn-ea"/>
          <a:cs typeface="+mn-cs"/>
        </a:defRPr>
      </a:lvl3pPr>
      <a:lvl4pPr marL="969963" indent="-228600" algn="l" defTabSz="914400" rtl="0" eaLnBrk="1" latinLnBrk="0" hangingPunct="1">
        <a:spcBef>
          <a:spcPct val="20000"/>
        </a:spcBef>
        <a:buClr>
          <a:srgbClr val="FF0000"/>
        </a:buClr>
        <a:buFont typeface="Arial" pitchFamily="34" charset="0"/>
        <a:buChar char="–"/>
        <a:defRPr sz="2000" kern="1200">
          <a:solidFill>
            <a:schemeClr val="tx1"/>
          </a:solidFill>
          <a:latin typeface="+mn-lt"/>
          <a:ea typeface="+mn-ea"/>
          <a:cs typeface="+mn-cs"/>
        </a:defRPr>
      </a:lvl4pPr>
      <a:lvl5pPr marL="1200150" indent="-230188" algn="l" defTabSz="914400" rtl="0" eaLnBrk="1" latinLnBrk="0" hangingPunct="1">
        <a:spcBef>
          <a:spcPct val="20000"/>
        </a:spcBef>
        <a:buClr>
          <a:srgbClr val="FF000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p:txBody>
          <a:bodyPr>
            <a:normAutofit fontScale="90000"/>
          </a:bodyPr>
          <a:lstStyle/>
          <a:p>
            <a:r>
              <a:rPr lang="en-US" dirty="0"/>
              <a:t>GMAT </a:t>
            </a:r>
            <a:r>
              <a:rPr lang="en-US" dirty="0" smtClean="0"/>
              <a:t>Collocation Subsystem Design Review</a:t>
            </a:r>
            <a:endParaRPr lang="en-US" dirty="0"/>
          </a:p>
        </p:txBody>
      </p:sp>
      <p:sp>
        <p:nvSpPr>
          <p:cNvPr id="3" name="Subtitle 2"/>
          <p:cNvSpPr>
            <a:spLocks noGrp="1"/>
          </p:cNvSpPr>
          <p:nvPr>
            <p:ph type="subTitle" idx="1"/>
          </p:nvPr>
        </p:nvSpPr>
        <p:spPr bwMode="gray">
          <a:xfrm>
            <a:off x="2423532" y="5516390"/>
            <a:ext cx="5653668" cy="838200"/>
          </a:xfrm>
        </p:spPr>
        <p:txBody>
          <a:bodyPr>
            <a:normAutofit/>
          </a:bodyPr>
          <a:lstStyle/>
          <a:p>
            <a:r>
              <a:rPr lang="en-US" sz="1600" dirty="0" smtClean="0"/>
              <a:t>S. Hughes</a:t>
            </a:r>
          </a:p>
          <a:p>
            <a:r>
              <a:rPr lang="en-US" sz="1600" dirty="0" smtClean="0"/>
              <a:t>Dec., 2014</a:t>
            </a:r>
            <a:endParaRPr lang="en-US" sz="1600" dirty="0"/>
          </a:p>
        </p:txBody>
      </p:sp>
      <p:sp>
        <p:nvSpPr>
          <p:cNvPr id="4" name="Rectangle 3"/>
          <p:cNvSpPr/>
          <p:nvPr/>
        </p:nvSpPr>
        <p:spPr>
          <a:xfrm>
            <a:off x="2423532" y="6248400"/>
            <a:ext cx="4829183" cy="276999"/>
          </a:xfrm>
          <a:prstGeom prst="rect">
            <a:avLst/>
          </a:prstGeom>
        </p:spPr>
        <p:txBody>
          <a:bodyPr wrap="square">
            <a:spAutoFit/>
          </a:bodyPr>
          <a:lstStyle/>
          <a:p>
            <a:r>
              <a:rPr lang="en-US" sz="1200" dirty="0">
                <a:solidFill>
                  <a:srgbClr val="FFFFFF"/>
                </a:solidFill>
              </a:rPr>
              <a:t>NASA Goddard Space Flight Center</a:t>
            </a:r>
          </a:p>
        </p:txBody>
      </p:sp>
    </p:spTree>
    <p:extLst>
      <p:ext uri="{BB962C8B-B14F-4D97-AF65-F5344CB8AC3E}">
        <p14:creationId xmlns:p14="http://schemas.microsoft.com/office/powerpoint/2010/main" val="39723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10</a:t>
            </a:fld>
            <a:endParaRPr lang="en-US" dirty="0"/>
          </a:p>
        </p:txBody>
      </p:sp>
      <p:sp>
        <p:nvSpPr>
          <p:cNvPr id="6" name="Title 5"/>
          <p:cNvSpPr>
            <a:spLocks noGrp="1"/>
          </p:cNvSpPr>
          <p:nvPr>
            <p:ph type="title"/>
          </p:nvPr>
        </p:nvSpPr>
        <p:spPr/>
        <p:txBody>
          <a:bodyPr/>
          <a:lstStyle/>
          <a:p>
            <a:r>
              <a:rPr lang="en-US" dirty="0" smtClean="0"/>
              <a:t>Software Overview</a:t>
            </a:r>
            <a:endParaRPr lang="en-US" dirty="0"/>
          </a:p>
        </p:txBody>
      </p:sp>
    </p:spTree>
    <p:extLst>
      <p:ext uri="{BB962C8B-B14F-4D97-AF65-F5344CB8AC3E}">
        <p14:creationId xmlns:p14="http://schemas.microsoft.com/office/powerpoint/2010/main" val="2339434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11</a:t>
            </a:fld>
            <a:endParaRPr lang="en-US" dirty="0"/>
          </a:p>
        </p:txBody>
      </p:sp>
      <p:sp>
        <p:nvSpPr>
          <p:cNvPr id="6" name="Title 5"/>
          <p:cNvSpPr>
            <a:spLocks noGrp="1"/>
          </p:cNvSpPr>
          <p:nvPr>
            <p:ph type="title"/>
          </p:nvPr>
        </p:nvSpPr>
        <p:spPr/>
        <p:txBody>
          <a:bodyPr/>
          <a:lstStyle/>
          <a:p>
            <a:r>
              <a:rPr lang="en-US" dirty="0" smtClean="0"/>
              <a:t>Development Methodology</a:t>
            </a:r>
            <a:endParaRPr lang="en-US" dirty="0"/>
          </a:p>
        </p:txBody>
      </p:sp>
    </p:spTree>
    <p:extLst>
      <p:ext uri="{BB962C8B-B14F-4D97-AF65-F5344CB8AC3E}">
        <p14:creationId xmlns:p14="http://schemas.microsoft.com/office/powerpoint/2010/main" val="1462251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12</a:t>
            </a:fld>
            <a:endParaRPr lang="en-US" dirty="0"/>
          </a:p>
        </p:txBody>
      </p:sp>
      <p:sp>
        <p:nvSpPr>
          <p:cNvPr id="6" name="Title 5"/>
          <p:cNvSpPr>
            <a:spLocks noGrp="1"/>
          </p:cNvSpPr>
          <p:nvPr>
            <p:ph type="title"/>
          </p:nvPr>
        </p:nvSpPr>
        <p:spPr/>
        <p:txBody>
          <a:bodyPr/>
          <a:lstStyle/>
          <a:p>
            <a:r>
              <a:rPr lang="en-US" dirty="0" smtClean="0"/>
              <a:t>Management Overview</a:t>
            </a:r>
            <a:endParaRPr lang="en-US" dirty="0"/>
          </a:p>
        </p:txBody>
      </p:sp>
    </p:spTree>
    <p:extLst>
      <p:ext uri="{BB962C8B-B14F-4D97-AF65-F5344CB8AC3E}">
        <p14:creationId xmlns:p14="http://schemas.microsoft.com/office/powerpoint/2010/main" val="507091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119994" y="1600200"/>
            <a:ext cx="6904011" cy="4525963"/>
          </a:xfrm>
          <a:prstGeom prst="rect">
            <a:avLst/>
          </a:prstGeom>
        </p:spPr>
      </p:pic>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13</a:t>
            </a:fld>
            <a:endParaRPr lang="en-US" dirty="0"/>
          </a:p>
        </p:txBody>
      </p:sp>
      <p:sp>
        <p:nvSpPr>
          <p:cNvPr id="6" name="Title 5"/>
          <p:cNvSpPr>
            <a:spLocks noGrp="1"/>
          </p:cNvSpPr>
          <p:nvPr>
            <p:ph type="title"/>
          </p:nvPr>
        </p:nvSpPr>
        <p:spPr/>
        <p:txBody>
          <a:bodyPr/>
          <a:lstStyle/>
          <a:p>
            <a:r>
              <a:rPr lang="en-US" dirty="0" smtClean="0"/>
              <a:t>Schedule</a:t>
            </a:r>
            <a:endParaRPr lang="en-US" dirty="0"/>
          </a:p>
        </p:txBody>
      </p:sp>
    </p:spTree>
    <p:extLst>
      <p:ext uri="{BB962C8B-B14F-4D97-AF65-F5344CB8AC3E}">
        <p14:creationId xmlns:p14="http://schemas.microsoft.com/office/powerpoint/2010/main" val="2423575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Context</a:t>
            </a:r>
            <a:endParaRPr lang="en-US" dirty="0"/>
          </a:p>
        </p:txBody>
      </p:sp>
      <p:sp>
        <p:nvSpPr>
          <p:cNvPr id="3" name="Text Placeholder 2"/>
          <p:cNvSpPr>
            <a:spLocks noGrp="1"/>
          </p:cNvSpPr>
          <p:nvPr>
            <p:ph type="body" idx="1"/>
          </p:nvPr>
        </p:nvSpPr>
        <p:spPr/>
        <p:txBody>
          <a:bodyPr>
            <a:normAutofit fontScale="92500" lnSpcReduction="20000"/>
          </a:bodyPr>
          <a:lstStyle/>
          <a:p>
            <a:pPr lvl="1"/>
            <a:r>
              <a:rPr lang="en-US" sz="2600" dirty="0"/>
              <a:t>Business Goals</a:t>
            </a:r>
          </a:p>
          <a:p>
            <a:pPr lvl="1"/>
            <a:r>
              <a:rPr lang="en-US" sz="2600" dirty="0"/>
              <a:t>User Stories/Scenarios</a:t>
            </a:r>
          </a:p>
          <a:p>
            <a:pPr lvl="1"/>
            <a:r>
              <a:rPr lang="en-US" sz="2600" dirty="0"/>
              <a:t>Requirements</a:t>
            </a:r>
          </a:p>
          <a:p>
            <a:pPr lvl="1"/>
            <a:r>
              <a:rPr lang="en-US" sz="2600" dirty="0"/>
              <a:t>Drivers</a:t>
            </a:r>
          </a:p>
          <a:p>
            <a:endParaRPr lang="en-US" dirty="0"/>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77616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fontAlgn="base"/>
            <a:r>
              <a:rPr lang="en-US" dirty="0" smtClean="0"/>
              <a:t>Business goals</a:t>
            </a:r>
          </a:p>
          <a:p>
            <a:pPr lvl="1" fontAlgn="base"/>
            <a:r>
              <a:rPr lang="en-US" dirty="0" smtClean="0"/>
              <a:t>Enables </a:t>
            </a:r>
            <a:r>
              <a:rPr lang="en-US" dirty="0"/>
              <a:t>low thrust mission support.  </a:t>
            </a:r>
            <a:endParaRPr lang="en-US" dirty="0" smtClean="0"/>
          </a:p>
          <a:p>
            <a:pPr fontAlgn="base"/>
            <a:r>
              <a:rPr lang="en-US" dirty="0" smtClean="0"/>
              <a:t>Technical Goals</a:t>
            </a:r>
            <a:endParaRPr lang="en-US" dirty="0"/>
          </a:p>
          <a:p>
            <a:pPr lvl="1" fontAlgn="base"/>
            <a:r>
              <a:rPr lang="en-US" dirty="0" smtClean="0"/>
              <a:t>Extends </a:t>
            </a:r>
            <a:r>
              <a:rPr lang="en-US" dirty="0"/>
              <a:t>applicability of GMAT optimization to finite maneuvers.</a:t>
            </a:r>
          </a:p>
          <a:p>
            <a:pPr lvl="1" fontAlgn="base"/>
            <a:r>
              <a:rPr lang="en-US" dirty="0" smtClean="0"/>
              <a:t>Dramatically </a:t>
            </a:r>
            <a:r>
              <a:rPr lang="en-US" dirty="0"/>
              <a:t>improve scalability for missions like TESS where many segments are required.  Currently the user interfaces make it quite difficult to configure missions like this.</a:t>
            </a:r>
          </a:p>
          <a:p>
            <a:pPr lvl="1" fontAlgn="base"/>
            <a:r>
              <a:rPr lang="en-US" dirty="0"/>
              <a:t>Dramatically improve convergence properties for complex problems</a:t>
            </a:r>
          </a:p>
          <a:p>
            <a:pPr lvl="1" fontAlgn="base"/>
            <a:r>
              <a:rPr lang="en-US" dirty="0"/>
              <a:t>Eliminate sensitivity to user-defined segment definitions, as mesh refinement algorithm will determine required segmentation to meet user tolerance</a:t>
            </a:r>
          </a:p>
          <a:p>
            <a:pPr lvl="1" fontAlgn="base"/>
            <a:r>
              <a:rPr lang="en-US" dirty="0"/>
              <a:t>Dramatically improve targeting and optimization in multi-body regimes as collocation methods elegantly handle the sensitivity of those regimes.</a:t>
            </a:r>
          </a:p>
          <a:p>
            <a:endParaRPr lang="en-US" dirty="0"/>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15</a:t>
            </a:fld>
            <a:endParaRPr lang="en-US" dirty="0"/>
          </a:p>
        </p:txBody>
      </p:sp>
      <p:sp>
        <p:nvSpPr>
          <p:cNvPr id="6" name="Title 5"/>
          <p:cNvSpPr>
            <a:spLocks noGrp="1"/>
          </p:cNvSpPr>
          <p:nvPr>
            <p:ph type="title"/>
          </p:nvPr>
        </p:nvSpPr>
        <p:spPr/>
        <p:txBody>
          <a:bodyPr/>
          <a:lstStyle/>
          <a:p>
            <a:r>
              <a:rPr lang="en-US" dirty="0" smtClean="0"/>
              <a:t>Business/Technical Goals</a:t>
            </a:r>
            <a:endParaRPr lang="en-US" dirty="0"/>
          </a:p>
        </p:txBody>
      </p:sp>
    </p:spTree>
    <p:extLst>
      <p:ext uri="{BB962C8B-B14F-4D97-AF65-F5344CB8AC3E}">
        <p14:creationId xmlns:p14="http://schemas.microsoft.com/office/powerpoint/2010/main" val="745915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smtClean="0"/>
              <a:t>Trajectory Regimes</a:t>
            </a:r>
            <a:r>
              <a:rPr lang="en-US" sz="2000" dirty="0" smtClean="0"/>
              <a:t>: </a:t>
            </a:r>
            <a:r>
              <a:rPr lang="en-US" sz="2000" dirty="0"/>
              <a:t>Trajectory Regime user stories focus on particular trajectory regimes that have special modelling and analysis intricacies.  Often the nominal or desired trajectory is not known and the solution of the trajectory is part of the analysis and design process and is usually coupled tightly with the control.  </a:t>
            </a:r>
            <a:endParaRPr lang="en-US" sz="2000" dirty="0" smtClean="0"/>
          </a:p>
          <a:p>
            <a:r>
              <a:rPr lang="en-US" sz="2000" b="1" dirty="0"/>
              <a:t>Control </a:t>
            </a:r>
            <a:r>
              <a:rPr lang="en-US" sz="2000" b="1" dirty="0" smtClean="0"/>
              <a:t>Modes: </a:t>
            </a:r>
            <a:r>
              <a:rPr lang="en-US" sz="2000" dirty="0" smtClean="0"/>
              <a:t>Maneuver </a:t>
            </a:r>
            <a:r>
              <a:rPr lang="en-US" sz="2000" dirty="0"/>
              <a:t>design user stories focus on areas where the nominal is well known, and the maneuver to maintain the trajectory is the end result of the optimization run.  These often have very good guesses.  These are more operational or late design stage use cases</a:t>
            </a:r>
            <a:r>
              <a:rPr lang="en-US" sz="2000" dirty="0" smtClean="0"/>
              <a:t>.</a:t>
            </a:r>
          </a:p>
          <a:p>
            <a:r>
              <a:rPr lang="en-US" sz="2000" b="1" dirty="0"/>
              <a:t>Execution </a:t>
            </a:r>
            <a:r>
              <a:rPr lang="en-US" sz="2000" b="1" dirty="0" smtClean="0"/>
              <a:t>Modes: </a:t>
            </a:r>
            <a:r>
              <a:rPr lang="en-US" sz="2000" dirty="0" smtClean="0"/>
              <a:t>Execution </a:t>
            </a:r>
            <a:r>
              <a:rPr lang="en-US" sz="2000" dirty="0"/>
              <a:t>Mode user stories focus on different ways a user may need to use the optimal control infrastructure.</a:t>
            </a:r>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16</a:t>
            </a:fld>
            <a:endParaRPr lang="en-US" dirty="0"/>
          </a:p>
        </p:txBody>
      </p:sp>
      <p:sp>
        <p:nvSpPr>
          <p:cNvPr id="6" name="Title 5"/>
          <p:cNvSpPr>
            <a:spLocks noGrp="1"/>
          </p:cNvSpPr>
          <p:nvPr>
            <p:ph type="title"/>
          </p:nvPr>
        </p:nvSpPr>
        <p:spPr/>
        <p:txBody>
          <a:bodyPr/>
          <a:lstStyle/>
          <a:p>
            <a:r>
              <a:rPr lang="en-US" dirty="0" smtClean="0"/>
              <a:t>User Stories: Types</a:t>
            </a:r>
            <a:endParaRPr lang="en-US" dirty="0"/>
          </a:p>
        </p:txBody>
      </p:sp>
    </p:spTree>
    <p:extLst>
      <p:ext uri="{BB962C8B-B14F-4D97-AF65-F5344CB8AC3E}">
        <p14:creationId xmlns:p14="http://schemas.microsoft.com/office/powerpoint/2010/main" val="3056733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104197772"/>
              </p:ext>
            </p:extLst>
          </p:nvPr>
        </p:nvGraphicFramePr>
        <p:xfrm>
          <a:off x="457200" y="1600200"/>
          <a:ext cx="8229600" cy="3830320"/>
        </p:xfrm>
        <a:graphic>
          <a:graphicData uri="http://schemas.openxmlformats.org/drawingml/2006/table">
            <a:tbl>
              <a:tblPr firstRow="1" bandRow="1">
                <a:tableStyleId>{5C22544A-7EE6-4342-B048-85BDC9FD1C3A}</a:tableStyleId>
              </a:tblPr>
              <a:tblGrid>
                <a:gridCol w="1371600"/>
                <a:gridCol w="6858000"/>
              </a:tblGrid>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ID</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Description</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CO.TD-1</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Basic Orbit Transfer: </a:t>
                      </a:r>
                      <a:r>
                        <a:rPr lang="en-US" sz="1600" b="0" i="0" u="none" strike="noStrike">
                          <a:solidFill>
                            <a:srgbClr val="000000"/>
                          </a:solidFill>
                          <a:effectLst/>
                          <a:latin typeface="Arial" panose="020B0604020202020204" pitchFamily="34" charset="0"/>
                        </a:rPr>
                        <a:t> I need to design an optimal maneuver to transfer to a nearby orbit.</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CO.TD-2</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Body to body transfer</a:t>
                      </a:r>
                      <a:r>
                        <a:rPr lang="en-US" sz="1600" b="0" i="0" u="none" strike="noStrike" dirty="0">
                          <a:solidFill>
                            <a:srgbClr val="000000"/>
                          </a:solidFill>
                          <a:effectLst/>
                          <a:latin typeface="Arial" panose="020B0604020202020204" pitchFamily="34" charset="0"/>
                        </a:rPr>
                        <a:t>: I need to design a trajectory that does a direct transfer from one body to another, in my case, from Earth to Moon.</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CO.TD-3</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Interplanetary Multiple flyby</a:t>
                      </a:r>
                      <a:r>
                        <a:rPr lang="en-US" sz="1600" b="0" i="0" u="none" strike="noStrike" dirty="0">
                          <a:solidFill>
                            <a:srgbClr val="000000"/>
                          </a:solidFill>
                          <a:effectLst/>
                          <a:latin typeface="Arial" panose="020B0604020202020204" pitchFamily="34" charset="0"/>
                        </a:rPr>
                        <a:t>:  I need to design a trajectory that leaves Earth, performs multiple gravitational flybys, and arrives at a final target celestial body.  I have a guess at the flyby times, order, and flyby conditions at each body.  </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CO.TD-4</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Spiral:  </a:t>
                      </a:r>
                      <a:r>
                        <a:rPr lang="en-US" sz="1600" b="0" i="0" u="none" strike="noStrike" dirty="0">
                          <a:solidFill>
                            <a:srgbClr val="000000"/>
                          </a:solidFill>
                          <a:effectLst/>
                          <a:latin typeface="Arial" panose="020B0604020202020204" pitchFamily="34" charset="0"/>
                        </a:rPr>
                        <a:t>I need to design a trajectory that spirals into and/or away from a celestial body requiring many (100s) of revolutions.</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CO.TD-5</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Libration point maintenance:  </a:t>
                      </a:r>
                      <a:r>
                        <a:rPr lang="en-US" sz="1600" b="0" i="0" u="none" strike="noStrike" dirty="0">
                          <a:solidFill>
                            <a:srgbClr val="000000"/>
                          </a:solidFill>
                          <a:effectLst/>
                          <a:latin typeface="Arial" panose="020B0604020202020204" pitchFamily="34" charset="0"/>
                        </a:rPr>
                        <a:t>I need to use collocation to improve the robustness and quality of </a:t>
                      </a:r>
                      <a:r>
                        <a:rPr lang="en-US" sz="1600" b="0" i="0" u="none" strike="noStrike" dirty="0" err="1">
                          <a:solidFill>
                            <a:srgbClr val="000000"/>
                          </a:solidFill>
                          <a:effectLst/>
                          <a:latin typeface="Arial" panose="020B0604020202020204" pitchFamily="34" charset="0"/>
                        </a:rPr>
                        <a:t>libration</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stationkeeping</a:t>
                      </a:r>
                      <a:r>
                        <a:rPr lang="en-US" sz="1600" b="0" i="0" u="none" strike="noStrike" dirty="0">
                          <a:solidFill>
                            <a:srgbClr val="000000"/>
                          </a:solidFill>
                          <a:effectLst/>
                          <a:latin typeface="Arial" panose="020B0604020202020204" pitchFamily="34" charset="0"/>
                        </a:rPr>
                        <a:t> solutions.</a:t>
                      </a:r>
                      <a:endParaRPr lang="en-US" sz="1600" dirty="0">
                        <a:effectLst/>
                      </a:endParaRPr>
                    </a:p>
                  </a:txBody>
                  <a:tcPr marL="53340" marR="53340" marT="53340" marB="53340"/>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17</a:t>
            </a:fld>
            <a:endParaRPr lang="en-US" dirty="0"/>
          </a:p>
        </p:txBody>
      </p:sp>
      <p:sp>
        <p:nvSpPr>
          <p:cNvPr id="6" name="Title 5"/>
          <p:cNvSpPr>
            <a:spLocks noGrp="1"/>
          </p:cNvSpPr>
          <p:nvPr>
            <p:ph type="title"/>
          </p:nvPr>
        </p:nvSpPr>
        <p:spPr/>
        <p:txBody>
          <a:bodyPr/>
          <a:lstStyle/>
          <a:p>
            <a:r>
              <a:rPr lang="en-US" dirty="0" smtClean="0"/>
              <a:t>User Stories: Trajectory Regimes</a:t>
            </a:r>
            <a:endParaRPr lang="en-US" dirty="0"/>
          </a:p>
        </p:txBody>
      </p:sp>
    </p:spTree>
    <p:extLst>
      <p:ext uri="{BB962C8B-B14F-4D97-AF65-F5344CB8AC3E}">
        <p14:creationId xmlns:p14="http://schemas.microsoft.com/office/powerpoint/2010/main" val="709207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18</a:t>
            </a:fld>
            <a:endParaRPr lang="en-US" dirty="0"/>
          </a:p>
        </p:txBody>
      </p:sp>
      <p:sp>
        <p:nvSpPr>
          <p:cNvPr id="6" name="Title 5"/>
          <p:cNvSpPr>
            <a:spLocks noGrp="1"/>
          </p:cNvSpPr>
          <p:nvPr>
            <p:ph type="title"/>
          </p:nvPr>
        </p:nvSpPr>
        <p:spPr/>
        <p:txBody>
          <a:bodyPr/>
          <a:lstStyle/>
          <a:p>
            <a:r>
              <a:rPr lang="en-US" dirty="0" smtClean="0"/>
              <a:t>User Stories: Trajectory Regimes</a:t>
            </a:r>
            <a:endParaRPr lang="en-US" dirty="0"/>
          </a:p>
        </p:txBody>
      </p:sp>
      <p:graphicFrame>
        <p:nvGraphicFramePr>
          <p:cNvPr id="7" name="Content Placeholder 8"/>
          <p:cNvGraphicFramePr>
            <a:graphicFrameLocks/>
          </p:cNvGraphicFramePr>
          <p:nvPr>
            <p:extLst>
              <p:ext uri="{D42A27DB-BD31-4B8C-83A1-F6EECF244321}">
                <p14:modId xmlns:p14="http://schemas.microsoft.com/office/powerpoint/2010/main" val="2861848447"/>
              </p:ext>
            </p:extLst>
          </p:nvPr>
        </p:nvGraphicFramePr>
        <p:xfrm>
          <a:off x="457200" y="1600200"/>
          <a:ext cx="8229600" cy="3957320"/>
        </p:xfrm>
        <a:graphic>
          <a:graphicData uri="http://schemas.openxmlformats.org/drawingml/2006/table">
            <a:tbl>
              <a:tblPr firstRow="1" bandRow="1">
                <a:tableStyleId>{5C22544A-7EE6-4342-B048-85BDC9FD1C3A}</a:tableStyleId>
              </a:tblPr>
              <a:tblGrid>
                <a:gridCol w="1371600"/>
                <a:gridCol w="6858000"/>
              </a:tblGrid>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ID</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Description</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CO.TD-6</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Weak stability transfer:  </a:t>
                      </a:r>
                      <a:r>
                        <a:rPr lang="en-US" sz="1600" b="0" i="0" u="none" strike="noStrike">
                          <a:solidFill>
                            <a:srgbClr val="000000"/>
                          </a:solidFill>
                          <a:effectLst/>
                          <a:latin typeface="Arial" panose="020B0604020202020204" pitchFamily="34" charset="0"/>
                        </a:rPr>
                        <a:t>I need to use collocation to find trajectory transfers in a weak stability, multi-body environment.</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CO.TD-7</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Formation: </a:t>
                      </a:r>
                      <a:r>
                        <a:rPr lang="en-US" sz="1600" b="0" i="0" u="none" strike="noStrike">
                          <a:solidFill>
                            <a:srgbClr val="000000"/>
                          </a:solidFill>
                          <a:effectLst/>
                          <a:latin typeface="Arial" panose="020B0604020202020204" pitchFamily="34" charset="0"/>
                        </a:rPr>
                        <a:t> I need to use collocation to optimize maneuvers of multiple spacecraft.</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CO.TD-8</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Rendezvous/</a:t>
                      </a:r>
                      <a:r>
                        <a:rPr lang="en-US" sz="1600" b="1" i="0" u="none" strike="noStrike" dirty="0" err="1">
                          <a:solidFill>
                            <a:srgbClr val="000000"/>
                          </a:solidFill>
                          <a:effectLst/>
                          <a:latin typeface="Arial" panose="020B0604020202020204" pitchFamily="34" charset="0"/>
                        </a:rPr>
                        <a:t>Prox</a:t>
                      </a:r>
                      <a:r>
                        <a:rPr lang="en-US" sz="1600" b="1" i="0" u="none" strike="noStrike" dirty="0">
                          <a:solidFill>
                            <a:srgbClr val="000000"/>
                          </a:solidFill>
                          <a:effectLst/>
                          <a:latin typeface="Arial" panose="020B0604020202020204" pitchFamily="34" charset="0"/>
                        </a:rPr>
                        <a:t> Ops:</a:t>
                      </a:r>
                      <a:r>
                        <a:rPr lang="en-US" sz="1600" b="0" i="0" u="none" strike="noStrike" dirty="0">
                          <a:solidFill>
                            <a:srgbClr val="000000"/>
                          </a:solidFill>
                          <a:effectLst/>
                          <a:latin typeface="Arial" panose="020B0604020202020204" pitchFamily="34" charset="0"/>
                        </a:rPr>
                        <a:t>  I need to use collocation to optimize rendezvous and docking operations and proximity operations.</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CO.TD-9</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Probe Separation: </a:t>
                      </a:r>
                      <a:r>
                        <a:rPr lang="en-US" sz="1600" b="0" i="0" u="none" strike="noStrike" dirty="0">
                          <a:solidFill>
                            <a:srgbClr val="000000"/>
                          </a:solidFill>
                          <a:effectLst/>
                          <a:latin typeface="Arial" panose="020B0604020202020204" pitchFamily="34" charset="0"/>
                        </a:rPr>
                        <a:t> I need to use collocation to determine optimal trajectories for probe release and spacecraft separation planning.</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CO.TD-10</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Launch</a:t>
                      </a:r>
                      <a:r>
                        <a:rPr lang="en-US" sz="1600" b="0" i="0" u="none" strike="noStrike" dirty="0">
                          <a:solidFill>
                            <a:srgbClr val="000000"/>
                          </a:solidFill>
                          <a:effectLst/>
                          <a:latin typeface="Arial" panose="020B0604020202020204" pitchFamily="34" charset="0"/>
                        </a:rPr>
                        <a:t>:  I need to use collocation to optimize a launch vehicle ascent trajectory. (SPH: Not sure this is really a use case but leaving it in for consideration)</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 TD-11</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Landing,</a:t>
                      </a:r>
                      <a:endParaRPr lang="en-US" sz="1600" dirty="0">
                        <a:effectLst/>
                      </a:endParaRPr>
                    </a:p>
                  </a:txBody>
                  <a:tcPr marL="53340" marR="53340" marT="53340" marB="53340"/>
                </a:tc>
              </a:tr>
            </a:tbl>
          </a:graphicData>
        </a:graphic>
      </p:graphicFrame>
    </p:spTree>
    <p:extLst>
      <p:ext uri="{BB962C8B-B14F-4D97-AF65-F5344CB8AC3E}">
        <p14:creationId xmlns:p14="http://schemas.microsoft.com/office/powerpoint/2010/main" val="9123177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015600217"/>
              </p:ext>
            </p:extLst>
          </p:nvPr>
        </p:nvGraphicFramePr>
        <p:xfrm>
          <a:off x="457200" y="1600200"/>
          <a:ext cx="8229600" cy="4307840"/>
        </p:xfrm>
        <a:graphic>
          <a:graphicData uri="http://schemas.openxmlformats.org/drawingml/2006/table">
            <a:tbl>
              <a:tblPr firstRow="1" bandRow="1">
                <a:tableStyleId>{5C22544A-7EE6-4342-B048-85BDC9FD1C3A}</a:tableStyleId>
              </a:tblPr>
              <a:tblGrid>
                <a:gridCol w="1295400"/>
                <a:gridCol w="6934200"/>
              </a:tblGrid>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ID</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Description</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CO.MD-1</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Finite chemical orbit maneuver</a:t>
                      </a:r>
                      <a:r>
                        <a:rPr lang="en-US" sz="1600" b="0" i="0" u="none" strike="noStrike">
                          <a:solidFill>
                            <a:srgbClr val="000000"/>
                          </a:solidFill>
                          <a:effectLst/>
                          <a:latin typeface="Arial" panose="020B0604020202020204" pitchFamily="34" charset="0"/>
                        </a:rPr>
                        <a:t>:  I need to optimize a maneuver sequence that employs finite burns from a chemical thrust system.</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CO.MD-2</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Finite electric orbit maneuver:  </a:t>
                      </a:r>
                      <a:r>
                        <a:rPr lang="en-US" sz="1600" b="0" i="0" u="none" strike="noStrike">
                          <a:solidFill>
                            <a:srgbClr val="000000"/>
                          </a:solidFill>
                          <a:effectLst/>
                          <a:latin typeface="Arial" panose="020B0604020202020204" pitchFamily="34" charset="0"/>
                        </a:rPr>
                        <a:t> I need to optimize a maneuver sequence that employs finite burns from an electric thrust system.</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CO.MD-3</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Impulsive maneuver: </a:t>
                      </a:r>
                      <a:r>
                        <a:rPr lang="en-US" sz="1600" b="0" i="0" u="none" strike="noStrike">
                          <a:solidFill>
                            <a:srgbClr val="000000"/>
                          </a:solidFill>
                          <a:effectLst/>
                          <a:latin typeface="Arial" panose="020B0604020202020204" pitchFamily="34" charset="0"/>
                        </a:rPr>
                        <a:t>I need to optimize a maneuver sequence that employs an impulsive maneuver approximation.</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CO.MD-4</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Hybrid Maneuver</a:t>
                      </a:r>
                      <a:r>
                        <a:rPr lang="en-US" sz="1600" b="0" i="0" u="none" strike="noStrike" dirty="0">
                          <a:solidFill>
                            <a:srgbClr val="000000"/>
                          </a:solidFill>
                          <a:effectLst/>
                          <a:latin typeface="Arial" panose="020B0604020202020204" pitchFamily="34" charset="0"/>
                        </a:rPr>
                        <a:t>.  I need to optimize a maneuver sequence that employs both impulsive and finite (chemical/electric) maneuver models.</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CO.MD-5</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Piecewise continuous thrust:  </a:t>
                      </a:r>
                      <a:r>
                        <a:rPr lang="en-US" sz="1600" b="0" i="0" u="none" strike="noStrike">
                          <a:solidFill>
                            <a:srgbClr val="000000"/>
                          </a:solidFill>
                          <a:effectLst/>
                          <a:latin typeface="Arial" panose="020B0604020202020204" pitchFamily="34" charset="0"/>
                        </a:rPr>
                        <a:t>I need to optimize a maneuver sequence that employs piecewise continuous finite thrust.</a:t>
                      </a:r>
                      <a:r>
                        <a:rPr lang="en-US" sz="1600" b="1" i="0" u="none" strike="noStrike">
                          <a:solidFill>
                            <a:srgbClr val="000000"/>
                          </a:solidFill>
                          <a:effectLst/>
                          <a:latin typeface="Arial" panose="020B0604020202020204" pitchFamily="34" charset="0"/>
                        </a:rPr>
                        <a:t>  </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CO.MD-6</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Multiple thruster set maneuver: </a:t>
                      </a:r>
                      <a:r>
                        <a:rPr lang="en-US" sz="1600" b="0" i="0" u="none" strike="noStrike">
                          <a:solidFill>
                            <a:srgbClr val="000000"/>
                          </a:solidFill>
                          <a:effectLst/>
                          <a:latin typeface="Arial" panose="020B0604020202020204" pitchFamily="34" charset="0"/>
                        </a:rPr>
                        <a:t>I need to optimize a maneuver sequence that employs multiple thruster sets/configurations firing simultaneously.</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CO.MD-7</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Solar Sail:</a:t>
                      </a:r>
                      <a:endParaRPr lang="en-US" sz="1600" dirty="0">
                        <a:effectLst/>
                      </a:endParaRPr>
                    </a:p>
                  </a:txBody>
                  <a:tcPr marL="53340" marR="53340" marT="53340" marB="53340"/>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19</a:t>
            </a:fld>
            <a:endParaRPr lang="en-US" dirty="0"/>
          </a:p>
        </p:txBody>
      </p:sp>
      <p:sp>
        <p:nvSpPr>
          <p:cNvPr id="6" name="Title 5"/>
          <p:cNvSpPr>
            <a:spLocks noGrp="1"/>
          </p:cNvSpPr>
          <p:nvPr>
            <p:ph type="title"/>
          </p:nvPr>
        </p:nvSpPr>
        <p:spPr/>
        <p:txBody>
          <a:bodyPr/>
          <a:lstStyle/>
          <a:p>
            <a:r>
              <a:rPr lang="en-US" dirty="0" smtClean="0"/>
              <a:t>User Stories: Control Modes</a:t>
            </a:r>
            <a:endParaRPr lang="en-US" dirty="0"/>
          </a:p>
        </p:txBody>
      </p:sp>
    </p:spTree>
    <p:extLst>
      <p:ext uri="{BB962C8B-B14F-4D97-AF65-F5344CB8AC3E}">
        <p14:creationId xmlns:p14="http://schemas.microsoft.com/office/powerpoint/2010/main" val="4140642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25963"/>
          </a:xfrm>
        </p:spPr>
        <p:txBody>
          <a:bodyPr>
            <a:normAutofit fontScale="70000" lnSpcReduction="20000"/>
          </a:bodyPr>
          <a:lstStyle/>
          <a:p>
            <a:pPr lvl="0"/>
            <a:r>
              <a:rPr lang="en-US" dirty="0" smtClean="0"/>
              <a:t>Review Overview</a:t>
            </a:r>
          </a:p>
          <a:p>
            <a:pPr lvl="1"/>
            <a:r>
              <a:rPr lang="en-US" dirty="0" smtClean="0"/>
              <a:t>Goals</a:t>
            </a:r>
          </a:p>
          <a:p>
            <a:pPr lvl="1"/>
            <a:r>
              <a:rPr lang="en-US" dirty="0" smtClean="0"/>
              <a:t>Team </a:t>
            </a:r>
          </a:p>
          <a:p>
            <a:pPr lvl="1"/>
            <a:r>
              <a:rPr lang="en-US" dirty="0" smtClean="0"/>
              <a:t>Agenda</a:t>
            </a:r>
          </a:p>
          <a:p>
            <a:pPr lvl="1"/>
            <a:r>
              <a:rPr lang="en-US" dirty="0"/>
              <a:t>P</a:t>
            </a:r>
            <a:r>
              <a:rPr lang="en-US" dirty="0" smtClean="0"/>
              <a:t>roducts and RID Process</a:t>
            </a:r>
          </a:p>
          <a:p>
            <a:pPr lvl="0"/>
            <a:r>
              <a:rPr lang="en-US" dirty="0" smtClean="0"/>
              <a:t>GMAT Overview</a:t>
            </a:r>
          </a:p>
          <a:p>
            <a:pPr lvl="1"/>
            <a:r>
              <a:rPr lang="en-US" dirty="0" smtClean="0"/>
              <a:t>Software Overview</a:t>
            </a:r>
          </a:p>
          <a:p>
            <a:pPr lvl="1"/>
            <a:r>
              <a:rPr lang="en-US" dirty="0" smtClean="0"/>
              <a:t>Development Methodology</a:t>
            </a:r>
          </a:p>
          <a:p>
            <a:pPr lvl="1"/>
            <a:r>
              <a:rPr lang="en-US" dirty="0" smtClean="0"/>
              <a:t>Management Overview</a:t>
            </a:r>
          </a:p>
          <a:p>
            <a:r>
              <a:rPr lang="en-US" dirty="0"/>
              <a:t>Design </a:t>
            </a:r>
            <a:r>
              <a:rPr lang="en-US" dirty="0" smtClean="0"/>
              <a:t>Context</a:t>
            </a:r>
          </a:p>
          <a:p>
            <a:pPr lvl="1"/>
            <a:r>
              <a:rPr lang="en-US" dirty="0" smtClean="0"/>
              <a:t>Business/Technical Goals</a:t>
            </a:r>
            <a:endParaRPr lang="en-US" dirty="0"/>
          </a:p>
          <a:p>
            <a:pPr lvl="1"/>
            <a:r>
              <a:rPr lang="en-US" dirty="0" smtClean="0"/>
              <a:t>User </a:t>
            </a:r>
            <a:r>
              <a:rPr lang="en-US" dirty="0"/>
              <a:t>Stories/Scenarios</a:t>
            </a:r>
          </a:p>
          <a:p>
            <a:pPr lvl="1"/>
            <a:r>
              <a:rPr lang="en-US" dirty="0" smtClean="0"/>
              <a:t>Requirements</a:t>
            </a:r>
          </a:p>
          <a:p>
            <a:pPr lvl="1"/>
            <a:r>
              <a:rPr lang="en-US" dirty="0" smtClean="0"/>
              <a:t>Drivers</a:t>
            </a:r>
            <a:endParaRPr lang="en-US" dirty="0"/>
          </a:p>
          <a:p>
            <a:pPr lvl="1"/>
            <a:endParaRPr lang="en-US" dirty="0" smtClean="0"/>
          </a:p>
          <a:p>
            <a:pPr lvl="0"/>
            <a:endParaRPr lang="en-US" sz="2700" dirty="0"/>
          </a:p>
          <a:p>
            <a:endParaRPr lang="en-US" dirty="0"/>
          </a:p>
        </p:txBody>
      </p:sp>
      <p:sp>
        <p:nvSpPr>
          <p:cNvPr id="3" name="Date Placeholder 2"/>
          <p:cNvSpPr>
            <a:spLocks noGrp="1"/>
          </p:cNvSpPr>
          <p:nvPr>
            <p:ph type="dt" sz="half" idx="2"/>
          </p:nvPr>
        </p:nvSpPr>
        <p:spPr/>
        <p:txBody>
          <a:bodyPr/>
          <a:lstStyle/>
          <a:p>
            <a:r>
              <a:rPr lang="en-US" dirty="0" smtClean="0"/>
              <a:t>General Mission Analysis Tool</a:t>
            </a:r>
            <a:endParaRPr lang="en-US" dirty="0"/>
          </a:p>
        </p:txBody>
      </p:sp>
      <p:sp>
        <p:nvSpPr>
          <p:cNvPr id="4" name="Footer Placeholder 3"/>
          <p:cNvSpPr>
            <a:spLocks noGrp="1"/>
          </p:cNvSpPr>
          <p:nvPr>
            <p:ph type="ftr" sz="quarter" idx="3"/>
          </p:nvPr>
        </p:nvSpPr>
        <p:spPr/>
        <p:txBody>
          <a:bodyPr/>
          <a:lstStyle/>
          <a:p>
            <a:r>
              <a:rPr lang="en-US" dirty="0"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a:t>
            </a:fld>
            <a:endParaRPr lang="en-US" dirty="0"/>
          </a:p>
        </p:txBody>
      </p:sp>
      <p:sp>
        <p:nvSpPr>
          <p:cNvPr id="6" name="Title 5"/>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1634163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4137162246"/>
              </p:ext>
            </p:extLst>
          </p:nvPr>
        </p:nvGraphicFramePr>
        <p:xfrm>
          <a:off x="457200" y="1600200"/>
          <a:ext cx="8229600" cy="4180840"/>
        </p:xfrm>
        <a:graphic>
          <a:graphicData uri="http://schemas.openxmlformats.org/drawingml/2006/table">
            <a:tbl>
              <a:tblPr firstRow="1" bandRow="1">
                <a:tableStyleId>{5C22544A-7EE6-4342-B048-85BDC9FD1C3A}</a:tableStyleId>
              </a:tblPr>
              <a:tblGrid>
                <a:gridCol w="1371600"/>
                <a:gridCol w="6858000"/>
              </a:tblGrid>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ID</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Description</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CO.EM-1</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Feasible Solution:  </a:t>
                      </a:r>
                      <a:r>
                        <a:rPr lang="en-US" sz="1600" b="0" i="0" u="none" strike="noStrike">
                          <a:solidFill>
                            <a:srgbClr val="000000"/>
                          </a:solidFill>
                          <a:effectLst/>
                          <a:latin typeface="Arial" panose="020B0604020202020204" pitchFamily="34" charset="0"/>
                        </a:rPr>
                        <a:t>I need to use collocation to find a feasible trajectory for my mission.</a:t>
                      </a:r>
                      <a:endParaRPr lang="en-US" sz="1600">
                        <a:effectLst/>
                      </a:endParaRPr>
                    </a:p>
                  </a:txBody>
                  <a:tcPr marL="53340" marR="53340" marT="53340" marB="53340"/>
                </a:tc>
              </a:tr>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CO.EM-2</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Optimal Solution:  </a:t>
                      </a:r>
                      <a:r>
                        <a:rPr lang="en-US" sz="1600" b="0" i="0" u="none" strike="noStrike" dirty="0">
                          <a:solidFill>
                            <a:srgbClr val="000000"/>
                          </a:solidFill>
                          <a:effectLst/>
                          <a:latin typeface="Arial" panose="020B0604020202020204" pitchFamily="34" charset="0"/>
                        </a:rPr>
                        <a:t>I need to use collocation to find an optimal trajectory for my mission.</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CO.EM-3</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Parametric runs:  </a:t>
                      </a:r>
                      <a:r>
                        <a:rPr lang="en-US" sz="1600" b="0" i="0" u="none" strike="noStrike" dirty="0">
                          <a:solidFill>
                            <a:srgbClr val="000000"/>
                          </a:solidFill>
                          <a:effectLst/>
                          <a:latin typeface="Arial" panose="020B0604020202020204" pitchFamily="34" charset="0"/>
                        </a:rPr>
                        <a:t>I need to perform parametric scans of optimal solutions given different mission configurations/requirements.</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CO.EM-4</a:t>
                      </a:r>
                      <a:endParaRPr lang="en-US" sz="1600" dirty="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Monte Carlo:  </a:t>
                      </a:r>
                      <a:r>
                        <a:rPr lang="en-US" sz="1600" b="0" i="0" u="none" strike="noStrike" dirty="0">
                          <a:solidFill>
                            <a:srgbClr val="000000"/>
                          </a:solidFill>
                          <a:effectLst/>
                          <a:latin typeface="Arial" panose="020B0604020202020204" pitchFamily="34" charset="0"/>
                        </a:rPr>
                        <a:t>I need to perform Monte-Carlo for optimal solutions given error models for system components.</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CO.EM-5</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Re-optimize: </a:t>
                      </a:r>
                      <a:r>
                        <a:rPr lang="en-US" sz="1600" b="0" i="0" u="none" strike="noStrike" dirty="0">
                          <a:solidFill>
                            <a:srgbClr val="000000"/>
                          </a:solidFill>
                          <a:effectLst/>
                          <a:latin typeface="Arial" panose="020B0604020202020204" pitchFamily="34" charset="0"/>
                        </a:rPr>
                        <a:t> My requirements changed a little, I need to </a:t>
                      </a:r>
                      <a:r>
                        <a:rPr lang="en-US" sz="1600" b="0" i="0" u="none" strike="noStrike" dirty="0" err="1">
                          <a:solidFill>
                            <a:srgbClr val="000000"/>
                          </a:solidFill>
                          <a:effectLst/>
                          <a:latin typeface="Arial" panose="020B0604020202020204" pitchFamily="34" charset="0"/>
                        </a:rPr>
                        <a:t>reoptimize</a:t>
                      </a:r>
                      <a:r>
                        <a:rPr lang="en-US" sz="1600" b="0" i="0" u="none" strike="noStrike" dirty="0">
                          <a:solidFill>
                            <a:srgbClr val="000000"/>
                          </a:solidFill>
                          <a:effectLst/>
                          <a:latin typeface="Arial" panose="020B0604020202020204" pitchFamily="34" charset="0"/>
                        </a:rPr>
                        <a:t> my trajectory given the initial optimal solution as an initial guess.</a:t>
                      </a:r>
                      <a:endParaRPr lang="en-US" sz="1600" dirty="0">
                        <a:effectLst/>
                      </a:endParaRPr>
                    </a:p>
                  </a:txBody>
                  <a:tcPr marL="53340" marR="53340" marT="53340" marB="53340"/>
                </a:tc>
              </a:tr>
              <a:tr h="370840">
                <a:tc>
                  <a:txBody>
                    <a:bodyPr/>
                    <a:lstStyle/>
                    <a:p>
                      <a:pPr algn="just" rtl="0" fontAlgn="t">
                        <a:spcBef>
                          <a:spcPts val="0"/>
                        </a:spcBef>
                        <a:spcAft>
                          <a:spcPts val="0"/>
                        </a:spcAft>
                      </a:pPr>
                      <a:r>
                        <a:rPr lang="en-US" sz="1600" b="1" i="0" u="none" strike="noStrike">
                          <a:solidFill>
                            <a:srgbClr val="000000"/>
                          </a:solidFill>
                          <a:effectLst/>
                          <a:latin typeface="Arial" panose="020B0604020202020204" pitchFamily="34" charset="0"/>
                        </a:rPr>
                        <a:t>CO.EM-6</a:t>
                      </a:r>
                      <a:endParaRPr lang="en-US" sz="1600">
                        <a:effectLst/>
                      </a:endParaRPr>
                    </a:p>
                  </a:txBody>
                  <a:tcPr marL="53340" marR="53340" marT="53340" marB="53340"/>
                </a:tc>
                <a:tc>
                  <a:txBody>
                    <a:bodyPr/>
                    <a:lstStyle/>
                    <a:p>
                      <a:pPr algn="just" rtl="0" fontAlgn="t">
                        <a:spcBef>
                          <a:spcPts val="0"/>
                        </a:spcBef>
                        <a:spcAft>
                          <a:spcPts val="0"/>
                        </a:spcAft>
                      </a:pPr>
                      <a:r>
                        <a:rPr lang="en-US" sz="1600" b="1" i="0" u="none" strike="noStrike" dirty="0">
                          <a:solidFill>
                            <a:srgbClr val="000000"/>
                          </a:solidFill>
                          <a:effectLst/>
                          <a:latin typeface="Arial" panose="020B0604020202020204" pitchFamily="34" charset="0"/>
                        </a:rPr>
                        <a:t>Products: </a:t>
                      </a:r>
                      <a:r>
                        <a:rPr lang="en-US" sz="1600" b="0" i="0" u="none" strike="noStrike" dirty="0">
                          <a:solidFill>
                            <a:srgbClr val="000000"/>
                          </a:solidFill>
                          <a:effectLst/>
                          <a:latin typeface="Arial" panose="020B0604020202020204" pitchFamily="34" charset="0"/>
                        </a:rPr>
                        <a:t> I need to generate plots and  reports that describe the optimal trajectory to our mission systems engineer and for reviews.  This includes 3-D graphics, and data reports on orbit parameters and events.</a:t>
                      </a:r>
                      <a:endParaRPr lang="en-US" sz="1600" dirty="0">
                        <a:effectLst/>
                      </a:endParaRPr>
                    </a:p>
                  </a:txBody>
                  <a:tcPr marL="53340" marR="53340" marT="53340" marB="53340"/>
                </a:tc>
              </a:tr>
            </a:tbl>
          </a:graphicData>
        </a:graphic>
      </p:graphicFrame>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20</a:t>
            </a:fld>
            <a:endParaRPr lang="en-US" dirty="0"/>
          </a:p>
        </p:txBody>
      </p:sp>
      <p:sp>
        <p:nvSpPr>
          <p:cNvPr id="6" name="Title 5"/>
          <p:cNvSpPr>
            <a:spLocks noGrp="1"/>
          </p:cNvSpPr>
          <p:nvPr>
            <p:ph type="title"/>
          </p:nvPr>
        </p:nvSpPr>
        <p:spPr/>
        <p:txBody>
          <a:bodyPr/>
          <a:lstStyle/>
          <a:p>
            <a:r>
              <a:rPr lang="en-US" dirty="0" smtClean="0"/>
              <a:t>User Stories: Execution Modes</a:t>
            </a:r>
            <a:endParaRPr lang="en-US" dirty="0"/>
          </a:p>
        </p:txBody>
      </p:sp>
    </p:spTree>
    <p:extLst>
      <p:ext uri="{BB962C8B-B14F-4D97-AF65-F5344CB8AC3E}">
        <p14:creationId xmlns:p14="http://schemas.microsoft.com/office/powerpoint/2010/main" val="3689652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Text Placeholder 2"/>
          <p:cNvSpPr>
            <a:spLocks noGrp="1"/>
          </p:cNvSpPr>
          <p:nvPr>
            <p:ph type="body" idx="1"/>
          </p:nvPr>
        </p:nvSpPr>
        <p:spPr/>
        <p:txBody>
          <a:bodyPr/>
          <a:lstStyle/>
          <a:p>
            <a:pPr lvl="1"/>
            <a:r>
              <a:rPr lang="en-US" sz="2400" dirty="0"/>
              <a:t>Demo/Walkthrough</a:t>
            </a:r>
          </a:p>
          <a:p>
            <a:pPr lvl="1"/>
            <a:r>
              <a:rPr lang="en-US" sz="2400" dirty="0"/>
              <a:t>Architectural Design</a:t>
            </a:r>
          </a:p>
          <a:p>
            <a:pPr lvl="1"/>
            <a:r>
              <a:rPr lang="en-US" sz="2400" dirty="0"/>
              <a:t>Detailed Design</a:t>
            </a:r>
          </a:p>
          <a:p>
            <a:endParaRPr lang="en-US" dirty="0"/>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114476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p:txBody>
      </p:sp>
      <p:sp>
        <p:nvSpPr>
          <p:cNvPr id="3" name="Date Placeholder 2"/>
          <p:cNvSpPr>
            <a:spLocks noGrp="1"/>
          </p:cNvSpPr>
          <p:nvPr>
            <p:ph type="dt" sz="half" idx="2"/>
          </p:nvPr>
        </p:nvSpPr>
        <p:spPr/>
        <p:txBody>
          <a:bodyPr/>
          <a:lstStyle/>
          <a:p>
            <a:r>
              <a:rPr lang="en-US" dirty="0" smtClean="0"/>
              <a:t>General Mission Analysis Tool</a:t>
            </a:r>
            <a:endParaRPr lang="en-US" dirty="0"/>
          </a:p>
        </p:txBody>
      </p:sp>
      <p:sp>
        <p:nvSpPr>
          <p:cNvPr id="4" name="Footer Placeholder 3"/>
          <p:cNvSpPr>
            <a:spLocks noGrp="1"/>
          </p:cNvSpPr>
          <p:nvPr>
            <p:ph type="ftr" sz="quarter" idx="3"/>
          </p:nvPr>
        </p:nvSpPr>
        <p:spPr/>
        <p:txBody>
          <a:bodyPr/>
          <a:lstStyle/>
          <a:p>
            <a:r>
              <a:rPr lang="en-US" dirty="0"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22</a:t>
            </a:fld>
            <a:endParaRPr lang="en-US" dirty="0"/>
          </a:p>
        </p:txBody>
      </p:sp>
      <p:sp>
        <p:nvSpPr>
          <p:cNvPr id="6" name="Title 5"/>
          <p:cNvSpPr>
            <a:spLocks noGrp="1"/>
          </p:cNvSpPr>
          <p:nvPr>
            <p:ph type="title"/>
          </p:nvPr>
        </p:nvSpPr>
        <p:spPr/>
        <p:txBody>
          <a:bodyPr/>
          <a:lstStyle/>
          <a:p>
            <a:r>
              <a:rPr lang="en-US" dirty="0" smtClean="0"/>
              <a:t>Demo Walkthrough</a:t>
            </a:r>
            <a:endParaRPr lang="en-US" dirty="0"/>
          </a:p>
        </p:txBody>
      </p:sp>
    </p:spTree>
    <p:extLst>
      <p:ext uri="{BB962C8B-B14F-4D97-AF65-F5344CB8AC3E}">
        <p14:creationId xmlns:p14="http://schemas.microsoft.com/office/powerpoint/2010/main" val="3587853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23</a:t>
            </a:fld>
            <a:endParaRPr lang="en-US" dirty="0"/>
          </a:p>
        </p:txBody>
      </p:sp>
      <p:sp>
        <p:nvSpPr>
          <p:cNvPr id="6" name="Title 5"/>
          <p:cNvSpPr>
            <a:spLocks noGrp="1"/>
          </p:cNvSpPr>
          <p:nvPr>
            <p:ph type="title"/>
          </p:nvPr>
        </p:nvSpPr>
        <p:spPr/>
        <p:txBody>
          <a:bodyPr/>
          <a:lstStyle/>
          <a:p>
            <a:r>
              <a:rPr lang="en-US" dirty="0" smtClean="0"/>
              <a:t>What Next?</a:t>
            </a:r>
            <a:endParaRPr lang="en-US" dirty="0"/>
          </a:p>
        </p:txBody>
      </p:sp>
    </p:spTree>
    <p:extLst>
      <p:ext uri="{BB962C8B-B14F-4D97-AF65-F5344CB8AC3E}">
        <p14:creationId xmlns:p14="http://schemas.microsoft.com/office/powerpoint/2010/main" val="3688100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Design </a:t>
            </a:r>
          </a:p>
          <a:p>
            <a:pPr lvl="1"/>
            <a:r>
              <a:rPr lang="en-US" smtClean="0"/>
              <a:t>Demo/Walkthrough</a:t>
            </a:r>
            <a:endParaRPr lang="en-US" dirty="0" smtClean="0"/>
          </a:p>
          <a:p>
            <a:pPr lvl="1"/>
            <a:r>
              <a:rPr lang="en-US" dirty="0" smtClean="0"/>
              <a:t>Architectural Design</a:t>
            </a:r>
          </a:p>
          <a:p>
            <a:pPr lvl="1"/>
            <a:r>
              <a:rPr lang="en-US" dirty="0" smtClean="0"/>
              <a:t>Detailed Design</a:t>
            </a:r>
          </a:p>
          <a:p>
            <a:r>
              <a:rPr lang="en-US" dirty="0" smtClean="0"/>
              <a:t>What next?</a:t>
            </a:r>
          </a:p>
          <a:p>
            <a:pPr lvl="1"/>
            <a:r>
              <a:rPr lang="en-US" dirty="0" smtClean="0"/>
              <a:t>User interface</a:t>
            </a:r>
          </a:p>
          <a:p>
            <a:pPr lvl="1"/>
            <a:r>
              <a:rPr lang="en-US" dirty="0" smtClean="0"/>
              <a:t>New components</a:t>
            </a:r>
          </a:p>
          <a:p>
            <a:pPr lvl="1"/>
            <a:endParaRPr lang="en-US" dirty="0" smtClean="0"/>
          </a:p>
          <a:p>
            <a:pPr marL="228600" lvl="1" indent="0">
              <a:buNone/>
            </a:pPr>
            <a:endParaRPr lang="en-US" dirty="0"/>
          </a:p>
        </p:txBody>
      </p:sp>
      <p:sp>
        <p:nvSpPr>
          <p:cNvPr id="3" name="Date Placeholder 2"/>
          <p:cNvSpPr>
            <a:spLocks noGrp="1"/>
          </p:cNvSpPr>
          <p:nvPr>
            <p:ph type="dt" sz="half" idx="2"/>
          </p:nvPr>
        </p:nvSpPr>
        <p:spPr/>
        <p:txBody>
          <a:bodyPr/>
          <a:lstStyle/>
          <a:p>
            <a:r>
              <a:rPr lang="en-US" dirty="0" smtClean="0"/>
              <a:t>General Mission Analysis Tool</a:t>
            </a:r>
            <a:endParaRPr lang="en-US" dirty="0"/>
          </a:p>
        </p:txBody>
      </p:sp>
      <p:sp>
        <p:nvSpPr>
          <p:cNvPr id="4" name="Footer Placeholder 3"/>
          <p:cNvSpPr>
            <a:spLocks noGrp="1"/>
          </p:cNvSpPr>
          <p:nvPr>
            <p:ph type="ftr" sz="quarter" idx="3"/>
          </p:nvPr>
        </p:nvSpPr>
        <p:spPr/>
        <p:txBody>
          <a:bodyPr/>
          <a:lstStyle/>
          <a:p>
            <a:r>
              <a:rPr lang="en-US" dirty="0"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3</a:t>
            </a:fld>
            <a:endParaRPr lang="en-US" dirty="0"/>
          </a:p>
        </p:txBody>
      </p:sp>
      <p:sp>
        <p:nvSpPr>
          <p:cNvPr id="6" name="Title 5"/>
          <p:cNvSpPr>
            <a:spLocks noGrp="1"/>
          </p:cNvSpPr>
          <p:nvPr>
            <p:ph type="title"/>
          </p:nvPr>
        </p:nvSpPr>
        <p:spPr/>
        <p:txBody>
          <a:bodyPr/>
          <a:lstStyle/>
          <a:p>
            <a:r>
              <a:rPr lang="en-US" dirty="0" smtClean="0"/>
              <a:t>Outline… cont.</a:t>
            </a:r>
            <a:endParaRPr lang="en-US" dirty="0"/>
          </a:p>
        </p:txBody>
      </p:sp>
    </p:spTree>
    <p:extLst>
      <p:ext uri="{BB962C8B-B14F-4D97-AF65-F5344CB8AC3E}">
        <p14:creationId xmlns:p14="http://schemas.microsoft.com/office/powerpoint/2010/main" val="549476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rPr>
              <a:t>Review overview</a:t>
            </a:r>
            <a:endParaRPr lang="en-US" dirty="0">
              <a:solidFill>
                <a:schemeClr val="tx2">
                  <a:lumMod val="75000"/>
                </a:schemeClr>
              </a:solidFill>
            </a:endParaRPr>
          </a:p>
        </p:txBody>
      </p:sp>
      <p:sp>
        <p:nvSpPr>
          <p:cNvPr id="3" name="Text Placeholder 2"/>
          <p:cNvSpPr>
            <a:spLocks noGrp="1"/>
          </p:cNvSpPr>
          <p:nvPr>
            <p:ph type="body" idx="1"/>
          </p:nvPr>
        </p:nvSpPr>
        <p:spPr/>
        <p:txBody>
          <a:bodyPr/>
          <a:lstStyle/>
          <a:p>
            <a:pPr lvl="1"/>
            <a:r>
              <a:rPr lang="en-US" dirty="0"/>
              <a:t>Goals</a:t>
            </a:r>
          </a:p>
          <a:p>
            <a:pPr lvl="1"/>
            <a:r>
              <a:rPr lang="en-US" dirty="0"/>
              <a:t>Team </a:t>
            </a:r>
          </a:p>
          <a:p>
            <a:pPr lvl="1"/>
            <a:r>
              <a:rPr lang="en-US" dirty="0"/>
              <a:t>Agenda</a:t>
            </a:r>
          </a:p>
          <a:p>
            <a:pPr lvl="1"/>
            <a:r>
              <a:rPr lang="en-US" dirty="0"/>
              <a:t>Products and RID Process</a:t>
            </a:r>
          </a:p>
          <a:p>
            <a:endParaRPr lang="en-US" dirty="0"/>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923305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Ensure quality subsystem architecture that is designed for long-term </a:t>
            </a:r>
          </a:p>
          <a:p>
            <a:r>
              <a:rPr lang="en-US" dirty="0" smtClean="0"/>
              <a:t>Ensure key design areas are addressed</a:t>
            </a:r>
          </a:p>
          <a:p>
            <a:r>
              <a:rPr lang="en-US" dirty="0" smtClean="0"/>
              <a:t>Ensure on a path to implementation</a:t>
            </a:r>
            <a:endParaRPr lang="en-US" dirty="0"/>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5</a:t>
            </a:fld>
            <a:endParaRPr lang="en-US" dirty="0"/>
          </a:p>
        </p:txBody>
      </p:sp>
      <p:sp>
        <p:nvSpPr>
          <p:cNvPr id="6" name="Title 5"/>
          <p:cNvSpPr>
            <a:spLocks noGrp="1"/>
          </p:cNvSpPr>
          <p:nvPr>
            <p:ph type="title"/>
          </p:nvPr>
        </p:nvSpPr>
        <p:spPr/>
        <p:txBody>
          <a:bodyPr/>
          <a:lstStyle/>
          <a:p>
            <a:r>
              <a:rPr lang="en-US" dirty="0" smtClean="0"/>
              <a:t>Review Goals</a:t>
            </a:r>
            <a:endParaRPr lang="en-US" dirty="0"/>
          </a:p>
        </p:txBody>
      </p:sp>
    </p:spTree>
    <p:extLst>
      <p:ext uri="{BB962C8B-B14F-4D97-AF65-F5344CB8AC3E}">
        <p14:creationId xmlns:p14="http://schemas.microsoft.com/office/powerpoint/2010/main" val="3478733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6</a:t>
            </a:fld>
            <a:endParaRPr lang="en-US" dirty="0"/>
          </a:p>
        </p:txBody>
      </p:sp>
      <p:sp>
        <p:nvSpPr>
          <p:cNvPr id="6" name="Title 5"/>
          <p:cNvSpPr>
            <a:spLocks noGrp="1"/>
          </p:cNvSpPr>
          <p:nvPr>
            <p:ph type="title"/>
          </p:nvPr>
        </p:nvSpPr>
        <p:spPr/>
        <p:txBody>
          <a:bodyPr/>
          <a:lstStyle/>
          <a:p>
            <a:r>
              <a:rPr lang="en-US" dirty="0" smtClean="0"/>
              <a:t>Review Team</a:t>
            </a:r>
            <a:endParaRPr lang="en-US" dirty="0"/>
          </a:p>
        </p:txBody>
      </p:sp>
    </p:spTree>
    <p:extLst>
      <p:ext uri="{BB962C8B-B14F-4D97-AF65-F5344CB8AC3E}">
        <p14:creationId xmlns:p14="http://schemas.microsoft.com/office/powerpoint/2010/main" val="652312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7</a:t>
            </a:fld>
            <a:endParaRPr lang="en-US" dirty="0"/>
          </a:p>
        </p:txBody>
      </p:sp>
      <p:sp>
        <p:nvSpPr>
          <p:cNvPr id="6" name="Title 5"/>
          <p:cNvSpPr>
            <a:spLocks noGrp="1"/>
          </p:cNvSpPr>
          <p:nvPr>
            <p:ph type="title"/>
          </p:nvPr>
        </p:nvSpPr>
        <p:spPr/>
        <p:txBody>
          <a:bodyPr/>
          <a:lstStyle/>
          <a:p>
            <a:r>
              <a:rPr lang="en-US" dirty="0" smtClean="0"/>
              <a:t>Review Agenda</a:t>
            </a:r>
            <a:endParaRPr lang="en-US" dirty="0"/>
          </a:p>
        </p:txBody>
      </p:sp>
    </p:spTree>
    <p:extLst>
      <p:ext uri="{BB962C8B-B14F-4D97-AF65-F5344CB8AC3E}">
        <p14:creationId xmlns:p14="http://schemas.microsoft.com/office/powerpoint/2010/main" val="1243812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r>
              <a:rPr lang="en-US" smtClean="0"/>
              <a:t>General Mission Analysis Tool</a:t>
            </a:r>
            <a:endParaRPr lang="en-US" dirty="0"/>
          </a:p>
        </p:txBody>
      </p:sp>
      <p:sp>
        <p:nvSpPr>
          <p:cNvPr id="4" name="Footer Placeholder 3"/>
          <p:cNvSpPr>
            <a:spLocks noGrp="1"/>
          </p:cNvSpPr>
          <p:nvPr>
            <p:ph type="ftr" sz="quarter" idx="3"/>
          </p:nvPr>
        </p:nvSpPr>
        <p:spPr/>
        <p:txBody>
          <a:bodyPr/>
          <a:lstStyle/>
          <a:p>
            <a:r>
              <a:rPr lang="en-US" smtClean="0"/>
              <a:t>NASA Goddard Space Flight Center</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8</a:t>
            </a:fld>
            <a:endParaRPr lang="en-US" dirty="0"/>
          </a:p>
        </p:txBody>
      </p:sp>
      <p:sp>
        <p:nvSpPr>
          <p:cNvPr id="6" name="Title 5"/>
          <p:cNvSpPr>
            <a:spLocks noGrp="1"/>
          </p:cNvSpPr>
          <p:nvPr>
            <p:ph type="title"/>
          </p:nvPr>
        </p:nvSpPr>
        <p:spPr/>
        <p:txBody>
          <a:bodyPr/>
          <a:lstStyle/>
          <a:p>
            <a:r>
              <a:rPr lang="en-US" dirty="0" smtClean="0"/>
              <a:t>Products/RID Process</a:t>
            </a:r>
            <a:endParaRPr lang="en-US" dirty="0"/>
          </a:p>
        </p:txBody>
      </p:sp>
    </p:spTree>
    <p:extLst>
      <p:ext uri="{BB962C8B-B14F-4D97-AF65-F5344CB8AC3E}">
        <p14:creationId xmlns:p14="http://schemas.microsoft.com/office/powerpoint/2010/main" val="3517672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lumMod val="75000"/>
                  </a:schemeClr>
                </a:solidFill>
              </a:rPr>
              <a:t>GMAT </a:t>
            </a:r>
            <a:r>
              <a:rPr lang="en-US" dirty="0">
                <a:solidFill>
                  <a:schemeClr val="tx2">
                    <a:lumMod val="75000"/>
                  </a:schemeClr>
                </a:solidFill>
              </a:rPr>
              <a:t>overview</a:t>
            </a:r>
          </a:p>
        </p:txBody>
      </p:sp>
      <p:sp>
        <p:nvSpPr>
          <p:cNvPr id="3" name="Text Placeholder 2"/>
          <p:cNvSpPr>
            <a:spLocks noGrp="1"/>
          </p:cNvSpPr>
          <p:nvPr>
            <p:ph type="body" idx="1"/>
          </p:nvPr>
        </p:nvSpPr>
        <p:spPr/>
        <p:txBody>
          <a:bodyPr/>
          <a:lstStyle/>
          <a:p>
            <a:pPr lvl="1"/>
            <a:r>
              <a:rPr lang="en-US" sz="2400" dirty="0"/>
              <a:t>Software Overview</a:t>
            </a:r>
          </a:p>
          <a:p>
            <a:pPr lvl="1"/>
            <a:r>
              <a:rPr lang="en-US" sz="2400" dirty="0"/>
              <a:t>Development Methodology</a:t>
            </a:r>
          </a:p>
          <a:p>
            <a:pPr lvl="1"/>
            <a:r>
              <a:rPr lang="en-US" sz="2400" dirty="0"/>
              <a:t>High Level Schedule</a:t>
            </a:r>
          </a:p>
          <a:p>
            <a:endParaRPr lang="en-US" dirty="0"/>
          </a:p>
        </p:txBody>
      </p:sp>
      <p:sp>
        <p:nvSpPr>
          <p:cNvPr id="4" name="Date Placeholder 3"/>
          <p:cNvSpPr>
            <a:spLocks noGrp="1"/>
          </p:cNvSpPr>
          <p:nvPr>
            <p:ph type="dt" sz="half" idx="2"/>
          </p:nvPr>
        </p:nvSpPr>
        <p:spPr/>
        <p:txBody>
          <a:bodyPr/>
          <a:lstStyle/>
          <a:p>
            <a:r>
              <a:rPr lang="en-US" smtClean="0"/>
              <a:t>General Mission Analysis Tool</a:t>
            </a:r>
            <a:endParaRPr lang="en-US" dirty="0"/>
          </a:p>
        </p:txBody>
      </p:sp>
      <p:sp>
        <p:nvSpPr>
          <p:cNvPr id="5" name="Footer Placeholder 4"/>
          <p:cNvSpPr>
            <a:spLocks noGrp="1"/>
          </p:cNvSpPr>
          <p:nvPr>
            <p:ph type="ftr" sz="quarter" idx="3"/>
          </p:nvPr>
        </p:nvSpPr>
        <p:spPr/>
        <p:txBody>
          <a:bodyPr/>
          <a:lstStyle/>
          <a:p>
            <a:r>
              <a:rPr lang="en-US" smtClean="0"/>
              <a:t>NASA Goddard Space Flight Center</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2312387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4313</TotalTime>
  <Words>574</Words>
  <Application>Microsoft Office PowerPoint</Application>
  <PresentationFormat>On-screen Show (4:3)</PresentationFormat>
  <Paragraphs>198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GMAT Collocation Subsystem Design Review</vt:lpstr>
      <vt:lpstr>Outline</vt:lpstr>
      <vt:lpstr>Outline… cont.</vt:lpstr>
      <vt:lpstr>Review overview</vt:lpstr>
      <vt:lpstr>Review Goals</vt:lpstr>
      <vt:lpstr>Review Team</vt:lpstr>
      <vt:lpstr>Review Agenda</vt:lpstr>
      <vt:lpstr>Products/RID Process</vt:lpstr>
      <vt:lpstr>GMAT overview</vt:lpstr>
      <vt:lpstr>Software Overview</vt:lpstr>
      <vt:lpstr>Development Methodology</vt:lpstr>
      <vt:lpstr>Management Overview</vt:lpstr>
      <vt:lpstr>Schedule</vt:lpstr>
      <vt:lpstr>Design Context</vt:lpstr>
      <vt:lpstr>Business/Technical Goals</vt:lpstr>
      <vt:lpstr>User Stories: Types</vt:lpstr>
      <vt:lpstr>User Stories: Trajectory Regimes</vt:lpstr>
      <vt:lpstr>User Stories: Trajectory Regimes</vt:lpstr>
      <vt:lpstr>User Stories: Control Modes</vt:lpstr>
      <vt:lpstr>User Stories: Execution Modes</vt:lpstr>
      <vt:lpstr>Design</vt:lpstr>
      <vt:lpstr>Demo Walkthrough</vt:lpstr>
      <vt:lpstr>What Next?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GMAT Project</dc:title>
  <dc:creator>Parker, Joel J. K. (GSFC-5950)</dc:creator>
  <cp:lastModifiedBy>Hughes, Steven P. (GSFC-5950)</cp:lastModifiedBy>
  <cp:revision>321</cp:revision>
  <dcterms:created xsi:type="dcterms:W3CDTF">2006-08-16T00:00:00Z</dcterms:created>
  <dcterms:modified xsi:type="dcterms:W3CDTF">2014-11-19T16:05:41Z</dcterms:modified>
</cp:coreProperties>
</file>