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SemiBold"/>
      <p:regular r:id="rId25"/>
      <p:bold r:id="rId26"/>
      <p:italic r:id="rId27"/>
      <p:boldItalic r:id="rId28"/>
    </p:embeddedFont>
    <p:embeddedFont>
      <p:font typeface="Roboto"/>
      <p:regular r:id="rId29"/>
      <p:bold r:id="rId30"/>
      <p:italic r:id="rId31"/>
      <p:boldItalic r:id="rId32"/>
    </p:embeddedFont>
    <p:embeddedFont>
      <p:font typeface="Nuni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D35948-9BA3-4D7E-A993-CA53A4226ED1}">
  <a:tblStyle styleId="{D1D35948-9BA3-4D7E-A993-CA53A4226ED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AB73FA5-C721-4909-9473-3648967BA87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SemiBold-bold.fntdata"/><Relationship Id="rId25" Type="http://schemas.openxmlformats.org/officeDocument/2006/relationships/font" Target="fonts/NunitoSemiBold-regular.fntdata"/><Relationship Id="rId28" Type="http://schemas.openxmlformats.org/officeDocument/2006/relationships/font" Target="fonts/NunitoSemiBold-boldItalic.fntdata"/><Relationship Id="rId27" Type="http://schemas.openxmlformats.org/officeDocument/2006/relationships/font" Target="fonts/NunitoSemi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erriweather-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39" Type="http://schemas.openxmlformats.org/officeDocument/2006/relationships/font" Target="fonts/Merriweather-italic.fntdata"/><Relationship Id="rId16" Type="http://schemas.openxmlformats.org/officeDocument/2006/relationships/slide" Target="slides/slide10.xml"/><Relationship Id="rId38" Type="http://schemas.openxmlformats.org/officeDocument/2006/relationships/font" Target="fonts/Merriweather-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dd0001552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dd00015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b4a6f682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b4a6f68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b978ffdd3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b978ffdd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b978ffdd3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b978ffdd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e7973c4fc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e7973c4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dd0001552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dd000155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b978ffdd3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b978ffdd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dd0001552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dd00015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72b05e649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72b05e649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dd000155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dd000155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2359cdd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2359cdd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dd00015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dd00015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72b05e649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72b05e649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dd00015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dd00015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6aba574b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6aba574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dd0001552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dd000155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375a3aaa2_0_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375a3aaa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s://link.springer.com/chapter/10.1007/978-981-10-3274-5_18" TargetMode="External"/><Relationship Id="rId5" Type="http://schemas.openxmlformats.org/officeDocument/2006/relationships/hyperlink" Target="https://www.aaai.org/Papers/KDD/1996/KDD96-037.pdf" TargetMode="External"/><Relationship Id="rId6" Type="http://schemas.openxmlformats.org/officeDocument/2006/relationships/hyperlink" Target="https://link.springer.com/article/10.1007/s40595-014-0025-6" TargetMode="External"/><Relationship Id="rId7" Type="http://schemas.openxmlformats.org/officeDocument/2006/relationships/hyperlink" Target="https://link.springer.com/article/10.1007/s10115-019-0136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547500" y="78280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Community Detection in C</a:t>
            </a:r>
            <a:r>
              <a:rPr lang="en"/>
              <a:t>omplex</a:t>
            </a:r>
            <a:r>
              <a:rPr lang="en"/>
              <a:t> Networks Using Leader Knowledge</a:t>
            </a:r>
            <a:endParaRPr/>
          </a:p>
        </p:txBody>
      </p:sp>
      <p:sp>
        <p:nvSpPr>
          <p:cNvPr id="65" name="Google Shape;65;p13"/>
          <p:cNvSpPr txBox="1"/>
          <p:nvPr>
            <p:ph idx="1" type="subTitle"/>
          </p:nvPr>
        </p:nvSpPr>
        <p:spPr>
          <a:xfrm>
            <a:off x="2895813" y="424300"/>
            <a:ext cx="3542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IT-752 Final Project Presentation on</a:t>
            </a:r>
            <a:endParaRPr/>
          </a:p>
        </p:txBody>
      </p:sp>
      <p:sp>
        <p:nvSpPr>
          <p:cNvPr id="66" name="Google Shape;66;p13"/>
          <p:cNvSpPr txBox="1"/>
          <p:nvPr/>
        </p:nvSpPr>
        <p:spPr>
          <a:xfrm>
            <a:off x="5817900" y="3806700"/>
            <a:ext cx="3326100" cy="12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Roboto"/>
                <a:ea typeface="Roboto"/>
                <a:cs typeface="Roboto"/>
                <a:sym typeface="Roboto"/>
              </a:rPr>
              <a:t>Presented By</a:t>
            </a:r>
            <a:endParaRPr i="1">
              <a:solidFill>
                <a:srgbClr val="FFFFFF"/>
              </a:solidFill>
              <a:latin typeface="Roboto"/>
              <a:ea typeface="Roboto"/>
              <a:cs typeface="Roboto"/>
              <a:sym typeface="Roboto"/>
            </a:endParaRPr>
          </a:p>
          <a:p>
            <a:pPr indent="0" lvl="0" marL="0" rtl="0" algn="l">
              <a:spcBef>
                <a:spcPts val="0"/>
              </a:spcBef>
              <a:spcAft>
                <a:spcPts val="0"/>
              </a:spcAft>
              <a:buNone/>
            </a:pPr>
            <a:r>
              <a:rPr b="1" lang="en" sz="1700">
                <a:solidFill>
                  <a:srgbClr val="FFFFFF"/>
                </a:solidFill>
                <a:latin typeface="Roboto"/>
                <a:ea typeface="Roboto"/>
                <a:cs typeface="Roboto"/>
                <a:sym typeface="Roboto"/>
              </a:rPr>
              <a:t>Abhishek Kumar - 001</a:t>
            </a:r>
            <a:endParaRPr b="1" sz="1700">
              <a:solidFill>
                <a:srgbClr val="FFFFFF"/>
              </a:solidFill>
              <a:latin typeface="Roboto"/>
              <a:ea typeface="Roboto"/>
              <a:cs typeface="Roboto"/>
              <a:sym typeface="Roboto"/>
            </a:endParaRPr>
          </a:p>
          <a:p>
            <a:pPr indent="0" lvl="0" marL="0" rtl="0" algn="l">
              <a:spcBef>
                <a:spcPts val="0"/>
              </a:spcBef>
              <a:spcAft>
                <a:spcPts val="0"/>
              </a:spcAft>
              <a:buNone/>
            </a:pPr>
            <a:r>
              <a:rPr b="1" lang="en" sz="1700">
                <a:solidFill>
                  <a:srgbClr val="FFFFFF"/>
                </a:solidFill>
                <a:latin typeface="Roboto"/>
                <a:ea typeface="Roboto"/>
                <a:cs typeface="Roboto"/>
                <a:sym typeface="Roboto"/>
              </a:rPr>
              <a:t>Mohd Asif Khan Khaishagi - 013</a:t>
            </a:r>
            <a:endParaRPr b="1" sz="1700">
              <a:solidFill>
                <a:srgbClr val="FFFFFF"/>
              </a:solidFill>
              <a:latin typeface="Roboto"/>
              <a:ea typeface="Roboto"/>
              <a:cs typeface="Roboto"/>
              <a:sym typeface="Roboto"/>
            </a:endParaRPr>
          </a:p>
          <a:p>
            <a:pPr indent="0" lvl="0" marL="0" rtl="0" algn="l">
              <a:spcBef>
                <a:spcPts val="0"/>
              </a:spcBef>
              <a:spcAft>
                <a:spcPts val="0"/>
              </a:spcAft>
              <a:buNone/>
            </a:pPr>
            <a:r>
              <a:rPr b="1" lang="en" sz="1700">
                <a:solidFill>
                  <a:srgbClr val="FFFFFF"/>
                </a:solidFill>
                <a:latin typeface="Roboto"/>
                <a:ea typeface="Roboto"/>
                <a:cs typeface="Roboto"/>
                <a:sym typeface="Roboto"/>
              </a:rPr>
              <a:t>Nitin Sharma - 017</a:t>
            </a:r>
            <a:endParaRPr b="1" sz="1700">
              <a:solidFill>
                <a:srgbClr val="FFFFFF"/>
              </a:solidFill>
              <a:latin typeface="Roboto"/>
              <a:ea typeface="Roboto"/>
              <a:cs typeface="Roboto"/>
              <a:sym typeface="Roboto"/>
            </a:endParaRPr>
          </a:p>
        </p:txBody>
      </p:sp>
      <p:sp>
        <p:nvSpPr>
          <p:cNvPr id="67" name="Google Shape;67;p13"/>
          <p:cNvSpPr txBox="1"/>
          <p:nvPr/>
        </p:nvSpPr>
        <p:spPr>
          <a:xfrm>
            <a:off x="208225" y="4283800"/>
            <a:ext cx="31179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FFFF"/>
                </a:solidFill>
                <a:latin typeface="Roboto"/>
                <a:ea typeface="Roboto"/>
                <a:cs typeface="Roboto"/>
                <a:sym typeface="Roboto"/>
              </a:rPr>
              <a:t>Presented to</a:t>
            </a:r>
            <a:endParaRPr i="1" sz="1500">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FFFFFF"/>
                </a:solidFill>
                <a:latin typeface="Roboto"/>
                <a:ea typeface="Roboto"/>
                <a:cs typeface="Roboto"/>
                <a:sym typeface="Roboto"/>
              </a:rPr>
              <a:t>Dr. Sowmya Kamath S</a:t>
            </a:r>
            <a:endParaRPr b="1" sz="1800">
              <a:solidFill>
                <a:srgbClr val="FFFFFF"/>
              </a:solidFill>
              <a:latin typeface="Roboto"/>
              <a:ea typeface="Roboto"/>
              <a:cs typeface="Roboto"/>
              <a:sym typeface="Roboto"/>
            </a:endParaRPr>
          </a:p>
        </p:txBody>
      </p:sp>
      <p:pic>
        <p:nvPicPr>
          <p:cNvPr id="68" name="Google Shape;68;p13"/>
          <p:cNvPicPr preferRelativeResize="0"/>
          <p:nvPr/>
        </p:nvPicPr>
        <p:blipFill>
          <a:blip r:embed="rId3">
            <a:alphaModFix/>
          </a:blip>
          <a:stretch>
            <a:fillRect/>
          </a:stretch>
        </p:blipFill>
        <p:spPr>
          <a:xfrm>
            <a:off x="3761688" y="3388201"/>
            <a:ext cx="1620626" cy="1531627"/>
          </a:xfrm>
          <a:prstGeom prst="rect">
            <a:avLst/>
          </a:prstGeom>
          <a:noFill/>
          <a:ln>
            <a:noFill/>
          </a:ln>
        </p:spPr>
      </p:pic>
      <p:sp>
        <p:nvSpPr>
          <p:cNvPr id="69" name="Google Shape;69;p13"/>
          <p:cNvSpPr txBox="1"/>
          <p:nvPr>
            <p:ph idx="1" type="subTitle"/>
          </p:nvPr>
        </p:nvSpPr>
        <p:spPr>
          <a:xfrm>
            <a:off x="3791244" y="2065300"/>
            <a:ext cx="1561500" cy="3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June,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ENHANCEMENT</a:t>
            </a:r>
            <a:endParaRPr b="1" sz="3000"/>
          </a:p>
        </p:txBody>
      </p:sp>
      <p:pic>
        <p:nvPicPr>
          <p:cNvPr id="158" name="Google Shape;158;p22"/>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159" name="Google Shape;159;p22"/>
          <p:cNvSpPr txBox="1"/>
          <p:nvPr>
            <p:ph idx="1" type="body"/>
          </p:nvPr>
        </p:nvSpPr>
        <p:spPr>
          <a:xfrm>
            <a:off x="311725" y="1520475"/>
            <a:ext cx="8454900" cy="320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a:solidFill>
                  <a:schemeClr val="dk1"/>
                </a:solidFill>
              </a:rPr>
              <a:t>Recreate the graph instead of performing the update on existing graph.</a:t>
            </a:r>
            <a:endParaRPr>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Keeps existing graph preserved for comparisons</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Reduces extra computation of finally deleting the edges from graph.</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Reduces memory requirement for saving what edges are needed to be deleted and what are to be preserved for future</a:t>
            </a:r>
            <a:endParaRPr sz="1300">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Handling case of leaders having leaders as followers as it increases a step in information transfer to followers : </a:t>
            </a:r>
            <a:r>
              <a:rPr b="1" lang="en">
                <a:solidFill>
                  <a:schemeClr val="dk1"/>
                </a:solidFill>
              </a:rPr>
              <a:t>Transitive Property.</a:t>
            </a:r>
            <a:endParaRPr b="1">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Coming up with strategy to re-elect the leader in case an existing leader goes down.We had 2 options for this :</a:t>
            </a:r>
            <a:endParaRPr>
              <a:solidFill>
                <a:schemeClr val="dk1"/>
              </a:solidFill>
            </a:endParaRPr>
          </a:p>
          <a:p>
            <a:pPr indent="-298450" lvl="1" marL="914400" rtl="0" algn="l">
              <a:spcBef>
                <a:spcPts val="0"/>
              </a:spcBef>
              <a:spcAft>
                <a:spcPts val="0"/>
              </a:spcAft>
              <a:buClr>
                <a:schemeClr val="dk1"/>
              </a:buClr>
              <a:buSzPts val="1100"/>
              <a:buChar char="○"/>
            </a:pPr>
            <a:r>
              <a:rPr i="1" lang="en">
                <a:solidFill>
                  <a:schemeClr val="dk1"/>
                </a:solidFill>
              </a:rPr>
              <a:t>Re-run the algorithm to compute clusters again OR</a:t>
            </a:r>
            <a:endParaRPr i="1">
              <a:solidFill>
                <a:schemeClr val="dk1"/>
              </a:solidFill>
            </a:endParaRPr>
          </a:p>
          <a:p>
            <a:pPr indent="-298450" lvl="1" marL="914400" rtl="0" algn="l">
              <a:spcBef>
                <a:spcPts val="0"/>
              </a:spcBef>
              <a:spcAft>
                <a:spcPts val="0"/>
              </a:spcAft>
              <a:buClr>
                <a:schemeClr val="dk1"/>
              </a:buClr>
              <a:buSzPts val="1100"/>
              <a:buChar char="○"/>
            </a:pPr>
            <a:r>
              <a:rPr i="1" lang="en">
                <a:solidFill>
                  <a:schemeClr val="dk1"/>
                </a:solidFill>
              </a:rPr>
              <a:t>Use existing leadership scores of nodes</a:t>
            </a:r>
            <a:endParaRPr i="1">
              <a:solidFill>
                <a:schemeClr val="dk1"/>
              </a:solidFill>
            </a:endParaRPr>
          </a:p>
        </p:txBody>
      </p:sp>
      <p:sp>
        <p:nvSpPr>
          <p:cNvPr id="160" name="Google Shape;160;p22"/>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a:t>
            </a:r>
            <a:r>
              <a:rPr lang="en" sz="1000"/>
              <a:t>03 June, 2021</a:t>
            </a:r>
            <a:endParaRPr sz="10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RESULT</a:t>
            </a:r>
            <a:r>
              <a:rPr b="1" lang="en" sz="3000"/>
              <a:t> : Zachary Karate Club</a:t>
            </a:r>
            <a:endParaRPr b="1" sz="3000"/>
          </a:p>
        </p:txBody>
      </p:sp>
      <p:pic>
        <p:nvPicPr>
          <p:cNvPr id="166" name="Google Shape;166;p23"/>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167" name="Google Shape;167;p23"/>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a:t>
            </a:r>
            <a:r>
              <a:rPr lang="en" sz="1000"/>
              <a:t>03 June, 2021</a:t>
            </a:r>
            <a:endParaRPr sz="1000">
              <a:solidFill>
                <a:schemeClr val="lt2"/>
              </a:solidFill>
            </a:endParaRPr>
          </a:p>
          <a:p>
            <a:pPr indent="0" lvl="0" marL="0" rtl="0" algn="l">
              <a:spcBef>
                <a:spcPts val="1600"/>
              </a:spcBef>
              <a:spcAft>
                <a:spcPts val="1600"/>
              </a:spcAft>
              <a:buNone/>
            </a:pPr>
            <a:r>
              <a:t/>
            </a:r>
            <a:endParaRPr/>
          </a:p>
        </p:txBody>
      </p:sp>
      <p:graphicFrame>
        <p:nvGraphicFramePr>
          <p:cNvPr id="168" name="Google Shape;168;p23"/>
          <p:cNvGraphicFramePr/>
          <p:nvPr/>
        </p:nvGraphicFramePr>
        <p:xfrm>
          <a:off x="384225" y="1790500"/>
          <a:ext cx="3000000" cy="3000000"/>
        </p:xfrm>
        <a:graphic>
          <a:graphicData uri="http://schemas.openxmlformats.org/drawingml/2006/table">
            <a:tbl>
              <a:tblPr>
                <a:noFill/>
                <a:tableStyleId>{EAB73FA5-C721-4909-9473-3648967BA874}</a:tableStyleId>
              </a:tblPr>
              <a:tblGrid>
                <a:gridCol w="975800"/>
                <a:gridCol w="842800"/>
                <a:gridCol w="665150"/>
                <a:gridCol w="651975"/>
                <a:gridCol w="687475"/>
              </a:tblGrid>
              <a:tr h="381000">
                <a:tc>
                  <a:txBody>
                    <a:bodyPr/>
                    <a:lstStyle/>
                    <a:p>
                      <a:pPr indent="0" lvl="0" marL="0" rtl="0" algn="l">
                        <a:spcBef>
                          <a:spcPts val="0"/>
                        </a:spcBef>
                        <a:spcAft>
                          <a:spcPts val="0"/>
                        </a:spcAft>
                        <a:buNone/>
                      </a:pPr>
                      <a:r>
                        <a:rPr lang="en" sz="1200">
                          <a:latin typeface="Nunito"/>
                          <a:ea typeface="Nunito"/>
                          <a:cs typeface="Nunito"/>
                          <a:sym typeface="Nunito"/>
                        </a:rPr>
                        <a:t>Dataset</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gridSpan="4">
                  <a:txBody>
                    <a:bodyPr/>
                    <a:lstStyle/>
                    <a:p>
                      <a:pPr indent="0" lvl="0" marL="0" rtl="0" algn="ctr">
                        <a:spcBef>
                          <a:spcPts val="0"/>
                        </a:spcBef>
                        <a:spcAft>
                          <a:spcPts val="0"/>
                        </a:spcAft>
                        <a:buNone/>
                      </a:pPr>
                      <a:r>
                        <a:rPr lang="en" sz="1200">
                          <a:latin typeface="Nunito"/>
                          <a:ea typeface="Nunito"/>
                          <a:cs typeface="Nunito"/>
                          <a:sym typeface="Nunito"/>
                        </a:rPr>
                        <a:t>Zachary</a:t>
                      </a:r>
                      <a:r>
                        <a:rPr lang="en" sz="1200">
                          <a:latin typeface="Nunito"/>
                          <a:ea typeface="Nunito"/>
                          <a:cs typeface="Nunito"/>
                          <a:sym typeface="Nunito"/>
                        </a:rPr>
                        <a:t> Karate Club</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28575">
                      <a:solidFill>
                        <a:srgbClr val="9E9E9E"/>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hMerge="1"/>
                <a:tc hMerge="1"/>
                <a:tc hMerge="1"/>
              </a:tr>
              <a:tr h="381000">
                <a:tc>
                  <a:txBody>
                    <a:bodyPr/>
                    <a:lstStyle/>
                    <a:p>
                      <a:pPr indent="0" lvl="0" marL="0" rtl="0" algn="l">
                        <a:spcBef>
                          <a:spcPts val="0"/>
                        </a:spcBef>
                        <a:spcAft>
                          <a:spcPts val="0"/>
                        </a:spcAft>
                        <a:buNone/>
                      </a:pPr>
                      <a:r>
                        <a:rPr lang="en" sz="1200">
                          <a:latin typeface="Nunito"/>
                          <a:ea typeface="Nunito"/>
                          <a:cs typeface="Nunito"/>
                          <a:sym typeface="Nunito"/>
                        </a:rPr>
                        <a:t>Metrics</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 clusters</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NMI</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ARI</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Purity</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r>
              <a:tr h="492750">
                <a:tc>
                  <a:txBody>
                    <a:bodyPr/>
                    <a:lstStyle/>
                    <a:p>
                      <a:pPr indent="0" lvl="0" marL="0" rtl="0" algn="l">
                        <a:spcBef>
                          <a:spcPts val="0"/>
                        </a:spcBef>
                        <a:spcAft>
                          <a:spcPts val="0"/>
                        </a:spcAft>
                        <a:buNone/>
                      </a:pPr>
                      <a:r>
                        <a:rPr lang="en" sz="1200">
                          <a:latin typeface="Nunito"/>
                          <a:ea typeface="Nunito"/>
                          <a:cs typeface="Nunito"/>
                          <a:sym typeface="Nunito"/>
                        </a:rPr>
                        <a:t>Auto</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Leader</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2</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0000"/>
                          </a:solidFill>
                          <a:latin typeface="Nunito"/>
                          <a:ea typeface="Nunito"/>
                          <a:cs typeface="Nunito"/>
                          <a:sym typeface="Nunito"/>
                        </a:rPr>
                        <a:t>0.837</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0000"/>
                          </a:solidFill>
                          <a:latin typeface="Nunito"/>
                          <a:ea typeface="Nunito"/>
                          <a:cs typeface="Nunito"/>
                          <a:sym typeface="Nunito"/>
                        </a:rPr>
                        <a:t>0.882</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0000"/>
                          </a:solidFill>
                          <a:latin typeface="Nunito"/>
                          <a:ea typeface="Nunito"/>
                          <a:cs typeface="Nunito"/>
                          <a:sym typeface="Nunito"/>
                        </a:rPr>
                        <a:t>0.971</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Nunito"/>
                          <a:ea typeface="Nunito"/>
                          <a:cs typeface="Nunito"/>
                          <a:sym typeface="Nunito"/>
                        </a:rPr>
                        <a:t>Our</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2</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0000"/>
                          </a:solidFill>
                          <a:latin typeface="Nunito"/>
                          <a:ea typeface="Nunito"/>
                          <a:cs typeface="Nunito"/>
                          <a:sym typeface="Nunito"/>
                        </a:rPr>
                        <a:t>0.8371 </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0000"/>
                          </a:solidFill>
                          <a:latin typeface="Nunito"/>
                          <a:ea typeface="Nunito"/>
                          <a:cs typeface="Nunito"/>
                          <a:sym typeface="Nunito"/>
                        </a:rPr>
                        <a:t>0.882</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0000"/>
                          </a:solidFill>
                          <a:latin typeface="Nunito"/>
                          <a:ea typeface="Nunito"/>
                          <a:cs typeface="Nunito"/>
                          <a:sym typeface="Nunito"/>
                        </a:rPr>
                        <a:t>0.9705</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Nunito"/>
                          <a:ea typeface="Nunito"/>
                          <a:cs typeface="Nunito"/>
                          <a:sym typeface="Nunito"/>
                        </a:rPr>
                        <a:t>SCAN</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4</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0.3836</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0.1901</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0.8235</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Nunito"/>
                          <a:ea typeface="Nunito"/>
                          <a:cs typeface="Nunito"/>
                          <a:sym typeface="Nunito"/>
                        </a:rPr>
                        <a:t>Girvan</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Newmann</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4</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0.6516</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0.6446</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0000"/>
                          </a:solidFill>
                          <a:latin typeface="Nunito"/>
                          <a:ea typeface="Nunito"/>
                          <a:cs typeface="Nunito"/>
                          <a:sym typeface="Nunito"/>
                        </a:rPr>
                        <a:t>0.9705</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69" name="Google Shape;169;p23"/>
          <p:cNvPicPr preferRelativeResize="0"/>
          <p:nvPr/>
        </p:nvPicPr>
        <p:blipFill>
          <a:blip r:embed="rId4">
            <a:alphaModFix/>
          </a:blip>
          <a:stretch>
            <a:fillRect/>
          </a:stretch>
        </p:blipFill>
        <p:spPr>
          <a:xfrm>
            <a:off x="4404375" y="1321800"/>
            <a:ext cx="4739625" cy="336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RESULT</a:t>
            </a:r>
            <a:r>
              <a:rPr b="1" lang="en" sz="3000"/>
              <a:t> : Political Books Dataset</a:t>
            </a:r>
            <a:endParaRPr b="1" sz="3000"/>
          </a:p>
        </p:txBody>
      </p:sp>
      <p:pic>
        <p:nvPicPr>
          <p:cNvPr id="175" name="Google Shape;175;p24"/>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176" name="Google Shape;176;p24"/>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03 June, 2021</a:t>
            </a:r>
            <a:endParaRPr sz="1000">
              <a:solidFill>
                <a:schemeClr val="lt2"/>
              </a:solidFill>
            </a:endParaRPr>
          </a:p>
          <a:p>
            <a:pPr indent="0" lvl="0" marL="0" rtl="0" algn="l">
              <a:spcBef>
                <a:spcPts val="1600"/>
              </a:spcBef>
              <a:spcAft>
                <a:spcPts val="1600"/>
              </a:spcAft>
              <a:buNone/>
            </a:pPr>
            <a:r>
              <a:t/>
            </a:r>
            <a:endParaRPr/>
          </a:p>
        </p:txBody>
      </p:sp>
      <p:graphicFrame>
        <p:nvGraphicFramePr>
          <p:cNvPr id="177" name="Google Shape;177;p24"/>
          <p:cNvGraphicFramePr/>
          <p:nvPr/>
        </p:nvGraphicFramePr>
        <p:xfrm>
          <a:off x="384225" y="1790500"/>
          <a:ext cx="3000000" cy="3000000"/>
        </p:xfrm>
        <a:graphic>
          <a:graphicData uri="http://schemas.openxmlformats.org/drawingml/2006/table">
            <a:tbl>
              <a:tblPr>
                <a:noFill/>
                <a:tableStyleId>{EAB73FA5-C721-4909-9473-3648967BA874}</a:tableStyleId>
              </a:tblPr>
              <a:tblGrid>
                <a:gridCol w="975800"/>
                <a:gridCol w="842800"/>
                <a:gridCol w="665150"/>
                <a:gridCol w="651975"/>
                <a:gridCol w="687475"/>
              </a:tblGrid>
              <a:tr h="381000">
                <a:tc>
                  <a:txBody>
                    <a:bodyPr/>
                    <a:lstStyle/>
                    <a:p>
                      <a:pPr indent="0" lvl="0" marL="0" rtl="0" algn="l">
                        <a:spcBef>
                          <a:spcPts val="0"/>
                        </a:spcBef>
                        <a:spcAft>
                          <a:spcPts val="0"/>
                        </a:spcAft>
                        <a:buNone/>
                      </a:pPr>
                      <a:r>
                        <a:rPr lang="en" sz="1200">
                          <a:latin typeface="Nunito"/>
                          <a:ea typeface="Nunito"/>
                          <a:cs typeface="Nunito"/>
                          <a:sym typeface="Nunito"/>
                        </a:rPr>
                        <a:t>Dataset</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gridSpan="4">
                  <a:txBody>
                    <a:bodyPr/>
                    <a:lstStyle/>
                    <a:p>
                      <a:pPr indent="0" lvl="0" marL="0" rtl="0" algn="ctr">
                        <a:spcBef>
                          <a:spcPts val="0"/>
                        </a:spcBef>
                        <a:spcAft>
                          <a:spcPts val="0"/>
                        </a:spcAft>
                        <a:buNone/>
                      </a:pPr>
                      <a:r>
                        <a:rPr lang="en" sz="1200">
                          <a:latin typeface="Nunito"/>
                          <a:ea typeface="Nunito"/>
                          <a:cs typeface="Nunito"/>
                          <a:sym typeface="Nunito"/>
                        </a:rPr>
                        <a:t>Political Books Network</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28575">
                      <a:solidFill>
                        <a:srgbClr val="9E9E9E"/>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hMerge="1"/>
                <a:tc hMerge="1"/>
                <a:tc hMerge="1"/>
              </a:tr>
              <a:tr h="381000">
                <a:tc>
                  <a:txBody>
                    <a:bodyPr/>
                    <a:lstStyle/>
                    <a:p>
                      <a:pPr indent="0" lvl="0" marL="0" rtl="0" algn="l">
                        <a:spcBef>
                          <a:spcPts val="0"/>
                        </a:spcBef>
                        <a:spcAft>
                          <a:spcPts val="0"/>
                        </a:spcAft>
                        <a:buNone/>
                      </a:pPr>
                      <a:r>
                        <a:rPr lang="en" sz="1200">
                          <a:latin typeface="Nunito"/>
                          <a:ea typeface="Nunito"/>
                          <a:cs typeface="Nunito"/>
                          <a:sym typeface="Nunito"/>
                        </a:rPr>
                        <a:t>Metrics</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 clusters</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NMI</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ARI</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Purity</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r>
              <a:tr h="492750">
                <a:tc>
                  <a:txBody>
                    <a:bodyPr/>
                    <a:lstStyle/>
                    <a:p>
                      <a:pPr indent="0" lvl="0" marL="0" rtl="0" algn="l">
                        <a:spcBef>
                          <a:spcPts val="0"/>
                        </a:spcBef>
                        <a:spcAft>
                          <a:spcPts val="0"/>
                        </a:spcAft>
                        <a:buNone/>
                      </a:pPr>
                      <a:r>
                        <a:rPr lang="en" sz="1200">
                          <a:latin typeface="Nunito"/>
                          <a:ea typeface="Nunito"/>
                          <a:cs typeface="Nunito"/>
                          <a:sym typeface="Nunito"/>
                        </a:rPr>
                        <a:t>Auto</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Leader</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4</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Nunito"/>
                          <a:ea typeface="Nunito"/>
                          <a:cs typeface="Nunito"/>
                          <a:sym typeface="Nunito"/>
                        </a:rPr>
                        <a:t>0.553</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Nunito"/>
                          <a:ea typeface="Nunito"/>
                          <a:cs typeface="Nunito"/>
                          <a:sym typeface="Nunito"/>
                        </a:rPr>
                        <a:t>0.664</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Nunito"/>
                          <a:ea typeface="Nunito"/>
                          <a:cs typeface="Nunito"/>
                          <a:sym typeface="Nunito"/>
                        </a:rPr>
                        <a:t>0.810</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Nunito"/>
                          <a:ea typeface="Nunito"/>
                          <a:cs typeface="Nunito"/>
                          <a:sym typeface="Nunito"/>
                        </a:rPr>
                        <a:t>Our</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4</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rgbClr val="660000"/>
                          </a:solidFill>
                          <a:latin typeface="Nunito"/>
                          <a:ea typeface="Nunito"/>
                          <a:cs typeface="Nunito"/>
                          <a:sym typeface="Nunito"/>
                        </a:rPr>
                        <a:t>0.5629</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rgbClr val="660000"/>
                          </a:solidFill>
                          <a:latin typeface="Nunito"/>
                          <a:ea typeface="Nunito"/>
                          <a:cs typeface="Nunito"/>
                          <a:sym typeface="Nunito"/>
                        </a:rPr>
                        <a:t>0.6805</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rgbClr val="660000"/>
                          </a:solidFill>
                          <a:latin typeface="Nunito"/>
                          <a:ea typeface="Nunito"/>
                          <a:cs typeface="Nunito"/>
                          <a:sym typeface="Nunito"/>
                        </a:rPr>
                        <a:t>0.8476</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Nunito"/>
                          <a:ea typeface="Nunito"/>
                          <a:cs typeface="Nunito"/>
                          <a:sym typeface="Nunito"/>
                        </a:rPr>
                        <a:t>SCAN</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5</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0.4238</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0.5314</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0.8095</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Nunito"/>
                          <a:ea typeface="Nunito"/>
                          <a:cs typeface="Nunito"/>
                          <a:sym typeface="Nunito"/>
                        </a:rPr>
                        <a:t>Girvan</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Newmann</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3</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0.5754</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0.6795</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0000"/>
                          </a:solidFill>
                          <a:latin typeface="Nunito"/>
                          <a:ea typeface="Nunito"/>
                          <a:cs typeface="Nunito"/>
                          <a:sym typeface="Nunito"/>
                        </a:rPr>
                        <a:t>0.8476</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78" name="Google Shape;178;p24"/>
          <p:cNvPicPr preferRelativeResize="0"/>
          <p:nvPr/>
        </p:nvPicPr>
        <p:blipFill>
          <a:blip r:embed="rId4">
            <a:alphaModFix/>
          </a:blip>
          <a:stretch>
            <a:fillRect/>
          </a:stretch>
        </p:blipFill>
        <p:spPr>
          <a:xfrm>
            <a:off x="4266375" y="1355075"/>
            <a:ext cx="4877625" cy="338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RESULT </a:t>
            </a:r>
            <a:r>
              <a:rPr b="1" lang="en" sz="3000"/>
              <a:t>: American Football Network</a:t>
            </a:r>
            <a:endParaRPr b="1" sz="3000"/>
          </a:p>
        </p:txBody>
      </p:sp>
      <p:pic>
        <p:nvPicPr>
          <p:cNvPr id="184" name="Google Shape;184;p25"/>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185" name="Google Shape;185;p25"/>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03 June, 2021</a:t>
            </a:r>
            <a:endParaRPr sz="1000">
              <a:solidFill>
                <a:schemeClr val="lt2"/>
              </a:solidFill>
            </a:endParaRPr>
          </a:p>
          <a:p>
            <a:pPr indent="0" lvl="0" marL="0" rtl="0" algn="l">
              <a:spcBef>
                <a:spcPts val="1600"/>
              </a:spcBef>
              <a:spcAft>
                <a:spcPts val="1600"/>
              </a:spcAft>
              <a:buNone/>
            </a:pPr>
            <a:r>
              <a:t/>
            </a:r>
            <a:endParaRPr/>
          </a:p>
        </p:txBody>
      </p:sp>
      <p:graphicFrame>
        <p:nvGraphicFramePr>
          <p:cNvPr id="186" name="Google Shape;186;p25"/>
          <p:cNvGraphicFramePr/>
          <p:nvPr/>
        </p:nvGraphicFramePr>
        <p:xfrm>
          <a:off x="384225" y="1790500"/>
          <a:ext cx="3000000" cy="3000000"/>
        </p:xfrm>
        <a:graphic>
          <a:graphicData uri="http://schemas.openxmlformats.org/drawingml/2006/table">
            <a:tbl>
              <a:tblPr>
                <a:noFill/>
                <a:tableStyleId>{EAB73FA5-C721-4909-9473-3648967BA874}</a:tableStyleId>
              </a:tblPr>
              <a:tblGrid>
                <a:gridCol w="975800"/>
                <a:gridCol w="842800"/>
                <a:gridCol w="665150"/>
                <a:gridCol w="651975"/>
                <a:gridCol w="687475"/>
              </a:tblGrid>
              <a:tr h="381000">
                <a:tc>
                  <a:txBody>
                    <a:bodyPr/>
                    <a:lstStyle/>
                    <a:p>
                      <a:pPr indent="0" lvl="0" marL="0" rtl="0" algn="l">
                        <a:spcBef>
                          <a:spcPts val="0"/>
                        </a:spcBef>
                        <a:spcAft>
                          <a:spcPts val="0"/>
                        </a:spcAft>
                        <a:buNone/>
                      </a:pPr>
                      <a:r>
                        <a:rPr lang="en" sz="1200">
                          <a:latin typeface="Nunito"/>
                          <a:ea typeface="Nunito"/>
                          <a:cs typeface="Nunito"/>
                          <a:sym typeface="Nunito"/>
                        </a:rPr>
                        <a:t>Dataset</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gridSpan="4">
                  <a:txBody>
                    <a:bodyPr/>
                    <a:lstStyle/>
                    <a:p>
                      <a:pPr indent="0" lvl="0" marL="0" rtl="0" algn="ctr">
                        <a:spcBef>
                          <a:spcPts val="0"/>
                        </a:spcBef>
                        <a:spcAft>
                          <a:spcPts val="0"/>
                        </a:spcAft>
                        <a:buNone/>
                      </a:pPr>
                      <a:r>
                        <a:rPr lang="en" sz="1200">
                          <a:latin typeface="Nunito"/>
                          <a:ea typeface="Nunito"/>
                          <a:cs typeface="Nunito"/>
                          <a:sym typeface="Nunito"/>
                        </a:rPr>
                        <a:t>American College Football Network</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28575">
                      <a:solidFill>
                        <a:srgbClr val="9E9E9E"/>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hMerge="1"/>
                <a:tc hMerge="1"/>
                <a:tc hMerge="1"/>
              </a:tr>
              <a:tr h="381000">
                <a:tc>
                  <a:txBody>
                    <a:bodyPr/>
                    <a:lstStyle/>
                    <a:p>
                      <a:pPr indent="0" lvl="0" marL="0" rtl="0" algn="l">
                        <a:spcBef>
                          <a:spcPts val="0"/>
                        </a:spcBef>
                        <a:spcAft>
                          <a:spcPts val="0"/>
                        </a:spcAft>
                        <a:buNone/>
                      </a:pPr>
                      <a:r>
                        <a:rPr lang="en" sz="1200">
                          <a:latin typeface="Nunito"/>
                          <a:ea typeface="Nunito"/>
                          <a:cs typeface="Nunito"/>
                          <a:sym typeface="Nunito"/>
                        </a:rPr>
                        <a:t>Metrics</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 clusters</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NMI</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ARI</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Purity</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r>
              <a:tr h="492750">
                <a:tc>
                  <a:txBody>
                    <a:bodyPr/>
                    <a:lstStyle/>
                    <a:p>
                      <a:pPr indent="0" lvl="0" marL="0" rtl="0" algn="l">
                        <a:spcBef>
                          <a:spcPts val="0"/>
                        </a:spcBef>
                        <a:spcAft>
                          <a:spcPts val="0"/>
                        </a:spcAft>
                        <a:buNone/>
                      </a:pPr>
                      <a:r>
                        <a:rPr lang="en" sz="1200">
                          <a:latin typeface="Nunito"/>
                          <a:ea typeface="Nunito"/>
                          <a:cs typeface="Nunito"/>
                          <a:sym typeface="Nunito"/>
                        </a:rPr>
                        <a:t>Auto</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Leader</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12</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Nunito"/>
                          <a:ea typeface="Nunito"/>
                          <a:cs typeface="Nunito"/>
                          <a:sym typeface="Nunito"/>
                        </a:rPr>
                        <a:t>0.902</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Nunito"/>
                          <a:ea typeface="Nunito"/>
                          <a:cs typeface="Nunito"/>
                          <a:sym typeface="Nunito"/>
                        </a:rPr>
                        <a:t>0.814</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Nunito"/>
                          <a:ea typeface="Nunito"/>
                          <a:cs typeface="Nunito"/>
                          <a:sym typeface="Nunito"/>
                        </a:rPr>
                        <a:t>0.835</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Nunito"/>
                          <a:ea typeface="Nunito"/>
                          <a:cs typeface="Nunito"/>
                          <a:sym typeface="Nunito"/>
                        </a:rPr>
                        <a:t>Our</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12</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rgbClr val="660000"/>
                          </a:solidFill>
                          <a:latin typeface="Nunito"/>
                          <a:ea typeface="Nunito"/>
                          <a:cs typeface="Nunito"/>
                          <a:sym typeface="Nunito"/>
                        </a:rPr>
                        <a:t> 0.9268</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rgbClr val="660000"/>
                          </a:solidFill>
                          <a:latin typeface="Nunito"/>
                          <a:ea typeface="Nunito"/>
                          <a:cs typeface="Nunito"/>
                          <a:sym typeface="Nunito"/>
                        </a:rPr>
                        <a:t>0.8893</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rgbClr val="660000"/>
                          </a:solidFill>
                          <a:latin typeface="Nunito"/>
                          <a:ea typeface="Nunito"/>
                          <a:cs typeface="Nunito"/>
                          <a:sym typeface="Nunito"/>
                        </a:rPr>
                        <a:t>0.9304</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Nunito"/>
                          <a:ea typeface="Nunito"/>
                          <a:cs typeface="Nunito"/>
                          <a:sym typeface="Nunito"/>
                        </a:rPr>
                        <a:t>SCAN</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11</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0.9204</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0.8595</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0.9043</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Nunito"/>
                          <a:ea typeface="Nunito"/>
                          <a:cs typeface="Nunito"/>
                          <a:sym typeface="Nunito"/>
                        </a:rPr>
                        <a:t>Girvan</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Newmann</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200">
                          <a:latin typeface="Nunito"/>
                          <a:ea typeface="Nunito"/>
                          <a:cs typeface="Nunito"/>
                          <a:sym typeface="Nunito"/>
                        </a:rPr>
                        <a:t>12</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0.9213</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0.8846</a:t>
                      </a:r>
                      <a:endParaRPr sz="1200">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0000"/>
                          </a:solidFill>
                          <a:latin typeface="Nunito"/>
                          <a:ea typeface="Nunito"/>
                          <a:cs typeface="Nunito"/>
                          <a:sym typeface="Nunito"/>
                        </a:rPr>
                        <a:t>0.9304</a:t>
                      </a:r>
                      <a:endParaRPr b="1" sz="1200">
                        <a:solidFill>
                          <a:srgbClr val="660000"/>
                        </a:solidFill>
                        <a:latin typeface="Nunito"/>
                        <a:ea typeface="Nunito"/>
                        <a:cs typeface="Nunito"/>
                        <a:sym typeface="Nuni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87" name="Google Shape;187;p25"/>
          <p:cNvPicPr preferRelativeResize="0"/>
          <p:nvPr/>
        </p:nvPicPr>
        <p:blipFill>
          <a:blip r:embed="rId4">
            <a:alphaModFix/>
          </a:blip>
          <a:stretch>
            <a:fillRect/>
          </a:stretch>
        </p:blipFill>
        <p:spPr>
          <a:xfrm>
            <a:off x="4304025" y="1383100"/>
            <a:ext cx="4839975" cy="331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OBSERVATIONS</a:t>
            </a:r>
            <a:endParaRPr b="1" sz="3000"/>
          </a:p>
        </p:txBody>
      </p:sp>
      <p:pic>
        <p:nvPicPr>
          <p:cNvPr id="193" name="Google Shape;193;p26"/>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194" name="Google Shape;194;p26"/>
          <p:cNvSpPr txBox="1"/>
          <p:nvPr>
            <p:ph idx="1" type="body"/>
          </p:nvPr>
        </p:nvSpPr>
        <p:spPr>
          <a:xfrm>
            <a:off x="311725" y="1508600"/>
            <a:ext cx="8302500" cy="32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Here are the observations from the results obtained :</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It can be observed that in case of Zachary dataset, both Autoleader and our implementation provide</a:t>
            </a:r>
            <a:r>
              <a:rPr b="1" lang="en" sz="1400">
                <a:solidFill>
                  <a:schemeClr val="dk1"/>
                </a:solidFill>
              </a:rPr>
              <a:t> similar or better results </a:t>
            </a:r>
            <a:r>
              <a:rPr lang="en" sz="1400">
                <a:solidFill>
                  <a:schemeClr val="dk1"/>
                </a:solidFill>
              </a:rPr>
              <a:t>than SCAN and Girvan-Newmann.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 case Football and Polbook dataset, our implementation, if not better, is </a:t>
            </a:r>
            <a:r>
              <a:rPr b="1" lang="en" sz="1400">
                <a:solidFill>
                  <a:schemeClr val="dk1"/>
                </a:solidFill>
              </a:rPr>
              <a:t>at least as good as</a:t>
            </a:r>
            <a:r>
              <a:rPr lang="en" sz="1400">
                <a:solidFill>
                  <a:schemeClr val="dk1"/>
                </a:solidFill>
              </a:rPr>
              <a:t> any of the other algorithm including original Autoleader algorithm.</a:t>
            </a:r>
            <a:endParaRPr sz="1400">
              <a:solidFill>
                <a:schemeClr val="dk1"/>
              </a:solidFill>
            </a:endParaRPr>
          </a:p>
        </p:txBody>
      </p:sp>
      <p:sp>
        <p:nvSpPr>
          <p:cNvPr id="195" name="Google Shape;195;p26"/>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03 June, 2021</a:t>
            </a:r>
            <a:endParaRPr sz="10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INDIVIDUAL CONTRIBUTION</a:t>
            </a:r>
            <a:endParaRPr b="1" sz="3000"/>
          </a:p>
        </p:txBody>
      </p:sp>
      <p:pic>
        <p:nvPicPr>
          <p:cNvPr id="201" name="Google Shape;201;p27"/>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202" name="Google Shape;202;p27"/>
          <p:cNvSpPr txBox="1"/>
          <p:nvPr>
            <p:ph idx="1" type="body"/>
          </p:nvPr>
        </p:nvSpPr>
        <p:spPr>
          <a:xfrm>
            <a:off x="311725" y="1508600"/>
            <a:ext cx="8302500" cy="320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a:solidFill>
                  <a:schemeClr val="dk1"/>
                </a:solidFill>
              </a:rPr>
              <a:t>Abhishek Kumar</a:t>
            </a:r>
            <a:endParaRPr b="1">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Perform merging operation based on local leaders details obtained</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Integrate above all steps to complete Autoleader algorithm</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Recreate the graph based on this newly learned information</a:t>
            </a:r>
            <a:endParaRPr sz="1300">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Mohd Asif Khan Khaishagi</a:t>
            </a:r>
            <a:endParaRPr b="1">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Calculate Structural Neighborhood for each node</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Find Jaccard similarity and Jaccard distance</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Calculate leadership for each node based on similarity</a:t>
            </a:r>
            <a:endParaRPr sz="1300">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Nitin Sharma</a:t>
            </a:r>
            <a:endParaRPr b="1">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Calculate edge compactness for each edge</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Calculate attractive force between adjacent nodes</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Find local leaders for each node using above two</a:t>
            </a:r>
            <a:endParaRPr sz="1300">
              <a:solidFill>
                <a:schemeClr val="dk1"/>
              </a:solidFill>
            </a:endParaRPr>
          </a:p>
          <a:p>
            <a:pPr indent="0" lvl="0" marL="0" rtl="0" algn="l">
              <a:spcBef>
                <a:spcPts val="1600"/>
              </a:spcBef>
              <a:spcAft>
                <a:spcPts val="1600"/>
              </a:spcAft>
              <a:buNone/>
            </a:pPr>
            <a:r>
              <a:rPr b="1" lang="en">
                <a:solidFill>
                  <a:schemeClr val="dk1"/>
                </a:solidFill>
              </a:rPr>
              <a:t>We will also do a comparative analysis of Autoleader algorithm with some state of the art algo.</a:t>
            </a:r>
            <a:endParaRPr b="1">
              <a:solidFill>
                <a:schemeClr val="dk1"/>
              </a:solidFill>
            </a:endParaRPr>
          </a:p>
        </p:txBody>
      </p:sp>
      <p:sp>
        <p:nvSpPr>
          <p:cNvPr id="203" name="Google Shape;203;p27"/>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a:t>
            </a:r>
            <a:r>
              <a:rPr lang="en" sz="1000"/>
              <a:t>03 June, 2021</a:t>
            </a:r>
            <a:endParaRPr sz="10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CONCLUSION AND FUTURE WORK</a:t>
            </a:r>
            <a:endParaRPr b="1" sz="3000"/>
          </a:p>
        </p:txBody>
      </p:sp>
      <p:pic>
        <p:nvPicPr>
          <p:cNvPr id="209" name="Google Shape;209;p28"/>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210" name="Google Shape;210;p28"/>
          <p:cNvSpPr txBox="1"/>
          <p:nvPr>
            <p:ph idx="1" type="body"/>
          </p:nvPr>
        </p:nvSpPr>
        <p:spPr>
          <a:xfrm>
            <a:off x="311725" y="1508600"/>
            <a:ext cx="8302500" cy="320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Char char="●"/>
            </a:pPr>
            <a:r>
              <a:rPr lang="en">
                <a:solidFill>
                  <a:srgbClr val="434343"/>
                </a:solidFill>
              </a:rPr>
              <a:t>W</a:t>
            </a:r>
            <a:r>
              <a:rPr lang="en">
                <a:solidFill>
                  <a:srgbClr val="434343"/>
                </a:solidFill>
              </a:rPr>
              <a:t>e explored some </a:t>
            </a:r>
            <a:r>
              <a:rPr b="1" lang="en">
                <a:solidFill>
                  <a:srgbClr val="434343"/>
                </a:solidFill>
              </a:rPr>
              <a:t>state-of-the-art algorithms and did a comparative analysis </a:t>
            </a:r>
            <a:r>
              <a:rPr lang="en">
                <a:solidFill>
                  <a:srgbClr val="434343"/>
                </a:solidFill>
              </a:rPr>
              <a:t>of their performance with an altered version of Autoleader algorithm. </a:t>
            </a:r>
            <a:endParaRPr>
              <a:solidFill>
                <a:srgbClr val="434343"/>
              </a:solidFill>
            </a:endParaRPr>
          </a:p>
          <a:p>
            <a:pPr indent="-311150" lvl="0" marL="457200" rtl="0" algn="l">
              <a:spcBef>
                <a:spcPts val="0"/>
              </a:spcBef>
              <a:spcAft>
                <a:spcPts val="0"/>
              </a:spcAft>
              <a:buClr>
                <a:srgbClr val="434343"/>
              </a:buClr>
              <a:buSzPts val="1300"/>
              <a:buChar char="●"/>
            </a:pPr>
            <a:r>
              <a:rPr lang="en">
                <a:solidFill>
                  <a:srgbClr val="434343"/>
                </a:solidFill>
              </a:rPr>
              <a:t>We used details of auto leader algorithm to calculate </a:t>
            </a:r>
            <a:r>
              <a:rPr b="1" lang="en">
                <a:solidFill>
                  <a:srgbClr val="434343"/>
                </a:solidFill>
              </a:rPr>
              <a:t>neighbor information and local leaders </a:t>
            </a:r>
            <a:r>
              <a:rPr lang="en">
                <a:solidFill>
                  <a:srgbClr val="434343"/>
                </a:solidFill>
              </a:rPr>
              <a:t>using their concept of </a:t>
            </a:r>
            <a:r>
              <a:rPr b="1" lang="en">
                <a:solidFill>
                  <a:srgbClr val="434343"/>
                </a:solidFill>
              </a:rPr>
              <a:t>edge compactness and attractive force</a:t>
            </a:r>
            <a:r>
              <a:rPr lang="en">
                <a:solidFill>
                  <a:srgbClr val="434343"/>
                </a:solidFill>
              </a:rPr>
              <a:t>.</a:t>
            </a:r>
            <a:endParaRPr>
              <a:solidFill>
                <a:srgbClr val="434343"/>
              </a:solidFill>
            </a:endParaRPr>
          </a:p>
          <a:p>
            <a:pPr indent="-311150" lvl="0" marL="457200" rtl="0" algn="l">
              <a:spcBef>
                <a:spcPts val="0"/>
              </a:spcBef>
              <a:spcAft>
                <a:spcPts val="0"/>
              </a:spcAft>
              <a:buClr>
                <a:srgbClr val="434343"/>
              </a:buClr>
              <a:buSzPts val="1300"/>
              <a:buChar char="●"/>
            </a:pPr>
            <a:r>
              <a:rPr lang="en">
                <a:solidFill>
                  <a:srgbClr val="434343"/>
                </a:solidFill>
              </a:rPr>
              <a:t>During merging phase of Autoleader, we changed it to handle case when a </a:t>
            </a:r>
            <a:r>
              <a:rPr b="1" lang="en">
                <a:solidFill>
                  <a:srgbClr val="434343"/>
                </a:solidFill>
              </a:rPr>
              <a:t>leader is present in follower list of another leader </a:t>
            </a:r>
            <a:r>
              <a:rPr lang="en">
                <a:solidFill>
                  <a:srgbClr val="434343"/>
                </a:solidFill>
              </a:rPr>
              <a:t>which was the main reason for the changes reflected in metrics. </a:t>
            </a:r>
            <a:endParaRPr>
              <a:solidFill>
                <a:srgbClr val="434343"/>
              </a:solidFill>
            </a:endParaRPr>
          </a:p>
          <a:p>
            <a:pPr indent="-311150" lvl="0" marL="457200" rtl="0" algn="l">
              <a:spcBef>
                <a:spcPts val="0"/>
              </a:spcBef>
              <a:spcAft>
                <a:spcPts val="0"/>
              </a:spcAft>
              <a:buClr>
                <a:srgbClr val="434343"/>
              </a:buClr>
              <a:buSzPts val="1300"/>
              <a:buChar char="●"/>
            </a:pPr>
            <a:r>
              <a:rPr lang="en">
                <a:solidFill>
                  <a:srgbClr val="434343"/>
                </a:solidFill>
              </a:rPr>
              <a:t>Autoleader algorithm has already shown very promising results when applied on real world networks and always seems to </a:t>
            </a:r>
            <a:r>
              <a:rPr b="1" lang="en">
                <a:solidFill>
                  <a:srgbClr val="434343"/>
                </a:solidFill>
              </a:rPr>
              <a:t>out-perform SCAN and Girvan-</a:t>
            </a:r>
            <a:r>
              <a:rPr b="1" lang="en">
                <a:solidFill>
                  <a:srgbClr val="434343"/>
                </a:solidFill>
              </a:rPr>
              <a:t>Newman</a:t>
            </a:r>
            <a:r>
              <a:rPr b="1" lang="en">
                <a:solidFill>
                  <a:srgbClr val="434343"/>
                </a:solidFill>
              </a:rPr>
              <a:t> algorithm.</a:t>
            </a:r>
            <a:r>
              <a:rPr lang="en">
                <a:solidFill>
                  <a:srgbClr val="434343"/>
                </a:solidFill>
              </a:rPr>
              <a:t> </a:t>
            </a:r>
            <a:endParaRPr>
              <a:solidFill>
                <a:srgbClr val="434343"/>
              </a:solidFill>
            </a:endParaRPr>
          </a:p>
          <a:p>
            <a:pPr indent="-311150" lvl="0" marL="457200" rtl="0" algn="l">
              <a:spcBef>
                <a:spcPts val="0"/>
              </a:spcBef>
              <a:spcAft>
                <a:spcPts val="0"/>
              </a:spcAft>
              <a:buClr>
                <a:srgbClr val="434343"/>
              </a:buClr>
              <a:buSzPts val="1300"/>
              <a:buChar char="●"/>
            </a:pPr>
            <a:r>
              <a:rPr lang="en">
                <a:solidFill>
                  <a:srgbClr val="434343"/>
                </a:solidFill>
              </a:rPr>
              <a:t>What we also proved that our implementation of algorithm after tweaking gives results </a:t>
            </a:r>
            <a:r>
              <a:rPr b="1" lang="en">
                <a:solidFill>
                  <a:srgbClr val="434343"/>
                </a:solidFill>
              </a:rPr>
              <a:t>at least as good Autoleader algorithm.</a:t>
            </a:r>
            <a:endParaRPr b="1">
              <a:solidFill>
                <a:srgbClr val="434343"/>
              </a:solidFill>
            </a:endParaRPr>
          </a:p>
          <a:p>
            <a:pPr indent="-311150" lvl="0" marL="457200" rtl="0" algn="l">
              <a:spcBef>
                <a:spcPts val="0"/>
              </a:spcBef>
              <a:spcAft>
                <a:spcPts val="0"/>
              </a:spcAft>
              <a:buClr>
                <a:srgbClr val="434343"/>
              </a:buClr>
              <a:buSzPts val="1300"/>
              <a:buChar char="●"/>
            </a:pPr>
            <a:r>
              <a:rPr b="1" lang="en">
                <a:solidFill>
                  <a:srgbClr val="434343"/>
                </a:solidFill>
              </a:rPr>
              <a:t>Future work</a:t>
            </a:r>
            <a:r>
              <a:rPr lang="en">
                <a:solidFill>
                  <a:srgbClr val="434343"/>
                </a:solidFill>
              </a:rPr>
              <a:t> may focus on testing performance of our implementation on bigger datasets. What we can also work on is to do a comparative analysis based on other algorithmic metrics like extra space required and time taken for execution of our algorithm.</a:t>
            </a:r>
            <a:endParaRPr>
              <a:solidFill>
                <a:srgbClr val="434343"/>
              </a:solidFill>
            </a:endParaRPr>
          </a:p>
        </p:txBody>
      </p:sp>
      <p:sp>
        <p:nvSpPr>
          <p:cNvPr id="211" name="Google Shape;211;p28"/>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03 June, 2021</a:t>
            </a:r>
            <a:endParaRPr sz="10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REFERENCES</a:t>
            </a:r>
            <a:endParaRPr b="1" sz="3000"/>
          </a:p>
        </p:txBody>
      </p:sp>
      <p:pic>
        <p:nvPicPr>
          <p:cNvPr id="217" name="Google Shape;217;p29"/>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218" name="Google Shape;218;p29"/>
          <p:cNvSpPr txBox="1"/>
          <p:nvPr/>
        </p:nvSpPr>
        <p:spPr>
          <a:xfrm>
            <a:off x="311700" y="1505700"/>
            <a:ext cx="8454900" cy="3076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C343D"/>
              </a:buClr>
              <a:buSzPts val="1300"/>
              <a:buFont typeface="Roboto"/>
              <a:buChar char="●"/>
            </a:pPr>
            <a:r>
              <a:rPr lang="en" sz="1300">
                <a:solidFill>
                  <a:srgbClr val="0C343D"/>
                </a:solidFill>
                <a:latin typeface="Roboto"/>
                <a:ea typeface="Roboto"/>
                <a:cs typeface="Roboto"/>
                <a:sym typeface="Roboto"/>
              </a:rPr>
              <a:t>Community Detection Based on Girvan-Newman Algorithm and Link Analysis of Social Media</a:t>
            </a:r>
            <a:r>
              <a:rPr lang="en" sz="1300">
                <a:solidFill>
                  <a:srgbClr val="0C343D"/>
                </a:solidFill>
                <a:latin typeface="Roboto"/>
                <a:ea typeface="Roboto"/>
                <a:cs typeface="Roboto"/>
                <a:sym typeface="Roboto"/>
              </a:rPr>
              <a:t> : </a:t>
            </a:r>
            <a:r>
              <a:rPr i="1" lang="en" sz="1300" u="sng">
                <a:solidFill>
                  <a:schemeClr val="hlink"/>
                </a:solidFill>
                <a:latin typeface="Roboto"/>
                <a:ea typeface="Roboto"/>
                <a:cs typeface="Roboto"/>
                <a:sym typeface="Roboto"/>
                <a:hlinkClick r:id="rId4"/>
              </a:rPr>
              <a:t>https://link.springer.com/chapter/10.1007/978-981-10-3274-5_18</a:t>
            </a:r>
            <a:endParaRPr i="1" sz="1300">
              <a:solidFill>
                <a:srgbClr val="0C343D"/>
              </a:solidFill>
              <a:latin typeface="Roboto"/>
              <a:ea typeface="Roboto"/>
              <a:cs typeface="Roboto"/>
              <a:sym typeface="Roboto"/>
            </a:endParaRPr>
          </a:p>
          <a:p>
            <a:pPr indent="-311150" lvl="0" marL="457200" rtl="0" algn="l">
              <a:spcBef>
                <a:spcPts val="1600"/>
              </a:spcBef>
              <a:spcAft>
                <a:spcPts val="0"/>
              </a:spcAft>
              <a:buClr>
                <a:srgbClr val="0C343D"/>
              </a:buClr>
              <a:buSzPts val="1300"/>
              <a:buFont typeface="Roboto"/>
              <a:buChar char="●"/>
            </a:pPr>
            <a:r>
              <a:rPr lang="en" sz="1300">
                <a:solidFill>
                  <a:srgbClr val="0C343D"/>
                </a:solidFill>
                <a:latin typeface="Roboto"/>
                <a:ea typeface="Roboto"/>
                <a:cs typeface="Roboto"/>
                <a:sym typeface="Roboto"/>
              </a:rPr>
              <a:t>A Density-Based Algorithm for Discovering Clusters in Large Spatial Databases with Noise</a:t>
            </a:r>
            <a:r>
              <a:rPr lang="en" sz="1300">
                <a:solidFill>
                  <a:srgbClr val="0C343D"/>
                </a:solidFill>
                <a:latin typeface="Roboto"/>
                <a:ea typeface="Roboto"/>
                <a:cs typeface="Roboto"/>
                <a:sym typeface="Roboto"/>
              </a:rPr>
              <a:t> : </a:t>
            </a:r>
            <a:r>
              <a:rPr lang="en" sz="1300" u="sng">
                <a:solidFill>
                  <a:schemeClr val="hlink"/>
                </a:solidFill>
                <a:latin typeface="Roboto"/>
                <a:ea typeface="Roboto"/>
                <a:cs typeface="Roboto"/>
                <a:sym typeface="Roboto"/>
                <a:hlinkClick r:id="rId5"/>
              </a:rPr>
              <a:t>https://www.aaai.org/Papers/KDD/1996/KDD96-037.pdf</a:t>
            </a:r>
            <a:endParaRPr sz="1300">
              <a:solidFill>
                <a:srgbClr val="0C343D"/>
              </a:solidFill>
              <a:latin typeface="Roboto"/>
              <a:ea typeface="Roboto"/>
              <a:cs typeface="Roboto"/>
              <a:sym typeface="Roboto"/>
            </a:endParaRPr>
          </a:p>
          <a:p>
            <a:pPr indent="-311150" lvl="0" marL="457200" rtl="0" algn="l">
              <a:spcBef>
                <a:spcPts val="1600"/>
              </a:spcBef>
              <a:spcAft>
                <a:spcPts val="0"/>
              </a:spcAft>
              <a:buClr>
                <a:srgbClr val="0C343D"/>
              </a:buClr>
              <a:buSzPts val="1300"/>
              <a:buFont typeface="Roboto"/>
              <a:buChar char="●"/>
            </a:pPr>
            <a:r>
              <a:rPr lang="en" sz="1300">
                <a:solidFill>
                  <a:srgbClr val="0C343D"/>
                </a:solidFill>
                <a:latin typeface="Roboto"/>
                <a:ea typeface="Roboto"/>
                <a:cs typeface="Roboto"/>
                <a:sym typeface="Roboto"/>
              </a:rPr>
              <a:t>LICOD: A Leader-driven algorithm for community detection in complex networks </a:t>
            </a:r>
            <a:r>
              <a:rPr b="1" lang="en" sz="1300">
                <a:solidFill>
                  <a:srgbClr val="0C343D"/>
                </a:solidFill>
                <a:latin typeface="Roboto"/>
                <a:ea typeface="Roboto"/>
                <a:cs typeface="Roboto"/>
                <a:sym typeface="Roboto"/>
              </a:rPr>
              <a:t>: </a:t>
            </a:r>
            <a:r>
              <a:rPr lang="en" sz="1300" u="sng">
                <a:solidFill>
                  <a:schemeClr val="hlink"/>
                </a:solidFill>
                <a:latin typeface="Roboto"/>
                <a:ea typeface="Roboto"/>
                <a:cs typeface="Roboto"/>
                <a:sym typeface="Roboto"/>
                <a:hlinkClick r:id="rId6"/>
              </a:rPr>
              <a:t>https://link.springer.com/article/10.1007/s40595-014-0025-6</a:t>
            </a:r>
            <a:endParaRPr sz="1300">
              <a:solidFill>
                <a:srgbClr val="0C343D"/>
              </a:solidFill>
              <a:latin typeface="Roboto"/>
              <a:ea typeface="Roboto"/>
              <a:cs typeface="Roboto"/>
              <a:sym typeface="Roboto"/>
            </a:endParaRPr>
          </a:p>
          <a:p>
            <a:pPr indent="-311150" lvl="0" marL="457200" rtl="0" algn="l">
              <a:spcBef>
                <a:spcPts val="1600"/>
              </a:spcBef>
              <a:spcAft>
                <a:spcPts val="0"/>
              </a:spcAft>
              <a:buClr>
                <a:srgbClr val="0C343D"/>
              </a:buClr>
              <a:buSzPts val="1300"/>
              <a:buFont typeface="Roboto"/>
              <a:buChar char="●"/>
            </a:pPr>
            <a:r>
              <a:rPr lang="en" sz="1300">
                <a:solidFill>
                  <a:srgbClr val="0C343D"/>
                </a:solidFill>
                <a:latin typeface="Roboto"/>
                <a:ea typeface="Roboto"/>
                <a:cs typeface="Roboto"/>
                <a:sym typeface="Roboto"/>
              </a:rPr>
              <a:t>Leader-aware community detection in complex networks : </a:t>
            </a:r>
            <a:r>
              <a:rPr lang="en" sz="1300" u="sng">
                <a:solidFill>
                  <a:schemeClr val="hlink"/>
                </a:solidFill>
                <a:latin typeface="Roboto"/>
                <a:ea typeface="Roboto"/>
                <a:cs typeface="Roboto"/>
                <a:sym typeface="Roboto"/>
                <a:hlinkClick r:id="rId7"/>
              </a:rPr>
              <a:t>https://link.springer.com/article/10.1007/s10115-019-01362-1</a:t>
            </a:r>
            <a:endParaRPr sz="1300">
              <a:solidFill>
                <a:srgbClr val="0C343D"/>
              </a:solidFill>
              <a:latin typeface="Roboto"/>
              <a:ea typeface="Roboto"/>
              <a:cs typeface="Roboto"/>
              <a:sym typeface="Roboto"/>
            </a:endParaRPr>
          </a:p>
          <a:p>
            <a:pPr indent="0" lvl="0" marL="457200" rtl="0" algn="l">
              <a:spcBef>
                <a:spcPts val="1600"/>
              </a:spcBef>
              <a:spcAft>
                <a:spcPts val="1600"/>
              </a:spcAft>
              <a:buNone/>
            </a:pPr>
            <a:r>
              <a:t/>
            </a:r>
            <a:endParaRPr b="1" sz="1300">
              <a:solidFill>
                <a:srgbClr val="0C343D"/>
              </a:solidFill>
              <a:latin typeface="Roboto"/>
              <a:ea typeface="Roboto"/>
              <a:cs typeface="Roboto"/>
              <a:sym typeface="Roboto"/>
            </a:endParaRPr>
          </a:p>
        </p:txBody>
      </p:sp>
      <p:sp>
        <p:nvSpPr>
          <p:cNvPr id="219" name="Google Shape;219;p29"/>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a:t>
            </a:r>
            <a:r>
              <a:rPr lang="en" sz="1000"/>
              <a:t>03 June, 2021</a:t>
            </a:r>
            <a:endParaRPr sz="10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ctrTitle"/>
          </p:nvPr>
        </p:nvSpPr>
        <p:spPr>
          <a:xfrm>
            <a:off x="2663700" y="1988925"/>
            <a:ext cx="4131000" cy="7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AGENDA</a:t>
            </a:r>
            <a:endParaRPr b="1" sz="2900"/>
          </a:p>
        </p:txBody>
      </p:sp>
      <p:sp>
        <p:nvSpPr>
          <p:cNvPr id="75" name="Google Shape;75;p14"/>
          <p:cNvSpPr txBox="1"/>
          <p:nvPr>
            <p:ph idx="1" type="body"/>
          </p:nvPr>
        </p:nvSpPr>
        <p:spPr>
          <a:xfrm>
            <a:off x="665925" y="1414325"/>
            <a:ext cx="8166300" cy="3081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1"/>
              </a:buClr>
              <a:buSzPts val="1300"/>
              <a:buChar char="●"/>
            </a:pPr>
            <a:r>
              <a:rPr b="1" lang="en">
                <a:solidFill>
                  <a:schemeClr val="dk1"/>
                </a:solidFill>
              </a:rPr>
              <a:t>INTRODUCTION</a:t>
            </a:r>
            <a:endParaRPr b="1">
              <a:solidFill>
                <a:schemeClr val="dk1"/>
              </a:solidFill>
            </a:endParaRPr>
          </a:p>
          <a:p>
            <a:pPr indent="-311150" lvl="0" marL="457200" rtl="0" algn="l">
              <a:lnSpc>
                <a:spcPct val="100000"/>
              </a:lnSpc>
              <a:spcBef>
                <a:spcPts val="1600"/>
              </a:spcBef>
              <a:spcAft>
                <a:spcPts val="0"/>
              </a:spcAft>
              <a:buClr>
                <a:schemeClr val="dk1"/>
              </a:buClr>
              <a:buSzPts val="1300"/>
              <a:buChar char="●"/>
            </a:pPr>
            <a:r>
              <a:rPr b="1" lang="en">
                <a:solidFill>
                  <a:schemeClr val="dk1"/>
                </a:solidFill>
              </a:rPr>
              <a:t>PROBLEM STATEMENT AND OBJECTIVES</a:t>
            </a:r>
            <a:endParaRPr b="1">
              <a:solidFill>
                <a:schemeClr val="dk1"/>
              </a:solidFill>
            </a:endParaRPr>
          </a:p>
          <a:p>
            <a:pPr indent="-311150" lvl="0" marL="457200" rtl="0" algn="l">
              <a:lnSpc>
                <a:spcPct val="100000"/>
              </a:lnSpc>
              <a:spcBef>
                <a:spcPts val="1600"/>
              </a:spcBef>
              <a:spcAft>
                <a:spcPts val="0"/>
              </a:spcAft>
              <a:buClr>
                <a:schemeClr val="dk1"/>
              </a:buClr>
              <a:buSzPts val="1300"/>
              <a:buChar char="●"/>
            </a:pPr>
            <a:r>
              <a:rPr b="1" lang="en">
                <a:solidFill>
                  <a:schemeClr val="dk1"/>
                </a:solidFill>
              </a:rPr>
              <a:t>METHODOLOGY</a:t>
            </a:r>
            <a:endParaRPr b="1">
              <a:solidFill>
                <a:schemeClr val="dk1"/>
              </a:solidFill>
            </a:endParaRPr>
          </a:p>
          <a:p>
            <a:pPr indent="-311150" lvl="0" marL="457200" rtl="0" algn="l">
              <a:lnSpc>
                <a:spcPct val="100000"/>
              </a:lnSpc>
              <a:spcBef>
                <a:spcPts val="1600"/>
              </a:spcBef>
              <a:spcAft>
                <a:spcPts val="0"/>
              </a:spcAft>
              <a:buClr>
                <a:schemeClr val="dk1"/>
              </a:buClr>
              <a:buSzPts val="1300"/>
              <a:buChar char="●"/>
            </a:pPr>
            <a:r>
              <a:rPr b="1" lang="en">
                <a:solidFill>
                  <a:schemeClr val="dk1"/>
                </a:solidFill>
              </a:rPr>
              <a:t>ENHANCEMENT</a:t>
            </a:r>
            <a:endParaRPr b="1">
              <a:solidFill>
                <a:schemeClr val="dk1"/>
              </a:solidFill>
            </a:endParaRPr>
          </a:p>
          <a:p>
            <a:pPr indent="-311150" lvl="0" marL="457200" rtl="0" algn="l">
              <a:lnSpc>
                <a:spcPct val="100000"/>
              </a:lnSpc>
              <a:spcBef>
                <a:spcPts val="1600"/>
              </a:spcBef>
              <a:spcAft>
                <a:spcPts val="0"/>
              </a:spcAft>
              <a:buClr>
                <a:schemeClr val="dk1"/>
              </a:buClr>
              <a:buSzPts val="1300"/>
              <a:buChar char="●"/>
            </a:pPr>
            <a:r>
              <a:rPr b="1" lang="en">
                <a:solidFill>
                  <a:schemeClr val="dk1"/>
                </a:solidFill>
              </a:rPr>
              <a:t>RESULTS AND ANALYSIS</a:t>
            </a:r>
            <a:endParaRPr b="1">
              <a:solidFill>
                <a:schemeClr val="dk1"/>
              </a:solidFill>
            </a:endParaRPr>
          </a:p>
          <a:p>
            <a:pPr indent="-311150" lvl="0" marL="457200" rtl="0" algn="l">
              <a:lnSpc>
                <a:spcPct val="100000"/>
              </a:lnSpc>
              <a:spcBef>
                <a:spcPts val="1600"/>
              </a:spcBef>
              <a:spcAft>
                <a:spcPts val="0"/>
              </a:spcAft>
              <a:buClr>
                <a:schemeClr val="dk1"/>
              </a:buClr>
              <a:buSzPts val="1300"/>
              <a:buChar char="●"/>
            </a:pPr>
            <a:r>
              <a:rPr b="1" lang="en">
                <a:solidFill>
                  <a:schemeClr val="dk1"/>
                </a:solidFill>
              </a:rPr>
              <a:t>INDIVIDUAL CONTRIBUTION</a:t>
            </a:r>
            <a:endParaRPr b="1">
              <a:solidFill>
                <a:schemeClr val="dk1"/>
              </a:solidFill>
            </a:endParaRPr>
          </a:p>
          <a:p>
            <a:pPr indent="-311150" lvl="0" marL="457200" rtl="0" algn="l">
              <a:lnSpc>
                <a:spcPct val="100000"/>
              </a:lnSpc>
              <a:spcBef>
                <a:spcPts val="1600"/>
              </a:spcBef>
              <a:spcAft>
                <a:spcPts val="1600"/>
              </a:spcAft>
              <a:buClr>
                <a:schemeClr val="dk1"/>
              </a:buClr>
              <a:buSzPts val="1300"/>
              <a:buChar char="●"/>
            </a:pPr>
            <a:r>
              <a:rPr b="1" lang="en">
                <a:solidFill>
                  <a:schemeClr val="dk1"/>
                </a:solidFill>
              </a:rPr>
              <a:t>CONCLUSION AND FUTURE WORK</a:t>
            </a:r>
            <a:endParaRPr b="1">
              <a:solidFill>
                <a:schemeClr val="dk1"/>
              </a:solidFill>
            </a:endParaRPr>
          </a:p>
        </p:txBody>
      </p:sp>
      <p:sp>
        <p:nvSpPr>
          <p:cNvPr id="76" name="Google Shape;76;p14"/>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03 June, 2021</a:t>
            </a:r>
            <a:endParaRPr sz="1000">
              <a:solidFill>
                <a:schemeClr val="lt2"/>
              </a:solidFill>
            </a:endParaRPr>
          </a:p>
          <a:p>
            <a:pPr indent="0" lvl="0" marL="0" rtl="0" algn="l">
              <a:spcBef>
                <a:spcPts val="1600"/>
              </a:spcBef>
              <a:spcAft>
                <a:spcPts val="1600"/>
              </a:spcAft>
              <a:buNone/>
            </a:pPr>
            <a:r>
              <a:t/>
            </a:r>
            <a:endParaRPr/>
          </a:p>
        </p:txBody>
      </p:sp>
      <p:pic>
        <p:nvPicPr>
          <p:cNvPr id="77" name="Google Shape;77;p14"/>
          <p:cNvPicPr preferRelativeResize="0"/>
          <p:nvPr/>
        </p:nvPicPr>
        <p:blipFill>
          <a:blip r:embed="rId3">
            <a:alphaModFix/>
          </a:blip>
          <a:stretch>
            <a:fillRect/>
          </a:stretch>
        </p:blipFill>
        <p:spPr>
          <a:xfrm>
            <a:off x="5596050" y="1408925"/>
            <a:ext cx="2841600" cy="2841600"/>
          </a:xfrm>
          <a:prstGeom prst="rect">
            <a:avLst/>
          </a:prstGeom>
          <a:noFill/>
          <a:ln>
            <a:noFill/>
          </a:ln>
        </p:spPr>
      </p:pic>
      <p:cxnSp>
        <p:nvCxnSpPr>
          <p:cNvPr id="78" name="Google Shape;78;p14"/>
          <p:cNvCxnSpPr/>
          <p:nvPr/>
        </p:nvCxnSpPr>
        <p:spPr>
          <a:xfrm>
            <a:off x="578100" y="1579025"/>
            <a:ext cx="0" cy="2501400"/>
          </a:xfrm>
          <a:prstGeom prst="straightConnector1">
            <a:avLst/>
          </a:prstGeom>
          <a:noFill/>
          <a:ln cap="flat" cmpd="sng" w="76200">
            <a:solidFill>
              <a:srgbClr val="666666"/>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INTRODUCTION</a:t>
            </a:r>
            <a:endParaRPr b="1" sz="3000"/>
          </a:p>
        </p:txBody>
      </p:sp>
      <p:sp>
        <p:nvSpPr>
          <p:cNvPr id="84" name="Google Shape;84;p15"/>
          <p:cNvSpPr txBox="1"/>
          <p:nvPr>
            <p:ph idx="1" type="body"/>
          </p:nvPr>
        </p:nvSpPr>
        <p:spPr>
          <a:xfrm>
            <a:off x="311725" y="1500900"/>
            <a:ext cx="8635200" cy="308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a:solidFill>
                  <a:schemeClr val="dk1"/>
                </a:solidFill>
              </a:rPr>
              <a:t>The tendency of people with similar tastes, choices, and preferences to get associated in a social network leads to the formation of virtual </a:t>
            </a:r>
            <a:r>
              <a:rPr b="1" lang="en">
                <a:solidFill>
                  <a:schemeClr val="dk1"/>
                </a:solidFill>
              </a:rPr>
              <a:t>clusters or communities</a:t>
            </a:r>
            <a:endParaRPr>
              <a:solidFill>
                <a:schemeClr val="dk1"/>
              </a:solidFill>
            </a:endParaRPr>
          </a:p>
          <a:p>
            <a:pPr indent="-311150" lvl="0" marL="457200" rtl="0" algn="l">
              <a:spcBef>
                <a:spcPts val="1600"/>
              </a:spcBef>
              <a:spcAft>
                <a:spcPts val="0"/>
              </a:spcAft>
              <a:buClr>
                <a:schemeClr val="dk1"/>
              </a:buClr>
              <a:buSzPts val="1300"/>
              <a:buChar char="●"/>
            </a:pPr>
            <a:r>
              <a:rPr lang="en">
                <a:solidFill>
                  <a:schemeClr val="dk1"/>
                </a:solidFill>
              </a:rPr>
              <a:t>Finding communities in networks helps us in understanding certain </a:t>
            </a:r>
            <a:r>
              <a:rPr b="1" lang="en">
                <a:solidFill>
                  <a:schemeClr val="dk1"/>
                </a:solidFill>
              </a:rPr>
              <a:t>behavior of a group of people</a:t>
            </a:r>
            <a:endParaRPr>
              <a:solidFill>
                <a:schemeClr val="dk1"/>
              </a:solidFill>
            </a:endParaRPr>
          </a:p>
          <a:p>
            <a:pPr indent="-311150" lvl="0" marL="457200" rtl="0" algn="l">
              <a:spcBef>
                <a:spcPts val="1600"/>
              </a:spcBef>
              <a:spcAft>
                <a:spcPts val="0"/>
              </a:spcAft>
              <a:buClr>
                <a:schemeClr val="dk1"/>
              </a:buClr>
              <a:buSzPts val="1300"/>
              <a:buChar char="●"/>
            </a:pPr>
            <a:r>
              <a:rPr lang="en">
                <a:solidFill>
                  <a:schemeClr val="dk1"/>
                </a:solidFill>
              </a:rPr>
              <a:t>Most of the algorithms out there do not find the leaders as they</a:t>
            </a:r>
            <a:r>
              <a:rPr b="1" lang="en">
                <a:solidFill>
                  <a:schemeClr val="dk1"/>
                </a:solidFill>
              </a:rPr>
              <a:t> just focus on finding the communities in a network</a:t>
            </a:r>
            <a:endParaRPr>
              <a:solidFill>
                <a:schemeClr val="dk1"/>
              </a:solidFill>
            </a:endParaRPr>
          </a:p>
          <a:p>
            <a:pPr indent="-311150" lvl="0" marL="457200" rtl="0" algn="l">
              <a:spcBef>
                <a:spcPts val="1600"/>
              </a:spcBef>
              <a:spcAft>
                <a:spcPts val="0"/>
              </a:spcAft>
              <a:buClr>
                <a:schemeClr val="dk1"/>
              </a:buClr>
              <a:buSzPts val="1300"/>
              <a:buChar char="●"/>
            </a:pPr>
            <a:r>
              <a:rPr lang="en">
                <a:solidFill>
                  <a:schemeClr val="dk1"/>
                </a:solidFill>
              </a:rPr>
              <a:t>Basic idea behind </a:t>
            </a:r>
            <a:r>
              <a:rPr b="1" lang="en">
                <a:solidFill>
                  <a:schemeClr val="dk1"/>
                </a:solidFill>
              </a:rPr>
              <a:t>leader aware communities</a:t>
            </a:r>
            <a:r>
              <a:rPr lang="en">
                <a:solidFill>
                  <a:schemeClr val="dk1"/>
                </a:solidFill>
              </a:rPr>
              <a:t> </a:t>
            </a:r>
            <a:r>
              <a:rPr lang="en">
                <a:solidFill>
                  <a:schemeClr val="dk1"/>
                </a:solidFill>
              </a:rPr>
              <a:t>is to identify some</a:t>
            </a:r>
            <a:r>
              <a:rPr lang="en">
                <a:solidFill>
                  <a:schemeClr val="dk1"/>
                </a:solidFill>
              </a:rPr>
              <a:t> particular nodes in the target network, called leader nodes, around which local communities can be computed.</a:t>
            </a:r>
            <a:endParaRPr>
              <a:solidFill>
                <a:schemeClr val="dk1"/>
              </a:solidFill>
            </a:endParaRPr>
          </a:p>
          <a:p>
            <a:pPr indent="-311150" lvl="0" marL="457200" rtl="0" algn="l">
              <a:spcBef>
                <a:spcPts val="1600"/>
              </a:spcBef>
              <a:spcAft>
                <a:spcPts val="1600"/>
              </a:spcAft>
              <a:buClr>
                <a:schemeClr val="dk1"/>
              </a:buClr>
              <a:buSzPts val="1300"/>
              <a:buChar char="●"/>
            </a:pPr>
            <a:r>
              <a:rPr lang="en">
                <a:solidFill>
                  <a:schemeClr val="dk1"/>
                </a:solidFill>
              </a:rPr>
              <a:t>Mining community leaders is very meaningful in the field of </a:t>
            </a:r>
            <a:r>
              <a:rPr b="1" lang="en">
                <a:solidFill>
                  <a:schemeClr val="dk1"/>
                </a:solidFill>
              </a:rPr>
              <a:t>information distribution.</a:t>
            </a:r>
            <a:r>
              <a:rPr lang="en">
                <a:solidFill>
                  <a:schemeClr val="dk1"/>
                </a:solidFill>
              </a:rPr>
              <a:t> We can inform each leader of some urgent news , so that everyone in the corresponding community can know about it as soon as possible</a:t>
            </a:r>
            <a:endParaRPr>
              <a:solidFill>
                <a:schemeClr val="dk1"/>
              </a:solidFill>
            </a:endParaRPr>
          </a:p>
        </p:txBody>
      </p:sp>
      <p:sp>
        <p:nvSpPr>
          <p:cNvPr id="85" name="Google Shape;85;p15"/>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a:t>
            </a:r>
            <a:r>
              <a:rPr lang="en" sz="1000"/>
              <a:t>03 June, 2021</a:t>
            </a:r>
            <a:endParaRPr sz="10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INTRODUCTION</a:t>
            </a:r>
            <a:endParaRPr b="1" sz="3000"/>
          </a:p>
        </p:txBody>
      </p:sp>
      <p:sp>
        <p:nvSpPr>
          <p:cNvPr id="91" name="Google Shape;91;p16"/>
          <p:cNvSpPr txBox="1"/>
          <p:nvPr>
            <p:ph idx="1" type="body"/>
          </p:nvPr>
        </p:nvSpPr>
        <p:spPr>
          <a:xfrm>
            <a:off x="311725" y="1500900"/>
            <a:ext cx="8635200" cy="30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reference paper proposes an algorithm to detect communities and their leaders. Contribution involves :</a:t>
            </a:r>
            <a:endParaRPr>
              <a:solidFill>
                <a:schemeClr val="dk1"/>
              </a:solidFill>
            </a:endParaRPr>
          </a:p>
          <a:p>
            <a:pPr indent="-311150" lvl="0" marL="457200" rtl="0" algn="l">
              <a:spcBef>
                <a:spcPts val="1600"/>
              </a:spcBef>
              <a:spcAft>
                <a:spcPts val="0"/>
              </a:spcAft>
              <a:buClr>
                <a:schemeClr val="dk1"/>
              </a:buClr>
              <a:buSzPts val="1300"/>
              <a:buChar char="●"/>
            </a:pPr>
            <a:r>
              <a:rPr lang="en">
                <a:solidFill>
                  <a:schemeClr val="dk1"/>
                </a:solidFill>
                <a:latin typeface="Nunito SemiBold"/>
                <a:ea typeface="Nunito SemiBold"/>
                <a:cs typeface="Nunito SemiBold"/>
                <a:sym typeface="Nunito SemiBold"/>
              </a:rPr>
              <a:t>Some new</a:t>
            </a:r>
            <a:r>
              <a:rPr lang="en">
                <a:solidFill>
                  <a:schemeClr val="dk1"/>
                </a:solidFill>
              </a:rPr>
              <a:t> metrics are introduced to </a:t>
            </a:r>
            <a:r>
              <a:rPr b="1" lang="en">
                <a:solidFill>
                  <a:schemeClr val="dk1"/>
                </a:solidFill>
              </a:rPr>
              <a:t>evaluate the node leadership and identify local leaders</a:t>
            </a:r>
            <a:r>
              <a:rPr lang="en">
                <a:solidFill>
                  <a:schemeClr val="dk1"/>
                </a:solidFill>
              </a:rPr>
              <a:t> of each node. We take full advantage of the neighborhood information, which is easy to be parallelized for large-scale networks.</a:t>
            </a:r>
            <a:endParaRPr>
              <a:solidFill>
                <a:schemeClr val="dk1"/>
              </a:solidFill>
            </a:endParaRPr>
          </a:p>
          <a:p>
            <a:pPr indent="-311150" lvl="0" marL="457200" rtl="0" algn="l">
              <a:spcBef>
                <a:spcPts val="1600"/>
              </a:spcBef>
              <a:spcAft>
                <a:spcPts val="0"/>
              </a:spcAft>
              <a:buClr>
                <a:schemeClr val="dk1"/>
              </a:buClr>
              <a:buSzPts val="1300"/>
              <a:buChar char="●"/>
            </a:pPr>
            <a:r>
              <a:rPr lang="en">
                <a:solidFill>
                  <a:schemeClr val="dk1"/>
                </a:solidFill>
              </a:rPr>
              <a:t>Based on the leadership, </a:t>
            </a:r>
            <a:r>
              <a:rPr b="1" lang="en">
                <a:solidFill>
                  <a:schemeClr val="dk1"/>
                </a:solidFill>
              </a:rPr>
              <a:t>each node points to its local leader</a:t>
            </a:r>
            <a:r>
              <a:rPr lang="en">
                <a:solidFill>
                  <a:schemeClr val="dk1"/>
                </a:solidFill>
              </a:rPr>
              <a:t> in a cascade way, forming original community structures spontaneously. Dependence trees are built, and the community leaders are obtained during the process of forming communities.</a:t>
            </a:r>
            <a:endParaRPr>
              <a:solidFill>
                <a:schemeClr val="dk1"/>
              </a:solidFill>
            </a:endParaRPr>
          </a:p>
          <a:p>
            <a:pPr indent="-311150" lvl="0" marL="457200" rtl="0" algn="l">
              <a:spcBef>
                <a:spcPts val="1600"/>
              </a:spcBef>
              <a:spcAft>
                <a:spcPts val="1600"/>
              </a:spcAft>
              <a:buClr>
                <a:schemeClr val="dk1"/>
              </a:buClr>
              <a:buSzPts val="1300"/>
              <a:buChar char="●"/>
            </a:pPr>
            <a:r>
              <a:rPr lang="en">
                <a:solidFill>
                  <a:schemeClr val="dk1"/>
                </a:solidFill>
              </a:rPr>
              <a:t>We compare the performance of our algorithm with several state-of-the-art community detection approaches on real-world and synthetic datasets. The results show that this method </a:t>
            </a:r>
            <a:r>
              <a:rPr b="1" lang="en">
                <a:solidFill>
                  <a:schemeClr val="dk1"/>
                </a:solidFill>
              </a:rPr>
              <a:t>achieves comparable performance</a:t>
            </a:r>
            <a:r>
              <a:rPr lang="en">
                <a:solidFill>
                  <a:schemeClr val="dk1"/>
                </a:solidFill>
              </a:rPr>
              <a:t>.</a:t>
            </a:r>
            <a:endParaRPr>
              <a:solidFill>
                <a:schemeClr val="dk1"/>
              </a:solidFill>
            </a:endParaRPr>
          </a:p>
        </p:txBody>
      </p:sp>
      <p:sp>
        <p:nvSpPr>
          <p:cNvPr id="92" name="Google Shape;92;p16"/>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a:t>
            </a:r>
            <a:r>
              <a:rPr lang="en" sz="1000"/>
              <a:t>03 June, 2021</a:t>
            </a:r>
            <a:endParaRPr sz="10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PROBLEM STATEMENT</a:t>
            </a:r>
            <a:endParaRPr b="1" sz="3000"/>
          </a:p>
        </p:txBody>
      </p:sp>
      <p:pic>
        <p:nvPicPr>
          <p:cNvPr id="98" name="Google Shape;98;p17"/>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99" name="Google Shape;99;p17"/>
          <p:cNvSpPr txBox="1"/>
          <p:nvPr>
            <p:ph idx="1" type="body"/>
          </p:nvPr>
        </p:nvSpPr>
        <p:spPr>
          <a:xfrm>
            <a:off x="311725" y="1500900"/>
            <a:ext cx="8621100" cy="77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chemeClr val="dk1"/>
                </a:solidFill>
              </a:rPr>
              <a:t>“</a:t>
            </a:r>
            <a:r>
              <a:rPr b="1" i="1" lang="en" sz="1400">
                <a:solidFill>
                  <a:schemeClr val="dk1"/>
                </a:solidFill>
              </a:rPr>
              <a:t>Understanding what community in real world networks are and finding these communities using           clustering algorithms. Leader of these communities are also to be identified as                                             they have the highest influence on these communities”</a:t>
            </a:r>
            <a:endParaRPr b="1" i="1" sz="1400">
              <a:solidFill>
                <a:schemeClr val="dk1"/>
              </a:solidFill>
            </a:endParaRPr>
          </a:p>
        </p:txBody>
      </p:sp>
      <p:sp>
        <p:nvSpPr>
          <p:cNvPr id="100" name="Google Shape;100;p17"/>
          <p:cNvSpPr txBox="1"/>
          <p:nvPr>
            <p:ph idx="1" type="body"/>
          </p:nvPr>
        </p:nvSpPr>
        <p:spPr>
          <a:xfrm>
            <a:off x="311725" y="2571750"/>
            <a:ext cx="8302500" cy="21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Research Objectives :</a:t>
            </a:r>
            <a:endParaRPr b="1">
              <a:solidFill>
                <a:schemeClr val="dk1"/>
              </a:solidFill>
            </a:endParaRPr>
          </a:p>
          <a:p>
            <a:pPr indent="-311150" lvl="0" marL="457200" rtl="0" algn="l">
              <a:spcBef>
                <a:spcPts val="1600"/>
              </a:spcBef>
              <a:spcAft>
                <a:spcPts val="0"/>
              </a:spcAft>
              <a:buClr>
                <a:schemeClr val="dk1"/>
              </a:buClr>
              <a:buSzPts val="1300"/>
              <a:buAutoNum type="arabicParenR"/>
            </a:pPr>
            <a:r>
              <a:rPr lang="en">
                <a:solidFill>
                  <a:schemeClr val="dk1"/>
                </a:solidFill>
              </a:rPr>
              <a:t>Understand what communities in real world network are and implement the proposed </a:t>
            </a:r>
            <a:r>
              <a:rPr lang="en">
                <a:solidFill>
                  <a:schemeClr val="dk1"/>
                </a:solidFill>
              </a:rPr>
              <a:t>clustering algorithm to find them.</a:t>
            </a:r>
            <a:endParaRPr>
              <a:solidFill>
                <a:schemeClr val="dk1"/>
              </a:solidFill>
            </a:endParaRPr>
          </a:p>
          <a:p>
            <a:pPr indent="-311150" lvl="0" marL="457200" rtl="0" algn="l">
              <a:spcBef>
                <a:spcPts val="0"/>
              </a:spcBef>
              <a:spcAft>
                <a:spcPts val="0"/>
              </a:spcAft>
              <a:buClr>
                <a:schemeClr val="dk1"/>
              </a:buClr>
              <a:buSzPts val="1300"/>
              <a:buAutoNum type="arabicParenR"/>
            </a:pPr>
            <a:r>
              <a:rPr lang="en">
                <a:solidFill>
                  <a:schemeClr val="dk1"/>
                </a:solidFill>
              </a:rPr>
              <a:t>Find leaders in these communities who have the highest influence(node leadership) in the cluster based on neighborhood information.</a:t>
            </a:r>
            <a:endParaRPr>
              <a:solidFill>
                <a:schemeClr val="dk1"/>
              </a:solidFill>
            </a:endParaRPr>
          </a:p>
          <a:p>
            <a:pPr indent="-311150" lvl="0" marL="457200" rtl="0" algn="l">
              <a:spcBef>
                <a:spcPts val="0"/>
              </a:spcBef>
              <a:spcAft>
                <a:spcPts val="0"/>
              </a:spcAft>
              <a:buClr>
                <a:schemeClr val="dk1"/>
              </a:buClr>
              <a:buSzPts val="1300"/>
              <a:buAutoNum type="arabicParenR"/>
            </a:pPr>
            <a:r>
              <a:rPr lang="en">
                <a:solidFill>
                  <a:schemeClr val="dk1"/>
                </a:solidFill>
              </a:rPr>
              <a:t>Compare this algo with some state-of-the-art algorithm to see how it performs based on performance metrics like </a:t>
            </a:r>
            <a:r>
              <a:rPr b="1" i="1" lang="en">
                <a:solidFill>
                  <a:schemeClr val="dk1"/>
                </a:solidFill>
              </a:rPr>
              <a:t>Normalized Mutual Information</a:t>
            </a:r>
            <a:r>
              <a:rPr lang="en">
                <a:solidFill>
                  <a:schemeClr val="dk1"/>
                </a:solidFill>
              </a:rPr>
              <a:t> (NMI), </a:t>
            </a:r>
            <a:r>
              <a:rPr b="1" i="1" lang="en">
                <a:solidFill>
                  <a:schemeClr val="dk1"/>
                </a:solidFill>
              </a:rPr>
              <a:t>Adjusted Rand Index</a:t>
            </a:r>
            <a:r>
              <a:rPr lang="en">
                <a:solidFill>
                  <a:schemeClr val="dk1"/>
                </a:solidFill>
              </a:rPr>
              <a:t> (ARI) and </a:t>
            </a:r>
            <a:r>
              <a:rPr b="1" i="1" lang="en">
                <a:solidFill>
                  <a:schemeClr val="dk1"/>
                </a:solidFill>
              </a:rPr>
              <a:t>Cluster Purity</a:t>
            </a:r>
            <a:r>
              <a:rPr lang="en">
                <a:solidFill>
                  <a:schemeClr val="dk1"/>
                </a:solidFill>
              </a:rPr>
              <a:t>.</a:t>
            </a:r>
            <a:endParaRPr>
              <a:solidFill>
                <a:schemeClr val="dk1"/>
              </a:solidFill>
            </a:endParaRPr>
          </a:p>
        </p:txBody>
      </p:sp>
      <p:sp>
        <p:nvSpPr>
          <p:cNvPr id="101" name="Google Shape;101;p17"/>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a:t>
            </a:r>
            <a:r>
              <a:rPr lang="en" sz="1000"/>
              <a:t>03 June, 2021</a:t>
            </a:r>
            <a:endParaRPr sz="10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METHODOLOGY : DATASET</a:t>
            </a:r>
            <a:endParaRPr b="1" sz="3000"/>
          </a:p>
        </p:txBody>
      </p:sp>
      <p:pic>
        <p:nvPicPr>
          <p:cNvPr id="107" name="Google Shape;107;p18"/>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108" name="Google Shape;108;p18"/>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a:t>
            </a:r>
            <a:r>
              <a:rPr lang="en" sz="1000"/>
              <a:t>03 June, 2021</a:t>
            </a:r>
            <a:endParaRPr sz="1000">
              <a:solidFill>
                <a:schemeClr val="lt2"/>
              </a:solidFill>
            </a:endParaRPr>
          </a:p>
          <a:p>
            <a:pPr indent="0" lvl="0" marL="0" rtl="0" algn="l">
              <a:spcBef>
                <a:spcPts val="1600"/>
              </a:spcBef>
              <a:spcAft>
                <a:spcPts val="1600"/>
              </a:spcAft>
              <a:buNone/>
            </a:pPr>
            <a:r>
              <a:t/>
            </a:r>
            <a:endParaRPr/>
          </a:p>
        </p:txBody>
      </p:sp>
      <p:graphicFrame>
        <p:nvGraphicFramePr>
          <p:cNvPr id="109" name="Google Shape;109;p18"/>
          <p:cNvGraphicFramePr/>
          <p:nvPr/>
        </p:nvGraphicFramePr>
        <p:xfrm>
          <a:off x="929325" y="1551913"/>
          <a:ext cx="3000000" cy="3000000"/>
        </p:xfrm>
        <a:graphic>
          <a:graphicData uri="http://schemas.openxmlformats.org/drawingml/2006/table">
            <a:tbl>
              <a:tblPr>
                <a:noFill/>
                <a:tableStyleId>{D1D35948-9BA3-4D7E-A993-CA53A4226ED1}</a:tableStyleId>
              </a:tblPr>
              <a:tblGrid>
                <a:gridCol w="1393675"/>
                <a:gridCol w="890500"/>
                <a:gridCol w="865775"/>
                <a:gridCol w="1077600"/>
                <a:gridCol w="1077600"/>
                <a:gridCol w="994725"/>
                <a:gridCol w="985500"/>
              </a:tblGrid>
              <a:tr h="654125">
                <a:tc>
                  <a:txBody>
                    <a:bodyPr/>
                    <a:lstStyle/>
                    <a:p>
                      <a:pPr indent="0" lvl="0" marL="0" rtl="0" algn="l">
                        <a:spcBef>
                          <a:spcPts val="0"/>
                        </a:spcBef>
                        <a:spcAft>
                          <a:spcPts val="0"/>
                        </a:spcAft>
                        <a:buNone/>
                      </a:pPr>
                      <a:r>
                        <a:rPr b="1" lang="en">
                          <a:latin typeface="Nunito"/>
                          <a:ea typeface="Nunito"/>
                          <a:cs typeface="Nunito"/>
                          <a:sym typeface="Nunito"/>
                        </a:rPr>
                        <a:t>Datasets</a:t>
                      </a:r>
                      <a:endParaRPr b="1">
                        <a:latin typeface="Nunito"/>
                        <a:ea typeface="Nunito"/>
                        <a:cs typeface="Nunito"/>
                        <a:sym typeface="Nunito"/>
                      </a:endParaRPr>
                    </a:p>
                  </a:txBody>
                  <a:tcPr marT="63500" marB="63500" marR="63500" marL="63500">
                    <a:solidFill>
                      <a:srgbClr val="999999"/>
                    </a:solidFill>
                  </a:tcPr>
                </a:tc>
                <a:tc>
                  <a:txBody>
                    <a:bodyPr/>
                    <a:lstStyle/>
                    <a:p>
                      <a:pPr indent="0" lvl="0" marL="0" rtl="0" algn="l">
                        <a:spcBef>
                          <a:spcPts val="0"/>
                        </a:spcBef>
                        <a:spcAft>
                          <a:spcPts val="0"/>
                        </a:spcAft>
                        <a:buNone/>
                      </a:pPr>
                      <a:r>
                        <a:rPr b="1" lang="en">
                          <a:latin typeface="Nunito"/>
                          <a:ea typeface="Nunito"/>
                          <a:cs typeface="Nunito"/>
                          <a:sym typeface="Nunito"/>
                        </a:rPr>
                        <a:t># of vertices</a:t>
                      </a:r>
                      <a:endParaRPr b="1">
                        <a:latin typeface="Nunito"/>
                        <a:ea typeface="Nunito"/>
                        <a:cs typeface="Nunito"/>
                        <a:sym typeface="Nunito"/>
                      </a:endParaRPr>
                    </a:p>
                  </a:txBody>
                  <a:tcPr marT="63500" marB="63500" marR="63500" marL="63500">
                    <a:solidFill>
                      <a:srgbClr val="999999"/>
                    </a:solidFill>
                  </a:tcPr>
                </a:tc>
                <a:tc>
                  <a:txBody>
                    <a:bodyPr/>
                    <a:lstStyle/>
                    <a:p>
                      <a:pPr indent="0" lvl="0" marL="0" rtl="0" algn="l">
                        <a:spcBef>
                          <a:spcPts val="0"/>
                        </a:spcBef>
                        <a:spcAft>
                          <a:spcPts val="0"/>
                        </a:spcAft>
                        <a:buNone/>
                      </a:pPr>
                      <a:r>
                        <a:rPr b="1" lang="en">
                          <a:latin typeface="Nunito"/>
                          <a:ea typeface="Nunito"/>
                          <a:cs typeface="Nunito"/>
                          <a:sym typeface="Nunito"/>
                        </a:rPr>
                        <a:t># of edges</a:t>
                      </a:r>
                      <a:endParaRPr b="1">
                        <a:latin typeface="Nunito"/>
                        <a:ea typeface="Nunito"/>
                        <a:cs typeface="Nunito"/>
                        <a:sym typeface="Nunito"/>
                      </a:endParaRPr>
                    </a:p>
                  </a:txBody>
                  <a:tcPr marT="63500" marB="63500" marR="63500" marL="63500">
                    <a:solidFill>
                      <a:srgbClr val="999999"/>
                    </a:solidFill>
                  </a:tcPr>
                </a:tc>
                <a:tc>
                  <a:txBody>
                    <a:bodyPr/>
                    <a:lstStyle/>
                    <a:p>
                      <a:pPr indent="0" lvl="0" marL="0" rtl="0" algn="l">
                        <a:spcBef>
                          <a:spcPts val="0"/>
                        </a:spcBef>
                        <a:spcAft>
                          <a:spcPts val="0"/>
                        </a:spcAft>
                        <a:buNone/>
                      </a:pPr>
                      <a:r>
                        <a:rPr b="1" lang="en">
                          <a:latin typeface="Nunito"/>
                          <a:ea typeface="Nunito"/>
                          <a:cs typeface="Nunito"/>
                          <a:sym typeface="Nunito"/>
                        </a:rPr>
                        <a:t>Avg. degree</a:t>
                      </a:r>
                      <a:endParaRPr b="1">
                        <a:latin typeface="Nunito"/>
                        <a:ea typeface="Nunito"/>
                        <a:cs typeface="Nunito"/>
                        <a:sym typeface="Nunito"/>
                      </a:endParaRPr>
                    </a:p>
                  </a:txBody>
                  <a:tcPr marT="63500" marB="63500" marR="63500" marL="63500">
                    <a:solidFill>
                      <a:srgbClr val="999999"/>
                    </a:solidFill>
                  </a:tcPr>
                </a:tc>
                <a:tc>
                  <a:txBody>
                    <a:bodyPr/>
                    <a:lstStyle/>
                    <a:p>
                      <a:pPr indent="0" lvl="0" marL="0" rtl="0" algn="l">
                        <a:spcBef>
                          <a:spcPts val="0"/>
                        </a:spcBef>
                        <a:spcAft>
                          <a:spcPts val="0"/>
                        </a:spcAft>
                        <a:buNone/>
                      </a:pPr>
                      <a:r>
                        <a:rPr b="1" lang="en">
                          <a:latin typeface="Nunito"/>
                          <a:ea typeface="Nunito"/>
                          <a:cs typeface="Nunito"/>
                          <a:sym typeface="Nunito"/>
                        </a:rPr>
                        <a:t># of True clusters</a:t>
                      </a:r>
                      <a:endParaRPr b="1">
                        <a:latin typeface="Nunito"/>
                        <a:ea typeface="Nunito"/>
                        <a:cs typeface="Nunito"/>
                        <a:sym typeface="Nunito"/>
                      </a:endParaRPr>
                    </a:p>
                  </a:txBody>
                  <a:tcPr marT="63500" marB="63500" marR="63500" marL="63500">
                    <a:solidFill>
                      <a:srgbClr val="999999"/>
                    </a:solidFill>
                  </a:tcPr>
                </a:tc>
                <a:tc>
                  <a:txBody>
                    <a:bodyPr/>
                    <a:lstStyle/>
                    <a:p>
                      <a:pPr indent="0" lvl="0" marL="0" rtl="0" algn="l">
                        <a:spcBef>
                          <a:spcPts val="0"/>
                        </a:spcBef>
                        <a:spcAft>
                          <a:spcPts val="0"/>
                        </a:spcAft>
                        <a:buNone/>
                      </a:pPr>
                      <a:r>
                        <a:rPr b="1" lang="en">
                          <a:latin typeface="Nunito"/>
                          <a:ea typeface="Nunito"/>
                          <a:cs typeface="Nunito"/>
                          <a:sym typeface="Nunito"/>
                        </a:rPr>
                        <a:t># of triangles</a:t>
                      </a:r>
                      <a:endParaRPr b="1">
                        <a:latin typeface="Nunito"/>
                        <a:ea typeface="Nunito"/>
                        <a:cs typeface="Nunito"/>
                        <a:sym typeface="Nunito"/>
                      </a:endParaRPr>
                    </a:p>
                  </a:txBody>
                  <a:tcPr marT="63500" marB="63500" marR="63500" marL="63500">
                    <a:solidFill>
                      <a:srgbClr val="999999"/>
                    </a:solidFill>
                  </a:tcPr>
                </a:tc>
                <a:tc>
                  <a:txBody>
                    <a:bodyPr/>
                    <a:lstStyle/>
                    <a:p>
                      <a:pPr indent="0" lvl="0" marL="0" rtl="0" algn="l">
                        <a:spcBef>
                          <a:spcPts val="0"/>
                        </a:spcBef>
                        <a:spcAft>
                          <a:spcPts val="0"/>
                        </a:spcAft>
                        <a:buNone/>
                      </a:pPr>
                      <a:r>
                        <a:rPr b="1" lang="en">
                          <a:latin typeface="Nunito"/>
                          <a:ea typeface="Nunito"/>
                          <a:cs typeface="Nunito"/>
                          <a:sym typeface="Nunito"/>
                        </a:rPr>
                        <a:t>Diameter</a:t>
                      </a:r>
                      <a:endParaRPr b="1">
                        <a:latin typeface="Nunito"/>
                        <a:ea typeface="Nunito"/>
                        <a:cs typeface="Nunito"/>
                        <a:sym typeface="Nunito"/>
                      </a:endParaRPr>
                    </a:p>
                  </a:txBody>
                  <a:tcPr marT="63500" marB="63500" marR="63500" marL="63500">
                    <a:solidFill>
                      <a:srgbClr val="999999"/>
                    </a:solidFill>
                  </a:tcPr>
                </a:tc>
              </a:tr>
              <a:tr h="654125">
                <a:tc>
                  <a:txBody>
                    <a:bodyPr/>
                    <a:lstStyle/>
                    <a:p>
                      <a:pPr indent="0" lvl="0" marL="0" rtl="0" algn="l">
                        <a:spcBef>
                          <a:spcPts val="0"/>
                        </a:spcBef>
                        <a:spcAft>
                          <a:spcPts val="0"/>
                        </a:spcAft>
                        <a:buNone/>
                      </a:pPr>
                      <a:r>
                        <a:rPr lang="en">
                          <a:latin typeface="Nunito"/>
                          <a:ea typeface="Nunito"/>
                          <a:cs typeface="Nunito"/>
                          <a:sym typeface="Nunito"/>
                        </a:rPr>
                        <a:t>Zachary</a:t>
                      </a:r>
                      <a:r>
                        <a:rPr lang="en">
                          <a:latin typeface="Nunito"/>
                          <a:ea typeface="Nunito"/>
                          <a:cs typeface="Nunito"/>
                          <a:sym typeface="Nunito"/>
                        </a:rPr>
                        <a:t> karate club</a:t>
                      </a:r>
                      <a:endParaRPr>
                        <a:latin typeface="Nunito"/>
                        <a:ea typeface="Nunito"/>
                        <a:cs typeface="Nunito"/>
                        <a:sym typeface="Nunito"/>
                      </a:endParaRPr>
                    </a:p>
                  </a:txBody>
                  <a:tcPr marT="63500" marB="63500" marR="63500" marL="63500">
                    <a:solidFill>
                      <a:srgbClr val="999999"/>
                    </a:solidFill>
                  </a:tcPr>
                </a:tc>
                <a:tc>
                  <a:txBody>
                    <a:bodyPr/>
                    <a:lstStyle/>
                    <a:p>
                      <a:pPr indent="0" lvl="0" marL="0" rtl="0" algn="l">
                        <a:spcBef>
                          <a:spcPts val="0"/>
                        </a:spcBef>
                        <a:spcAft>
                          <a:spcPts val="0"/>
                        </a:spcAft>
                        <a:buNone/>
                      </a:pPr>
                      <a:r>
                        <a:rPr lang="en" sz="1200">
                          <a:latin typeface="Nunito"/>
                          <a:ea typeface="Nunito"/>
                          <a:cs typeface="Nunito"/>
                          <a:sym typeface="Nunito"/>
                        </a:rPr>
                        <a:t>34</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78</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4.59</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2</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45</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5</a:t>
                      </a:r>
                      <a:endParaRPr sz="1200">
                        <a:latin typeface="Nunito"/>
                        <a:ea typeface="Nunito"/>
                        <a:cs typeface="Nunito"/>
                        <a:sym typeface="Nunito"/>
                      </a:endParaRPr>
                    </a:p>
                  </a:txBody>
                  <a:tcPr marT="63500" marB="63500" marR="63500" marL="63500"/>
                </a:tc>
              </a:tr>
              <a:tr h="892775">
                <a:tc>
                  <a:txBody>
                    <a:bodyPr/>
                    <a:lstStyle/>
                    <a:p>
                      <a:pPr indent="0" lvl="0" marL="0" rtl="0" algn="l">
                        <a:spcBef>
                          <a:spcPts val="0"/>
                        </a:spcBef>
                        <a:spcAft>
                          <a:spcPts val="0"/>
                        </a:spcAft>
                        <a:buNone/>
                      </a:pPr>
                      <a:r>
                        <a:rPr lang="en">
                          <a:latin typeface="Nunito"/>
                          <a:ea typeface="Nunito"/>
                          <a:cs typeface="Nunito"/>
                          <a:sym typeface="Nunito"/>
                        </a:rPr>
                        <a:t>American college football network</a:t>
                      </a:r>
                      <a:endParaRPr>
                        <a:latin typeface="Nunito"/>
                        <a:ea typeface="Nunito"/>
                        <a:cs typeface="Nunito"/>
                        <a:sym typeface="Nunito"/>
                      </a:endParaRPr>
                    </a:p>
                  </a:txBody>
                  <a:tcPr marT="63500" marB="63500" marR="63500" marL="63500">
                    <a:solidFill>
                      <a:srgbClr val="999999"/>
                    </a:solidFill>
                  </a:tcPr>
                </a:tc>
                <a:tc>
                  <a:txBody>
                    <a:bodyPr/>
                    <a:lstStyle/>
                    <a:p>
                      <a:pPr indent="0" lvl="0" marL="0" rtl="0" algn="l">
                        <a:spcBef>
                          <a:spcPts val="0"/>
                        </a:spcBef>
                        <a:spcAft>
                          <a:spcPts val="0"/>
                        </a:spcAft>
                        <a:buNone/>
                      </a:pPr>
                      <a:r>
                        <a:rPr lang="en" sz="1200">
                          <a:latin typeface="Nunito"/>
                          <a:ea typeface="Nunito"/>
                          <a:cs typeface="Nunito"/>
                          <a:sym typeface="Nunito"/>
                        </a:rPr>
                        <a:t>115</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613</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10.66</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12</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810</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4</a:t>
                      </a:r>
                      <a:endParaRPr sz="1200">
                        <a:latin typeface="Nunito"/>
                        <a:ea typeface="Nunito"/>
                        <a:cs typeface="Nunito"/>
                        <a:sym typeface="Nunito"/>
                      </a:endParaRPr>
                    </a:p>
                  </a:txBody>
                  <a:tcPr marT="63500" marB="63500" marR="63500" marL="63500"/>
                </a:tc>
              </a:tr>
              <a:tr h="654125">
                <a:tc>
                  <a:txBody>
                    <a:bodyPr/>
                    <a:lstStyle/>
                    <a:p>
                      <a:pPr indent="0" lvl="0" marL="0" rtl="0" algn="l">
                        <a:spcBef>
                          <a:spcPts val="0"/>
                        </a:spcBef>
                        <a:spcAft>
                          <a:spcPts val="0"/>
                        </a:spcAft>
                        <a:buNone/>
                      </a:pPr>
                      <a:r>
                        <a:rPr lang="en">
                          <a:latin typeface="Nunito"/>
                          <a:ea typeface="Nunito"/>
                          <a:cs typeface="Nunito"/>
                          <a:sym typeface="Nunito"/>
                        </a:rPr>
                        <a:t>Political books dataset</a:t>
                      </a:r>
                      <a:endParaRPr>
                        <a:latin typeface="Nunito"/>
                        <a:ea typeface="Nunito"/>
                        <a:cs typeface="Nunito"/>
                        <a:sym typeface="Nunito"/>
                      </a:endParaRPr>
                    </a:p>
                  </a:txBody>
                  <a:tcPr marT="63500" marB="63500" marR="63500" marL="63500">
                    <a:solidFill>
                      <a:srgbClr val="999999"/>
                    </a:solidFill>
                  </a:tcPr>
                </a:tc>
                <a:tc>
                  <a:txBody>
                    <a:bodyPr/>
                    <a:lstStyle/>
                    <a:p>
                      <a:pPr indent="0" lvl="0" marL="0" rtl="0" algn="l">
                        <a:spcBef>
                          <a:spcPts val="0"/>
                        </a:spcBef>
                        <a:spcAft>
                          <a:spcPts val="0"/>
                        </a:spcAft>
                        <a:buNone/>
                      </a:pPr>
                      <a:r>
                        <a:rPr lang="en" sz="1200">
                          <a:latin typeface="Nunito"/>
                          <a:ea typeface="Nunito"/>
                          <a:cs typeface="Nunito"/>
                          <a:sym typeface="Nunito"/>
                        </a:rPr>
                        <a:t>105</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441</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8.44</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3</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560</a:t>
                      </a:r>
                      <a:endParaRPr sz="1200">
                        <a:latin typeface="Nunito"/>
                        <a:ea typeface="Nunito"/>
                        <a:cs typeface="Nunito"/>
                        <a:sym typeface="Nunito"/>
                      </a:endParaRPr>
                    </a:p>
                  </a:txBody>
                  <a:tcPr marT="63500" marB="63500" marR="63500" marL="63500"/>
                </a:tc>
                <a:tc>
                  <a:txBody>
                    <a:bodyPr/>
                    <a:lstStyle/>
                    <a:p>
                      <a:pPr indent="0" lvl="0" marL="0" rtl="0" algn="l">
                        <a:spcBef>
                          <a:spcPts val="0"/>
                        </a:spcBef>
                        <a:spcAft>
                          <a:spcPts val="0"/>
                        </a:spcAft>
                        <a:buNone/>
                      </a:pPr>
                      <a:r>
                        <a:rPr lang="en" sz="1200">
                          <a:latin typeface="Nunito"/>
                          <a:ea typeface="Nunito"/>
                          <a:cs typeface="Nunito"/>
                          <a:sym typeface="Nunito"/>
                        </a:rPr>
                        <a:t>7</a:t>
                      </a:r>
                      <a:endParaRPr sz="1200">
                        <a:latin typeface="Nunito"/>
                        <a:ea typeface="Nunito"/>
                        <a:cs typeface="Nunito"/>
                        <a:sym typeface="Nunito"/>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METHODOLOGY : FORMULA</a:t>
            </a:r>
            <a:endParaRPr b="1" sz="3000"/>
          </a:p>
        </p:txBody>
      </p:sp>
      <p:pic>
        <p:nvPicPr>
          <p:cNvPr id="115" name="Google Shape;115;p19"/>
          <p:cNvPicPr preferRelativeResize="0"/>
          <p:nvPr/>
        </p:nvPicPr>
        <p:blipFill>
          <a:blip r:embed="rId3">
            <a:alphaModFix/>
          </a:blip>
          <a:stretch>
            <a:fillRect/>
          </a:stretch>
        </p:blipFill>
        <p:spPr>
          <a:xfrm>
            <a:off x="7800035" y="103399"/>
            <a:ext cx="1132798" cy="1070575"/>
          </a:xfrm>
          <a:prstGeom prst="rect">
            <a:avLst/>
          </a:prstGeom>
          <a:noFill/>
          <a:ln>
            <a:noFill/>
          </a:ln>
        </p:spPr>
      </p:pic>
      <p:pic>
        <p:nvPicPr>
          <p:cNvPr id="116" name="Google Shape;116;p19"/>
          <p:cNvPicPr preferRelativeResize="0"/>
          <p:nvPr/>
        </p:nvPicPr>
        <p:blipFill>
          <a:blip r:embed="rId4">
            <a:alphaModFix/>
          </a:blip>
          <a:stretch>
            <a:fillRect/>
          </a:stretch>
        </p:blipFill>
        <p:spPr>
          <a:xfrm>
            <a:off x="4456950" y="2103725"/>
            <a:ext cx="1800225" cy="333044"/>
          </a:xfrm>
          <a:prstGeom prst="rect">
            <a:avLst/>
          </a:prstGeom>
          <a:noFill/>
          <a:ln cap="flat" cmpd="sng" w="9525">
            <a:solidFill>
              <a:schemeClr val="dk2"/>
            </a:solidFill>
            <a:prstDash val="solid"/>
            <a:round/>
            <a:headEnd len="sm" w="sm" type="none"/>
            <a:tailEnd len="sm" w="sm" type="none"/>
          </a:ln>
        </p:spPr>
      </p:pic>
      <p:pic>
        <p:nvPicPr>
          <p:cNvPr id="117" name="Google Shape;117;p19"/>
          <p:cNvPicPr preferRelativeResize="0"/>
          <p:nvPr/>
        </p:nvPicPr>
        <p:blipFill>
          <a:blip r:embed="rId5">
            <a:alphaModFix/>
          </a:blip>
          <a:stretch>
            <a:fillRect/>
          </a:stretch>
        </p:blipFill>
        <p:spPr>
          <a:xfrm>
            <a:off x="6690675" y="2103725"/>
            <a:ext cx="1894875" cy="333050"/>
          </a:xfrm>
          <a:prstGeom prst="rect">
            <a:avLst/>
          </a:prstGeom>
          <a:noFill/>
          <a:ln cap="flat" cmpd="sng" w="9525">
            <a:solidFill>
              <a:schemeClr val="dk2"/>
            </a:solidFill>
            <a:prstDash val="solid"/>
            <a:round/>
            <a:headEnd len="sm" w="sm" type="none"/>
            <a:tailEnd len="sm" w="sm" type="none"/>
          </a:ln>
        </p:spPr>
      </p:pic>
      <p:pic>
        <p:nvPicPr>
          <p:cNvPr id="118" name="Google Shape;118;p19"/>
          <p:cNvPicPr preferRelativeResize="0"/>
          <p:nvPr/>
        </p:nvPicPr>
        <p:blipFill>
          <a:blip r:embed="rId6">
            <a:alphaModFix/>
          </a:blip>
          <a:stretch>
            <a:fillRect/>
          </a:stretch>
        </p:blipFill>
        <p:spPr>
          <a:xfrm>
            <a:off x="4456938" y="2629288"/>
            <a:ext cx="1800225" cy="561975"/>
          </a:xfrm>
          <a:prstGeom prst="rect">
            <a:avLst/>
          </a:prstGeom>
          <a:noFill/>
          <a:ln cap="flat" cmpd="sng" w="9525">
            <a:solidFill>
              <a:schemeClr val="dk2"/>
            </a:solidFill>
            <a:prstDash val="solid"/>
            <a:round/>
            <a:headEnd len="sm" w="sm" type="none"/>
            <a:tailEnd len="sm" w="sm" type="none"/>
          </a:ln>
        </p:spPr>
      </p:pic>
      <p:pic>
        <p:nvPicPr>
          <p:cNvPr id="119" name="Google Shape;119;p19"/>
          <p:cNvPicPr preferRelativeResize="0"/>
          <p:nvPr/>
        </p:nvPicPr>
        <p:blipFill>
          <a:blip r:embed="rId7">
            <a:alphaModFix/>
          </a:blip>
          <a:stretch>
            <a:fillRect/>
          </a:stretch>
        </p:blipFill>
        <p:spPr>
          <a:xfrm>
            <a:off x="4456950" y="3391337"/>
            <a:ext cx="1572425" cy="687282"/>
          </a:xfrm>
          <a:prstGeom prst="rect">
            <a:avLst/>
          </a:prstGeom>
          <a:noFill/>
          <a:ln cap="flat" cmpd="sng" w="9525">
            <a:solidFill>
              <a:schemeClr val="dk2"/>
            </a:solidFill>
            <a:prstDash val="solid"/>
            <a:round/>
            <a:headEnd len="sm" w="sm" type="none"/>
            <a:tailEnd len="sm" w="sm" type="none"/>
          </a:ln>
        </p:spPr>
      </p:pic>
      <p:pic>
        <p:nvPicPr>
          <p:cNvPr id="120" name="Google Shape;120;p19"/>
          <p:cNvPicPr preferRelativeResize="0"/>
          <p:nvPr/>
        </p:nvPicPr>
        <p:blipFill>
          <a:blip r:embed="rId8">
            <a:alphaModFix/>
          </a:blip>
          <a:stretch>
            <a:fillRect/>
          </a:stretch>
        </p:blipFill>
        <p:spPr>
          <a:xfrm>
            <a:off x="4458550" y="1578154"/>
            <a:ext cx="2230524" cy="333050"/>
          </a:xfrm>
          <a:prstGeom prst="rect">
            <a:avLst/>
          </a:prstGeom>
          <a:noFill/>
          <a:ln cap="flat" cmpd="sng" w="9525">
            <a:solidFill>
              <a:schemeClr val="dk2"/>
            </a:solidFill>
            <a:prstDash val="solid"/>
            <a:round/>
            <a:headEnd len="sm" w="sm" type="none"/>
            <a:tailEnd len="sm" w="sm" type="none"/>
          </a:ln>
        </p:spPr>
      </p:pic>
      <p:pic>
        <p:nvPicPr>
          <p:cNvPr id="121" name="Google Shape;121;p19"/>
          <p:cNvPicPr preferRelativeResize="0"/>
          <p:nvPr/>
        </p:nvPicPr>
        <p:blipFill>
          <a:blip r:embed="rId9">
            <a:alphaModFix/>
          </a:blip>
          <a:stretch>
            <a:fillRect/>
          </a:stretch>
        </p:blipFill>
        <p:spPr>
          <a:xfrm>
            <a:off x="4456950" y="4278675"/>
            <a:ext cx="2233725" cy="497300"/>
          </a:xfrm>
          <a:prstGeom prst="rect">
            <a:avLst/>
          </a:prstGeom>
          <a:noFill/>
          <a:ln cap="flat" cmpd="sng" w="9525">
            <a:solidFill>
              <a:schemeClr val="dk2"/>
            </a:solidFill>
            <a:prstDash val="solid"/>
            <a:round/>
            <a:headEnd len="sm" w="sm" type="none"/>
            <a:tailEnd len="sm" w="sm" type="none"/>
          </a:ln>
        </p:spPr>
      </p:pic>
      <p:sp>
        <p:nvSpPr>
          <p:cNvPr id="122" name="Google Shape;122;p19"/>
          <p:cNvSpPr txBox="1"/>
          <p:nvPr/>
        </p:nvSpPr>
        <p:spPr>
          <a:xfrm>
            <a:off x="176150" y="1620150"/>
            <a:ext cx="30000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Structural Neighborhood</a:t>
            </a:r>
            <a:endParaRPr b="1" sz="1300"/>
          </a:p>
        </p:txBody>
      </p:sp>
      <p:sp>
        <p:nvSpPr>
          <p:cNvPr id="123" name="Google Shape;123;p19"/>
          <p:cNvSpPr txBox="1"/>
          <p:nvPr/>
        </p:nvSpPr>
        <p:spPr>
          <a:xfrm>
            <a:off x="176150" y="2103725"/>
            <a:ext cx="30000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Unique Neighbors                                                     </a:t>
            </a:r>
            <a:endParaRPr b="1" sz="1300"/>
          </a:p>
        </p:txBody>
      </p:sp>
      <p:sp>
        <p:nvSpPr>
          <p:cNvPr id="124" name="Google Shape;124;p19"/>
          <p:cNvSpPr txBox="1"/>
          <p:nvPr/>
        </p:nvSpPr>
        <p:spPr>
          <a:xfrm>
            <a:off x="176150" y="2763625"/>
            <a:ext cx="30000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Jaccard Similarity</a:t>
            </a:r>
            <a:endParaRPr b="1" sz="1300"/>
          </a:p>
        </p:txBody>
      </p:sp>
      <p:sp>
        <p:nvSpPr>
          <p:cNvPr id="125" name="Google Shape;125;p19"/>
          <p:cNvSpPr txBox="1"/>
          <p:nvPr/>
        </p:nvSpPr>
        <p:spPr>
          <a:xfrm>
            <a:off x="176150" y="3423525"/>
            <a:ext cx="30000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Jaccard Distance</a:t>
            </a:r>
            <a:endParaRPr b="1" sz="1300"/>
          </a:p>
        </p:txBody>
      </p:sp>
      <p:sp>
        <p:nvSpPr>
          <p:cNvPr id="126" name="Google Shape;126;p19"/>
          <p:cNvSpPr txBox="1"/>
          <p:nvPr/>
        </p:nvSpPr>
        <p:spPr>
          <a:xfrm>
            <a:off x="176150" y="4226800"/>
            <a:ext cx="30000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Leadership</a:t>
            </a:r>
            <a:endParaRPr b="1" sz="1300">
              <a:solidFill>
                <a:schemeClr val="dk1"/>
              </a:solidFill>
              <a:latin typeface="Roboto"/>
              <a:ea typeface="Roboto"/>
              <a:cs typeface="Roboto"/>
              <a:sym typeface="Roboto"/>
            </a:endParaRPr>
          </a:p>
        </p:txBody>
      </p:sp>
      <p:sp>
        <p:nvSpPr>
          <p:cNvPr id="127" name="Google Shape;127;p19"/>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IT-752 WSC - Mini-Project Mid Sem Evaluation [Feb-May, 2021]										03 June, 2021</a:t>
            </a:r>
            <a:endParaRPr sz="10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METHODOLOGY : FORMULA</a:t>
            </a:r>
            <a:endParaRPr b="1" sz="3000"/>
          </a:p>
        </p:txBody>
      </p:sp>
      <p:pic>
        <p:nvPicPr>
          <p:cNvPr id="133" name="Google Shape;133;p20"/>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134" name="Google Shape;134;p20"/>
          <p:cNvSpPr txBox="1"/>
          <p:nvPr>
            <p:ph idx="1" type="body"/>
          </p:nvPr>
        </p:nvSpPr>
        <p:spPr>
          <a:xfrm>
            <a:off x="242575" y="2255113"/>
            <a:ext cx="8302500" cy="534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a:solidFill>
                  <a:schemeClr val="dk1"/>
                </a:solidFill>
              </a:rPr>
              <a:t>Attractive Force</a:t>
            </a:r>
            <a:endParaRPr b="1">
              <a:solidFill>
                <a:schemeClr val="dk1"/>
              </a:solidFill>
            </a:endParaRPr>
          </a:p>
        </p:txBody>
      </p:sp>
      <p:sp>
        <p:nvSpPr>
          <p:cNvPr id="135" name="Google Shape;135;p20"/>
          <p:cNvSpPr txBox="1"/>
          <p:nvPr>
            <p:ph idx="1" type="body"/>
          </p:nvPr>
        </p:nvSpPr>
        <p:spPr>
          <a:xfrm>
            <a:off x="242575" y="2900943"/>
            <a:ext cx="8302500" cy="40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a:solidFill>
                  <a:schemeClr val="dk1"/>
                </a:solidFill>
              </a:rPr>
              <a:t>Merging of branches</a:t>
            </a:r>
            <a:endParaRPr b="1">
              <a:solidFill>
                <a:schemeClr val="dk1"/>
              </a:solidFill>
            </a:endParaRPr>
          </a:p>
          <a:p>
            <a:pPr indent="0" lvl="0" marL="457200" rtl="0" algn="l">
              <a:spcBef>
                <a:spcPts val="1600"/>
              </a:spcBef>
              <a:spcAft>
                <a:spcPts val="1600"/>
              </a:spcAft>
              <a:buNone/>
            </a:pPr>
            <a:r>
              <a:t/>
            </a:r>
            <a:endParaRPr sz="1300">
              <a:solidFill>
                <a:schemeClr val="dk1"/>
              </a:solidFill>
            </a:endParaRPr>
          </a:p>
        </p:txBody>
      </p:sp>
      <p:pic>
        <p:nvPicPr>
          <p:cNvPr id="136" name="Google Shape;136;p20"/>
          <p:cNvPicPr preferRelativeResize="0"/>
          <p:nvPr/>
        </p:nvPicPr>
        <p:blipFill>
          <a:blip r:embed="rId4">
            <a:alphaModFix/>
          </a:blip>
          <a:stretch>
            <a:fillRect/>
          </a:stretch>
        </p:blipFill>
        <p:spPr>
          <a:xfrm>
            <a:off x="2974950" y="2251749"/>
            <a:ext cx="1885950" cy="600075"/>
          </a:xfrm>
          <a:prstGeom prst="rect">
            <a:avLst/>
          </a:prstGeom>
          <a:noFill/>
          <a:ln cap="flat" cmpd="sng" w="9525">
            <a:solidFill>
              <a:schemeClr val="dk2"/>
            </a:solidFill>
            <a:prstDash val="solid"/>
            <a:round/>
            <a:headEnd len="sm" w="sm" type="none"/>
            <a:tailEnd len="sm" w="sm" type="none"/>
          </a:ln>
        </p:spPr>
      </p:pic>
      <p:sp>
        <p:nvSpPr>
          <p:cNvPr id="137" name="Google Shape;137;p20"/>
          <p:cNvSpPr txBox="1"/>
          <p:nvPr>
            <p:ph idx="1" type="body"/>
          </p:nvPr>
        </p:nvSpPr>
        <p:spPr>
          <a:xfrm>
            <a:off x="242575" y="1609288"/>
            <a:ext cx="8302500" cy="534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a:solidFill>
                  <a:schemeClr val="dk1"/>
                </a:solidFill>
              </a:rPr>
              <a:t>Edge Compactness</a:t>
            </a:r>
            <a:endParaRPr b="1">
              <a:solidFill>
                <a:schemeClr val="dk1"/>
              </a:solidFill>
            </a:endParaRPr>
          </a:p>
        </p:txBody>
      </p:sp>
      <p:pic>
        <p:nvPicPr>
          <p:cNvPr id="138" name="Google Shape;138;p20"/>
          <p:cNvPicPr preferRelativeResize="0"/>
          <p:nvPr/>
        </p:nvPicPr>
        <p:blipFill>
          <a:blip r:embed="rId5">
            <a:alphaModFix/>
          </a:blip>
          <a:stretch>
            <a:fillRect/>
          </a:stretch>
        </p:blipFill>
        <p:spPr>
          <a:xfrm>
            <a:off x="2974950" y="1326363"/>
            <a:ext cx="5674982" cy="534600"/>
          </a:xfrm>
          <a:prstGeom prst="rect">
            <a:avLst/>
          </a:prstGeom>
          <a:noFill/>
          <a:ln cap="flat" cmpd="sng" w="9525">
            <a:solidFill>
              <a:schemeClr val="dk2"/>
            </a:solidFill>
            <a:prstDash val="solid"/>
            <a:round/>
            <a:headEnd len="sm" w="sm" type="none"/>
            <a:tailEnd len="sm" w="sm" type="none"/>
          </a:ln>
        </p:spPr>
      </p:pic>
      <p:pic>
        <p:nvPicPr>
          <p:cNvPr id="139" name="Google Shape;139;p20"/>
          <p:cNvPicPr preferRelativeResize="0"/>
          <p:nvPr/>
        </p:nvPicPr>
        <p:blipFill>
          <a:blip r:embed="rId6">
            <a:alphaModFix/>
          </a:blip>
          <a:stretch>
            <a:fillRect/>
          </a:stretch>
        </p:blipFill>
        <p:spPr>
          <a:xfrm>
            <a:off x="6021025" y="1860963"/>
            <a:ext cx="2628900" cy="600075"/>
          </a:xfrm>
          <a:prstGeom prst="rect">
            <a:avLst/>
          </a:prstGeom>
          <a:noFill/>
          <a:ln cap="flat" cmpd="sng" w="9525">
            <a:solidFill>
              <a:schemeClr val="dk2"/>
            </a:solidFill>
            <a:prstDash val="solid"/>
            <a:round/>
            <a:headEnd len="sm" w="sm" type="none"/>
            <a:tailEnd len="sm" w="sm" type="none"/>
          </a:ln>
        </p:spPr>
      </p:pic>
      <p:pic>
        <p:nvPicPr>
          <p:cNvPr id="140" name="Google Shape;140;p20"/>
          <p:cNvPicPr preferRelativeResize="0"/>
          <p:nvPr/>
        </p:nvPicPr>
        <p:blipFill>
          <a:blip r:embed="rId7">
            <a:alphaModFix/>
          </a:blip>
          <a:stretch>
            <a:fillRect/>
          </a:stretch>
        </p:blipFill>
        <p:spPr>
          <a:xfrm>
            <a:off x="795500" y="3667725"/>
            <a:ext cx="2628900" cy="1117282"/>
          </a:xfrm>
          <a:prstGeom prst="rect">
            <a:avLst/>
          </a:prstGeom>
          <a:noFill/>
          <a:ln cap="flat" cmpd="sng" w="9525">
            <a:solidFill>
              <a:schemeClr val="dk2"/>
            </a:solidFill>
            <a:prstDash val="solid"/>
            <a:round/>
            <a:headEnd len="sm" w="sm" type="none"/>
            <a:tailEnd len="sm" w="sm" type="none"/>
          </a:ln>
        </p:spPr>
      </p:pic>
      <p:pic>
        <p:nvPicPr>
          <p:cNvPr id="141" name="Google Shape;141;p20"/>
          <p:cNvPicPr preferRelativeResize="0"/>
          <p:nvPr/>
        </p:nvPicPr>
        <p:blipFill>
          <a:blip r:embed="rId8">
            <a:alphaModFix/>
          </a:blip>
          <a:stretch>
            <a:fillRect/>
          </a:stretch>
        </p:blipFill>
        <p:spPr>
          <a:xfrm>
            <a:off x="4868500" y="4005950"/>
            <a:ext cx="3781425" cy="581025"/>
          </a:xfrm>
          <a:prstGeom prst="rect">
            <a:avLst/>
          </a:prstGeom>
          <a:noFill/>
          <a:ln cap="flat" cmpd="sng" w="9525">
            <a:solidFill>
              <a:schemeClr val="dk2"/>
            </a:solidFill>
            <a:prstDash val="solid"/>
            <a:round/>
            <a:headEnd len="sm" w="sm" type="none"/>
            <a:tailEnd len="sm" w="sm" type="none"/>
          </a:ln>
        </p:spPr>
      </p:pic>
      <p:sp>
        <p:nvSpPr>
          <p:cNvPr id="142" name="Google Shape;142;p20"/>
          <p:cNvSpPr txBox="1"/>
          <p:nvPr/>
        </p:nvSpPr>
        <p:spPr>
          <a:xfrm>
            <a:off x="5238525" y="1912500"/>
            <a:ext cx="7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where,</a:t>
            </a:r>
            <a:endParaRPr>
              <a:latin typeface="Roboto"/>
              <a:ea typeface="Roboto"/>
              <a:cs typeface="Roboto"/>
              <a:sym typeface="Roboto"/>
            </a:endParaRPr>
          </a:p>
        </p:txBody>
      </p:sp>
      <p:sp>
        <p:nvSpPr>
          <p:cNvPr id="143" name="Google Shape;143;p20"/>
          <p:cNvSpPr txBox="1"/>
          <p:nvPr>
            <p:ph idx="4294967295" type="subTitle"/>
          </p:nvPr>
        </p:nvSpPr>
        <p:spPr>
          <a:xfrm>
            <a:off x="0" y="4785000"/>
            <a:ext cx="8774400" cy="35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IT-752 WSC - Mini-Project Mid Sem Evaluation [Feb-May, 2021]										</a:t>
            </a:r>
            <a:r>
              <a:rPr lang="en" sz="1000"/>
              <a:t>03 June, 2021</a:t>
            </a:r>
            <a:endParaRPr/>
          </a:p>
        </p:txBody>
      </p:sp>
      <p:sp>
        <p:nvSpPr>
          <p:cNvPr id="144" name="Google Shape;144;p20"/>
          <p:cNvSpPr txBox="1"/>
          <p:nvPr/>
        </p:nvSpPr>
        <p:spPr>
          <a:xfrm>
            <a:off x="766225" y="3236438"/>
            <a:ext cx="7611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300">
                <a:solidFill>
                  <a:schemeClr val="dk1"/>
                </a:solidFill>
                <a:latin typeface="Roboto"/>
                <a:ea typeface="Roboto"/>
                <a:cs typeface="Roboto"/>
                <a:sym typeface="Roboto"/>
              </a:rPr>
              <a:t>&gt; </a:t>
            </a:r>
            <a:r>
              <a:rPr lang="en" sz="1300">
                <a:solidFill>
                  <a:schemeClr val="dk1"/>
                </a:solidFill>
                <a:latin typeface="Roboto"/>
                <a:ea typeface="Roboto"/>
                <a:cs typeface="Roboto"/>
                <a:sym typeface="Roboto"/>
              </a:rPr>
              <a:t>Calculation of Candidate set 						&gt; Updating Local leaders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METHODOLOGY : ALGORITHM</a:t>
            </a:r>
            <a:endParaRPr b="1" sz="3000"/>
          </a:p>
        </p:txBody>
      </p:sp>
      <p:pic>
        <p:nvPicPr>
          <p:cNvPr id="150" name="Google Shape;150;p21"/>
          <p:cNvPicPr preferRelativeResize="0"/>
          <p:nvPr/>
        </p:nvPicPr>
        <p:blipFill>
          <a:blip r:embed="rId3">
            <a:alphaModFix/>
          </a:blip>
          <a:stretch>
            <a:fillRect/>
          </a:stretch>
        </p:blipFill>
        <p:spPr>
          <a:xfrm>
            <a:off x="7800035" y="103399"/>
            <a:ext cx="1132798" cy="1070575"/>
          </a:xfrm>
          <a:prstGeom prst="rect">
            <a:avLst/>
          </a:prstGeom>
          <a:noFill/>
          <a:ln>
            <a:noFill/>
          </a:ln>
        </p:spPr>
      </p:pic>
      <p:sp>
        <p:nvSpPr>
          <p:cNvPr id="151" name="Google Shape;151;p21"/>
          <p:cNvSpPr txBox="1"/>
          <p:nvPr>
            <p:ph idx="1" type="body"/>
          </p:nvPr>
        </p:nvSpPr>
        <p:spPr>
          <a:xfrm>
            <a:off x="311725" y="1389825"/>
            <a:ext cx="8302500" cy="32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rPr>
              <a:t>Autoleader Algorithmic Steps :</a:t>
            </a:r>
            <a:endParaRPr b="1" i="1">
              <a:solidFill>
                <a:schemeClr val="dk1"/>
              </a:solidFill>
            </a:endParaRPr>
          </a:p>
          <a:p>
            <a:pPr indent="-311150" lvl="0" marL="457200" rtl="0" algn="l">
              <a:spcBef>
                <a:spcPts val="1600"/>
              </a:spcBef>
              <a:spcAft>
                <a:spcPts val="0"/>
              </a:spcAft>
              <a:buClr>
                <a:schemeClr val="dk1"/>
              </a:buClr>
              <a:buSzPts val="1300"/>
              <a:buAutoNum type="arabicParenR"/>
            </a:pPr>
            <a:r>
              <a:rPr lang="en">
                <a:solidFill>
                  <a:schemeClr val="dk1"/>
                </a:solidFill>
              </a:rPr>
              <a:t>Compute Neighborhood and Leadership for all nodes</a:t>
            </a:r>
            <a:endParaRPr>
              <a:solidFill>
                <a:schemeClr val="dk1"/>
              </a:solidFill>
            </a:endParaRPr>
          </a:p>
          <a:p>
            <a:pPr indent="-311150" lvl="1" marL="914400" rtl="0" algn="l">
              <a:spcBef>
                <a:spcPts val="0"/>
              </a:spcBef>
              <a:spcAft>
                <a:spcPts val="0"/>
              </a:spcAft>
              <a:buClr>
                <a:schemeClr val="dk1"/>
              </a:buClr>
              <a:buSzPts val="1300"/>
              <a:buAutoNum type="alphaLcParenR"/>
            </a:pPr>
            <a:r>
              <a:rPr lang="en" sz="1300">
                <a:solidFill>
                  <a:schemeClr val="dk1"/>
                </a:solidFill>
              </a:rPr>
              <a:t>Calculate Structural Neighborhood for each node</a:t>
            </a:r>
            <a:endParaRPr sz="1300">
              <a:solidFill>
                <a:schemeClr val="dk1"/>
              </a:solidFill>
            </a:endParaRPr>
          </a:p>
          <a:p>
            <a:pPr indent="-311150" lvl="1" marL="914400" rtl="0" algn="l">
              <a:spcBef>
                <a:spcPts val="0"/>
              </a:spcBef>
              <a:spcAft>
                <a:spcPts val="0"/>
              </a:spcAft>
              <a:buClr>
                <a:schemeClr val="dk1"/>
              </a:buClr>
              <a:buSzPts val="1300"/>
              <a:buAutoNum type="alphaLcParenR"/>
            </a:pPr>
            <a:r>
              <a:rPr lang="en" sz="1300">
                <a:solidFill>
                  <a:schemeClr val="dk1"/>
                </a:solidFill>
              </a:rPr>
              <a:t>Find Jaccard similarity and Jaccard distance</a:t>
            </a:r>
            <a:endParaRPr sz="1300">
              <a:solidFill>
                <a:schemeClr val="dk1"/>
              </a:solidFill>
            </a:endParaRPr>
          </a:p>
          <a:p>
            <a:pPr indent="-311150" lvl="1" marL="914400" rtl="0" algn="l">
              <a:spcBef>
                <a:spcPts val="0"/>
              </a:spcBef>
              <a:spcAft>
                <a:spcPts val="0"/>
              </a:spcAft>
              <a:buClr>
                <a:schemeClr val="dk1"/>
              </a:buClr>
              <a:buSzPts val="1300"/>
              <a:buAutoNum type="alphaLcParenR"/>
            </a:pPr>
            <a:r>
              <a:rPr lang="en" sz="1300">
                <a:solidFill>
                  <a:schemeClr val="dk1"/>
                </a:solidFill>
              </a:rPr>
              <a:t>Calculate leadership for each node based on similarity.</a:t>
            </a:r>
            <a:endParaRPr sz="1300">
              <a:solidFill>
                <a:schemeClr val="dk1"/>
              </a:solidFill>
            </a:endParaRPr>
          </a:p>
          <a:p>
            <a:pPr indent="-311150" lvl="0" marL="457200" rtl="0" algn="l">
              <a:spcBef>
                <a:spcPts val="0"/>
              </a:spcBef>
              <a:spcAft>
                <a:spcPts val="0"/>
              </a:spcAft>
              <a:buClr>
                <a:schemeClr val="dk1"/>
              </a:buClr>
              <a:buSzPts val="1300"/>
              <a:buAutoNum type="arabicParenR"/>
            </a:pPr>
            <a:r>
              <a:rPr lang="en">
                <a:solidFill>
                  <a:schemeClr val="dk1"/>
                </a:solidFill>
              </a:rPr>
              <a:t>Find local leaders for each node</a:t>
            </a:r>
            <a:endParaRPr>
              <a:solidFill>
                <a:schemeClr val="dk1"/>
              </a:solidFill>
            </a:endParaRPr>
          </a:p>
          <a:p>
            <a:pPr indent="-311150" lvl="1" marL="914400" rtl="0" algn="l">
              <a:spcBef>
                <a:spcPts val="0"/>
              </a:spcBef>
              <a:spcAft>
                <a:spcPts val="0"/>
              </a:spcAft>
              <a:buClr>
                <a:schemeClr val="dk1"/>
              </a:buClr>
              <a:buSzPts val="1300"/>
              <a:buAutoNum type="alphaLcParenR"/>
            </a:pPr>
            <a:r>
              <a:rPr lang="en" sz="1300">
                <a:solidFill>
                  <a:schemeClr val="dk1"/>
                </a:solidFill>
              </a:rPr>
              <a:t>Calculate edge compactness for each edge</a:t>
            </a:r>
            <a:endParaRPr sz="1300">
              <a:solidFill>
                <a:schemeClr val="dk1"/>
              </a:solidFill>
            </a:endParaRPr>
          </a:p>
          <a:p>
            <a:pPr indent="-311150" lvl="1" marL="914400" rtl="0" algn="l">
              <a:spcBef>
                <a:spcPts val="0"/>
              </a:spcBef>
              <a:spcAft>
                <a:spcPts val="0"/>
              </a:spcAft>
              <a:buClr>
                <a:schemeClr val="dk1"/>
              </a:buClr>
              <a:buSzPts val="1300"/>
              <a:buAutoNum type="alphaLcParenR"/>
            </a:pPr>
            <a:r>
              <a:rPr lang="en" sz="1300">
                <a:solidFill>
                  <a:schemeClr val="dk1"/>
                </a:solidFill>
              </a:rPr>
              <a:t>Calculate attractive force between adjacent nodes</a:t>
            </a:r>
            <a:endParaRPr sz="1300">
              <a:solidFill>
                <a:schemeClr val="dk1"/>
              </a:solidFill>
            </a:endParaRPr>
          </a:p>
          <a:p>
            <a:pPr indent="-311150" lvl="1" marL="914400" rtl="0" algn="l">
              <a:spcBef>
                <a:spcPts val="0"/>
              </a:spcBef>
              <a:spcAft>
                <a:spcPts val="0"/>
              </a:spcAft>
              <a:buClr>
                <a:schemeClr val="dk1"/>
              </a:buClr>
              <a:buSzPts val="1300"/>
              <a:buAutoNum type="alphaLcParenR"/>
            </a:pPr>
            <a:r>
              <a:rPr lang="en" sz="1300">
                <a:solidFill>
                  <a:schemeClr val="dk1"/>
                </a:solidFill>
              </a:rPr>
              <a:t>Find local leaders for each node using above two.</a:t>
            </a:r>
            <a:endParaRPr sz="1300">
              <a:solidFill>
                <a:schemeClr val="dk1"/>
              </a:solidFill>
            </a:endParaRPr>
          </a:p>
          <a:p>
            <a:pPr indent="-311150" lvl="0" marL="457200" rtl="0" algn="l">
              <a:spcBef>
                <a:spcPts val="0"/>
              </a:spcBef>
              <a:spcAft>
                <a:spcPts val="0"/>
              </a:spcAft>
              <a:buClr>
                <a:schemeClr val="dk1"/>
              </a:buClr>
              <a:buSzPts val="1300"/>
              <a:buAutoNum type="arabicParenR"/>
            </a:pPr>
            <a:r>
              <a:rPr lang="en">
                <a:solidFill>
                  <a:schemeClr val="dk1"/>
                </a:solidFill>
              </a:rPr>
              <a:t>Perform </a:t>
            </a:r>
            <a:r>
              <a:rPr lang="en">
                <a:solidFill>
                  <a:schemeClr val="dk1"/>
                </a:solidFill>
              </a:rPr>
              <a:t>merging</a:t>
            </a:r>
            <a:r>
              <a:rPr lang="en">
                <a:solidFill>
                  <a:schemeClr val="dk1"/>
                </a:solidFill>
              </a:rPr>
              <a:t> operation based on local leaders details.</a:t>
            </a:r>
            <a:endParaRPr>
              <a:solidFill>
                <a:schemeClr val="dk1"/>
              </a:solidFill>
            </a:endParaRPr>
          </a:p>
          <a:p>
            <a:pPr indent="-311150" lvl="0" marL="457200" rtl="0" algn="l">
              <a:spcBef>
                <a:spcPts val="0"/>
              </a:spcBef>
              <a:spcAft>
                <a:spcPts val="0"/>
              </a:spcAft>
              <a:buClr>
                <a:schemeClr val="dk1"/>
              </a:buClr>
              <a:buSzPts val="1300"/>
              <a:buAutoNum type="arabicParenR"/>
            </a:pPr>
            <a:r>
              <a:rPr lang="en">
                <a:solidFill>
                  <a:schemeClr val="dk1"/>
                </a:solidFill>
              </a:rPr>
              <a:t>Integrate above three steps to complete Auto leader algorithm.</a:t>
            </a:r>
            <a:endParaRPr>
              <a:solidFill>
                <a:schemeClr val="dk1"/>
              </a:solidFill>
            </a:endParaRPr>
          </a:p>
          <a:p>
            <a:pPr indent="-311150" lvl="0" marL="457200" rtl="0" algn="l">
              <a:spcBef>
                <a:spcPts val="0"/>
              </a:spcBef>
              <a:spcAft>
                <a:spcPts val="0"/>
              </a:spcAft>
              <a:buClr>
                <a:schemeClr val="dk1"/>
              </a:buClr>
              <a:buSzPts val="1300"/>
              <a:buAutoNum type="arabicParenR"/>
            </a:pPr>
            <a:r>
              <a:rPr lang="en">
                <a:solidFill>
                  <a:schemeClr val="dk1"/>
                </a:solidFill>
              </a:rPr>
              <a:t>Recreate the graph based on this newly </a:t>
            </a:r>
            <a:r>
              <a:rPr lang="en">
                <a:solidFill>
                  <a:schemeClr val="dk1"/>
                </a:solidFill>
              </a:rPr>
              <a:t>learned</a:t>
            </a:r>
            <a:r>
              <a:rPr lang="en">
                <a:solidFill>
                  <a:schemeClr val="dk1"/>
                </a:solidFill>
              </a:rPr>
              <a:t> information.</a:t>
            </a:r>
            <a:endParaRPr>
              <a:solidFill>
                <a:schemeClr val="dk1"/>
              </a:solidFill>
            </a:endParaRPr>
          </a:p>
          <a:p>
            <a:pPr indent="0" lvl="0" marL="0" rtl="0" algn="l">
              <a:spcBef>
                <a:spcPts val="1600"/>
              </a:spcBef>
              <a:spcAft>
                <a:spcPts val="1600"/>
              </a:spcAft>
              <a:buNone/>
            </a:pPr>
            <a:r>
              <a:rPr b="1" i="1" lang="en">
                <a:solidFill>
                  <a:schemeClr val="dk1"/>
                </a:solidFill>
              </a:rPr>
              <a:t>Compare performance of algo with some state of the art algos.</a:t>
            </a:r>
            <a:endParaRPr b="1" i="1">
              <a:solidFill>
                <a:schemeClr val="dk1"/>
              </a:solidFill>
            </a:endParaRPr>
          </a:p>
        </p:txBody>
      </p:sp>
      <p:pic>
        <p:nvPicPr>
          <p:cNvPr id="152" name="Google Shape;152;p21"/>
          <p:cNvPicPr preferRelativeResize="0"/>
          <p:nvPr/>
        </p:nvPicPr>
        <p:blipFill>
          <a:blip r:embed="rId4">
            <a:alphaModFix/>
          </a:blip>
          <a:stretch>
            <a:fillRect/>
          </a:stretch>
        </p:blipFill>
        <p:spPr>
          <a:xfrm>
            <a:off x="5960425" y="1342275"/>
            <a:ext cx="3183574" cy="37041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