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BF1913-64E7-4DCA-A62D-3C1756099BFD}">
  <a:tblStyle styleId="{EABF1913-64E7-4DCA-A62D-3C1756099B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a57dd8b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ba57dd8b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a57dd8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a57dd8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a57dd8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a57dd8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ba57dd8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ba57dd8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ba57dd8b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ba57dd8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c781bf4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4c781bf4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2b05e649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72b05e649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72b05e649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72b05e649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2b05e649_0_8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2b05e649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2b05e649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2b05e649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2b05e649_0_8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2b05e649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ba57dd8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ba57dd8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ba57dd8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ba57dd8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ba57dd8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ba57dd8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ba57dd8b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ba57dd8b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ubmed.ncbi.nlm.nih.gov/27641481/" TargetMode="External"/><Relationship Id="rId4" Type="http://schemas.openxmlformats.org/officeDocument/2006/relationships/hyperlink" Target="https://link.springer.com/article/10.1007/s42979-020-00216-w" TargetMode="External"/><Relationship Id="rId5" Type="http://schemas.openxmlformats.org/officeDocument/2006/relationships/hyperlink" Target="http://www.kaggl" TargetMode="External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828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Predictive Data Mining Models for Covid-19 Infected Patients Recovery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4201" y="424300"/>
            <a:ext cx="29172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Final </a:t>
            </a:r>
            <a:r>
              <a:rPr lang="en" u="sng"/>
              <a:t>Project Presentation On</a:t>
            </a:r>
            <a:endParaRPr u="sng"/>
          </a:p>
        </p:txBody>
      </p:sp>
      <p:sp>
        <p:nvSpPr>
          <p:cNvPr id="66" name="Google Shape;66;p13"/>
          <p:cNvSpPr txBox="1"/>
          <p:nvPr/>
        </p:nvSpPr>
        <p:spPr>
          <a:xfrm>
            <a:off x="6169300" y="4021800"/>
            <a:ext cx="31530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Nitin Sharma(202IT017)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Praful Kumar(202IT020)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88200" y="4283800"/>
            <a:ext cx="3117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Under Supervision of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Dr. Nagamma Patil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825" y="3388201"/>
            <a:ext cx="1620626" cy="153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VECTOR MACHINE</a:t>
            </a:r>
            <a:endParaRPr b="1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505700"/>
            <a:ext cx="8418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support vector machine (</a:t>
            </a:r>
            <a:r>
              <a:rPr b="1"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a supervised machine learning model that uses classification algorithms for two-group classification problems.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Hyperparameters: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default : kernel : ‘linear’; C : ’1.0’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Tested on :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kernel</a:t>
            </a:r>
            <a:r>
              <a:rPr lang="en" sz="1600"/>
              <a:t>: ‘linear’; </a:t>
            </a:r>
            <a:r>
              <a:rPr b="1" lang="en" sz="1600"/>
              <a:t>C</a:t>
            </a:r>
            <a:r>
              <a:rPr lang="en" sz="1600"/>
              <a:t> : ’0.25’, ‘0.5’, ’0.75’, ’1’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kernel</a:t>
            </a:r>
            <a:r>
              <a:rPr lang="en" sz="1600"/>
              <a:t>: ‘rbf’; </a:t>
            </a:r>
            <a:r>
              <a:rPr b="1" lang="en" sz="1600"/>
              <a:t>C</a:t>
            </a:r>
            <a:r>
              <a:rPr lang="en" sz="1600"/>
              <a:t> : ’0.25’, ‘0.5’, ’0.75’, ’1’; </a:t>
            </a:r>
            <a:r>
              <a:rPr b="1" lang="en" sz="1600"/>
              <a:t>gamma</a:t>
            </a:r>
            <a:r>
              <a:rPr lang="en" sz="1600"/>
              <a:t>: ‘0.1’, ‘0.2’, ‘0.3’, ‘0.4’, ‘0.5’, ‘0.6’, ‘0.7’, ‘0.8’, ‘0.9’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Best</a:t>
            </a:r>
            <a:r>
              <a:rPr lang="en" sz="1600"/>
              <a:t>: kernel : ‘linear’; C : ’0.5’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Accuracy : 98.78%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</a:t>
            </a:r>
            <a:endParaRPr b="1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505700"/>
            <a:ext cx="8447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decision tree is a decision support tool that uses a tree-like model of decisions and their possible consequences, including chance event outcomes, resource costs, and utility.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base for Random Forest model.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Hyperparameters: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default : criterion : ‘entropy’; max_depth : ‘none’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Tested on :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Criterion</a:t>
            </a:r>
            <a:r>
              <a:rPr lang="en" sz="1600"/>
              <a:t> : ‘gini’, ‘entropy’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Max_depth</a:t>
            </a:r>
            <a:r>
              <a:rPr lang="en" sz="1600"/>
              <a:t> : ‘3’, ‘4’, ‘5’, ‘6’, ’8’, ’10’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Best</a:t>
            </a:r>
            <a:r>
              <a:rPr lang="en" sz="1600"/>
              <a:t>: criterion : ‘gini’; max_depth : ‘3’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Accuracy : 98.78%</a:t>
            </a:r>
            <a:endParaRPr b="1"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a learning method for classification and other tasks that operate by constructing a multitude of decision trees at training time and outputting the class that is the mode of the classes or mean/average prediction of the individual trees.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Hyperparameters: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default : criterion : ‘entropy’; max_depth : ‘none’; n_estimators : ‘10’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Tested on :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Criterion</a:t>
            </a:r>
            <a:r>
              <a:rPr lang="en" sz="1600"/>
              <a:t> : ‘gini’, ‘entropy’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Max_depth</a:t>
            </a:r>
            <a:r>
              <a:rPr lang="en" sz="1600"/>
              <a:t> : ‘5’, ‘10’, ‘15’, ‘20’, ‘25’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n_estimators</a:t>
            </a:r>
            <a:r>
              <a:rPr lang="en" sz="1600"/>
              <a:t>: ‘70’, ‘75’, ‘80’, ‘85’, ‘90’, ‘95’, ‘100’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Best</a:t>
            </a:r>
            <a:r>
              <a:rPr lang="en" sz="1600"/>
              <a:t>: criterion : ‘gini’; max_depth : ‘10’, n_estimators : ‘80’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Accuracy : 99.39%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NEURAL NETWORK</a:t>
            </a:r>
            <a:endParaRPr b="1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25" y="2885300"/>
            <a:ext cx="85206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taken only one neuron for output as our output can either be Deceased or Released.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Released is denoted by output = 1 and Deceased is denoted by output = 0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tried with upto 4 layers of neural network with different hyperparameters. But, we got the best value of accuracy by using 2 layers of neurons and with the above considered hyperparameters.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Accuracy : 98.78%</a:t>
            </a:r>
            <a:endParaRPr b="1" sz="16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144375" y="1571175"/>
            <a:ext cx="2393400" cy="116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Neuron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Units = 24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Activation = ‘ReLu’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Rate = 0.0001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Dropout = 0.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394425" y="1571175"/>
            <a:ext cx="2393400" cy="116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Neuron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Units = 32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Activation = ‘ReLu’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Rate = 0.0001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Dropout = 0.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643275" y="1978725"/>
            <a:ext cx="6984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6591725" y="1571175"/>
            <a:ext cx="2393400" cy="116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Neuron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Units = 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Activation = ‘sigmoid’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5863063" y="1978725"/>
            <a:ext cx="675900" cy="34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COMPARATIVE</a:t>
            </a:r>
            <a:r>
              <a:rPr b="1" lang="en"/>
              <a:t> STUDY</a:t>
            </a:r>
            <a:endParaRPr b="1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6"/>
          <p:cNvGraphicFramePr/>
          <p:nvPr/>
        </p:nvGraphicFramePr>
        <p:xfrm>
          <a:off x="1901900" y="167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{EABF1913-64E7-4DCA-A62D-3C1756099BFD}</a:tableStyleId>
              </a:tblPr>
              <a:tblGrid>
                <a:gridCol w="2219050"/>
                <a:gridCol w="2219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97.87%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98.48%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Decision 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98.78%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Naive Bayes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98.78%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99.39%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K-Nearest Neighbour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96.97%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Artificial neural network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98.78%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COMPARISON WITH PAPER</a:t>
            </a:r>
            <a:endParaRPr b="1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7"/>
          <p:cNvGraphicFramePr/>
          <p:nvPr/>
        </p:nvGraphicFramePr>
        <p:xfrm>
          <a:off x="1165600" y="145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{EABF1913-64E7-4DCA-A62D-3C1756099BFD}</a:tableStyleId>
              </a:tblPr>
              <a:tblGrid>
                <a:gridCol w="2351825"/>
                <a:gridCol w="2351825"/>
                <a:gridCol w="2577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 ACCURACY 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PAPER ACCURACY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97.87%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97.49%</a:t>
                      </a:r>
                      <a:endParaRPr b="1" sz="115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98.48%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98.85</a:t>
                      </a: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%</a:t>
                      </a:r>
                      <a:endParaRPr b="1" sz="115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Decision 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98.78%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99.85</a:t>
                      </a:r>
                      <a:r>
                        <a:rPr b="1" lang="en" sz="115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%</a:t>
                      </a:r>
                      <a:endParaRPr b="1" sz="1150">
                        <a:solidFill>
                          <a:srgbClr val="98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Naive Bayes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98.78%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97.52</a:t>
                      </a: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%</a:t>
                      </a:r>
                      <a:endParaRPr b="1" sz="115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980000"/>
                          </a:solidFill>
                          <a:highlight>
                            <a:srgbClr val="FFFFFF"/>
                          </a:highlight>
                        </a:rPr>
                        <a:t>99.39%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99.6%</a:t>
                      </a:r>
                      <a:endParaRPr b="1" sz="115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K-Nearest Neighbour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96.97%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98.06</a:t>
                      </a: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%</a:t>
                      </a:r>
                      <a:endParaRPr b="1" sz="115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Artificial neural network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98.78%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endParaRPr b="1" sz="115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7"/>
          <p:cNvSpPr txBox="1"/>
          <p:nvPr/>
        </p:nvSpPr>
        <p:spPr>
          <a:xfrm>
            <a:off x="397500" y="4559200"/>
            <a:ext cx="85755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INTUITION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: With more work into pre-processing we believe that we can aim for better accuracies in some of the models.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505700"/>
            <a:ext cx="8454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Al-Turaiki I, Alshahrani M, Almutairi T paper on MERS Cov  : </a:t>
            </a:r>
            <a:r>
              <a:rPr i="1" lang="en" sz="1800" u="sng">
                <a:solidFill>
                  <a:schemeClr val="hlink"/>
                </a:solidFill>
                <a:hlinkClick r:id="rId3"/>
              </a:rPr>
              <a:t>https://pubmed.ncbi.nlm.nih.gov/27641481/</a:t>
            </a:r>
            <a:endParaRPr i="1" sz="1800">
              <a:solidFill>
                <a:srgbClr val="0C343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L. J. Muhammad, Md. Milon Islam, Sani Sharif Usman, Safial Islam Ayon’spredictive models using Data Mining Techniques : </a:t>
            </a:r>
            <a:r>
              <a:rPr i="1" lang="en" sz="1800" u="sng">
                <a:solidFill>
                  <a:schemeClr val="hlink"/>
                </a:solidFill>
                <a:hlinkClick r:id="rId4"/>
              </a:rPr>
              <a:t>https://link.springer.com/article/10.1007/s42979-020-00216-w</a:t>
            </a:r>
            <a:endParaRPr i="1" sz="1800">
              <a:solidFill>
                <a:srgbClr val="0C343D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" sz="1800">
                <a:solidFill>
                  <a:srgbClr val="0C343D"/>
                </a:solidFill>
              </a:rPr>
              <a:t>Coronavirus dataset of Korea Centers for Disease Control &amp; Pre-vention (KCDC) :                   </a:t>
            </a:r>
            <a:r>
              <a:rPr i="1" lang="en" sz="1800" u="sng">
                <a:solidFill>
                  <a:schemeClr val="hlink"/>
                </a:solidFill>
                <a:hlinkClick r:id="rId5"/>
              </a:rPr>
              <a:t>https​://www.kaggl​e.com/kimji​hoo/coron​aviru​sdata​set/data</a:t>
            </a:r>
            <a:endParaRPr i="1" sz="1800">
              <a:solidFill>
                <a:srgbClr val="0C343D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C343D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ctrTitle"/>
          </p:nvPr>
        </p:nvSpPr>
        <p:spPr>
          <a:xfrm>
            <a:off x="2663700" y="1988925"/>
            <a:ext cx="41310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YOU!!!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25" y="1798750"/>
            <a:ext cx="8442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</a:t>
            </a:r>
            <a:r>
              <a:rPr lang="en" sz="1600"/>
              <a:t>developed a data mining model that can predict recoveries of Covid-19 affected patients.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built and studied different classification models like Logistic Regression, Decision Tree, Random Forest, SVM, etc to predict this.</a:t>
            </a:r>
            <a:endParaRPr sz="1600"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also did performance evaluation of these models along with some improvements and then have suggested the model with best accuracy in prediction.</a:t>
            </a:r>
            <a:endParaRPr sz="1600"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LITERATURE</a:t>
            </a:r>
            <a:endParaRPr b="1" sz="30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505700"/>
            <a:ext cx="86211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Covid-19 research has been a hot topic in recent times and some notable contribution and work related to this are :</a:t>
            </a:r>
            <a:endParaRPr sz="1600"/>
          </a:p>
          <a:p>
            <a:pPr indent="-33020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[2016] : Al-Turaiki I, Alshahrani M, Almutairi T.</a:t>
            </a:r>
            <a:r>
              <a:rPr lang="en" sz="1600"/>
              <a:t> build predictive models for </a:t>
            </a:r>
            <a:endParaRPr sz="1600"/>
          </a:p>
          <a:p>
            <a:pPr indent="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MERS-CoV infections using data mining techniques.</a:t>
            </a:r>
            <a:endParaRPr sz="1600"/>
          </a:p>
          <a:p>
            <a:pPr indent="-330200" lvl="1" marL="9144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 of the models was between 53.6% and 71.58%</a:t>
            </a:r>
            <a:r>
              <a:rPr b="1" lang="en" sz="1600"/>
              <a:t>.</a:t>
            </a:r>
            <a:endParaRPr sz="1600"/>
          </a:p>
          <a:p>
            <a:pPr indent="-33020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[2020] : L. J. Muhammad, Md. Milon Islam, Sani Sharif Usman, Safial Islam</a:t>
            </a:r>
            <a:endParaRPr b="1" sz="1600"/>
          </a:p>
          <a:p>
            <a:pPr indent="0" lvl="0" marL="457200" rtl="0" algn="just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Ayon </a:t>
            </a:r>
            <a:r>
              <a:rPr lang="en" sz="1600"/>
              <a:t>build predictive models using Data Mining Techniques</a:t>
            </a:r>
            <a:endParaRPr sz="1600"/>
          </a:p>
          <a:p>
            <a:pPr indent="-330200" lvl="1" marL="914400" rtl="0" algn="just">
              <a:lnSpc>
                <a:spcPct val="6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Accuracy of 97% to 99%</a:t>
            </a:r>
            <a:r>
              <a:rPr b="1" lang="en" sz="1600"/>
              <a:t> </a:t>
            </a:r>
            <a:r>
              <a:rPr lang="en" sz="1600"/>
              <a:t>using</a:t>
            </a:r>
            <a:r>
              <a:rPr b="1" lang="en" sz="1600"/>
              <a:t> </a:t>
            </a:r>
            <a:r>
              <a:rPr lang="en" sz="1600"/>
              <a:t>different models.</a:t>
            </a:r>
            <a:endParaRPr sz="16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188500" y="4712500"/>
            <a:ext cx="37443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Note : relevant links in references at the end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46250" y="5154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AND WORKING ENVIRONMENT</a:t>
            </a:r>
            <a:endParaRPr b="1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34750" y="2406450"/>
            <a:ext cx="38217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Epidemiological                      dataset of patients of South Korea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Total Records</a:t>
            </a:r>
            <a:r>
              <a:rPr lang="en" sz="1600"/>
              <a:t> : 5165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Relevant Attributes</a:t>
            </a:r>
            <a:r>
              <a:rPr lang="en" sz="1600"/>
              <a:t> : 7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5557375" y="2406450"/>
            <a:ext cx="37173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Google colab environment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Covid dataset from kaggle</a:t>
            </a:r>
            <a:endParaRPr sz="16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Programming Language : Pytho</a:t>
            </a:r>
            <a:r>
              <a:rPr lang="en" sz="1500"/>
              <a:t>n</a:t>
            </a:r>
            <a:endParaRPr sz="15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50" y="1315863"/>
            <a:ext cx="1303900" cy="13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425" y="1539863"/>
            <a:ext cx="893937" cy="8939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34750" y="1737375"/>
            <a:ext cx="2886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KCDC </a:t>
            </a: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730350" y="1737363"/>
            <a:ext cx="2649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 Setup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746725" y="4012325"/>
            <a:ext cx="8085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Gender, Age, Infection, No_of_days, State_of_Patient (released/deceased)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188500" y="4712500"/>
            <a:ext cx="37443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Note : relevant links in references at the end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APPROACH &amp; CONTRIBUTION</a:t>
            </a:r>
            <a:endParaRPr b="1" sz="30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743300"/>
            <a:ext cx="85206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Approach : understanding the data-set first and than after performing pre-processing on the data, build classification models and compare their accuracies.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be dividing dataset in </a:t>
            </a:r>
            <a:r>
              <a:rPr b="1" lang="en" sz="1600"/>
              <a:t>80:20 :: training:testing</a:t>
            </a:r>
            <a:r>
              <a:rPr lang="en" sz="1600"/>
              <a:t>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has implemented </a:t>
            </a:r>
            <a:r>
              <a:rPr b="1" lang="en" sz="1600"/>
              <a:t>Decision Tree, Logistic Regression, Naive Bayes, SVM, Random Forest and KNN</a:t>
            </a:r>
            <a:r>
              <a:rPr lang="en" sz="1600"/>
              <a:t> models and done prediction on them.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goal is to build same models and try to achieve as high accuracy as we can.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our </a:t>
            </a:r>
            <a:r>
              <a:rPr b="1" lang="en" sz="1600"/>
              <a:t>own contribution</a:t>
            </a:r>
            <a:r>
              <a:rPr lang="en" sz="1600"/>
              <a:t> to this we will be developing an </a:t>
            </a:r>
            <a:r>
              <a:rPr b="1" lang="en" sz="1600"/>
              <a:t>Artificial Neural Network model</a:t>
            </a:r>
            <a:r>
              <a:rPr lang="en" sz="1600"/>
              <a:t> for this classification problem and compare its accuracy vs all those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For getting the best values for hyperparameters we applied grid search for the mathematical models and trial-and-error for the ANN.</a:t>
            </a:r>
            <a:endParaRPr sz="16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PRE-PROCESSING</a:t>
            </a:r>
            <a:r>
              <a:rPr lang="en"/>
              <a:t>	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384075"/>
            <a:ext cx="85206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Original dataset  = </a:t>
            </a:r>
            <a:r>
              <a:rPr b="1" lang="en" sz="1600"/>
              <a:t>5165 rows X 14 Columns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relevant columns that are considered for the prediction purpose = 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drop </a:t>
            </a:r>
            <a:r>
              <a:rPr b="1" lang="en" sz="1400"/>
              <a:t>isolation</a:t>
            </a:r>
            <a:r>
              <a:rPr lang="en" sz="1400"/>
              <a:t> from </a:t>
            </a:r>
            <a:r>
              <a:rPr b="1" lang="en" sz="1400"/>
              <a:t>state</a:t>
            </a:r>
            <a:r>
              <a:rPr lang="en" sz="1400"/>
              <a:t> (only </a:t>
            </a:r>
            <a:r>
              <a:rPr b="1" lang="en" sz="1400"/>
              <a:t>released</a:t>
            </a:r>
            <a:r>
              <a:rPr lang="en" sz="1400"/>
              <a:t> and </a:t>
            </a:r>
            <a:r>
              <a:rPr b="1" lang="en" sz="1400"/>
              <a:t>deceased</a:t>
            </a:r>
            <a:r>
              <a:rPr lang="en" sz="1400"/>
              <a:t> are considered)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drop records with missing </a:t>
            </a:r>
            <a:r>
              <a:rPr b="1" lang="en" sz="1400"/>
              <a:t>confirmed_date, released_date </a:t>
            </a:r>
            <a:r>
              <a:rPr lang="en" sz="1400"/>
              <a:t>or</a:t>
            </a:r>
            <a:r>
              <a:rPr b="1" lang="en" sz="1400"/>
              <a:t> deceased_date.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 missing values in </a:t>
            </a:r>
            <a:r>
              <a:rPr b="1" lang="en" sz="1400"/>
              <a:t>sex</a:t>
            </a:r>
            <a:r>
              <a:rPr lang="en" sz="1400"/>
              <a:t>, </a:t>
            </a:r>
            <a:r>
              <a:rPr b="1" lang="en" sz="1400"/>
              <a:t>age</a:t>
            </a:r>
            <a:r>
              <a:rPr lang="en" sz="1400"/>
              <a:t> and </a:t>
            </a:r>
            <a:r>
              <a:rPr b="1" lang="en" sz="1400"/>
              <a:t>infection_case</a:t>
            </a:r>
            <a:r>
              <a:rPr lang="en" sz="1400"/>
              <a:t> use </a:t>
            </a:r>
            <a:r>
              <a:rPr b="1" lang="en" sz="1400"/>
              <a:t>last observation carried forward imputation technique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Remove the ‘</a:t>
            </a:r>
            <a:r>
              <a:rPr b="1" lang="en" sz="1400"/>
              <a:t>s’ </a:t>
            </a:r>
            <a:r>
              <a:rPr lang="en" sz="1400"/>
              <a:t>succeeding in every value of </a:t>
            </a:r>
            <a:r>
              <a:rPr b="1" lang="en" sz="1400"/>
              <a:t>age</a:t>
            </a:r>
            <a:r>
              <a:rPr lang="en" sz="1400"/>
              <a:t> that was used to denote the age group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a new column </a:t>
            </a:r>
            <a:r>
              <a:rPr b="1" lang="en" sz="1400"/>
              <a:t>no_of_days</a:t>
            </a:r>
            <a:r>
              <a:rPr lang="en" sz="1400"/>
              <a:t> by using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(</a:t>
            </a:r>
            <a:r>
              <a:rPr b="1" lang="en" sz="1400"/>
              <a:t>released_date - confirm_date</a:t>
            </a:r>
            <a:r>
              <a:rPr lang="en" sz="1400"/>
              <a:t>) in case of released patients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(</a:t>
            </a:r>
            <a:r>
              <a:rPr b="1" lang="en" sz="1400"/>
              <a:t>deceased_date - confirm_date</a:t>
            </a:r>
            <a:r>
              <a:rPr lang="en" sz="1400"/>
              <a:t>) in case of deceased patients 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Resultant dataset = </a:t>
            </a:r>
            <a:r>
              <a:rPr b="1" lang="en" sz="1600"/>
              <a:t>1646 rows X 8 columns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: Testing :: 80 : 20 </a:t>
            </a:r>
            <a:endParaRPr sz="16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840600"/>
            <a:ext cx="36897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Algorithmic Models: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Logistic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SVM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Decision tree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Naive Bayes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Forest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K-Nearest neighbour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Contribution : Artificial neural network</a:t>
            </a:r>
            <a:endParaRPr sz="18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00" y="1573724"/>
            <a:ext cx="34004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LOGISTIC REGRESSION</a:t>
            </a:r>
            <a:endParaRPr b="1" sz="30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505700"/>
            <a:ext cx="85206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Logistic regression is used to determine the association between categorical dependent variables against the independent variables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when the dependent variable has two values such as 0 and 1, yes and no or true and false.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Hyperparameters: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default : penalty : ’l2’; C : ’1.0’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Tested on :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penalty</a:t>
            </a:r>
            <a:r>
              <a:rPr lang="en" sz="1600"/>
              <a:t> : ’l1’, ’l2’;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C</a:t>
            </a:r>
            <a:r>
              <a:rPr lang="en" sz="1600"/>
              <a:t> : ’0.001’, 0.009’, ’0.01’, ’0.9’, ’1’, ’5’, ’10’, ’25’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Best</a:t>
            </a:r>
            <a:r>
              <a:rPr lang="en" sz="1600"/>
              <a:t> : penalty : ‘l2’ and C : ‘1.0’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Accuracy : 97.87%</a:t>
            </a:r>
            <a:endParaRPr b="1"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K-NEAREST NEIGHBOUR </a:t>
            </a:r>
            <a:endParaRPr b="1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simple algorithm that stores all available cases and classifies new cases based on a similarity measure (e.g., distance functions).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Hyperparameters: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By default : n_neighbours : ‘10’; metric = ‘minkowski’; p = 2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Tested on :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n_neighbours</a:t>
            </a:r>
            <a:r>
              <a:rPr lang="en" sz="1600"/>
              <a:t> : ‘1’, ‘2’, ‘3’, ‘4’, ‘5’, ‘6’, ‘7’, ‘8’, ‘9’, ‘10’;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metric</a:t>
            </a:r>
            <a:r>
              <a:rPr lang="en" sz="1600"/>
              <a:t> = ‘minkowski’;  </a:t>
            </a:r>
            <a:endParaRPr sz="1600"/>
          </a:p>
          <a:p>
            <a:pPr indent="-330200" lvl="2" marL="1371600" rtl="0" algn="just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 sz="1600"/>
              <a:t>p</a:t>
            </a:r>
            <a:r>
              <a:rPr lang="en" sz="1600"/>
              <a:t> = 2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Best</a:t>
            </a:r>
            <a:r>
              <a:rPr lang="en" sz="1600"/>
              <a:t>: n_neighbours : ‘3’; metric = ‘minkowski’; p = 2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Accuracy : 98.48%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35" y="103399"/>
            <a:ext cx="1132798" cy="10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