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7" r:id="rId2"/>
    <p:sldId id="305" r:id="rId3"/>
    <p:sldId id="306" r:id="rId4"/>
    <p:sldId id="258" r:id="rId5"/>
    <p:sldId id="265" r:id="rId6"/>
    <p:sldId id="259" r:id="rId7"/>
    <p:sldId id="260" r:id="rId8"/>
    <p:sldId id="261" r:id="rId9"/>
    <p:sldId id="263" r:id="rId10"/>
    <p:sldId id="264" r:id="rId11"/>
    <p:sldId id="262" r:id="rId12"/>
    <p:sldId id="256" r:id="rId13"/>
    <p:sldId id="311" r:id="rId14"/>
    <p:sldId id="312" r:id="rId15"/>
    <p:sldId id="313" r:id="rId16"/>
    <p:sldId id="314" r:id="rId17"/>
    <p:sldId id="342" r:id="rId18"/>
    <p:sldId id="343" r:id="rId19"/>
    <p:sldId id="344" r:id="rId20"/>
    <p:sldId id="316" r:id="rId21"/>
    <p:sldId id="270" r:id="rId22"/>
    <p:sldId id="318" r:id="rId23"/>
    <p:sldId id="319" r:id="rId24"/>
    <p:sldId id="320" r:id="rId25"/>
    <p:sldId id="309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273" r:id="rId35"/>
    <p:sldId id="307" r:id="rId36"/>
    <p:sldId id="308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266" r:id="rId49"/>
    <p:sldId id="267" r:id="rId50"/>
    <p:sldId id="268" r:id="rId51"/>
    <p:sldId id="269" r:id="rId52"/>
    <p:sldId id="345" r:id="rId53"/>
    <p:sldId id="346" r:id="rId54"/>
    <p:sldId id="271" r:id="rId55"/>
    <p:sldId id="347" r:id="rId56"/>
    <p:sldId id="272" r:id="rId57"/>
    <p:sldId id="348" r:id="rId58"/>
    <p:sldId id="349" r:id="rId59"/>
    <p:sldId id="351" r:id="rId60"/>
    <p:sldId id="350" r:id="rId61"/>
    <p:sldId id="274" r:id="rId62"/>
    <p:sldId id="352" r:id="rId6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90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6669B-97A9-4B46-89EC-CD5A079D3158}" type="datetimeFigureOut">
              <a:rPr lang="ko-KR" altLang="en-US" smtClean="0"/>
              <a:t>22-08-05(Fri)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523B0-649E-4BCC-BAB9-C797E5D00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93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89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65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365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24c397aaf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24c397aaf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24c397aaf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24c397aaf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24c397aaf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24c397aaf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24c397aaf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g1424c397aaf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24c397aaf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g1424c397aaf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24c397aaf_0_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424c397aaf_0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24c397aaf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1424c397aaf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24c397aaf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1424c397aaf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762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853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260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915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3797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24c397aa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1424c397aa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24c397aa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424c397aa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424c397aa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1424c397aa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24c397aaf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1424c397aaf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424c397aaf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424c397aaf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864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24c397aaf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424c397aaf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24c397aaf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1424c397aaf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424c397aaf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1424c397aaf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424c397aaf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1424c397aaf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24c397aaf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1424c397aaf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1619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6785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7614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211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18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2564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4699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5406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4848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0349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790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897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897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428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4955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966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3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885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935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875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302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774E7-377B-4684-ABD2-FF18547CF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505C45-075B-4ABD-8830-4A2C410DB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6CF88-FBD6-40BA-AA65-3BF14479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22-08-05(Fri)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07BE1-053A-493A-A82F-FA13A9D5E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D918B-FE23-4C25-8BB4-885E7725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4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911B4-50AC-4A4E-842F-4326FA2B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0136CE-76CD-456C-9AE2-91FFA24C0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E0C09D-9A22-4D88-9AC8-1DAA0FFF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22-08-05(Fri)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71110-0023-4745-AA93-EE045342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DFBC9-99B9-4516-9269-0674F20F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53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6B95C6-23CB-4E21-906E-46CFC8957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D7E8F4-AB06-4F3E-854F-570A16820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219F86-F45B-4696-8E80-92F828A9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22-08-05(Fri)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80D07-87CB-4CE3-BFDD-F4585515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32DAF6-FE90-4406-8FC1-56E1B7D2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73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B4188-9255-43BE-80C1-2C75ED1C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B1FCB-9342-4DCD-AD29-6882C2A4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6A791-C59E-4277-9779-9F355985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22-08-05(Fri)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26ED2-44AB-4D45-AB73-99E4EB6E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88C3FF-A82F-4889-A5B9-8B1EBCD6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56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3657A-9E46-4765-9F36-AB7883842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35B003-1D2E-431B-BB3B-277AD7D4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098D2-3E3C-4DFD-8BED-98D0808A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22-08-05(Fri)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E8ACE-09CE-405C-8B4B-596459B23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FB5A6-11B7-405E-962B-0DA23DB6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8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31C60-C722-4798-AAC4-3D419F18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477236-5BB9-43F8-B65F-5BFDF7CA8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952598-AEFB-4C75-A66C-6EB670A1F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EBF6B-D5A9-4A5E-BA30-B7967245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22-08-05(Fri)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9EA337-F895-4649-A2EF-3B345F5A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DA978C-BAEC-46F8-B84B-111024E1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54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4B0A4-DC72-4C20-AFC2-CD47E575B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ADDFA8-2759-4A24-A56B-B55811FE5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1112F2-46E1-4B88-95A0-A1E90678F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09226B-D1D7-4FD8-83AA-866E152D9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A9F56B-BB65-4A98-834B-8F296E869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743901-114C-4572-BA12-2FD114B1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22-08-05(Fri)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9CEC6F-5DC3-4851-9647-1D17372D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EEE2F8-963D-4772-9FC5-6CE38CFB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74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9FC1F-DE60-462F-9CBF-A1638E31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1C87B3-9F7C-434A-8675-FA46A4BF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22-08-05(Fri)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662E5C-D237-4D42-9E62-1D52B75F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878B8-EE02-409E-B746-824FC74F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07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CF4172-419C-4EDB-A00B-D3E4A6ED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22-08-05(Fri)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DEC190-7DFF-423A-99D5-89534BCB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79826C-4835-4824-8FC5-A3D89455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21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6B5F8-BD7C-4042-B192-FC8AD4BB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E39B6-D53A-4CC1-86BD-DD6A7DB9F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F289D8-1CC5-450E-B91C-571EB092C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3C92C-E1B1-4D3B-8435-B92CE963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22-08-05(Fri)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C18964-36DA-4808-ABBF-A19409BEF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657FA3-B017-436A-9276-A76E1829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7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35213-D618-44E9-972F-69CDFE30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D1BDF3-EDC0-472D-82E3-24DB62B3F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866D22-3421-4315-B627-D231DE4FF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B9A537-559A-42C9-BE00-57952C7F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22-08-05(Fri)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D10122-1C3E-4AE6-A9A2-800805EE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8D91D8-D632-4479-A24A-EA7C8C31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74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F77704-4182-4A60-91B5-164971ED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65546-44DB-41D9-907B-40B7F14E8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7A9B2-0845-4823-8DB4-55F8D956F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671E4-8F96-4428-B3BC-46A42220F4A3}" type="datetimeFigureOut">
              <a:rPr lang="ko-KR" altLang="en-US" smtClean="0"/>
              <a:t>22-08-05(Fri)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555E0-A0E1-4F94-8065-7AFD9E4ED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4A7E02-EB6C-4E29-AEEF-7CB63DD8F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23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ung@sch.edu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5.jp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720295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DV001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URQ001, URQ002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로그인 양식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공통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황하경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로그인을 위한 값을 입력하는 화면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패스워드 찾기 페이지로 이동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입력한 값으로 로그인 기능 시행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학생은 학번으로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대체한다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17" name="AutoShape 4" descr="data:image/png;base64,iVBORw0KGgoAAAANSUhEUgAACWQAAAjECAYAAAAhXPRYAAAAAXNSR0IArs4c6QAAC2V0RVh0bXhmaWxlACUzQ214R3JhcGhNb2RlbCUzRSUzQ3Jvb3QlM0UlM0NteENlbGwlMjBpZCUzRCUyMjAlMjIlMkYlM0UlM0NteENlbGwlMjBpZCUzRCUyMjElMjIlMjBwYXJlbnQlM0QlMjIwJTIyJTJGJTNFJTNDbXhDZWxsJTIwaWQlM0QlMjIyJTIyJTIwdmFsdWUlM0QlMjIlMjIlMjBzdHlsZSUzRCUyMnJvdW5kZWQlM0QwJTNCd2hpdGVTcGFjZSUzRHdyYXAlM0JodG1sJTNEMSUzQiUyMiUyMHZlcnRleCUzRCUyMjElMjIlMjBwYXJlbnQlM0QlMjIxJTIyJTNFJTNDbXhHZW9tZXRyeSUyMHglM0QlMjIxMzAlMjIlMjB5JTNEJTIyMjcwJTIyJTIwd2lkdGglM0QlMjI1ODAlMjIlMjBoZWlnaHQlM0QlMjI1NDAlMjIlMjBhcyUzRCUyMmdlb21ldHJ5JTIyJTJGJTNFJTNDJTJGbXhDZWxsJTNFJTNDbXhDZWxsJTIwaWQlM0QlMjIzJTIyJTIwdmFsdWUlM0QlMjIlMjZhbXAlM0JuYnNwJTNCJUVEJThDJUE4JUVDJThBJUE0JUVDJTlCJThDJUVCJTkzJTlDJUVCJUE1JUJDJTIwJUVDJTlFJTg1JUVCJUEwJUE1JUVEJTk1JUI0JTIwJUVDJUEzJUJDJUVDJTg0JUI4JUVDJTlBJTk0LiUyMiUyMHN0eWxlJTNEJTIycm91bmRlZCUzRDElM0J3aGl0ZVNwYWNlJTNEd3JhcCUzQmh0bWwlM0QxJTNCYWxpZ24lM0RsZWZ0JTNCJTIyJTIwdmVydGV4JTNEJTIyMSUyMiUyMHBhcmVudCUzRCUyMjElMjIlM0UlM0NteEdlb21ldHJ5JTIweCUzRCUyMjIwMCUyMiUyMHklM0QlMjI1MzAlMjIlMjB3aWR0aCUzRCUyMjQ0MCUyMiUyMGhlaWdodCUzRCUyMjYwJTIyJTIwYXMlM0QlMjJnZW9tZXRyeSUyMiUyRiUzRSUzQyUyRm14Q2VsbCUzRSUzQ214Q2VsbCUyMGlkJTNEJTIyNCUyMiUyMHZhbHVlJTNEJTIyJTI2YW1wJTNCbmJzcCUzQiVFQyU5NSU4NCVFQyU5RCVCNCVFQiU5NCU5NCVFQiVBNSVCQyUyMCVFQyU5RSU4NSVFQiVBMCVBNSVFRCU5NSVCNCUyMCVFQyVBMyVCQyVFQyU4NCVCOCVFQyU5QSU5NC4lMjIlMjBzdHlsZSUzRCUyMnJvdW5kZWQlM0QxJTNCd2hpdGVTcGFjZSUzRHdyYXAlM0JodG1sJTNEMSUzQmFsaWduJTNEbGVmdCUzQiUyMiUyMHZlcnRleCUzRCUyMjElMjIlMjBwYXJlbnQlM0QlMjIxJTIyJTNFJTNDbXhHZW9tZXRyeSUyMHglM0QlMjIyMDAlMjIlMjB5JTNEJTIyNDYwJTIyJTIwd2lkdGglM0QlMjI0NDAlMjIlMjBoZWlnaHQlM0QlMjI2MCUyMiUyMGFzJTNEJTIyZ2VvbWV0cnklMjIlMkYlM0UlM0MlMkZteENlbGwlM0UlM0NteENlbGwlMjBpZCUzRCUyMjUlMjIlMjB2YWx1ZSUzRCUyMiUyNmx0JTNCYiUyNmd0JTNCJUVDJTk4JTg4JUVCJThCJUI0JTIwSVQlMjAlRUIlOEMlODAlRUQlOTUlOTklRUElQjUlOTAlMjZsdCUzQmJyJTI2Z3QlM0IlMjZsdCUzQmZvbnQlMjBzdHlsZSUzRCUyNnF1b3QlM0Jmb250LXNpemUlM0ElMjAyNXB4JTNCJTI2cXVvdCUzQiUyNmd0JTNCTE9HSU4lMjZsdCUzQiUyRmZvbnQlMjZndCUzQiUyNmx0JTNCJTJGYiUyNmd0JTNCJTIyJTIwc3R5bGUlM0QlMjJ0ZXh0JTNCaHRtbCUzRDElM0JzdHJva2VDb2xvciUzRG5vbmUlM0JmaWxsQ29sb3IlM0Rub25lJTNCYWxpZ24lM0RjZW50ZXIlM0J2ZXJ0aWNhbEFsaWduJTNEbWlkZGxlJTNCd2hpdGVTcGFjZSUzRHdyYXAlM0Jyb3VuZGVkJTNEMCUzQiUyMiUyMHZlcnRleCUzRCUyMjElMjIlMjBwYXJlbnQlM0QlMjIxJTIyJTNFJTNDbXhHZW9tZXRyeSUyMHglM0QlMjIyMDAlMjIlMjB5JTNEJTIyMzUwJTIyJTIwd2lkdGglM0QlMjI0NDAlMjIlMjBoZWlnaHQlM0QlMjIxMDAlMjIlMjBhcyUzRCUyMmdlb21ldHJ5JTIyJTJGJTNFJTNDJTJGbXhDZWxsJTNFJTNDbXhDZWxsJTIwaWQlM0QlMjI2JTIyJTIwdmFsdWUlM0QlMjIlMjZsdCUzQmZvbnQlMjBzdHlsZSUzRCUyNnF1b3QlM0Jmb250LXNpemUlM0ElMjAxNXB4JTNCJTIwbGluZS1oZWlnaHQlM0ElMjAxLjIlM0IlMjZxdW90JTNCJTI2Z3QlM0IlRUIlQTElOUMlRUElQjclQjglRUMlOUQlQjglMjZsdCUzQiUyRmZvbnQlMjZndCUzQiUyMiUyMHN0eWxlJTNEJTIycm91bmRlZCUzRDAlM0J3aGl0ZVNwYWNlJTNEd3JhcCUzQmh0bWwlM0QxJTNCZm9udFNpemUlM0QyNSUzQnNwYWNpbmclM0QyJTNCJTIyJTIwdmVydGV4JTNEJTIyMSUyMiUyMHBhcmVudCUzRCUyMjElMjIlM0UlM0NteEdlb21ldHJ5JTIweCUzRCUyMjUyMCUyMiUyMHklM0QlMjI2MDAlMjIlMjB3aWR0aCUzRCUyMjEyMCUyMiUyMGhlaWdodCUzRCUyMjYwJTIyJTIwYXMlM0QlMjJnZW9tZXRyeSUyMiUyRiUzRSUzQyUyRm14Q2VsbCUzRSUzQ214Q2VsbCUyMGlkJTNEJTIyNyUyMiUyMHZhbHVlJTNEJTIyJTI2bHQlM0Jmb250JTIwc2l6ZSUzRCUyNnF1b3QlM0IxJTI2cXVvdCUzQiUyMHN0eWxlJTNEJTI2cXVvdCUzQiUyNnF1b3QlM0IlMjZndCUzQiUyNmx0JTNCYiUyMHN0eWxlJTNEJTI2cXVvdCUzQmZvbnQtc2l6ZSUzQSUyMDE0cHglM0IlMjZxdW90JTNCJTI2Z3QlM0IlRUMlOTUlODQlRUMlOUQlQjQlRUIlOTQlOTQlMjAlMkYlMjAlRUQlOEMlQTglRUMlOEElQTQlRUMlOUIlOEMlRUIlOTMlOUMlMjAlRUMlQjAlQkUlRUElQjglQjAlMjZsdCUzQiUyRmIlMjZndCUzQiUyNmx0JTNCJTJGZm9udCUyNmd0JTNCJTIyJTIwc3R5bGUlM0QlMjJ0ZXh0JTNCaHRtbCUzRDElM0JzdHJva2VDb2xvciUzRG5vbmUlM0JmaWxsQ29sb3IlM0Rub25lJTNCYWxpZ24lM0RjZW50ZXIlM0J2ZXJ0aWNhbEFsaWduJTNEbWlkZGxlJTNCd2hpdGVTcGFjZSUzRHdyYXAlM0Jyb3VuZGVkJTNEMCUzQmZvbnRTaXplJTNEMjUlM0IlMjIlMjB2ZXJ0ZXglM0QlMjIxJTIyJTIwcGFyZW50JTNEJTIyMSUyMiUzRSUzQ214R2VvbWV0cnklMjB4JTNEJTIyMjAwJTIyJTIweSUzRCUyMjYzMCUyMiUyMHdpZHRoJTNEJTIyMTUwJTIyJTIwaGVpZ2h0JTNEJTIyMzAlMjIlMjBhcyUzRCUyMmdlb21ldHJ5JTIyJTJGJTNFJTNDJTJGbXhDZWxsJTNFJTNDJTJGcm9vdCUzRSUzQyUyRm14R3JhcGhNb2RlbCUzRfUrVC0AACAASURBVHhe7NqxccNAEARBIv+gIQcwJLlj/BZbAWxRfQ9vro8/AgQIECBAgAABAgQIECBAgAABAgQIECBAgAABAgQIECBAgAABAgQIEEgErmTFCAECBAgQIECAAAECBAgQIECAAAECBAgQIECAAAECBAgQIECAAAECBAh8BFkeAQECBAgQIECAAAECBAgQIECAAAECBAgQIECAAAECBAgQIECAAAECBCIBQVYEaYYAAQIECBAgQIAAAQIECBAgQIAAAQIECBAgQIAAAQIECBAgQIAAAQKCLG+AAAECBAgQIECAAAECBAgQIECAAAECBAgQIECAAAECBAgQIECAAAECkYAgK4I0Q4AAAQIECBAgQIAAAQIECBAgQIAAAQIECBAgQIAAAQIECBAgQIAAAUGWN0CAAAECBAgQIECAAAECBAgQIECAAAECBAgQIECAAAECBAgQIECAAIFIQJAVQZohQIAAAQIECBAgQIAAAQIECBAgQIAAAQIECBAgQIAAAQIECBAgQICAIMsbIECAAAECBAgQIECAAAECBAgQIECAAAECBAgQIECAAAECBAgQIECAQCQgyIogzRAgQIAAAQIECBAgQIAAAQIECBAgQIAAAQIECBAgQIAAAQIECBAgQECQ5Q0QIECAAAECBAgQIECAAAECBAgQIECAAAECBAgQIECAAAECBAgQIEAgEhBkRZBmCBAgQIAAAQIECBAgQIAAAQIECBAgQIAAAQIECBAgQIAAAQIECBAgIMjyBggQIECAAAECBAgQIECAAAECBAgQIECAAAECBAgQIECAAAECBAgQIBAJCLIiSDMECBAgQIAAAQIECBAgQIAAAQIECBAgQIAAAQIECBAgQIAAAQIECBAQZHkDBAgQIECAAAECBAgQIECAAAECBAgQIECAAAECBAgQIECAAAECBAgQiAQEWRGkGQIECBAgQIAAAQIECBAgQIAAAQIECBAgQIAAAQIECBAgQIAAAQIECAiyvAECBAgQIECAAAECBAgQIECAAAECBAgQIECAAAECBAgQIECAAAECBAhEAoKsCNIMAQIECBAgQIAAAQIECBAgQIAAAQIECBAgQIAAAQIECBAgQIAAAQIEBFneAAECBAgQIECAAAECBAgQIECAAAECBAgQIECAAAECBAgQIECAAAECBCIBQVYEaYYAAQIECBAgQIAAAQIECBAgQIAAAQIECBAgQIAAAQIECBAgQIAAAQKCLG+AAAECBAgQIECAAAECBAgQIECAAAECBAgQIECAAAECBAgQIECAAAECkYAgK4I0Q4AAAQIECBAgQIAAAQIECBAgQIAAAQIECBAgQIAAAQIECBAgQIAAAUGWN0CAAAECBAgQIECAAAECBAgQIECAAAECBAgQIECAAAECBAgQIECAAIFIQJAVQZohQIAAAQIECBAgQIAAAQIECBAgQIAAAQIECBAgQIAAAQIECBAgQICAIMsbIECAAAECBAgQIECAAAECBAgQIECAAAECBAgQIECAAAECBAgQIECAQCQgyIogzRAgQIAAAQIECBAgQIAAAQIECBAgQIAAAQIECBAgQIAAAQIECBAgQECQ5Q0QIECAAAECBAgQIECAAAECBAgQIECAAAECBAgQIECAAAECBAgQIEAgEhBkRZBmCBAgQIAAAQIECBAgQIAAAQIECBAgQIAAAQIECBAgQIAAAQIECBAgIMjyBggQIECAAAECBAgQIECAAAECBAgQIECAAAECBAgQIECAAAECBAgQIBAJCLIiSDMECBAgQIAAAQIECBAgQIAAAQIECBAgQIAAAQIECBAgQIAAAQIECBAQZHkDBAgQIECAAAECBAgQIECAAAECBAgQIECAAAECBAgQIECAAAECBAgQiAQEWRGkGQIECBAgQIAAAQIECBAgQIAAAQIECBAgQIAAAQIECBAgQIAAAQIECAiyvAECBAgQIECAAAECBAgQIECAAAECBAgQIECAAAECBAgQIECAAAECBAhEAoKsCNIMAQIECBAgQIAAAQIECBAgQIAAAQIECBAgQIAAAQIECBAgQIAAAQIEBFneAAECBAgQIECAAAECBAgQIECAAAECBAgQIECAAAECBAgQIECAAAECBCIBQVYEaYYAAQIECBAgQIAAAQIECBAgQIAAAQIECBAgQIAAAQIECBAgQIAAAQKCLG+AAAECBAgQIECAAAECBAgQIECAAAECBAgQIECAAAECBAgQIECAAAECkYAgK4I0Q4AAAQIECBAgQIAAAQIECBAgQIAAAQIECBAgQIAAAQIECBAgQIAAAUGWN0CAAAECBAgQIECAAAECBAgQIECAAAECBAgQIECAAAECBAgQIECAAIFIQJAVQZohQIAAAQIECBAgQIAAAQIECBAgQIAAAQIECBAgQIAAAQIECBAgQIDAQpB1OxMBAgQIECBAgAABAgQIECBAgAABAgQIECBAgAABAgQIECBAgAABAgQegaObp6N/3AMoyPItESBAgAABAgQIECBAgAABAgQIECBAgAABAgQIECBAgAABAgQIECDwChzdPB394x5BQZaPiQABAgQIECBAgAABAgQIECBAgAABAgQIECBAgAABAgQIECBAgACBV+Do5unoH/cICrJ8TAQIECBAgAABAgQIECBAgAABAgQIECBAgAABAgQIECBAgAABAgQIvAJHN09H/7hH8FeQdd/6LN8WAQIECBAgQIAAAQIECBAgQIAAAQIECBAgQIAAAQIECBAgQIAAgW8RuK5/idPRzdPRP+55NIKsb/l6/J8ECBAgQIAAAQIECBAgQIAAAQIECBAgQIAAAQIECBAgQIAAAQIE/ggIsvonIc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rScQwAAIABJREFU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FbXcBXAAAgAElEQVQ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8MPe3QdrXdb5A/8MsDqIqMBYmmPYpB1sUiw1TVi1B6W2B9QwQEBtQSCVFElDCvwJ+bAY4lMEijUCKShlPrApaamphVmJtRG5rTKOWsNoq0imi/Kb6949xsM53Pf9va8b+HJe3xmm3c51fb7X9/W5Tn+cec91ES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sMMJvPjiizFs2LC49957N/q2MWPGxMyZM6Nr167b3TevXLkyBg8eHMuXLy/Nmrc7xO18QdOmTYspU6ZstMq+ffvGokWLoqWlJcvq29v7AwYMiO9973vRq1evLO9RhAABAgQIECBAgAABAgQIECCwrQQEsvLLC2TlN1WRAAECBAgQIECAAAECBAiUTiAFS4YPH77Zuh9++OHo169f5AhktRWeyQG1YMGCSlhs00cgK4futqlRbT+2rqqMgaxav23byHsrAQIECBAgQIAAAQIECBAg0BEFBLLyd10gK7+pigQIECBAgAABAgQIECBAoHQC1UIiAlmla2mpF1xtP7Z+nEBWqdts8QQIECBAgAABAgQIECBAgMB2IiCQlb8RAln5TVUkQIAAAQIECBAgQIAAAQJbRWD9+vWxatWquPXWW2Pp0qXx2GOPxZo1a6J3795xxBFHxMCBAyNdq1bLlWrVAjACWVulpV7yfwLV9mMrlECWLUOAAAECBAgQIECAAAECBAgQaFxAIKtxw00rCGTlN1WRAAECBAgQIECAAAECBAg0XeCll16K6dOnx6xZsyohrPaenj17xje/+c045ZRTYuedd253XLUAjEBW01tayhc88sgj0b9//4bX3no1ZmuhavuxdZxA1j/o2/sdbbg5NRbYtIc1TjOMAAECBAgQIECAAAECBAgQ2A4EBLLyN0EgK7+pigQIECBAgAABAgQIECBAoKkC6VSss846K5YsWVLzeyZNmhTpX7du3dqcUy0AI5BVM3WHGljWQNZrr70W48ePjzlz5myVfo0ZMyZmzpwZXbt2jWq/a0UXJJBVVM48AgQIECBAgAABAgQIECBAQCAr/x4QyMpvqiIBAgQIECBAgAABAgQIEGiawF//+tdI4Y7bbrut7nekE7XOO++86Ny582Zzq4VEmhXI6tu3byxatChaWlrq/p5qE1auXBmDBw+O5cuXbzR0w3BMtRpFf76lwE9b39zeWou+f0vz0jWWqd+1XGVZ7f0CWdWE/vfnAlm1ORlFgAABAgQIECBAgAABAgQIbBsBgaz87gJZ+U1VJECAAAECBAgQIECAAAECTRFYv359XHPNNXHuuecWqt+7d+9YvHhxHHbYYZvNF8gqRNruJIGs+jy39pWFTsiqrz+1jHZlYS1KxhAgQIAAAQIECBAgQIAAge1TQCArf18EsvKbqkiAAAECBAgQIECAAAECBJoi8PTTT8fQoUNj2bJlG9Xv2bNnXHHFFZXToHbZZZd4/vnn46qrropvfvObm62jvdOhBLLytkwgqz5PgayIRgNNriysb88ZTYAAAQIECBAgQIAAAQIECPxDQCAr/24QyMpvqiIBAgQIECBAgAABAgQIEGiKwMyZMytXDm74dO/ePWbPnl0Jam34h5O1a9fGBRdcELNmzWpoLa0hEVcW1sfY0QNZjYaLqgUEW7sxbdq0mDJlykbNqeUazB3xhKz6dmjx0bX2pvgbzCRAgAABAgQIECBAgAABAgS2toBAVn5xgaz8pioSIECAAAECBAgQIECAAIHsAi+//HKMGjWqcuXghs+pp54a1157bey2226bvfPJJ5+MIUOGxIoVKwqvZ0cMZG0JY+rUqTF58uTCXq0TBbIejn79+hV2rDX0UzSQVXhhGSbW+m0ZXtWUEmVff1NQFCVAgAABAgQIECBAgAABAiUXEMjK30CBrPymKhIgQIAAAQIECBAgQIAAgewCKVw1aNCgeOqppzaqPXfu3Bg5cmSb78txCpBAVrFWCmQJZLW3c8oeaCr7+ov9RptFgAABAgQIECBAgAABAgR2bAGBrPz9FcjKb6oiAQIECBAgQIAAAQIECBDILrBo0aLKaVcbPgcccEDlxKyDDz643ffNmTMnxo4dW3g9AlnF6OoNZNX6lvaujkzzx4wZE+lay65du9ZaruFxjzzySPTv33+zOtv7lYXVPvytt96KZ599Nu67775I3/KnP/0pnnjiiVizZs3bUz/4wQ9G79694yMf+Ugce+yxccghh8ROO+1UrXSUPdBU9vVXbZABBAgQIECAAAECBAgQIECgAwoIZOVvukBWflMVCRAgQIAAAQIECBAgQIBAdoHLLrssJk2atFHdT3ziE3HzzTfHnnvu2e77HnrooTjmmGMKr0cgqxidQFY5T8h6/fXX4+67746rr746fvazn9XV/BTOGj16dJxxxhlb/J0se6Cp7Ouvq6kGEyBAgAABAgQIECBAgACBDiIgkJW/0QJZ+UrtzN8AACAASURBVE1VJECAAAECBAgQIECAAAECWQX+/ve/x4QJE2LWrFkb1R0xYkR861vfiu7du7f7vvauOly4cGEMHjz47XnVQhbtncxUz6lM06ZNiylTpmy01r59+0Y6/aulpSWrWSq2cuXKyjcuX7685tpTp06NyZMn1zy+vYECWeULZK1atSrGjx8ft99+e0P9T3v5qquuigEDBkQbf8xs94Ss9l7azN+RIh9a7X8ritQ0hwABAgQIECBAgAABAgQIENi2AgJZ+f0FsvKbqkiAAAECBAgQIECAAAECBLIK/O1vf4tzzjkn5s6du1HdWsJQ7YWSZs+eXbnirvWpFrLYFoGsdG3cyy+/HOk/W590jdx///d/x//8z//E7373u3j11Vfj17/+daQAVDrVaMNgV3vfXotbow0UyCpXICvtlZEjR0a6gjHH07Nnz0pYMgUCN/2DZnu/a+29VyArR0fUIECAAAECBAgQIECAAAECBLYkIJCVf38IZOU3VZEAAQIECBAgQIAAAQIECGQVaC8MddFFF0X619YpPK0LWL16dZxyyilx3333bbSmTU+C2laBrFxQe++9d9x1111x6KGHvl1SICuXbvt1UoCpf//+mw1oveqy6Aqq7cfWujlOXdtSeK7o+tO89oJUAlmNqJpLgAABAgQIECBAgAABAgQINENAICu/qkBWflMVCRAgQIAAAQIECBAgQIBAVoH2Alm1XK9X69xqAZhmnZCVE2rTEJBAVk7dtmtt7UBWLV9U74lSjz32WJxwwgnxwgsvbFZ+6NChMXr06PjABz4Qe+yxR3Tp0uXtMel0tnRi2z333BNz5sypXJG56TNjxozKNYgb/lFTIKuWLhpDgAABAgQIECBAgAABAgQIbE0Bgaz82gJZ+U1VJECAAAECBAgQIECAAAECWQVqDVW19dJa5+4IgaylS5fGcccd9zaDQFbWbdhmsR0hkJXCVGPHjt3s+y6//PKYMGHCRiGs9kRXrFgRKby1fPnyjYaMGDGicnVh9+7d3/7vyx7ImjdvXpx22mmbUTR6Klrzd6s3ECBAgAABAgQIECBAgAABAu0JCGTl3xsCWflNVSRAgAABAgQIECBAgAABAlkFag1VtfXSWufuCIGsBQsWxLBhw95mEMjKug3bLLYjBLLauvYwfWw9AaO1a9fGuHHj4rvf/e5GTgMGDIj0u9WrV6+3//tqv2s5u1bPlY61rqutmgcddFDceuut0adPn5zLV4sAAQIECBAgQIAAAQIECBDYSgICWfmhBbLym6pIgAABAgQIECBAgAABAgSyCrQXqrrwwgsjhSM6d+7c7vuef/75SkjpgQce2GjMptcdVgtjbK0rC1taWqJ3796bfc/+++8f7373uyv//U477VS5Qu6f/umfKtfI7bvvvrHzzjvHrrvuutE8gays27DNYjtCIKu9E7Jmz54dZ5xxRnTq1KkqZI4TsuoJgFVd0P8N2FqBrHqviax1/cYRIECAAAECBAgQIECAAAECW0dAICu/s0BWflMVCRAgQIAAAQIECBAgQIBAVoG//e1vcc4558TcuXM3qjtmzJiYOXNmdO3atd33tRdKuvLKK2P8+PFvz9sagaysKDUUE8iqAanBITtCIOuxxx6LE044IV544YWNNNI1g+lqviFDhlROfurRo8dG4axXX301nn322bjnnnsihbrSftv0mTFjRuX3bMM/alb7XWuwJRtNF8jKqakWAQIECBAgQIAAAQIECBDYcQUEsvL3ViArv6mKBAgQIECAAAECBAgQIEAgq8Df//73mDBhQsyaNWujuoMGDaqEtHbfffd23/erX/0qPvvZz24WNlm4cGEMHjz47XnVQiI5TsjKilJDMYGsGpAaHLK1A1mbniJVT+CovU997bXXKqGpFKrK+bR3alS137Wca6jHp5Z1vfnmmzF58uS47LLLNlpmW1cz5vwOtQgQIECAAAECBAgQIECAAIHmCghk5fcVyMpvqiIBAgQIECBAgAABAgQIEMgukAIQkyZN2qjuUUcdFTfffHObV/y1Drzzzjtj4MCBhdfTGoARyKqPcEshn0aud2uvD2l1tZyYVt9XVB+9IwSy0lem8N7IkSMjfU+OJ52ula48HDp06EanY6XatQSfcqwh1cgdyGpvXwtk5eqYOgQIECBAgAABAgQIECBAYNsICGTldxfIym+qIgECBAgQIECAAAECBAgQyC6waNGiytVpGz4p9LF06dI48sgj231fW0GuehZX5kBWPd+Ze6xA1sPRr1+/wqy1hpbqCRxVW8yqVasqJ2Xdfvvt1YZu8ectLS1x1VVXRQoptfHHzFIHstq7PnXUqFFx9dVXxy677NKQnckECBAgQIAAAQIECBAgQIDAthEQyMrvLpCV31RFAgQIECBAgAABAgQIECCQXeDJJ5+MdEXhU089tVHtK6+8shIiaet5+eWXIwUlFi9eXHg9AlnF6ASyyhfISp1+/fXX4+67766Ei372s5/V1fzevXvH6NGj44wzzog999yz3bm1hs3qenk7g+sJrNWyrjKelJfDUQ0CBAgQIECAAAECBAgQILCjCwhk5e+wQFZ+UxUJECBAgAABAgQIECBAgEB2gfbCVZ/73OfihhtuiHe84x2bvfOhhx6qnKr1wgsvFF7P1ghktRUaKbzgGiZujav9BLLaDmS9+uqrldBT8nn66afj2Wefjd///vfxi1/8IiZOnBif+MQnKh2sJRyUxtUTOKpha7w95K233qqEH9P+T//+9Kc/xRNPPBFr1qx5e0w6mW6//faLdHVo+nfQQQfFTjvtVPU1tX5b1UI1DKjHp5Z1Pf/88zFs2LB44IEHNnr71KlTY/LkyTWsyBACBAgQIECAAAECBAgQIEBgexQQyMrfFYGs/KYqEiBAgAABAgQIECBAgACBpgjMmTMnxo4du1ntdErWOeecE506dXr7Z6+88kqMGzcu5s2b19BaBLKK8XX0QFYRtQULFlTCPumpJRyUxtUTOCqypmbMqfXbcry7Hp9a1rVy5coYPHhwLF++fKPlbemkvhzfoQYBAgQIECBAgAABAgQIECDQXAGBrPy+Aln5TVUkQIAAAQIECBAgQIAAAQJNEUgnCg0dOjSWLVu2Uf3u3bvHlClTKtelpf87jfv6178et9xyy2brOP300+O6666Lbt26bfSzamGMZl5V5oSs2rdLe31IFbbGyV+brvSRRx6J/v371/4BWxg5e/bsyjekp9p+bC1TT+AoyyJLVqQen1rN161bVzkpLP3nM888E2vXro33vOc9ka5s9BAgQIAAAQIECBAgQIAAAQLlFBDIyt83gaz8pioSIECAAAECBAgQIECAAIGmCKxfvz6uueaaOPfccwvV33vvvWPhwoVx9NFHbza/WhhDIKs+cidk1eeVRm947V21/dhavZ7AUS0r2lLfapnfyJjW0+gaqbHp3Hp8ajXPuT61CBAgQIAAAQIECBAgQIAAge1DQCArfx8EsvKbqkiAAAECBAgQIECAAAECBJom8Ne//rVyitBtt91W9zsuv/zymDBhQnTp0mWzudXCGAJZ9XELZNXnlUZfeOGFlSsIO3fuvM1OyBLIGr5Z45oRFKt/d5hBgAABAgQIECBAgAABAgQINFNAICu/rkBWflMVCRAgQIAAAQIECBAgQIBAUwVWrVoVZ511VixZsqTm95xzzjlxySWXbHZVYWuB7S2Q1bdv31i0aFG0tLTU/I2bDmxmiKzaogSyonKF3QEHHBCdOnV6m2v//fePd7/73ZX//33ve1/06NGjMm6PPfaI3Xff/e2x1fZja8F6ToCq1rP0c4Esgaxa9okxBAgQIECAAAECBAgQIEBgRxMQyMrfUYGs/KYqEiBAgAABAgQIECBAgACBpgu89NJLMX369Jg1a1asWbOm3ff17NmzchXcqFGjYuedd253XLUATDPDTblDNa0f2cw1V2twRwlkVXMo+vNq+7G1bu69I5AlkFV0z5pHgAABAgQIECBAgAABAgTKLCCQlb97Aln5TVUkQIAAAQIECBAgQIAAAQJbRWD9+vWRTsu69dZbY+nSpfHYY49VwlnpxKF0wtSnP/3p+PznPx+9evWqup5qAZhmhptyh2paP7aZa64GKpBVTWjLP6+2H1tn5947AlkCWY3tXLMJECBAgAABAgQIECBAgEA5BQSy8vdNICu/qYoECBAgQIAAAQIECBAgQKB0AtUCMM0MN+UO1bTiN3PN1RoskFVNaMs/r7YfW2c3a+80tvo837alKitXrozBgwfH8uXLm7nUhmuPGTMmZs6cGV27dm24lgIECBAgQIAAAQIECBAgQIBA8wQEsvLbCmTlN1WRAAECBAgQIECAAAECBAiUTqBaAKaZ4aZmhWqaueZqDRbIqia05Z9X24+ts5u1dxpbfZ5v21IVgaxmdkhtAgQIECBAgAABAgQIECDQ8QQEsvL3XCArv6mKBAgQIECAAAECBAgQIECgdALVAjDNDDc1K1TTzDVXa7BAVjWhLf+82n5snd2svdPY6vN825aqCGQ1s0NqEyBAgAABAgQIECBAgACBjicgkJW/5wJZ+U1VJECAAAECBAgQIECAAAECpROoFoBpZripWaGaZq65WoMFsqoJbfnn1fZj6+xm7Z3GVp/n27ZURSCrmR1SmwABAgQIECBAgAABAgQIdDwBgaz8PRfIym+qIgECBAgQIECAAAECBAgQKJ1AtQBMM8NNzQrVNHPN1RoskFVNaMs/r7YfW2c3a+80tvo837alKgJZzeyQ2gQIECBAgAABAgQIECBAoOMJCGTl77lAVn5TFQkQIECAAAECBAgQIECAQOkEqgVgmhluaitU00zAMWPGxMyZM6Nr165Ne41AVmO01fZja/WOGshqTNdsAgQIECBAgAABAgQIECBAgMDGAgJZ+XeEQFZ+UxUJECBAgAABAgQIECBAgEDpBKoFYASy6mupQFZ9XpuOrrYfW8cLZDXmbDYBAgQIECBAgAABAgQIECBAIAkIZOXfBwJZ+U1VJECAAAECBAgQIECAAAECpROoFoARyCpdS0u94Gr7sfXjBLJK3WaLJ0CAAAECBAgQIECAAAECBLYTAYGs/I0QyMpvqiIBAgQIECBAgAABAgQIECidQLUAjEBW6Vpa6gVX24+tHyeQVeo2WzwBAgQIECBAgAABAgQIECCwnQgIZOVvhEBWflMVCRAgQIAAAQIECBAgQIBA6QSqBWAEskrX0lIvuNp+bP04gaxSt9niCRAgQIAAAQIECBAgQIAAge1EQCArfyMEsvKbqkiAAAECBAgQIECAAAECBHY4gWYGsnY4LB+01QQEsrYatRcRIECAAAECBAgQIECAAAECO7CAQFb+5gp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LAdC7zxxhvx3HPPxe9///tYsWJF/Md//Ec8//zz8corr8QvfvGLzVbes2fP6Nu3b+yyyy5xyCGHxHve8544+OCDY//994899tgj2viD1Xb89Y0t7dVXX41nn302/vCHP1Tsfvvb38ZLL70Uq1evjt/85jdtFj/yyCNjt912i3e9613Rp0+feN/73lf5z3333Td23XXXxhZkNgECBAgQIECAAAECBAgQIECAQMMCAlkNE25WQCArv6mKBAgQIECAAAECBAgQIEAgu8D3vve9GD58eN11BwwYEGlur1696p67o0xYt25d/PGPf4ylS5fG3XffHffff3+2T2tpaYlkfOKJJ8bhhx8e3bp1y1Z7eyiUwmtPPPFE3HXXXbFkyZJ2Q1dF1/rBD34wPvnJT8bxxx8fRxxxRHTt2rVoqcLzXnvttRg/fnzMmTOn7hpTp06NyZMn1z2v6O/z2WefHdOnT9+qTitXrozBgwfH8uXL6/rOhx9+OPr161fXHIMJECBAgAABAgQIECBAgACBbSMgkJXfXSArv6mKBAgQIECAAAECBAgQIEAgu0DRAEdHDWStX78+Vq1aFQsWLKj8S6GSZj/du3evBLNGjx5dCRd16dKl2a9sSv1kl07ASgGl+fPnV07A2hpPOolsxIgRMWrUqHj/+98fnTp12hqvjTIFstIeSz0ZOHDgVrFJLxHI2mrUXkSAAAECBAgQIECAAAECBLaZgEBWfnqBrPymKhIgQIAAAQIECBAgQIAAgewCAlm1kbaGia644opYvHhxrFmzpraJmUel07LOP//8+MxnPrNVTzNq5DPeeuut+PWvfx2XXnpp3H777Y2UanhuChJ+9atfjWOOOabpwawyBbIS7Kc//emYO3du7LXXXg0711JAIKsWJWMIECBAgAABAgQIECBAgEC5BQSy8vdPICu/qYoECBAgQIAAAQIECBAgQCC7gEBWddLVq1fHjBkzYtasWdssiLXpKlMwKwWcPvaxjzU9WFRdqP0RzzzzTFx00UUxb968Rspkn5tOHEt+ffr0yV67tWDZAllp3enawvPOOy86d+7cNJfWwgJZTSf2AgIECBAgQIAAAQIECBAgsM0FBLLyt0AgK7+pigQIECBAgAABAgQIECBAILuAQFb7pOlkpx/84Afx9a9/fatcTVikuaeeemp84xvfiH333bfI9KbNef311yunLU2ZMmWrXU1Y78ekqwy/+c1vximnnBI777xzvdOrji9jIKt3796VE+AOO+ywqt/X6ACBrEYFzSdAgAABAgQIECBAgAABAtu/gEBW/h4JZOU3VZEAAQIECBAgQIAAAQIECGQXEMhqmzRdSZhOULr88suzm+cu2NLSEldddVWk6/ja+CNX7tdVrbdq1aoYP378Nr+esOpC/2/AuHHj4pJLLonu3bvXOqWmcWUMZKUPO+OMM2LmzJnRrVu3mr6z6CCBrKJy5hEgQIAAAQIECBAgQIAAgfIICGTl75VAVn5TFQkQIECAAAECBAgQIECAQHYBgazNSZ977rlKoOi2227L7t2sgilMlEJFo0ePbsppT7Wse/369fHoo4/GWWedFcuXL69lynYzZsSIEZVrKffcc89sayprICvtpeuvvz6GDBmSzaKtQgJZTeVVnAABAgQIECBAgAABAgQIbBcCAln52yCQld9URQIECBAgQIAAAQIECBAgkF1AIGtj0nS6UwoULVmyJLv11ig4adKkSP+afbrRpt+SwliLFi2q2L300ktb41Ozv+Pkk0+Oa6+9Nt75zndmqV3WQFb6+I9+9KMxf/782GeffbJYtFVEIKtptAoTIECAAAECBAgQIECAAIHtRkAgK38rBLLym6pIgAABAgQIECBAgAABAgSyCwhk/YO07GGs1i8588wzY/r06VstlJXCWLfcckuMHTs20lWPZX5y2pU5kJV6OG3atJg4cWJ06dKlKS0VyGoKq6IECBAgQIAAAQIECBAgQGC7EhDIyt8Ogaz8pioSIECAAAECBAgQIECAAIHsAgJZ/0v6l7/8JcaMGRN33HFHduNtUTBnsGhL69+Rwlit33n55ZfHhAkTGg4ilT2Q1bt370j/+9CvX7+mbGGBrKawKkqAAAECBAgQIECAAAECBLYrAYGs/O0QyMpvqiIBAgQIECBAgAABAgQIEMguIJAVsXbt2rjgggti1qxZ2X23ZcFcwaItfcODDz4Yp512WqTTxXaUJwWRbrrppjjmmGMa+qSyB7LSx5966qmVaxx32223hizamiyQlZ1UQQIECBAgQIAAAQIECBAgsN0JCGTlb4lAVn5TFQkQIECAAAECBAgQIECAQHaBjh7IWrduXcyYMaNyNVvOp6WlJU466aQ4+uij4wMf+EB07969Empp/SNUOlnqlVdeqVzx97vf/S4eeuih+MEPfhAppJLrSe+cPXt2DB069O335qqd6qxYsSK++MUvxrJly7KVTWv++Mc/Hp/85CfjQx/6UOy3336x6667RteuXd9+x1tvvRUvv/xy/PnPf47HH3+84nb//fdnvS7xxBNPjDlz5sSee+5Z+Nt2hEBW+vj58+fHsGHDsu8hgazCW8tEAgQIECBAgAABAgQIECBQGgGBrPytEsjKb6oiAQIECBAgQIAAAQIECBDILtDRA1k5T3hKYaJ0WlS6+vD9739/dOrUqa5+pXBYCjnNnDkzFi9enCVgdMQRR8R3v/vdOPDAA+taS7XBKUw2bty4mDdvXrWhNf18wIABcc4551QCbN26datpzoaD0npScCid5pQr1Hb99dfHqFGjCgeRdpRAVrqycMGCBZVwXM5HICunploECBAgQIAAAQIECBAgQGD7FBDIyt8Xgaz8pioSIECAAAECBAgQIECAAIHsAh05kJVOWEqBmyVLljTsmq52u/jii7OEVtLpWU8//XSlXo7A0xlnnFEJeRUJOrUFk9Y3d+7cGD16dMNuhx9+eFx66aXxsY99rO4AW1svX716deXEs3T9ZDp9rJGn0SDSjhLISoaTJk2q7McuXbo0QrrRXIGsbJQKESBAgAABAgQIECBAgACB7VZAICt/awSy8puqSIAAAQIECBAgQIAAAQIEsgt01EDWm2++GVdeeWVccMEFDZn27t27Eij6whe+kDWskhb1+uuvx8033xxf+cpX4qWXXiq8znRyVzrtaciQIYVrbDjxySefrNRKp3kVfdKazj///DjvvPOyBcVa15ICDQ5w8wAAIABJREFUY/fcc0986UtfilWrVhVdYmVeCp6NHDmyUI0dKZC19957x8KFCysnmOV6BLJySapDgAABAgQIECBAgAABAgS2XwGBrPy9EcjKb6oiAQIECBAgQIAAAQIECBDILtBRA1k5QkV9+/aNb3/72/GRj3wke19aC6ZwUbpWcezYsQ1dxffRj360cqXfPvvs09BaU0jsa1/7WuUUqqJPCrGlMNyJJ55Y+DrAWt790EMPVU7xauQKw7TGG2+8MXr06FHLKzcasyMFstKHnXzyyTFnzpxCFm3hCWTVvaVMIECAAAECBAgQIECAAAECpRMQyMrfMoGs/KYqEiBAgAABAgQIECBAgACB7AIdMZCVI1R0xBFHVE5P+sAHPpC9J20V/PnPf1458Wn58uWF35dOyUpXNLbxh7Caa6aQUzod64UXXqh5zoYDUxjrO9/5TqSAWCPrqPXlKcx22mmnFT4pK53k9aMf/SjS9YX1PjtaICt9f4491OookFXvjjKeAAECBAgQIECAAAECBAiUT0AgK3/PBLLym6pIgAABAgQIECBAgAABAgSyC3TEQNbjjz8egwYNKhzSSaGim266KY455pjs/dhSwUbDRZ/4xCdi3rx5ka6fK/KkIFu64vGaa64pMj22dhgrLTKdMJbWe+655xZac5o0bdq0yqlg9QbIdsRAVjoVbtGiRdHS0lLYs3WiQFbDhAoQIECAAAECBAgQIECAAIHtXkAgK3+LBLLym6pIgAABAgQIECBAgAABAgSyC3S0QNabb74ZF198cSVkU+RJJybNnj07hg4dWndAp8j7NpyT1p6u+kuhqKLP97///TjppJMKTX/sscfihBNOKHw61vTp0+O8886Lzp07F3p/0Ul//etfY8yYMXHbbbcVKpHCe+k0tN13372u+TtiICsBTJgwIS655JLYeeed6/LYdLBAVkN8JhMgQIAAAQIECBAgQIAAgVIICGTlb5NAVn5TFQkQIECAAAECBAgQIECAQHaBjhbIevrppythqmXLlhWyPOOMM2LmzJnRrVu3QvMbnbR69epKuOj2228vVOr000+P6667ru71NxpkO/nkk2POnDnRo0ePQutudNLSpUsrp6KtWbOm7lIHHXRQ3HrrrdGnT5+65u6ogawUSly8eHEcf/zxdXlsOlggqyE+kwkQIECAAAECBAgQIECAQCkEBLLyt0kgK7+pigQIECBAgAABAgQIECBAILtARwtk/eAHP4jPf/7zhRzTlXspiHLYYYcVmp9rUiPhonRd4V133RWHHnpoXctZtWpVnHLKKfHoo4/WNS8NTu9cuHBhHH300XXPzTUhnZI1cuTImoJsPXv2jKOOOir++Z//Ofr16xfvf//7Y4899qj7RLQdNZCVenLiiSdWAnZ77rln4RYJZBWmM5EAAQIECBAgQIAAAQIECJRGQCArf6sEsvKbqkiAAAECBAgQIECAAAECBLILdKRA1uuvv1657u+aa64p5JjrqrZCL99g0iuvvBLjxo2LefPmFSqVrj0cP358XXMbCbJ9+ctfjnRdYaNX3NW14DYG33jjjTFq1KiNfpJOe/rwhz8c/fv3jyOPPDIOPvjg2GuvvaJTp06Nvi525EBWwrnqqqsi9baNP6zWZCeQVROTQQQIECBAgAABAgQIECBAoNQCAln52yeQld9URQIECBAgQIAAAQIECBAgkF2gIwWyGj3l6Yc//GElvLM9PI0EpEaMGBHf+ta3IoWRanneeOONmDhxYuWqxnqf9I50veLHP/7xeqdmH//kk0/GOeecE4cffnh85CMfiUMOOST22Wef2GmnnbK/KxXc0QNZBx54YOXksxRiK/IIZBVRM4cAAQIECBAgQIAAAQIECJRLQCArf78EsvKbqkiAAAECBAgQIECAAAECBLILdKRA1kMPPRTHHHNMIcN0RVs6YalHjx6F5uee1Ei4rG/fvrFo0aJoaWmpaVnPP/98DBs2LB544IGaxm84aHtzq/sDGpiwoweyEs3ZZ59dOf2sa9eudUsJZNVNZgIBAgQIECBAgAABAgQIECidgEBW/pYJZOU3VZEAAQIECBAgQIAAAQIECGQX6EiBrHTC03nnnVfIsMg1f4VeVOOkRk6tSq9YunRpHHfccTW97ZFHHolPfepTsWbNmprGbzhoxowZlesRi15rV/cLt6MJHSGQlU5Amz9/fgwcOLBueYGsuslMIECAAAECBAgQIECAAAECpRMQyMrfMoGs/KYqEiBAgAABAgQIECBAgACB7AIdJZD197//PSZMmBCzZs2q2zCFTn70ox9Fv3796p7bzAl33nlnoSBMWtOll14aF154YU3LKxpk217davroDIPKEsgaPnx45YSrG264odBXf/rTn465c+fGXnvtVdd8gay6uAwmQIAAAQIECBAgQIAAAQKlFBDIyt82gaz8pioSIECAAAECBAgQIECAAIHsAh0lkPXiiy9Wrt2799576zY89thjIzm9613vqntuMyc8+eSTMWjQoHjqqafqfs2YMWMiBa2qXTXXSJDtqKOOiptvvjl69+5d9/p2hAllCWSlvfClL30p0n8uW7asEH26tjCdPte5c+ea5wtk1UxlIAECBAgQIECAAAECBAgQKK2AQFb+1glk5TdVkQABAgQIECBAgAABAgQIZBfoKIGsouGPBD5q1Ki4+uqrY5dddsnu30jB1atXxymnnBL33Xdf3WUGDBhQCZn16tVri3MbCbJtr251YxWcUKZAVrpaMoXnRo8eXehrU+hu8eLFcdhhh9U8v+jv5MMPP7zdnVZX80cbSIAAAQIECBAgQIAAAQIEOpiAQFb+hgtk5TdVkQABAgQIECBAgAABAgQIZBfoKIGsX/ziF3H88cfHmjVr6jacOnVqTJ48ue55zZ7QSOCnb9++sWjRomhpadniMouGZlLRiy66qPKvjT+8NZtmu6jfSH+K7rkiv8+tp6Wl09DS/33bbbcV8jvjjDMqp65169atpvlF95ZAVk28BhEgQIAAAQIECBAgQIAAge1CQCArfxsEsvKbqkiAAAECBAgQIECAAAECBLILFAlwpEXUesJS9gUXLHjnnXfGwIEDC81esGBB5brD7fGZNm1aTJkype6lde/ePZYuXRpHHnnkFuc2EmS76aab4tRTT617bTvKhLIFstL1lY888khlr69ataruNqQ9df3118eQIUNqmiuQVROTQQQIECBAgAABAgQIECBAoNQCAln52yeQld9URQIECBAgQIAAAQIECBAgkF2gowSyin5nAn/wwQfj6KOPzm6fo+CcOXNi7NixhUrV8l0//vGPKyeLFXnuuOOO+NznPldk6g4xp4yBrHXr1sXll19e+ES4j370ozF//vzYZ599qvZQIKsqkQEECBAgQIAAAQIECBAgQKD0AgJZ+VsokJXfVEUCBAgQIECAAAECBAgQIJBdoGhQqWwnZF122WUxadKkuv1qPUmq7sKZJhTtX3p9LSd/NVK/o18tV8ZAVtoXzzzzTAwfPrxyWlaRJ53aNnHixOjSpcsWpwtkFdE1hwABAgQIECBAgAABAgQIlEtAICt/vwSy8puqSIAAAQIECBAgQIAAAQIEsgsUDdyULZBV9Gq/vn37xqJFi6KlpSW7fY6CDz30UBxzzDGFStUSyJo5c2acd955ddffe++946677opDDz207rk7yoSyBrKS/8KFC2P06NGxZs2autvRu3fvWLx4cRx22GFbnCuQVTetCQQIECBAgAABAgQIECBAoHQCAln5WyaQld9URQIECBAgQIAAAQIECBAgkF1AIGvLpNt7ICudYtS/f/9C++LKK6+M8ePHb3Hu9hRke/HFF2PYsGFx7733FvreRifVe+JXmQNZa9eureyNG264oRDbqaeeGtdee23stttu7c4XyCpEaxIBAgQIECBAgAABAgQIECiVgEBW/nYJZOU3VZEAAQIECBAgQIAAAQIECGQX6AiBrEaCMTtyIGvq1KkxefLkLe4pgax/8HSkQFb66scffzwGDRoUq1atKvS/O/Pnz68E6Nr4w2ulnkBWIVaTCBAgQIAAAQIECBAgQIBAqQQEsvK3SyArv6mKBAgQIECAAAECBAgQIEAgu4BA1pZJBbKmxZQpU+red81wc0JW9TYU+X0eM2ZMpKspu3btutEL3nzzzUinqF1wwQXVX9zGiH79+kW6FnO//fZrc75AViFWkwgQIECAAAECBAgQIECAQKkEBLLyt0sgK7+pigQIECBAgAABAgQIECBAILtAkQBHWsSAAQMize3Vq1f2NeUu6ISstkWdkFXfTutoJ2QlnT//+c8xatSoWLJkSX1Y/zd60qRJcfHFF0eXLl02my+QVYjUJAIECBAgQIAAAQIECBAgUCoBgaz87RLIym+qIgECBAgQIECAAAECBAgQyC4gkLVl0mac9JSziY888kj079+/UMlmBrIOOuiguPXWW6NPnz6F1tbWJCdkVacs8vvc3glZrW9bunRp5erCNWvWVF/AJiP23nvvWLhwYRx99NGbzRXIqpvTBAIECBAgQIAAAQIECBAgUDoBgaz8LRPIym+qIgECBAgQIECAAAECBAgQyC5QJMCRFlGmE7LeeOONmDhxYuVatnqfHTmQdemll8aFF164RZJp04pdWZiK1nuiVLXeCGRVE4rKqXXDhw+vPnCDEdUCWemEuXRt4XXXXVdX3dbBJ598csyZMyd69Oix0XyBrEKcJhEgQIAAAQIECBAgQIAAgVIJCGTlb5dAVn5TFQkQIECAAAECBAgQIECAQHaBIgGOtIgyBbLSeosGi7b3QNadd94ZAwcOLLQvFixYEMOGDdvi3KL7IxUVyHotxo8fXwkj1fvUcnpZWzWL9KtaICu9Z8WKFTF06NBYvnx5vZ9SGX/99ddXrj7c8I+wAlmFKE0iQIAAAQIECBAgQIAAAQKlEhDIyt8ugaz8pioSIECAAAECBAgQIECAAIHsAkUCHGkRHSWQlb41d7AoZxOL9i+toZZA1qJFi2LIkCGFllxL/XoKOyGrulaR/VBLIGv9+vUxd+7cGD16dPVFtDGirWCjQFYhSpMIECBAgAABAgQIECBAgECpBASy8rdLICu/qYoECBAgQIAAAQIECBAgQCC7QJEAR1pE2QJZ6ZSisWPHFvJbunRpHHfccYXmNnvSZZddFpMmTSr0mgcffDCOPvroLc595JFHon///oXqz549O1LYJ9cjkFVdssjvcy2BrPTm1atXV/p5++23V19IGyMmTJgQl1xySey8886VnwpkFWI0iQABAgQIECBAgAABAgQIlEpAICt/uwSy8puqSIAAAQIECBAgQIAAAQIEsgsUCXCkRZQtkFX0O9O33nTTTXHqqadmt2+04BtvvBETJ06MmTNn1l2qe/fukYJmRx555Bbn/uEPf4gvfOEL8dvf/rbud1x44YWVqyI7d+5c99y2JghkVWcsss9rDWSlt//kJz+J4cOHxwsvvFB9MZuMSHtu8eLFcfzxx1d+IpBVN6EJBAgQIECAAAECBAgQIECgdAICWflbJpCV31RFAgQIECBAgAABAgQIECCQXaBIgCMtomyBrEZOerrooosi/WvjD0jZ+1FPwZdffjlGjRpVCbnU+7R1hVxbNZ5//vkYNmxYPPDAA/W+IkaMGBHf+ta3IgVxcjwCWdUVi/w+1xPIWrduXeV34dJLL62+mDZGnHjiiZFOq9tzzz0FsgoJmkSAAAECBAgQIECAAAECBMolIJCVv18CWflNVSRAgAABAgQIECBAgAABAtkFigQ40iLKFshq5KSn3MGiXE1ctWpVnHLKKfHoo4/WXbLW/v3tb3+Lc845J+bOnVv3O4466qi4+eabo3fv3nXPbWuCQFZ1xiK/z/UEstIKnnnmmcopWSnkWOS56qqr4stf/nL88Y9/jMGDB8fy5cvrKvPwww9Hv3796ppjMAECBAgQIECAAAECBAgQILBtBASy8rsLZOU3VZEAAQIECBAgQIAAAQIECGQXKBLgSIuoNdCTfcEFC65evboSXrrvvvvqrnDooYfGwoULY//99697bjMnpEDMpz71qVizZk3dr0kna1199dWxyy67bHHu+vXr4+KLL678q/dJJ2P96Ec/2q7CM42clFZvEOi1116L8ePHV06EqveZOnVqTJ48ud5pUeT3ud5AVtoT6T0pqFjkOfDAAyu/TzvvvLNAVhFAcwgQIECAAAECBAgQIECAQIkEBLLyN0sgK7+pigQIECBAgAABAgQIECBAILtAkQBHWkTZAlmNnPSUvnfp0qVx3HHHZfdvpODMmTPjvPPOK1QiXTl34YUX1jT3zjvvjIEDB9Y0dtNBV155ZSWUtL08Almbd6LeQFaq8Morr8S4ceNi3rx5hVp79tlnx8iRI+P00093QlYhQZMIECBAgAABAgQIECBAgEA5BASy8vdJICu/qYoECBAgQIAAAQIECBAgQCC7QEcJZCW4yy67LCZNmlTIMIWXpk2bFp07dy40P/ekdCrWWWedFfPnzy9U+o477ojPfe5zNc1t5LrHQYMGVa473H333Wt6V7MHCWRtLlwkkJWqPP7445H6m67OrPdJp6edf/758f3vf18gq1484wkQIECAAAECBAgQIECAQIkEBLLyN0sgK7+pigQIECBAgAABAgQIECBAILtARwpk/fjHP47jjz++kOGxxx5buabtXe96V6H5uSc9+eSTlTDMU089VXfpAw44IBYvXhwHH3xwTXMbCX/tvffe8cMf/jA+/OEP1/SuZg8SyNpcuGgg680334zp06cXDjkW7XW9V0cWfY95BAgQIECAAAECBAgQIECAQOMCAlmNG25aQSArv6mKBAgQIECAAAECBAgQIEAgu0BHCmSlk3xOOeWUePTRRws5ptN8TjrppEJzc05av359pOsKJ0yYUKhskVOrGrkecfLkyXHRRRdtF6eLCWRtvmWKBrJSpeeeey5GjBgRP/3pTwvtxSKTBLKKqJlDgAABAgQIECBAgAABAgS2jYBAVn53gaz8pioSIECAAAECBAgQIECAAIHsAh0pkPXaa6/F+PHjY86cOYUcTzzxxLjxxhujR48ehebnmvTMM8/E8OHDI4WLijwzZsyoOLTxB7F2y/3qV7+Kz372s/HCCy/U/cq+ffvGokWLoqWlpe65uScIZG0u2kggK1VL11+mUFY6SW1rPAJZW0PZOwgQIECAAAECBAgQIECAQB4Bgaw8jhtWEcjKb6oiAQIECBAgQIAAAQIECBDILtCRAlkJr+j3tsIvWLAghg0blr0PtRZMp2Ndc801ce6559Y6ZaNxRa8QbOTawrSASZMmxcUXXxxdunQptO5ckwSyNpdsNJDVaNCx3t4KZNUrZjwBAgQIECBAgAABAgQIENh2AgJZ+e0FsvKbqkiAAAECBAgQIECAAAECBLILFA0oDRgwoBJu6tWrV/Y1NbPg008/HUOHDo1ly5YVek2/fv0ihbL222+/QvMbnfTkk0/GkCFDYsWKFYVKNXLKVzodbNSoUYXe27t378p+SX7b8hHI2ly/0UBWqtjovqxnTwhk1aNlLAECBAgQIECAAAECBAgQ2LYCAln5/QWy8puqSIAAAQIECBAgQIAAAQIEsgt0tEDWm2++WTmpadq0aYUtzzzzzJg+fXp069atcI0iE9euXVu5avCGG24oMr0yZ+7cuTFy5MhC8xsNsw0cOLByXeQ73/nOQu/PMUkga3PFHIGsRk9uq6e3Aln1aBlLgAABAgQIECBAgAABAgS2rYBAVn5/gaz8pioSIECAAAECBAgQIECAAIHsAh0tkJUAH3vssTjhhBPihRdeKOx5+eWXx4QJE7baFXzr1q2LGTNmxMSJEwuv+Ygjjohbbrkl3vOe9xSqkUI3M2fOrHx30WdbhdnSetP6//3f/z0+85nPFFp+vUGgRq7ymzp1akyePLnudRb5fc4RyEoLXb16daRat99+e93rrmdCvX2op7axBAgQIECAAAECBAgQIECAQF4Bgay8npW/cW1YMv3By0OAAAECBAgQIECAAAECBAhsfwJFAhzpK8p6ZWFaeyNBmdYOdu/ePWbPnl25/rCNPyxlbXQKY6V3TZo0KdasWVO4dgp0pRO2GlnvypUrY/DgwbF8+fLC60jfkf5tzRPGXn/99crpYFOmTImXXnqp0NrrDQI1ss/KGMhKqEuXLo1BgwY1tE+rNafePlSr5+cECBAgQIAAAQIECBAgQIBA8wQEsvLbCmTlN1WRAAECBAgQIECAAAECBAhkF+iIgayE+NBDD8WQIUMaOiUrhbLSiVGnnXZa007KSkGi66+/Pr72ta81FHLp169fLFiwIPbbb7+G9lCuq+nGjRsXl1xySSTDZj//9V//FV/5ylcaPrmp3iBQRwxkpf2a9moK/zXrqbcPzVqHugQIECBAgAABAgQIECBAgEB1AYGs6kb1jhDIqlfMeAIECBAgQIAAAQIECBAgsA0EOmogK2dwJF0jmE58yh0uSlfA/b//9/9i1qxZDe+MFOoaNWpUQ6djtS7iueeeixEjRsRPf/rThtaVrg684oorok+fPg3VaW9y8pszZ04lNFf0VKwNa9cbBOqIgazk9dRTT1X2x7Jly5rS13r70JRFKEqAAAECBAgQIECAAAECBAjUJCCQVRNTXYMEsuriMpgAAQIECBAgQIAAAQIECGwbgY4ayEraOYMjhx9+eFx66aXxsY99LDp16tRQM9966634yU9+Ugl5/fKXv2yoVpp88sknV4JJPXr0aLhWa4E77rijErpp5ArFVKtnz57x9a9/PUaPHp3tCsMXXnghbrzxxmxBrNZvrjcI1FEDWekUtXQ9ZOppM556+9CMNahJgAABAgQIECBAgAABAgQI1CYgkFWbUz2jBLLq0TKWAAECBAgQIECAAAECBAhsI4GOHMhKwZFbbrklxo4d23CwqLV96dSnM888M4499tjo2rVrXV1NAZ4HHnggrr766rj33nvrmtve4N69e8fixYvjsMMOy1KvtUjOE8ZSzZaWljjrrLNi8ODB8Y53vKPutb7xxhvx2GOPxQ033FC5mrDRoFhbC6g3CNRRA1nJ7q9//WuMGTMmbrvttrp7WW1CvX2oVs/PCRAgQIAAAQIECBAgQIAAgeYJCGTltxXIym+qIgECBAgQIECAAAECBAgQyC5QNJCVfSENFkzhj3Q1Xb0hqNzBotbPSEGof/mXf4njjjsuDjnkkMpJULvtttvbVwamMNgrr7xSuUrviSeeqISIlixZkuVqvdY1pCsUZ8+eHUOHDs1yVeGmLfrLX/5SCd2k07JyPh//+McjBduOPPLIeO973xu77rrrRn1dt25dJXC1atWqyrV4999/f+VfjmsJt/Qd9QaBOnIgKzk+8sgjMWzYsEqfcj719iHnu9UiQIAAAQIECBAgQIAAAQIE6hMQyKrPq5bRAlm1KBlDgAABAgQIECBAgAABAgS2sUBHD2Ql/mYFi7Zxa+Pyyy+PCRMmRJcuXZq2lBUrVsQXv/jFSjBqR3/qDQJ19EBWCs6lPTh58uSsW6PePmR9uWIECBAgQIAAAQIECBAgQIBAXQICWXVx1TRYIKsmJoMIECBAgAABAgQIECBAgMC2FRDI+l//p556Ks4+++xYunTptm1IprenaxOnT58e3bp1y1Sx/TIPPvhgnHbaadlPQmr6wut4wYgRI2LGjBmx55571jyroweyEtQzzzwTw4cPr5yWlesRyMolqQ4BAgQIECBAgAABAgQIEGi+gEBWfmOBrPymKhIgQIAAAQIECBAgQIAAgewCAln/IF25cmWMHDkya3gke8NqKFgkPFRD2S0O2ZFDWRMnToxJkyZFugKynkcg63+1Fi5cGKNHj65cM5njEcjKoagGAQIECBAgQIAAAQIECBDYOgICWfmdBbLym6pIgAABAgQIECBAgAABAgSyCwhkbUxa9pOyzjjjjMo1cT179sy+V6oV/PnPfx5f+tKXYvny5dWGluLnLS0t8Y1vfCNOOumk6NSpU91rFsj6X7K1a9fG+PHj44YbbqjbsK0JAllZGBUhQIAAAQIECBAgQIAAAQJbRUAgKz+zQFZ+UxUJECBAgAABAgQIECBAgEB2AYGszUn//Oc/xwUXXBDz58/P7t3MgukUp/Rva1xT2N53/OEPf4jzzz8/7r777mZ+atNr/+u//mtccsklsddeexV+l0DWP+gef/zxGDRoUJZrLQWyCm9JEwkQIECAAAECBAgQIECAwFYXEMjKTy6Qld9URQIECBAgQIAAAQIECBAgkF1AIKtt0hSmmTFjRkyfPj3bVWvZm/d/BXv37h2XXnppfOELX4guXbo06zU1101X06VTuq699trt3m7Tj/rMZz4TX/3qV+Ooo44qdCrWhvUEsv6h8eabb8aVV15ZCTo2+ghkNSpoPgECBAgQIECAAAECBAgQ2HoCAln5rQWy8puqSIAAAQIECBAgQIAAAQIEsgsIZLVPun79+vjpT38aEydOjF/+8pfZ7XMUTAGiK664Ivr06ZOjXLYaZbDb8GMHDBhQOdnrmGOOyRZqE8jaeDulk+dGjRoVS5YsaWifCWQ1xGcyAQIECBAgQIAAAQIECBDYqgICWfm5BbLym6pIgAABAgQIECBAgAABAgSyCwhkVSddu3ZtXH/99fGNb3wjXnrppeoTtsKIlpaWmDJlSnz+85+PnXfeeSu8sdgrkt2tt94a//Zv/xYrV64sVqRJs7p37x4nnnhijB07No444oiGT8TadJkCWZs3bunSpZWrC9MpakUfgayicuYRIECAAAECBAgQIECAAIGtLyCQld9cICu/qYoECBAgQIAAAQIECBAgQCC7gEBW7aSrV6+OOXPmxMyZM7dZMCsFscaNGxenn356dOvWrfbFb+ORKZg1b968+Pa3vx2//e3ZTYy0AAAgAElEQVRvt+lqDjrooBg9enTlisd3vOMdTVuLQNbmtMkkXVt43XXXFXYXyCpMZyIBAgQIECBAgAABAgQIENjqAgJZ+ckFsvKbqkiAAAECBAgQIECAAAECBLILCGTVT/rKK6/E3XffHd/5znfi/vvvr79AgRnpasIzzzwzjj322OjatWuBCtvHlHXr1sWyZcvixhtvjDvuuGOrBdtSkO3kk0+uhLAOPPDAbNcSbklVIKttnRUrVsTQoUNj+fLlhTalQFYhNpMIECBAgAABAgQIECBAgMA2ERDIys8ukJXfVEUCBAgQIECAAAECBAgQIJBdQCCrOOn69evjL3/5S/zkJz+JH/7wh5VwVq4rDXv37l0JX6UQ0VFHHRU9evQovtDtdGY6NeuXv/xlpGvs7rnnnvjNb36TbaWtfscff3z069cv9t133+xXElZbrEBW20Lp92bu3LmVU8qKPAJZRdTMIUCAAAECBAgQIECAAAEC20ZAICu/u0BWflMVCRAgQIAAAQIECBAgQIAAge1YIJ3+9OKLL8Yf//jHyrV8zzzzTOUUoBTMeeKJJ2LNmjUbrb579+5xyCGHVE686tu3b+y3336RrtPr06dP9OrVa6sHiLY17auvvhr/+Z//GU8//XSkU5SSYQq4pasi2wprpVOvUvBql112iQ996EPx3ve+Nw444IDYf//9Y4899og2/uC3rT/R+wkQIECAAAECBAgQIECAAAECHUpAICt/uwW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P4/e/cCbed45w/8WVgISl2CMlM1aCihBkkJoxO3KuLaCY1rmegwWhGrQ9zKEMZMEnWroK4Z4n6/1CVTbVwSLNVWSTGtmdVKZamiqtTlv573331mn519zt77nN/Z57znfN61spac/b6/93k/v2fvk9X97fM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zMkE4cAACAASURBVC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j0k8Af/vCHNH/+/PSTn/wkPf/88+mXv/xl+vWvf50WLVqU3n777fTee++ljz/u9LHXTyN1WwIECBAgQIAAAQIECBAgQIAAAQIECBAgQIAAgbII5KDCMssskz7xiU+k4cOHp7XXXjutu+66aaONNkqbbrppGjVqVFphhRXK8jjGSYAAgcUEBLLiJ4VAVrypigQItFHg0UcfTffee296+OGH07x589p4Z7ciQIAAAQIECBAgQIAAAQIECBAgQIAAAQIECBAg8P8FRo8enXbYYYf05S9/OY0ZMwYLAQIESiUgkBXfLoGseFMVCRDoY4EFCxaka665Jt1www3p5Zdf7uO7KU+AAAECBAgQIECAAAECBAgQIECAAAECBAgQIECgeYH11lsvjR8/Ph188MFpxIgRzV/oTAIECPSTgEBWPLxAVrypigQI9JHAnDlz0kUXXZRuvfXWPrqDsgQIECBAgAABAgQIECBAgAABAgQIECBAgAABAgTiBPbZZ5909NFHp7Fjx8YVVYkAAQLBAgJZwaApJYGseFMVCRAIFsjbEp599tnpnnvuaVh5k002SVtuuWUaOXJk2mCDDdI666yTVl999bTSSiulZZddNtX5RdKwphMIECBAgAABAgQIECBAgAABAgQIECBAgAABAgSGrsDHH3+c/vSnP6U333wzvfbaa+mVV15JL774YvrpT3+annrqqfSzn/2sIc5uu+2WTjzxRNsZNpRyAgEC/SEgkBWvLpAVb6oiAQJBAq+//nqaMmVKuvTSS7usuPTSS6f8/yzI/4jdcccd05prrhl0d2UIECBAgAABAgQIECBAgAABAgQIECBAgAABAgQINBZYuHBheuihh4rFBfJOL++//36XF02cODFNnTo1rbrqqo0LO4MAAQJtEhDIiocWyIo3VZEAgQCBWbNmpeOOOy4tWrSobrVtttkmfe1rX0tf/epX07BhwwLuqAQBAgQIECBAgAABAgQIECBAgAABAgQIECBAgACB3gm8++676brrrktXXHFFeuyxx+oWGz58eJo+fXo68MADe3czVxMgQCBIQCArCLKqjEBWvKmKBAj0UuDII4/sclWsXXfdNU2aNCnttNNOvbyLywkQIECAAAECBAgQIECAAAECBAgQIECAAAECBAj0ncCDDz6YZsyYke677766N8mrZc2cObPvBqAyAQIEmhQQyGoSqoXTBLJawHIqAQJ9K7BgwYJ0yCGHpHnz5i12oy222CKddtppaY899ujbQahOgAABAgQIECBAgAABAgQIECBAgAABAgQIECBAIFDgrrvuSqeffnp6+umnF6s6evTodPXVV6cRI0YE3lEpAgQItCYgkNWaVzNnC2Q1o+QcAgT6XGDOnDlp//33r7tF4VlnnZWmTJnS52NwAwIECBAgQIAAAQIECBAgQIAAAQIECBAgQIAAAQJ9JTB16tR00kknLVY+b2E4e/bsNHbs2L66tboECBDoVkAgK36CCGTFm6pIgECLAnfccUfae++908cfd/pISnlVrIsvvjiNGjWqxYpOJ0CAAAECBAgQIECAAAECBAgQIECAAAECBAgQIDDwBObPn5+OOuqoxVbLymGI2267Le25554Db9BGRIDAoBcQyIpvsUBWvKmKBAi0IJDDWHvttddiVxx66KHpiiuuSHU++Fuo7lQCBAgQIECAAAECBAgQIECAAAECBAgQIECAAAECA0sgL1Lwta99LV111VWLDez2228XyhpY7TIaAkNCQCArvs0CWfGmKhIg0KRA3qZwxx13XGxlrFNPPbXYR9tBgAABAgQIECBAgAABAgQIECBAgAABAgQIECBAYLAKnHbaaemMM87o9Hg5FPHQQw/ZvnCwNt1zERigAgJZ8Y0RyIo3VZEAgSYEFixYkLbbbru0aNGiTmdPmzYtHXfccU1UcAoBAgQIECBAgAABAgQIECBAgAABAgQIECBAgACBcgtMnz49TZ48udNDDB8+PP3oRz9KI0aMKPfDGT0BAqUREMiKb5VAVrypigQINCHwhS98Ic2bN6/TmcJYTcA5hQABAgQIECBAgAABAgQIECBAgAABAgQIECBAYFAJ1AtljR49Oj3xxBOD6jk9DAECA1dAICu+NwJZ8aYqEiDQQODII49Ml156aaezbFNo2hAgQIAAAQIECBAgQIAAAQIECBAgQIAAAQIECAxVgXrbF06cODHNnDlzqJJ4bgIE2iggkBWPLZAVb6oiAQLdCMyaNSsddNBBnc449NBD05VXXsmNAAECBAgQIECAAAECBAgQIECAAAECBAgQIECAwJAVOOyww9JVV13V6fmvvfbadOCBBw5ZEw9OgEB7BASy4p0FsuJNVSRAoAuB119/PW200UZp0aJFHWdsscUW6cknn0x1PuA5EiBAgAABAgQIECBAgAABAgQIECBAgAABAgQIEBgyAh9//HHaaqut0tNPP93xzMOHD0/PP/98WnXVVYeMgwclQKD9AgJZ8eYCWfGmKhIg0IVAva0K582bl0aNGsWMAAECBAgQIECAAAECBAgQIECAAAECBAgQIECAwJAXmD9/fho9enQnB1sXDvlpAYBAnwsIZMUTC2TFm6pIgEAdgUcffTRtu+22nV4566yz0pQpU3gRIECAAAECBAgQIECAAAECBAgQIECAAAECBAgQIPAXgalTp6aTTjqpk8fcuXPTmDFjGBEgQKBPBASy4lkFsuJNVSRAoI7A7rvvnu65556OV/JWhU899RQrAgQIECBAgAABAgQIECBAgAABAgQIECBAgAABAgRqBLbccstOWxfutttu6e677+ZEgACBPhEQyIpnFciKN1WRAIEagTlz5qQddtih00/vvPPOtMcee7AiQIAAAQIECBAgQIAAAQIECBAgQIAAAQIECBAgQKBG4K677krjxo3r9NOHH344jR07lhUBAgTCBQSywkmTQFa8qYoECNQI7LvvvunWW2/t+Omuu+6a7r33Xk4ECBAgQIAAAQIECBAgQIAAAQIECBAgQIAAAQIECHQh8OUvfzndd999Ha/us88+6ZZbbuFFgACBcAGBrHBSgax4UhUJEKgWWLBgQdpwww07oTzwwANpp512AkWAAAECBAgQIECAAAECBAgQIECAAAECBAgQIECAQBcCDz74YNp55507vfrCCy+kESNGMCNAgECogEBWKGdRzApZ8aYqEiBQJXDSSSelqVOndvxkm222SY8++igjAgQIECBAgAABAgQIECBAgAABAgQIECBAgAABAgQaCIwZMyY99thjHWdNmTIlnXXWWdwIECAQKiCQFcpZFBPIijdVkQCBKoH1118/vfzyyx0/ufzyy9Phhx/OiAABAgQIECBAgAABAgQIECBAgAABAgQIECBAgACBBgLf+9730hFHHNFx1nrrrZdeeuklbgQIEAgVEMgK5SyKCWTFm6pIgMBfBPJKWNtuu22Hx9JLL51+//vfp2HDhjEiQIAAAQIECBAgQIAAAQIECBAgQIAAAQIECBAgQKCBwLvvvps++clPpvfff7/jzLlz56a8cpaDAAECUQICWVGS/1dHICveVEUCBP4iULtd4f7775+uv/56PgQIECBAgAABAgQIECBAgAABAgQIECBAgAABAgQINClwwAEHpNmzZ3ecbdvCJuGcRoBA0wICWU1TNX2iQFbTVE4kQKBVgS984Qtp3rx5HZdde+216cADD2y1jPMJECBAgAABAgQIECBAgAABAgQIECBAgAABAgQIDFmBWbNmpYMOOqjj+UePHp2eeOKJIevhwQkQiBcQyIo3FciKN1WRAIGU0h/+8If0iU98opPFq6++mtZcc00+BAgQIECAAAECBAgQIECAAAECBAgQIECAAAECBAg0KbBw4cL0qU99qtPZb7/9dlphhRWarOA0AgQIdC8gkBU/QwSy4k1VJEAgpTRnzpy0ww47dFhssskm6ac//SkbAgQIECBAgAABAgQIECBAgAABAgQIECBAgAABAgRaFBg5cmT62c9+1nHVww8/nMaOHdtiFacTIECgvoBAVvzMEMiKN1WRAIGU0nnnnZcmTZrUYXHooYemK6+8kg0BAgQIECBAgAABAgQIECBAgAABAgQIECBAgAABAi0KHHbYYemqq67quGrGjBnp2GOPbbGK0wkQIFBfQCArfmYIZMWbqkiAQErpyCOPTJdeemmHxbRp09Jxxx3HhgABAgQIECBAgAABAgQIECBAgAABAgQIECBAgACBFgWmT5+eJk+e3HHVxIkT08yZM1us4nQCBAjUFxDIip8ZAlnxpioSIJBS2nnnndODDz7YYXHnnXemPfbYgw0BAgQIECBAgAABAgQIECBAgAABAgQIECBAgAABAi0K3HXXXWncuHEdV+20007pgQceaLGK0wkQIFBfQCArfmYIZMWbqkiAQEpp4403Tj//+c87LJ599tm06aabsiFAgAABAgQIECBAgAABAgQIECBAgAABAgQIECBAoEWBn/zkJ2mzzTbruOpzn/tceu6551qs4nQCBAjUFxDIip8ZAlnxpioSIJBSWn311dOiRYs6LF599dW05pprsiFAgAABAgQIECBAgAABAgQIECBAgAABAgQIECBAoEWBhQsXpk996lMdVw0fPjy99tprLVZxOgECBOoLCGTFzwyBrHhTFQkQSCkNGzYs/elPf+qw+OMf/1j8zEGAAAECBAgQIECAAAECBAgQIECAAAECBAgQIECAQGsC7777blpuueU6Llp22WVT/pmDAAECEQICWRGKnWsIZMWbqkiAQEppiSWWSB9//H8fMR999FGq8yHOigABAgQIECBAgAABAgQIECBAgAABAgQIECBAgACBBgL5e7f8/VvlyN+75e/fHAQIEIgQEMiKUOxcQyAr3lRFAgRSWix8VR3OAkSAAAECBAgQIECAAAECBAgQIECAAAECBAgQIECAQGsCtYEJ37+15udsAgS6FhDIip8d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DDIA1mvv/56mjBhQvr+979f9PqMM85Ip5xySin7/p//+Z/pwAMPLMa+yy67pPz3VVddtTTPUvbxlwY6cKC1759Zs2YV76eyHGUff3Z+991306RJk9LMmTNL/xlWlnnT23EuWLAgjR8/Pj377LNFqblz56YxY8b0tqzrCRAgQIAAAQIECBAgQIAAAQIECBAomYBAVskaZrgESiQgkBXfLIGseFMVCRAQyCrNHCh7oCl6/LVBlXY0cqAFkj744IP0/PPPp9tvvz098cQT6bnnnkuvvPJKQTFixIi00UYbpe233z6NGzcufeYzn0lLLLFES0xlDzT19fgj6v/rv/5rOvXUU4u+HHnkkWnGjBlp2LBhHX0SyGppyrbl5EcffTRtu+22xb3qhWMFstrSBjchQIAAAQIECBAgQIAAAQIECBAgMOAFBLIGfIsMkEBpBQSy4lsnkBVvqiIBAgJZpZkD0YGmdj949PiHciDro48+SnPmzClWfPvRj37UVCv33nvvdPLJJ6fNN9881flHWt0aEYGjSuHq4FFTA+7ipFZWh4scf73hRNQfyIGs6uBRb3rWm2sH4upSAlm96ahrCRAgQIAAAQIECBAgP3ynEgAAIABJREFUQIAAAQIECAwdAYGsodNrT0qg3QICWfHiAlnxpioSIDBAAlmvvfZauuuuu9IDDzyQ5s2b17HKTw6PbL311mnPPfdM2223XaeVY5ppXru2LMwBmZ///OfptttuS4888kiaP39+evvtt9MnPvGJNGrUqGKVohyI+dznPtfyKkWV54wONDXjF3lO9PiHaiArz6upU6emc845p+X25Pl41llnpYkTJ6Zlllmm4fURgaPKTQSy6nMLZHU/DaMDWRErjglkNfzocAIBAgQIECBAgAABAgQIECBAgAABAgPk+zeNIEBgcAoIZMX3VSAr3lRFAgT6+R+Ev/vd79K5556bLr744iLA1N0xcuTI9O1vfzvttddeTYea2hHI+vGPf5xOOeWUdPfddzecTzmUlbcn+/znP9/w3NoTogJNtSYtD6SLC/JqTdmhqyNq/FHjbaZOZCCpmfs1Ouedd95J3/rWt4r3S+XIWxPmre7y+2LttddOSy+9dPFSDp68/PLL6dZbb03f+c53Un6vVY78Psp1qrfGq3fvyOcXyKrfXYGs7me9QFb3Ph9//HHx3n766afTY489lp566qn0m9/8Jj3zzDOdLszh5rXWWittueWWaZtttklbbLFFWmWVVZpeLa/RZ5PXCRAgQIAAAQIECBAgQIAAAQIECBBYXMAKWWYFAQJ9JSCQFS8rkBVvqiIBAv0YyHruueeKIElebaSVY8qUKSn/WX755Rte1peBrLwq1uzZs9MxxxzTKezSaFDrrLNOmj59erFiVrNbx+WaUYEmgaxGHfq/1yMDSc3ftf6ZH3zwQZo2bVo64YQTOk44/vjj04knnlgEK7o7Fi5cWASwrr322o7TLr300nTEEUd0OwcHyvP3dO739fgj6g/kQFZP5+ybb75ZzK2bb765KHHQQQeliy66qFgxsL+PwbJCVn6OHAKeOXNmevjhh3vEusMOOxS/g3ffffeG4cwe3cBFBAgQIECAAAECBAgQIECAAAECBIa4gEDWEJ8AHp9AHwoIZMXjCmTFm6pIgEA/BbKef/75dNhhhxXbE1aOHFA69thj01ZbbVV8OZwDTzlIct9996V///d/TwsWLOg495vf/Gax9VqjUFZfBbLyqiTXX399+vrXv96xslcOG+Qvtw855JD02c9+tlip6P3330+/+MUv0tVXX118cV5ZBSyfe8kll6QDDjig6VBWT0MptZNcIKv5t31E4Kb5u3V/5g9/+MO0//77p1dffbU4MW9beNxxxzW19WA+v3Z1rY022ijddNNNaeONN+7yxgPl+Xs69/t6/BH1B2MgK2/Zmldsq8zVZuZa1PukUZ2yB7Ly78U5c+YUoeQnn3yy0eM29Xr+nZs/T8aOHdv06pNNFXYSAQIECBAgQIAAAQIECBAgQIAAgSEuIJA1xCeAxyfQhwICWfG4AlnxpioSINAPgaw33nijCC7lMEg+cjhpxowZRZBpqaWWqtuTeiv85NV+JkyY0NIKP4221Wt2QuRtofbbb7/0yiuvFJeMHj06XXDBBcV2UPVWvcoBrnxNXk2rEkLLK2XlFWTyNc0cPQ2l1NaOCJE0M97ac6LG35N79/Sa/rKqHe97771XrHB1/vnnFy+NGzcuXXbZZWn11Vdv6dF+9atfpQMPPLBjVbq8xeRpp52Wllxyybp1BsrzdzV38up62267bdMGs2bNKj4zoo4In8EWyMpz9aSTTipWc6s+coDo9NNP7/IzPqonjeqUOZCVA705OHXOOed0esy8Qt5uu+2WvvSlL6Wtt966WDFvxRVX7PhdlH//vPXWW8VKjo8//nixslb+U7tNcCurTzZy9joBAgQIECBAgAABAgQIECBAgAABAmmx74vy/1bnIECAQISAQFaEYucaAlnxpioSINDmQFb+x+bll1+eJk6cWNi3slLUb3/72yLIdccddxTXbrbZZumGG25II0aM6LKPfbFCVv5iOwerrrnmmuK+OYyVn2mTTTZpOJ9+9rOfFVt5VUJZX/nKV4qVs1ZeeeWG10YFmiJCJA0HW+eEqPFXStcGK3oyplaviQ70NHv/vDrc+PHj07PPPltccsstt6R99tmn2cs7zsvvvxx+nDx5cvGzHODIwcbVVlutbq3+miu1g2l3IKuvVpGrPFf1PBpMgax6KwdWnjkHUPNKgdtvv33L8zbygrIGsmpXuMsmOXh18sknp8MPP7wIYLVy5Dl+xRVXFOGuHNSqHEcddVQ699xzG64+2cq9nEuAAAECBAgQIECAAAECBAgQIEBgqApYIWuodt5zE+h7AYGseGOBrHhTFQkQaHMg69e//nU66KCD0n/9138V9v/8z/9cfPmbtyhs5shbHeZt/irBlFZX+IlYISsHwvIz5NVFWgmU5efLgYUcLsnX5yNfnwMxe+65Z8PHjwo09VfIJmr8FaihFMjK2xVWgiwjR45MN954Y9pwww0bzpl6J+RVpXbddddi/m6wwQbFKm2bbrpp3Vr9NVdqByOQNakIbuYj4jOsRxOniYseeeSRYqXDysqBxx9/fBEUOvXUU4urc3j1yiuvTHkLw/46yhjI+vDDD9P06dOLVfIqR97i9z/+4z/S3/zN3/SK8oUXXkh5C+AHHnigo855552XvvGNbzS9nW6vBuBiAgQIECBAgAABAgQIECBAgAABAoNYQCBrEDfXoxHoZwGBrPgGCGTFm6pIgECbA1m33npr2nfffQv3/KX87NmzuwyD1GtO7Qo/+Qv+66+/Pq277rp1exm9QlZepSSHyK666qrifgcffHCxVWErq5PUbtl46KGHpgsvvLDhiiRRgab+CtlEjb/S6KEUyIq0q11ta+7cuWnMmDFNvX/6a4Wwnj5/T+e6FbJa+9WYP5dzGOvrX/96yvMrHzlkWgmRVa9suPPOOxefdzkM2B9HGQNZzz33XMqrKeZAcrXtGmusEULYk9UnQ26sCAECBAgQIECAAAECBAgQIECAAIFBLiCQNcgb7PEI9KOAQFY8vkBWvKmKBAi0MZBV+0V4XoEjr461zDLLtNSH2i+nu9u+LTqQFbV1XG0w7aabbkobb7xxtw49DaXUFu1pSKWlJtU5OWr8ldIRwYrePlO7ro+0669AVvXWfL1x22WXXYpV5lZdddWGZfprrjccWNUJZd+y8L333kvXXXddyqthVba+22233dJFF12U8jaF+agX+Jk2bVoaO3Zs21dhivjcyKvMbbvttsWz1ZuPrbzHGs2V2hByT4LMje6RX8/PNGHChI7VzS655JJii2AHAQIECBAgQIAAAQIECBAgQIAAAQI9FxDI6rmdKwkQ6F5AICt+hghkxZuqSIBAGwNZeRurr371q+mxxx4r3LsLUnXXmLzV2tFHH11s9ZePE088MeVQw5JLLrnYZdGBrDvvvLNje8FGq3N19wy//OUvi60X582bV5yWVwobP358t/MxKpTTXyGVqPFXkCKCFWX5AIi0ayUsEjlXBLLqz7YyB7J+9atfpSlTphSrFFaOvB1rDtquueaanR540aJFafLkyR2f23m71qOOOqr42fDhw9v2Voz43GhnIKv2911Pg8yNgHOwLm+JeP755xenHnHEEek73/lOWm655Rpd6nUCBAgQIECAAAECBAgQIECAAAECBLoQEMgyNQgQ6CsBgax4WYGseFMVCRBoYyDriSeeSHm7qvwFc96u6uabb25pu8LqZs2YMSMdd9xxxY/222+/dPnll6eVVlppsX5GB7KqwxO9+cK69kv20047LeU/dX55djxTVCgnMmTTyhsoavyVe0YEK1oZf3+e+8Mf/jBtv/32xRBGjhyZbrzxxrThhhv2aEg5TLLrrrs29T6MnCsCWfXbVcZA1quvvlqEdS6++OJiHuUjB6zyZ1gOWQ0bNqzuw+b3bL7m9NNP77huxIgR6V/+5V/SP/zDPzTctrVHE77motrPjUmTJqVzzjknLb300k2Xb2cgqzbI3Ex4t+kHqTnxmmuuSYccckjx01ZWouvp/VxHgAABAgQIECBAgAABAgQIECBAYLALCGQN9g57PgL9JyCQFW8vkBVvqiIBAm0MZN1www1p//33L8x33HHHYpurnq6MUr1S1TbbbFPUqmyPVd3UyEBWZAAob0OVQwn5Tz7y1lA5ZNZVkCGfExVoigzZtPIGihp/5Z6R/WjlOfrj3NpQxqxZs4rtxVo9arc/+9KXvlSsWLTaaqvVLRU5VxoFj1p9lmbOjxx/9f3eeuutdO+996Y77rgjPfPMMymvOpaPzTffPG233XZp7733TltvvXVT27E2chko8/yjjz5KP//5z4vwa54zle0J83OPGTMmnXfeeWmLLbZouAVhnoNPP/10OvbYY4tt8ipH/vw+/PDDU15hK/93d+HUZnrf1TlvvPFGcY977rmn6c/e2lrtDGS1sqJdb1zytdXBz8022yzl39k5MOcgQIAAAQIECBAgQIAAAQIECBAgQKBnAgJZPXNzFQECjQUEshobtXqGQFarYs4nQKApgXb9g7B69Y38hfhFF11UrKrSk6P6C/HuVgyKDGS9+eabxTZOeWWvfPQ0FFN53lZXI4kKNPVVSKVRH6PGX7lPbVCl0f2jXu9t33syjtrtxHbbbbciGFO7LVyj2i+++GIRRqlslTlt2rSUVwjqKvwSOVcaBY8ajb3e69WfA81c39ve5Tl3ySWXpDPPPLNTIKnevbfaaqs0derUNHbs2LTEEkt0ObxGLv0VyMrBqd///vdFCOv+++9PN910U0fwrPIwOTj1zW9+M02cOLHl1a3eeeeddOmllxYrbeXAYfWRt4PdZ5990g477FAEglZYYYVm2tvUObXhxnrh4FbmVb2VpCJDVJG1GgEJZDUS8joBAgQIECBAgAABAgQIECBAgACB1gTa9f1ba6NyNgECg0FAICu+iwJZ8aYqEiDQxhWyGgUPWmlGs19SRwayIsMp+VlbDSi1en5XntHP0WzfosZfud9QCmTlZ85hibzCXN4uLh857JO37VxmmWWaakHeWi5vDffd7363OL+ZFXAi50rk+7/ywK0EZ/I1vQlkLVq0KE2ePLlYHarZIwdOTz755CK01FWfGrm0O5CVV5DKY85b41WvglX9zDmIdcwxx6RDDz00rbrqqs1y1D0vu1522WVFOKs2mFW5YJVVVim2NDzrrLNS/u/eHHl1rj322KPjfVRv+9xW5lVfB7JqA2R5VbZx48b1hqDLa1sNCffJIBQlQIAAAQIECBAgQIAAAQIECBAgMIgEBLIGUTM9CoEBJiCQFd8Qgax4UxUJEBDIanoO1IZT5s6dW2zV1dOj1YBSq+d3Na7IkE0rzx41/so9h1og64MPPkh5RasTTjihg/34449P3/rWtxpu/blw4cLivEqYKAeF8kpPBxxwQLdbw0XOlUbBo1bmUuXcVoIz+ZqeBrJ++9vfFtuK5jBM5cjbEuZt9/72b/+2WMEpryiVA0w5OHf22WenJ598suPcc845pwhzLbXUUos9ZiOXdgey8gCff/75dNhhh3WspFYZdF6x6mtf+1rafffd04orrtiTlnV5Td4G8u67705XXHFFevjhhzudlwNgV199ddp+++17fc/qz6FKsdqQUyvzqq8DWbUrM5544okpz5kll1yy1xbVBWpX4curQebVy5ZbbrnQ+yhGgAABAgQIECBAgAABAgQIECBAYCgJCGQNpW57VgLtFRDIivcWyIo3VZEAgSEWyOqu4Y1WDBLI6t3bJTqQ1bvRlPPqvM1bDlZdfPHFHQ+Qt3TLYaG99torrb322mnppZcuXstBnpdffjndeuutRbCierWj7gJC1TIDPZDVqIsR489BuOx1yimnFLfLYbYZM2akQw45pG7AKp+TVyPLK5jl6yrX5K1Od95558WGPBADWXmQOaSUx5a3D8yho1GjRqU11lij2wBfo34083oOtuUA3Pz589P3v//99PjjjxcrwU2YMKHX937//feLQGPuX/XRasipOrDV14Gs7JHHmwN9+dhoo42K1cs23XTTZjibPuepp55K++23X8cqZdOnTy+2M3UQIECAAAECBAgQIECAAAECBAgQINBzAYGsntu5kgCB7gUEsuJniEBWvKmKBAgIZHXMgVYDWT1dbadyw1YDSq2e39Xkjgip9OSNEzX+ntx7MF2TQ1k56JNDVjn408qRw0R527eJEyc2tdVh5FxpFDxq5TmaPTdi/LVBlWbDbLXhua985Stp5syZaeWVV+40/EYu/bFCVrO+ZTvvN7/5TRHs+sEPftBp6F/84heLLWTXWmutph6pnYGsPKDnnnsu5fmTVy7LR9669Pzzz2+4Ml5TD5NSEYCrXgEuh75uuummtPHGGzdbwnkECBAgQIAAAQIECBAgQIAAAQIECNQREMgyLQgQ6CsBgax4WYGseFMVCRBoYyDrmmuuKVaVycdBBx2ULrroomK1mZ4c1V+Ijxw5Mt14441pww03XKxUbSCju3s1CmTVbh3V20BWtUe9VVZqxxoVaIoIqfSkZ1Hj78m9B9s1H330UZozZ04644wz0o9+9KOmHi9vsXfyySenzTffvOmVhiLnSqPgUXcPkUNJf/zjH9P//u//pl//+tfFdoA//vGP05lnnpk22WSTLi/t7fjz6kQ5wFZZHWvcuHHpsssuS6uvvnpT5j/5yU+K8EwO0uTPuttuuy3lbf+qj0YuAllNUTd10oMPPtixSlnervONN95I999/f3HtLbfckvbZZ5+m6rQ7kPXhhx+mvGJVXh2vcuTx/9u//Vv667/+66bG3NVJ//3f/53y1qd5blaOc889t1iVLHpbxF4N1MUECBAgQIAAAQIECBAgQIAAAQIESiggkFXCphkygZIICGTFN0ogK95URQIE2hjIuvPOO9Oee+5ZmO+4447puuuu6/EKH9W1ttlmm6LWOuuss1g/awMZOcBSCVe02vzIYEQOepx++unFn3zk1UnytlTDhg3rclhRgabehlRadauc39PxVwdWenrvdlw3d+7cNGbMmHbcquMeOZi1YMGCdNddd6VHHnmkWEnnlVdeKV7PWxnmlW7yNnm77757+qu/+qumg1iVG0TOle76mMNKn//85zvm/6JFi9IzzzzT0PKBBx5IO+20U5fn9Xb8tSHMSy65pHivNnu89957RYgmr2aUj7yNYd4er/podX735jOs2XEPxvNqe5EDWPm9koNH+Tj00EPThRdemJZffvmGj9/uQFYeUFfblR5zzDFFwHnFFVdsOO7qE9566630ve99rwg1Vm9netRRR6UcyGrGoaUbOpkAAQIECBAgQIAAAQIECBAgQIDAEBQQyBqCTffIBNokIJAVDy2QFW+qIgECbQxkPf3002mPPfZIr776atpggw3SzTffnDbddNMe9eDss89OU6ZMKa7db7/90uWXX55WWmmlxWpFBrJy8er79maVr7zV3NFHH52uvfbaYsynnXZa8afOL8+OZ+ppoKkWpbchlR41LKViS7ADDzywuLyZFcEq92k1sNLT8fX2uv4IZPV2zI2uj5wrfdHHRgGp3o7/pZdeKla4yp9d+ehJj6tXwsthl2nTpqVll122g75VF4GsRrO2/uvV2/6NHj06XX/99cWqa5WtALtawaxetf4IZOVx5N8bJ510Urrgggs6DWuVVVZJu+22W8qr4OVgY/57DmhVfp/kAHAOYOXgVV5ZLq+Gdc8993QKYuWCeX7m+ZivdxAgQIAAAQIECBAgQIAAAQIECBAg0HsBgazeG6pAgEB9AYGs+JkhkBVvqiIBAm0MZP3mN79JEyZMSD/4wQ8K955u+VcbZsorzuQvkettrxQdyKpemavypf66667b8jzKqxqNHz8+Pfvss8W1s2fPLv7e3dHTQFNtzd6GVFp+2L9c0NPxtxpY6en4entdT8I6vb1nma5vtY95ha/qVe/WX3/99OlPf7rYoi0HOvP77pOf/GRaaqmlumTo7Vyvfp92tzVqs+/beivhteoikNX6rM9b/uXVCLN1PvIqiTkA+8EHH3Rawezggw8uwk6NVpvqr0BWHnsec96iNweSK6vhtS7S+YpPfepT6Zxzzil+By2zzDK9Led6AgQIECBAgAABAgQIECBAgAABAgT+IiCQZSoQINBXAgJZ8bICWfGmKhIg0MZA1vvvv59OOOGEYmu+fLSyRVR1o+bPn5/22muvYqWtfNxxxx1p3LhxdXsZHciqDVL1NFSWt4o64ogjijHnbeVuuummtPHGG3c7H3saaKot2tuQSk/fNFHj7+n9XTf0BHo719sdyKoX2IrcKrW7GVBrNVBnSyur61WeoXp1rPx5mwOwldUZH3744WJlqRz0zatk5VULK1vrdmXQn4GsPKboXm222WbphhtuKLY5dRAgQIAAAQIECBAgQIAAAQIECBAgECcgkBVnqRIBAp0FBLLiZ4RAVrypigQItDGQlbFvvfXWtO+++xbueVWO22+/PY0aNarpPuTVQfLKJlOnTi2uabRKVXQg67333uu0okr+Ij+Hq1ZeeeWmn+G1115L//iP/5jyalv5aDaYFhVo6m1IpekHrTkxavw9vf9gvK46GNIXoYr+mitRvert+Nu9ZaFAVuPOtxrIqv2dkVeWyqtlVVZWy1v5HXPMMSlvLZmPv//7vy9CWWuvvXaXgxlogawLL7ywCPTmsPLjjz+eFi5cmJ544olO4998883TWmutVWxpmH/n/vnPfy62+81HX3x2NO6kMwgQIECAAAECBAgQIECAAAECBAgMfgGBrMHfY09IoL8EBLLi5QWy4k1VJECgzYGsvKpV3hbqoYceKuxzMCmvmLX88ss31Yv8RXje9rCyVVNl66l62xXmgtGBrFyzekWV/Pf85X0eU51ffIs908cff5wuv/zyNHHixOK1ZldkyedGBZp6G1JpqlF1Tooaf0/vPxivE8jqvqu9netvvvlmsZLdzTffXNzokksuSTk01exRG+DMQdK8xWr1Ub1loUBWY9lWA1k//OEP0/7771+sqFi7OlblbtXn5J/lnuTVHLvaDnOgBbJ6slJjX392NO6kMwgQIECAAAECBAgQIECAAAECBAgMfgGBrMHfY09IoL8EBLLi5QWy4k1VJECgzYGsDF4dzMl/P+ecc9LkyZO7/PK70qTf/va3RRgib1GYj2ZW9eiLQFbtFmLrrLNOuvrqq9P222/fcD498sgj6ZBDDukIlOVw2gUXXJBWXHHFhtdGBZp6G1JpONAuTogaf6V89LZdzTzXGWeckXIIcKAcfR2q6K+5MlB8c4DyrLPO6uh53hr1sssuS6uvvnpTQ6zeKi+HL2+77ba0ww47dLp2oASymnqgJk+q/YysFzRrslSvTlu0aFHxOyO75+O8885L3/jGNxYLz+bg3EknnZSmTZtWnJd7lcN3BxxwQN2grUBWr9riYgIECBAgQIAAAQIECBAgQIAAAQJDRkAga8i02oMSaLuAQFY8uUBWvKmKBAj0QyDrnXfeKbb9u/jiizu+/M6hh7xq1DLLLFO3J3lFrKOPPjrdc889Ha83szJVXwSy8gCef/75dNhhh6V58+YV48nhsIsuuihts802db/Az8GOHMb6+te/nhYsWFBc09VqLV1NyqhAU3+FbKLGX/ERyEpJIKvvP8KfeuqpYmu3yqp8zQZIaz/nutreVCCrb3qYtyrMAau80lU+9txzzzRz5sy0xhpr1L3hiy++mA466KCOz/TugrYCWX3TM1UJECBAgAABAgQIECBAgAABAgQIDDYBgazB1lHPQ2DgCAhkxfdCICveVEUCBPohkJXRa1e7yj/bfffd07HHHpu23HLLtNJKK6WPPvooLVy4MN1yyy1F2KkSZMrnTpkypfjTaKvDvgpk5THUrnaVV1XJq7HkFbA++9nPpqWXXjq9//776YUXXihW1cmraL399tvFnFtllVWKZxo/fnxTWx3ma6ICTT0JZOVwQx577knlyD976aWX0p///Of0xhtvpF/84hfpf/7nf4ptIqdPn57WWmutTu+vqPFXigpklTeQ1R+9y/OmJ1u75XmeQ1iVldHy+zxvs5rf511taZffK3l7wnxdPvI1edvDnXfeebHfOQJZ8b+GcwD2+uuvLwKwuRfNrmI4e/bsIhhc+ZwePXp0uvLKK4vwbPUhkBXfMxUJECBAgAABAgQIECBAgAABAgQIDEYBgazB2FXPRGBgCAhkxfdBICveVEUCBPopkJXh66161UxDmg1j5Vp9GcjKX/rff//96Z/+6Z86Vs9pZvw5HJADS3nFnDq/LLssERVo6uswTFdbSUaNvxnjqHNqt16zZeGsNGHChF7z9vUc7GqAPQlk5Vr1AqT5/ZtX7asESPPnwe9+97v0/e9/v9ga78knn+wYRneraglk9Xo6LVagNizb7Kpmtatq5cI5lHX55ZenTTbZpOM+AlnxPVORAAECBAgQIECAAAECBAgQIECAwGAUEMgajF31TAQGhoBAVnwfBLLiTVUkQKAfA1kZP2/rdemll6YzzzyzCDN0d4wcOTJ9+9vfTnvttVdaYoklmupdXwayKgP41a9+lU477bR0zTXXNBzTwQcfnE4//fT0mc98puG5tSdEBZr6OgyT+3TjjTemDTfcsNMjRI2/ZbheXCCQ9XoRwMoho3z0NNBU24K+noNdtbw341+0aFGaPHlyylulNnvklbFOPvnk9M1vfrPL7VgFsprVbHxeva1h82fuBRdckFZcccXGBf4S4s19zisaVo7cvxzqWnbZZYsfCWQ1RekkAgQIECBAgAABAgQIECBAgAABAkNeQCBryE8BAAT6TEAgK55WICveVEUCBPo5kFVpwGuvvZYeeuihdMcdd6R58+Z1rDj1hS98IY0aNapYTSqvVDJs2LCWetaOQFYeUN7KL2+peNddd6UHHnggzZ8/v9j2Km9NuNVWW6WxY8emPfaRhvmdAAAgAElEQVTYI40YMaLpMFntg0YFmnoahtl8883T8OHDOw1r/fXXT5/+9KfTaqutltZbb71ia7B8zgorrLBYn6LG39IE6OXJZQpk9fJRm7q8N4Gmpm4QfFJPtufsbgh5PlxyySVNBUjz+z5vW5jf+90FSAWyYpr+4Ycfpuuuu67Y9rYS7u1qy8FGd6xeEe2oo45K5557bqftcQWyGgl6nQABAgQIECBAgAABAgQIECBAgACBLCCQZR4QINBXAgJZ8bICWfGmKhIgMMj/QdiuQFY7JlIZA03VLmUcv0BW55k91ANZFY233nor3XvvvUWA9JlnninCmPnIocXtttuuCJBuvfXWXa6KVa0qkBX36Zm3wZ00aVK67bbbUt469bvf/W7Rh54cL774Ypo9e3YR8MornVUfAlk9EXUNAQIECBAgQIAAAQIECBAgQIAAgaEnIJA19HruiQm0S0AgK15aICveVEUCBASySjMHyhhoqsaNHn9PV/rqTcPPOOOMdMopp/SmROi11cGQ0MJdFBPIilcWyIo1zSsTzpgxI33xi19Mf/d3fxdb/C/VBLL6hFVRAgQIECBAgAABAgQIECBAgAABAoNOQCBr0LXUAxEYMAICWfGtEMiKN1WRAAGBrNLMgehAU7sfPHr8AlkpVQdD8opAN9xwQ7EtZtQRveVf1LiarVOG8QtkNdvNgXNeXwSy+uPzrCeiu+yyS8qf5auuumpPLncNAQIECBAgQIAAAQIECBAgQIAAgSElIJA1pNrtYQm0VUAgK55bICveVEUCBASySjMHogNN7X7w6PH3R4BhIK+QJZC1+IwWyGr3u/z/3692q88jjzyyWLVq2LBh/TOg4LsKZHUdyKoOGGb2vvhcCm6ncgQIECBAgAABAgQIECBAgAABAgT6TEAgq89oFSYw5AUEsuKngEBWvKmKBAgIZJVmDkQHmtr94NHjL0PYpq+NrZDVvXAZ5ogVsvr6XRJfXyBLICt+VqlIgAABAgQIECBAgAABAgQIECAwGAUEsgZjVz0TgYEhIJAV3weBrHhTFQkQEMgqzRyIDjS1+8Gjx1+GsE1fGwtkdS9chjkikNXX75L4+n0RyIofZf9UtEJW/7i7KwECBAgQIECAAAECBAgQIECAwMAUEMgamH0xKgKDQUAgK76LAlnxpioSICCQVZo5EB1oaveDR4+/DGGbvjYWyOpeuAxzRCCrr98l8fUFsro2FciKn28qEiBAgAABAgQIECBAgAABAgQIlFdAIKu8vTNyAgNdQCArvkMCWfGmKhIgIJBVmjkQHWhq94NHj78MYZu+NhbI6l64DHNEIKuv3yXx9QWyujYVyIqfbyoSIECAAAECBAgQIECAAAECBAiUV0Agq7y9M3ICA11AICu+QwJZ8aYqEiAgkFWaORAdaGr3g0ePvzZs067nOeOMM9Ipp5zSrtt1e5/qYEg7BjRr1qw0YcKEdtwq5B4CWSGMLRd5991306RJk9LMmTOLa4888sg0Y8aMNGzYsJZrDcQLBLIGYleMiQABAgQIECBAgAABAgQIECBAgMDAExDIGng9MSICg0VAICu+kwJZ8aYqEiAgkFWaORAdaGr3g0ePXyArJYGs7mexQFa73+X//34CWQvS+PHj07PPPlt4zJ07N40ZM6Z/muGuBAgQIECAAAECBAgQIECAAAECBAj0m4BAVr/RuzGBQS8gkBXfYoGseFMVCRAQyCrNHIgONLX7waPHL5AlkNVoDgtkNRLqm9cFsgSy+mZmqUqAAAECBAgQIECAAAECBAgQIECgXAICWeXql9ESKJOAQFZ8twSy4k1VJEBAIKs0cyA60NTuBy/7+Nvt5X69FyhDIKvRU9aGmwbSlpldjX2wB7Ia9WzBAoGsRkZeJ0CAAAECBAgQIECAAAECBAgQIDAUBASyhkKXPSOB/hEQyIp3F8iKN1WRAIFBHsjSYAIECBAgQIAAAQIECBAgQIAAAQIECBAgQIAAAQLtFhDIare4+xEYOgICWfG9FsiKN1WRAAGBLHOAAAECBAgQIECAAAECBAgQIECAAAECBAgQIECAQKiAQFYop2IECFQJCGTFTweBrHhTFQkQEMgyBwgQIECAAAECBAgQIECAAAECBAgQIECAAAECBAiECghkhXIqRoBAlYBAVvx0EMiKN1WRAAGBLHOAAAECBAgQIECAAAECBAgQIECAAAECBAgQIECAQKiAQFYop2IECFQJCGTFTweBrHhTFQkQEMgyBwgQIECAAAECBAgQIECAAAECBAgQIECAAAECBAiECghkhXIqRoBAlYBAVvx0EMiKN1WRAAGBLHOAAAECBAgQIECAAAECBAgQIECAAAECBAgQIECAQKiAQFYop2IECFQJCGTFTweBrHhTFQkQEMgyBwgQIECAAAEC/4+9u4HSsqzzB34d66CY9kYQ6u6aqy6SguuqYKLZglKIoNK2akLiS9DRsoBOm+BLuoFuG2AvuoH5CquYbymKpcKuKeQgnPI91lzz7ClZOW4aFurf5H+ue5tn7xlmeJ5n5vcMM8znPseTzFz3777vz/Wbe/A8366L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CCltMMOO6TNm//vFfP222+nNl7irAgQIECAAAECBAgQIECAAAECBAgQIECAAAECBAgQqCKQP3fLn781H/lzt/z5m4MAAQIRAgJZEYotawhkxZuqSIBASqlv377p9ddfr1j84Q9/KL7mIECAAAECBAgQIECAAAECBAgQIECAAAECBAgQIECgPoFNmzalnXfeuXLSTjvtlPLXHAQIEIgQEMiKUGxZQyAr3lRFAgRSSgMGDEgbNmyoWLz44otp4MCBbAgQIECAAAECBAgQIECAAAECBAgQIECAAAECBAgQqFNg/fr1abfddquc1b9///TSSy/VWcVwAgQItC0gkBXfGQJZ8aYqEiCQUtp///3T008/XbF47LHH0tChQ9kQIECAAAECBAgQIECAAAECBAgQIECAAAECBAgQIFCnwOOPP54OPPDAylkf/vCH01NPPVVnFcMJECDQtoBAVnxnCGTFm6pIgEBKafTo0en++++vWNx1111p3LhxbAgQIECAAAECBAgQIECAAAECBAgQIECAAAECBAgQqFNg6dKlafz48ZWzjjnmmHTffffVWcVwAgQItC0gkBXfGQJZ8aYqEiCQUpo6dWpauHBhxWLu3Llp+vTpbAgQIECAAAECBAgQIECAAAECBAgQIECAAAECBAgQqFNg3rx5acaMGZWzpkyZkhYsWFBnFcMJECDQtoBAVnxnCGTFm6pIgEBK6fLLL0/Tpk2rWEyePDlde+21bAgQIECAAAECBAgQIECAAAECBAgQIECAAAECBAgQqFPg9NNPT9ddd13lrPnz56cvfelLdVYxnAABAm0LCGTFd4ZAVrypigQIpJRWrFiRRo0aVbE44IAD0hNPPMGGAAECBAgQIECAAAECBAgQIECAAAECBAgQIECAAIE6BYYMGZKefPLJylnLly9PI0eOrLOK4QQIEGhbQCArvjMEsuJNVSRAIKX02muvpV133bWFxYsvvpgGDhzIhwABAgQIECBAgAABAgQIECBAgAABAgQIECBAgACBGgXWr1+fdttttxajN27cmHbZZZcaKxhGgACBrQsIZMV3iEBWvKmKBAj8SeCwww5LTU1NFY9FixaliRMn8iFAgAABAgQIECBAgAABAgQIECBAgAABAgQIECBAoEaBxYsXp0mTJlVGDx8+PD3yyCM1nm0YAQIEqgsIZFU3qneEQFa9YsYTIFCzwKxZs9KcOXMq408++eR000031Xy+gQQIECBAgAABAgQIECBAgAABAgQIECBAgAABAgR6u8App5ySlixZUmGYOXNmmj17dm9n8fwECAQKCGQFYv6plEBWvKmKBAj8SWDlypXpiCOOqHj06dMnvfLKK6lv376MCBAgQIAAAQIECBAgQIAAAQIECBAgQIAAAQIECBCoIrBp06b03ve+N7355puVkQ8//HAaMWIEOwIECIQJCGSFUVYKCWTFm6pIgEBJYJ999knPPfdc5Svf//7305lnnsmIAAECBAgQIECAAAECBAgQIECAAAECBAgQIECAAIEqAldffXU666yzKqP23nvv9Mtf/pIbAQIEQgUEskI5i2ICWfGmKhIgUBJovW3h4YcfnvLKWQ4CBAgQIECAAAECBAgQIECAAAECBAgQIECAAAECBLYukFfCWrVqVWWQ7Qp1DAECjRAQyIpXFciKN1WRAIGSwLp169J+++3XwuS+++5LxxxzDCcCBAgQIECAAAECBAgQIECAAAECBAgQIECAAAECBNoRuP/++9Po0aNbfPcXv/hFGjRoEDMCBAiECghkhXIWxQSy4k1VJECglcAnP/nJdPvtt1e+OmbMmLRs2TJOBAgQIECAAAECBAgQIECAAAECBAgQIECAAAECBAi0I3Dssceme++9t/LdCRMmpNtuu40XAQIEwgUEssJJBbLiSVUkQKC1wIoVK9KoUaNafPmuu+5K48aNg0WAAAECBAgQIECAAAECBAgQIECAAAECBAgQIECAQCuBpUuXpvHjx7f46vLly9PIkSNZESBAIFxAICucVCArnlRFAgTaEjjuuOPSPffcU/nWwQcfnNasWQOLAAECBAgQIECAAAECBAgQIECAAAECBAgQIECAAIFWAoccckhau3Zt5atjx45Nd999NycCBAg0REAgK57VloXxpioSINCGwMqVK9MRRxzR4juzZ89OM2fO5EWAAAECBAgQIECAAAECBAgQIECAAAECBAgQIECAwJ8E5syZk2bNmtXC4+GHH04jRoxgRIAAgYYICGTFswpkxZuqSIBAOwJTp05NCxcubPHdpqamNGzYMGYECBAgQIAAAQIECBAgQIAAAQIECBAgQIAAAQIEer3A6tWr0/Dhw1s4TJkyJS1YsKDX2wAgQKBxAgJZ8bYCWfGmKhIg0I7Ayy+/nAYPHpw2bNhQGZG3Lnz00UdTGy94jgQIECBAgAABAgQIECBAgAABAgQIECBAgAABAgR6jcDmzZvToYce2mKrwv79+6dnnnkm9evXr9c4eFACBLpeQCAr3lwgK95URQIEtiKwePHiNGnSpBYjJk+enK699lpuBAgQIECAAAECBAgQIECAAAECBAgQIECAAAECBHqtwOmnn56uu+66Fs+/aNGiNHHixF5r4sEJEOgaAYGseGeBrHhTFQkQqCLQ1taFF154Ybr44ovZESBAgAABAgQIECBAgAABAgQIECBAgAABAgQIEOh1AhdddFG65JJLWjy3rQp7XRt4YALbTEAgK55eICveVEUCBGoQOOyww1JTU1OLkXPnzk3Tp0+v4WxDCBAgQIAAAQIECBAgQIAAAQIECBAgQIAAAQIECGwfAvPmzUszZsxo8TDDhw9PjzzyyPbxgJ6CAIFuLyCQFT9FAlnxpioSIFCDwLp169KRRx6ZNmzY0GK0UFYNeIYQIECAAAECBAgQIECAAAECBAgQIECAAAECBAhsFwJthbH69++fHnrooTRo0KDt4hk9BAEC3V9AICt+jgSy4k1VJECgRoEVK1ako48+Om3e3OJVlGxfWCOgYQQIECBAgAABAgQIECBAgAABAgQIECBAgAABAj1WoK1tCnMo4oEHHkgjR47ssc/lxgkQ6HkCAlnxcyaQFW+qIgECdQjceeed6YQTTtjijMmTJ6drrrkmtfHir6O6oQQIECBAgAABAgQIECBAgAABAgQIECBAgAABAgS6l0BerOCMM85I11133RY39sMf/jAdf/zx3euG3Q0BAtu9gEBW/BQLZMWbqkiAQJ0COZR14oknbrFS1sEHH5yuvPLKNGzYsDorGk6AAAECBAgQIECAAAECBAgQIECAAAECBAgQIECg+wmsXr06nX322Wnt2rUtbi6HIe644w5hrO43Ze6IQK8QEMiKn2aBrHhTFQkQ6IBA3r7w5JNPThs2bNji7NmzZ6eZM2d2oKpTCBAgQIAAAQIECBAgQIAAAQIECBAgQIAAAQIECHQPgTlz5qRZs2ZtcTP9+/dPS5YssU1h95gmd0GgVwoIZMVPu0BWvKmKBAh0UGDdunXptNNOS01NTVtUyKtl5X20x40b18HqTiNAgAABAgQIECBAgAABAgQIECBAgAABAgQIECDQ9QJLly5NF1988RarYuU7GT58eLr++uvToEGDuv7GXJEAAQJ/EhDIim8Fgax4UxUJEOikwNSpU9PChQvbrDJmzJg0bdq0dMwxx3TyKk4nQIAAAQIECBAgQIAAAQIECBAgQIAAAQIECBAg0DiB+++/P82fPz/de++9bV5kypQpacGCBY27AZUJECBQo4BAVo1QdQwTyKoDy1ACBLpOYPHixWn69OltbmGY7+Lwww9PZ5xxRvr0pz+d+vbt23U35koECBAgQIAAAQIECBAgQIAAAQIECBAgQIAAAQIE2hHYtGlTuvHGG9M111yTVq1a1eaovEXhvHnz0sSJEzkSIECgWwgIZMVPg0BWvKmKBAgECbz88stp5syZ7a6WlS/Tp0+fNOAl+TYAACAASURBVGHChDR27Nh09NFHp4EDBwZdXRkCBAgQIECAAAECBAgQIECAAAECBAgQIECAAAEC1QXWr1+fHnjggXTPPfek22+/Pb355pvtnpRXxZozZ07q169f9cJGECBAoIsEBLLioQWy4k1VJEAgWGDlypXp0ksvLf4SW+044IAD0iGHHJKGDBmS9t1337TnnnumAQMGpPe85z1pp512Sm38IqlW0vcJECBAgAABAgQIECBAgAABAgQIECBAgAABAgR6scDmzZvT66+/nl599dX00ksvpRdeeCE9++yz6Yknnkhr1qxJTz75ZFWdvLjAeeedl0aMGFF1rAEECBDoagGBrHhxgax4UxUJEGiQwIoVK9IVV1xR/D8LHAQIECBAgAABAgQIECBAgAABAgQIECBAgAABAgS6u0De6eWcc85JI0eO7O636v4IEOjFAgJZ8ZMvkBVvqiIBAg0WWLduXbrhhhvSzTffnJ577rkGX015AgQIECBAgAABAgQIECBAgAABAgQIECBAgAABArUL7L333umkk05Kn/nMZ9KgQYNqP9FIAgQIbCMBgax4eIGseFMVCRDoQoG8neGyZcvS8uXLU1NTUxde2aUIECBAgAABAgQIECBAgAABAgQIECBAgAABAgQI/K/A8OHD06hRo9Kxxx5rW0JNQYBAjxMQyIqfMoGseFMVCRDYRgKvvfZaWr16dXr88cfTM888k55//vn061//Om3YsCFt3LgxvfHGGynv8e0gQIAAAQIECBAgQIAAAQIECBAgQIAAAQIECBAgUKtADirsuOOOadddd039+/dPe+yxR9prr73S4MGD09ChQ9OwYcPSLrvsUms54wgQINDtBASy4qdE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LaRwGuvvZZWr16dHn/88fTMM8+k559/Pv36179OGzZsSBs3bkxvvPFG2ry5xWtvG92pyxIgQIAAAQIECBAgQIAAAQIECBAgQIAAAQIECPQUgRxU2HHHHdOuu+6a+vfvn/bYY4+01157pcGDB6ehQ4emYcOGpV122aWnPI77JECAwBYCAlnxTSGQFW+qIgECXSiwcuXKtGzZsrR8+fLU1NTUhVd2KQIECBAgQIAAAQIECBAgQIAAAQIECBAgQIAAAQL/KzB8+PA0atSodOyxx6YRI0ZgIUCAQI8SEMiKny6BrHhTFQkQaLDAunXr0g033JBuvvnm9NxzzzX4asoTIECAAAECBAgQIECAAAECBAgQIECAAAECBAgQqF1g7733TieddFL6zGc+kwYNGlT7iUYSIEBgGwkIZMXDC2TFm6pIgECDBFasWJGuuOKKdPvttzfoCsoSIECAAAECBAgQIECAAAECBAgQIECAAAECBAgQiBOYMGFCOuecc9LIkSPjiqpEgACBYAGBrGDQlJJAVrypigQIBAvkbQkvvfTSdM8991StfMABB6RDDjkkDRkyJO27775pzz33TAMGDEjvec970k477ZTa+EVStaYBBAgQIECAAAECBAgQIECAAAECBAgQIECAAAECvVdg8+bN6fXXX0+vvvpqeumll9ILL7yQnn322fTEE0+kNWvWpCeffLIqztixY9N5551nO8OqUgYQILAtBASy4tUFsuJNVSRAIEjg5ZdfTjNnzkwLFy5st2KfPn1S/n8W5L/EHn300WngwIFBV1eGAAECBAgQIECAAAECBAgQIECAAAECBAgQIECAQHWB9evXpwceeKBYXCDv9PLmm2+2e9KUKVPSnDlzUr9+/aoXNoIAAQJdJCCQFQ8tkBVvqiIBAgECixcvTtOnT08bNmxos9rhhx+ezjjjjPTpT3869e3bN+CKShAgQIAAAQIECBAgQIAAAQIECBAgQIAAAQIECBDonMCmTZvSjTfemK655pq0atWqNov1798/zZs3L02cOLFzF3M2AQIEggQEsoIgS2UEsuJNVSRAoJMCU6dObXdVrDFjxqRp06alY445ppNXcToBAgQIECBAgAABAgQIECBAgAABAgQIECBAgACBxgncf//9af78+enee+9t8yJ5tawFCxY07gZUJkCAQI0CAlk1QtUxTCCrDixDCRBorMC6devSaaedlpqamra40MEHH5wuuuiiNG7cuMbehOoECBAgQIAAAQIECBAgQIAAAQIECBAgQIAAAQIEAgWWLl2aLr744rR27dotqg4fPjxdf/31adCgQYFXVIoAAQL1CQhk1edVy2iBrFqUjCFAoOECK1asSCeffHKbWxTOnj07zZw5s+H34AIECBAgQIAAAQIECBAgQIAAAQIECBAgQIAAAQIEGiUwZ86cNGvWrC3K5y0MlyxZkkaOHNmoS6tLgACBrQoIZMU3iEBWvKmKBAjUKXDnnXemE088MW3e3OKVlPKqWFdeeWUaNmxYnRUNJ0CAAAECBAgQIECAAAECBAgQIECAAAECBAgQIND9BFavXp3OPvvsLVbLymGIO+64Ix1//PHd76bdEQEC272AQFb8FAtkxZuqSIBAHQI5jHXCCSdsccbkyZPTNddck9p48ddR3VACBAgQIECAAAECBAgQIECAAAECBAgQIECAAAEC3UsgL1JwxhlnpOuuu26LG/vhD38olNW9psvdEOgVAgJZ8dMskBVvqiIBAjUK5G0Kjz766C1WxrrwwguLfbQdBAgQIECAAAECBAgQIECAAAECBAgQIECAAAECBLZXgYsuuihdcsklLR4vhyIeeOAB2xdur5PuuQh0UwGBrPiJEciKN1WRAIEaBNatW5eOPPLItGHDhhaj586dm6ZPn15DBUMIECBAgAABAgQIECBAgAABAgQIECBAgAABAgQI9GyBefPmpRkzZrR4iP79+6eHHnooDRo0qGc/nLsnQKDHCAhkxU+VQFa8qYoECNQgcNhhh6WmpqYWI4WxaoAzhAABAgQIECBAgAABAgQIECBAgAABAgQIECBAYLsSaCuUNXz48PTII49sV8/pYQgQ6L4CAlnxcyOQFW+qIgECVQSmTp2aFi5c2GKUbQq1DQECBAgQIECAAAECBAgQIECAAAECBAgQIECAQG8VaGv7wilTpqQFCxb0VhLPTYBAFwoIZMVjC2TFm6pIgMBWBBYvXpwmTZrUYsTkyZPTtddey40AAQIECBAgQIAAAQIECBAgQIAAAQIECBAgQIBArxU4/fTT03XXXdfi+RctWpQmTpzYa008OAECXSMgkBXvLJAVb6oiAQLtCLz88stp8ODBacOGDZURBx98cHr00UdTGy94jgQIECBAgAABAgQIECBAgAABAgQIECBAgAABAgR6jcDmzZvToYcemtauXVt55v79+6dnnnkm9evXr9c4eFACBLpeQCAr3lwgK95URQIE2hFoa6vCpqamNGzYMGYECBAgQIAAAQIECBAgQIAAAQIECBAgQIAAAQIEer3A6tWr0/Dhw1s42Lqw17cFAAINFxDIiicWyIo3VZEAgTYEVq5cmY444ogW35k9e3aaOXMmLwIECBAgQIAAAQIECBAgQIAAAQIECBAgQIAAAQIE/iQwZ86cNGvWrBYeDz/8cBoxYgQjAgQINERAICueVSAr3lRFAgTaEDjuuOPSPffcU/lO3qpwzZo1rAgQIECAAAECBAgQIECAAAECBAgQIECAAAECBAgQaCVwyCGHtNi6cOzYsenuu+/mRIAAgYYICGTFswpkxZuqSIBAK4EVK1akUaNGtfjqXXfdlcaNG8eKAAECBAgQIECAAAECBAgQIECAAAECBAgQIECAAIFWAkuXLk3jx49v8dXly5enkSNHsiJAgEC4gEBWOGkSyIo3VZEAgVYCn/zkJ9Ptt99e+eqYMWPSsmXLOBEgQIAAAQIECBAgQIAAAQIECBAgQIAAAQIECBAg0I7Asccem+69997KdydMmJBuu+02XgQIEAgXEMgKJxXIiidVkQCBssC6devSfvvt1wLlvvvuS8cccwwoAgQIECBAgAABAgQIECBAgAABAgQIECBAgAABAgTaEbj//vvT6NGjW3z3F7/4RRo0aBAzAgQIhAoIZIVyFsWskBVvqiIBAiWBWbNmpTlz5lS+cvjhh6eVK1cyIkCAAAECBAgQIECAAAECBAgQIECAAAECBAgQIECgisCIESPSqlWrKqNmzpyZZs+ezY0AAQKhAgJZoZxFMYGseFMVCRAoCeyzzz7pueeeq3zl+9//fjrzzDMZESBAgAABAgQIECBAgAABAgQIECBAgAABAgQIECBQReDqq69OZ511VmXU3nvvnX75y19yI0CAQKiAQFYoZ1FMICveVEUCBP4kkFfCOuKIIyoeffr0Sa+88krq27cvIwIECBAgQIAAAQIECBAgQIAAAQIECBAgQIAAAQIEqghs2rQpvfe9701vvvlmZeTDDz+c8spZDgIECEQJCGRFSf5fHYGseFMVCRD4k0Dr7QpPPvnkdNNNN/EhQIAAAQIECBAgQIAAAQIECBAgQIAAAQIECBAgQKBGgVNOOSUtWbKkMtq2hTXCGUaAQM0CAlk1U9U8UCCrZioDCRCoV+Cwww5LTU1NldMWLVqUJk6cWG8Z4wkQIECAAAECBAgQIECAAAECBAgQIECAAAECBAj0WoHFixenSZMmVZ5/+PDh6ZFHHum1Hh6cAIF4AYGseFOBrHhTFQkQSCm99tpradddd21h8eKLL6aBAwfyIUCAAAECBAgQIECAAAECBAgQIECAAAECBAgQIECgRoH169en3XbbrcXojRs3pl122aXGCoYRIEBg6wICWfEdIpAVb6oiAQIppRUrVqRRo0ZVLA444ID0xBNPsCFAgAABAgQIECBAgAABAgQIECBAgAABAgQIECBAoE6BIUOGpCeffLJy1vLly9PIkSPrrGI4AQIE2hYQyIrvDIGseFMVCRBIKV1++eVp2rRpFYvJkyena6+9lg0BAgQIECBAgAABAgQIECBAgAABAgQIECBAgAABAnUKnH766em6666rnDV//vz0pS99qc4qhhMgQKBtAYGs+M4QyIo3VZEAgZTS1KlT08KFCysWc+fOTdOnT2dDgAABAgQIECBAgAABAgQIECBAgAABAgQIECBAgECdAvPmzUszZsyonDVlypS0YMGCOqsYToAAgbYFBLLiO0MgK95URQIEUkqjR49O999/f8XirrvuSuPGjWNDgAABAgQIECBAgAABAgQIECBAgAABAgQIECBAgECdAkuXLk3jx4+vnHXMMcek++67r84qhhMgQKBtAYGs+M4QyIo3VZEAgZTS/vvvn55++umKxWOPPZaGDh3KhgABAgQIECBAgAABAgQIECBAgAABAgQIECBAgACBOgUef/zxdOCBB1bO+vCHP5yeeuqpOqsYToAAgbYFBLLiO0MgK95URQIEUkoDBgxIGzZsqFi8+OKLaeDAgWwIECBAgAABAgQIECBAgAABAgQIECBAgAABAgQIEKhTYP369Wm33XarnNW/f//00ksv1VnFcAIECLQtIJAV3xkCWfGmKhIgkFLq27dvev311ysWf/jDH4qvOQgQIECAAAECBAgQIECAAAECBAgQIECAAAECBAgQqE9g06ZNaeedd66ctNNOO6X8NQcBAgQiBASyIhRb1hDIijdVkQCBlNIOO+yQNm/+v1fM22+/ndp4ibMiQIAAAQIECBAgQIAAAQIECBAgQIAAAQIECBAgQKCKQP7cLX/+1nzkz93y528OAgQIRAgIZEUotqwhkBVvqiIBAiltEb4qh7MAESBAgAABAgQIECBAgAABAgQIECBAgAABAgQIECBQn0DrwITP3+rzM5oAgfYFBLLiu0M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aKMqnwAAIABJREFU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elkg6x//8R/ThRdeWMz71KlT0/z581Pfvn31QRcIrFu3Lp100knpscceK6728MMPpxEjRnTBlV2itwq8/PLL6dRTT00//vGPC4LFixcXf+4pR0+//+y8adOmNG3atLRgwYKC/ZJLLkkXXHBBT5mCXnmf3tW9cto9NAECBAgQIECAAAECBAgQIECAQAMEBLIagKokAQKFgEBWfCMIZMWbqkiAwHYUyPrXf/3XNHHixGJOP/7xj6f85379+rWYY4Gs9lv+d7/7XXrooYfSsmXL0hNPPJF+/vOfp40bNxYnDBo0KA0ePDgdddRRhW3+8w477FDXz48P+VtytQ6q1IXZwcHdLZD01ltvpWeeeSb98Ic/TI888kh66qmn0gsvvLBFz40fPz596EMfqrvnenqgqdH3H1G/2jtVIKuDP6wNPG3lypXpiCOOaPd3pXd1A/GVJkCAAAECBAgQIECAAAECBAgQ6FUCAlm9aro9LIEuFRDIiucWyIo3VZEAAYGsXr9C1oYNG4rVa/JqYf/zP/9T08/EkUceWaw0NnLkyJpDMj7kb0nbmwNZb7/9dlqxYkWxWlIOAdZynHjiien8889PBx10UFup/zZLRASOmguXg0e13G97Y9oLi7Y1PvL+G1W/OweyysGjzsxZZ87tjisBCmR1ZkadS4AAAQIECBAgQIAAAQIECBAgQKB2AYGs2q2MJECgPgGBrPq8ahktkFWLkjEECNQtsL38hdAKWXVPfbEq0bnnnpseffTR+k9OKZ199tkpBzLe//73Vz1fIKslUW8NZOVV1+bMmZMuu+yyqj3TesCuu+6aZs+enaZMmZJ23HHHqudHBpoEstrmFsjaehtGB7IiVhwTyKr66jCAAAECBAgQIECAAAECBAgQIECAQIjA9vL5WwiGIgQIhAoIZIVyFsUEsuJNVSRAoItWyIoKM5QnLK+uc8EFF1S+1BMCWbXcY1c15YMPPphOO+20yhZx+brHHXdc+uxnP5uGDx9ebPf4zne+s7idHAJ47rnn0h133JGuvvrqFudMmjQpzZ07N/Xv33+rt96IQFbZsyvcosMVjb7nyEBSxL3+/ve/T1/5ylfSlVdeWSmXt7+cOnVqOuGEE9Iee+yR+vTp06Lnbr/99vStb32rxeptX/va14o6ffv23eptRT5/1DvMClkt39sRfdVeje1xhaztLZC1efPm4md77dq1adWqVWnNmjXpN7/5TfrZz37WYlrzyni77757OuSQQ9Lhhx+eDj744CII3MZ/cDaypdQmQIAAAQIECBAgQIAAAQIECBAgUJeAQFZdXAYTIFCHgEBWHVg1DhXIqhHKMAIE6hPoir8QRoUZyk8mkFXfPJdHP/vssykHqZqamoov51BMDlWNGTOm6haEeYvDb3zjG+mb3/xmpeSMGTOKlYu2tmqRQFbH56ujZ0YGkjp6D83nvfXWW0WPffWrX62U+vKXv5zOO++8qiusrV+/vghgLVq0qHLuwoUL01lnnbXVQEZ3ef6OBjEbff8R9bvzClkd7dlXX3216K1bb721KJHflVdccUXKK7Rt62N7CWTl57j77ruL7XKXL1/eIdZRo0YVYc4cJK4WzuzQBZxEgAABAgQIECBAgAABAgQIECBAoJMCXfH5Wydv0ekECPRQAYGs+IkTyIo3VZEAAStkdekHuR0NZkQ26htvvJFmzZpVhGPykVfDymGDvOJIrUeuMW/evDRz5szilN122y0tWbIkffSjH223hEBWrbpx4yICN1F385Of/CSdfPLJ6cUXXyxK5m0Lp0+fXtPWg3l869W1Bg8enG655Za0//77t3uL3eX5O/pz3+j7j6i/PQayVq9eXazY1tyrtfRa1M9JtTo9PZD19ttvpxUrVhS/Ozq6VW5ro0MPPbR4n4wcObJqoLiar+8TIECAAAECBAgQIECAAAECBAgQiBQQyIrUVIsAgbKAQFZ8PwhkxZuqSIBAFwWyugK6ltBDtfBAo+8zrwbyuc99rrhMDkDlENM+++zT6Mu2qN86GJVXHTr11FPr3vrppZdeKrY3vOuuu4r606ZNS5dddllly7nWD9XoQFY9W8F1Kfg2vFhE4Cbi9nOAL69w9e1vf7soN378+HTVVVelAQMG1FX+V7/6VZo4cWLKW9HlI29ZetFFF6V3vOMdbdbpLs/f3rup3i31Fi9eXPysRh0RPtXeqREBoqjnraVO68Bq8zk5QHTxxRdXtnGtpVYjxkR4lvuurfdmI97V2WLjxo1FcCr/nigfeevBsWPHpk984hPpIx/5SLFi3rvf/e7K76S8reHvfve7YmvDn/70p8XKWvmfXK985DnK/7zrXe9qBL2aBAgQIECAAAECBAgQIECAAAECBOoWEMiqm8wJBAjUKCCQVSNUHcMEsurAMpQAgdoFtpe/EHb3QFbrUEre/uree+9NI0aMqH2yAkbmANXxxx9fVPrYxz6Wstvuu+/eocrlgFm1Wo34kL+WOe/Qg3XBSa2DFV1wyRQd6Kn1nlvP/W233ZYmTJhQ6+mVcTmYMX/+/JS3yMxHDnDkQOEHPvCBNmtFBI7qvsk2TujqQFbr5454hnKNch9tT4Gs3F833XRTEZptHfbZc8890/XXX5+OOuqoaM666vXUQFbrFe7yQ+fg1fnnn5/OPPPMIoBVz5F7/JprrinCXTmo1XycffbZxZa6Qln1aBpLgAABAgQIECBAgAABAgQIECDQKIHt5fO3RvmoS4BAxwUEsjpu196ZAlnxpioSIGCFrC7bsvD5559Pp5xySmpqaqr0XbUVfhrRoJdeemllq8GpU6cWAZe+fft26FLllVaGDBmSfvCDH6T99tuvzVoCWS1ZelMgK29X2BxkqdYn1Rox99yYMWOKwMy+++6bbr311jR06NA2TxPI+nE1zg59f3sNZD344IPptNNOSy+88ELh8uUvf7kICl144YXFn/P2rtdee23KWxhuq6MnBrL++Mc/Flvc5lXymo8TTzwxffOb30x/+Zd/2SnKX/ziF+mLX/xiuu+++yp1Lr/88nTuuefWvepjp27EyQQIECBAgAABAgQIECBAgAABAgTaEBDI0hYECDRKQCArXlYgK95URQIEtkEgq54PlOtZAamWsdVWc2lUQ7Re2af5OgceeGC6+eab06BBgxp16S3qRhrUE7KqZ2ytGLXMea21unpcbwpkRc5TPX3U3QNZ1Xquo/dvhaxqsi2/n9/POYyVV8bK/ZWPvIpgXgEwHzm4eueddxb/Pnr06PTd7363CANui6Oe35/t3V9Xb1n41FNPpU996lPpmWeeaWH7wQ9+MITwv//7v1vM0bb4vRryIIoQIECAAAECBAgQIECAAAECBAhsdwICWdvdlHogAt1GQCArfioEsuJNVSRAQCCrw6tD1dM8jz/+eDr55JMrH0iXz/385z9fbLHU0VWq6rmPPNYKWfWKNWZ8RLCiMXcWX3V7CGSVg4ydEfr4xz9ebBPar1+/qmU6GsiqWjhwQLWAZ3fv87yV7I033lishtW89d3YsWPTFVdckfI2hfloK/Azd+7cNHLkyC5fhSnCsysDWa3DyHl1sSVLlrS7ql1HWzM/06mnnlpZ3ex73/teEdJyECBAgAABAgQIECBAgAABAgQIENiWAgJZ21LftQls3wICWfHzK5AVb6oiAQICWQ0PQm3YsKH4YPiOO+4o+i2v3vHJT34y/fM//3Ox7dquu+6a8ofHeTvDNn55hvdoXpErh8Py8bGPfawIh+y+++4duk45aFOtVj0rG9V6M5FBn1qvGTUuIlgRdS+NrhM5T/X0UWSgSSCr7S7pyYGsX/3qV8X2rTfddFPl4SZNmlQEZAcOHNjigfN7fMaMGWnRokXF1/N7++yzzy6+1r9//0b/CFXqR7w3ujKQlX/HnXPOORW3vJVg9t1xxx1DzXKwLm+J+O1vf7uoe9ZZZ6Vvfetbaeeddw69jmIECBAgQIAAAQIECBAgQIAAAQIE6hEQyKpHy1gCBOoREMiqR6u2sQJZtTkZRYBAnQJd/RfCej5QrifIUcvYauGBOumqDs/Pmj98/trXvlYZu3DhwiIQ9dWvfjVdeeWVxdfzSizXX399Ouqoo6rW7OyA1ttHLV68uFhZpN7jt7/9bRE0u+WWW4pTq33QXk+QptZ7qWXOa63V1ePq+Tno6nuLvt5PfvKTSm8PGTIk/eAHP0j77bdfhy6TwyRjxowpwox527hbb7213dV2BLI6RFzXSdXeqd2xz1988cUirJPfv7mP8pEDVhdddFERsmpvtcL8LPmciy++uHJe3m72H/7hH9Lf//3fp3e961112XVkcGvPadOmpcsuuyz16dOn5nJdGch64YUX0qc//em0atWq4v7y6lgnnXRSzfdaz8AbbrghnXbaacUp9axEV881jCVAgAABAgQIECBAgAABAgQIECBQj0BXf/5Wz70ZS4BAzxYQyIqfP4GseFMVCRCwQlbDVsh66623Ut7WKgevmo/8YX8OaOUP7ltvg9VVoay8ksisWbOKe8vH8OHD0/e///10wAEH1Pzz0PrZcpghrwA2atSodmsIZLWk6Y5BlZoboM6BrUMZHQ0Btt7+7BOf+ESx8s4HPvCBNu+oUYGsHEScP39+w94dzQ8Tef9loN/97ndp2bJl6c4770w/+9nPUv7ZzMdBBx2UjjzyyHTiiSemj3zkIzWtYtRTAllvv/12evrpp4t3Xe6Z5u0J83OPGDEiXX755enggw+uukph7sG1a9emL33pSykHm5qP/P4+88wzU15hK/97o1Y7zEHYfI177rmnuHRHerErA1mNeO+39/opBz/zSpR5NcgcmHMQIECAAAECBAgQIECAAAECBAgQ2FYCAlnbSt51CWz/AgJZ8XMskBVvqiIBAtsgkPXHP/4xXXDBBenSSy8t/C+55JLiz20dCxYsSJ/73OeKb+UPoa+44opiJZO2jlpWS6oWHohqiBx6mjdvXrEdVvNx/PHHp/w8H/zgBytfe+aZZ9Lpp5+empqaiq/lD/L/5V/+JeWgSaM+0M/XaX3d/OF13kIxB6p22GGHrTLkFWXyiizf+c53KqvEfP7zny+CZu2tLJMLNuKD+VrmPGpOo+u0DmRF12+vXkfDUJ25v9bbiY0dO7YIxrTeFq7aNZ599tniPdD885JDhXmFoPZ+ViIDTY14d5SDMdWePX+/s3OXey5vj/r1r3+9RSCprWsfeuihac6cOWnkyJFbfSdUc9lWwcMcnHrllVeKENaPfvSjYiW/5uBZ8/Pm9+0Xv/jFNGXKlLpXt/r973+f8mqHeaWtHDgsHznkOmHChOJ9mgNBu+yySy3TW9OY1uHGo48+Ot14440ttk2sp6/aWkkq8l0dWasakEBWNSHfJ0CAAAECBAgQIECAAAECBAgQ6GoBgayuFnc9Ar1HQCArfq4FsuJNVSRAYBsEsjJ6+UP88847r/jzO97xji3mo9qH/eUTagnn1FOvo82RV17JAbPm7QhznU996lNFgKkcxmqun7cQzKucNK+2kgNns2fPLkICO+64Y0dvo+p5Dz74YLG9UzlMcNxxx6XPfvazxapZ/fr1S+985zuLOjlU8dxzzxWrslx77bUtgg1be7byTTTig/la5rwqxDYa0JsCWZk4hyXyVp15u7h85LDP9OnTa+7xHATMW8PlwGI+alkBRyDr/5p7w4YNacaMGcXqULUe+V10/vnnF6Gl9t5F1d6pXR3IyitI5XvOW+OVV8EqP3MOYn3hC19IkydPLt5znTmy61VXXVWEs1oHs5rrvv/97y+2NMzv9fzvnTny6lzjxo2r/By1tW1ndwpktQ6Q5VXZxo8f3xmCds+1ZWFDWBUlQIAAAQIECBAgQIAAAQIECBDohIBAVifwnEqAwFYFBLLiG0QgK95URQIEukEga2tbLlX7sL88gbWEc+qpV29z5BVZfvrTnxZbWT366KOV0/M2hfm6W/sgPn9onVf6ydv+NR+nnHJKEVr50Ic+VO+t1DQ+3++qVavSOeeckx577LGazmk9qJZnaz5HIKulXm8LZLW1heeXv/zl9JWvfKXF6j5tNeL69euLcc1hohwUyis95Z+Rra0kJ5D1v5qtt0fNX8vbEuZ31d/8zd8UKzjl90EOMOXgXF69sPwOyyvi5TBXc0CzPEfV3qldHcjK99Z6BcDm+80rVp1xxhkpB0/f/e53d+id195JeRvIu+++O11zzTVp+fLlLYZFbkdb/j3XfJHWIafuFMh69dVX01lnnZVuvfXW4na3FsDuzIS0XoUvXzOvXrbzzjt3pqxzCRAgQIAAAQIECBAgQIAAAQIECHRKQCCrU3xOJkBgKwICWfHtIZAVb6oiAQICWVvdZq/WBvnVr36V8vZp119/fWUbv3pXuspbYOVtDvPWgXk1oHzkEFcOauXQWv/+/Wu9nbrG5RVeLr/88iLg0t6KMq0L5u3MLr744nTMMce0GdJo6wYEsuqalu1ycO7xHKwqrx6Xt3TL/X3CCSekPfbYI/Xp06d49uZV2W6//fYiWFHuza0FhMpw3T2QVW2SI+4/B+GyV/O2sPm9NH/+/GJ1vLYCVvme8vsnh0HzefnI5+RAzejRo7e45e4YyMo3mUNK+d7yan95W75hw4YVKxQ2civYfN0cbMsBuNWrV6cf//jHRUg3rwR36qmndvrab775ZvrqV79azF/5qDfkVA5sNXrLwuyR7zcH+vIxePDgYvWyoUOHVmv/ur6/Zs2a9Hd/93eVVcry79L8u9NBgAABAgQIECBAgAABAgQIECBAYFsKCGRtS33XJrB9Cwhkxc+vQFa8qYoECGyngaxaJnZrK3PVcv7bb7+dnn766bRgwYIWQax8bg4s5ZDTRz7ykbo+hM8fXv/bv/1b8aF7eYWaHMzKWwnmbQzzilk77LBDLbdY15i8wstDDz2Uli1blp544on085//vBIMy6GZ/EH6UUcdVYQy/uqv/qrmIFbzTQhk1TUd2+3gHMrKQZ8csmoOHtb6sPWGHCMCTc33Vi14VOsz1DMu4v5bB1VqDbO1Ds/lrUnzu+5973tfi0eo5rItVsiqx7gnjf3Nb35TBLv+/d//vcVtf+xjH0t55azdd9+9psfpykBWvqG8LW/un7xyWT7y1qXf/va3w0LGrVeAy7+rbrnllrT//vvX5GEQAQIECBAgQIAAAQIECBAgQIAAgUYJCGQ1SlZdAgQEsuJ7QCAr3lRFAgS2USArr5iRVw3JR61bFubVLnKYoHkFndaT19ZWTlub4I4EsvIKJf/xH/9RhJYWL15cBJfKRw5OnX/++UVw6l3veleH+yuvBvSNb3yjWEmodWjlyCOPLLZqGzNmTPqzP/uzuoNRHb6pTp4okNVJwO3o9BxmXLFiRbrkkkuKEGAtR95iL/9sHXTQQTWHHCMCTc33Vi14tLVnyKGkP/zhD+m//uu/0q9//esibJkDj1//+tfTAQcc0O6pnb3/HPCcPXt2ZXWs8ePHp6uuuioNGDCgFvL0+OOPF+GZHKTJYbi8pWre9q98VHMRyKqJuqZB999/f2WVsvw74Le//W360Y9+VJx72223pQkTJtRUp6sDWX/84x+L1R/z6njNR77/f/qnf0p//ud/XtM9tzfoP//zP1Pe+rS83W/+3Zn/fvGOd7yjU7WdTIAAAQIECBAgQIAAAQIECBAgQKCzAgJZnRV0PgEC7QkIZMX3hkBWvKmKBAhso0BWOTxVayArhzeat91qa+IaHci666670umnn97mtn45rJC3S7rwwguLFayijrwVYn7uvF1YW6sJ5ZWrcjDskEMOibpkw+r01kBWObDSMNyAwg8//HAaMWJEQKXaS+RgVu6LpUuXpgcffLBYSeeFF14oCjSvypZXZDvuuOOK8GG92811NtBUfpKtzWP++f/rv/7ryvaneRvQn/3sZ1Uh7rvvvmLbz/aOzt7/q6++ms4666zi/ZGPvC1pft/WerzxxhtFiCavZpSPvI1h3h6vVpe2rlPtPV7rvfW2ca3nIgew8s9Kc7B58uTJ6bvf/W5NQeCuDmTluWpvu9IvfOELadKkSend7353XVOaV3S8+uqri1BjeTvTs88+uwgzdyYQXdeNGEyAAAECBAgQIECAAAECBAgQIEBgKwICWdqDAIFGCQhkxcsKZMWbqkiAwHYayPr4xz9ebOHUr1+/FnNcbTWXrTXEW2+9lebOnVtsJ9h85BWx8ofJ5557btprr73qDozU0oB5lZvnn3++CEUsWrSo8uFzDoHkgEVeaaTeoEot140e0+hAVvT9tlWvvb7a2rUFsrpiZtq+RmcDTeWqjZjHagGpzt7/L3/5y2KFq7Vr1xaP0pHQ3Q033JBOO+204vwcdsnvwJ122qlCU6+LQFbHfh7K2/4NHz483XTTTcWqa81bAba3gllbV9sWgax8HzlUPGvWrPSd73ynxW3l36Njx45NeRW8HGzMf84Brebfa/l3YA5g5eBVXlkur4Z1zz33bBGOzv2Z+zGf7yBAgAABAgQIECBAgAABAgQIECDQHQQEsrrDLLgHAtungEBW/LwKZMWbqkiAgEBWZVWbWpohr/KRV4h55ZVX0sSJE4sVhbpyJY78oXTeLvGWW24pVuTKYYvIMFZesSivqpP/t60jb7mWn735yB55O7O8JVX+J2/hmD80/3//7/+l1157rQiQ5ZWO8iGQVUuHbbsxHQnrbLu77for1xs8yn2/5557Vm50n332SX/xF39RbNG27777FgHO9773vVvdcrSzgazyz9yQIUPSD37wg7TffvvVhVdtNcN6XQSy6uIvBud368UXX1yEjfKRV4q86KKLUg4Jl1cw+8xnPlOEnaqtNrWtAln53vM95z6cOXNmZTW8+kVanrHbbrsV2xmfdNJJaccdd+xsOecTIECAAAECBAgQIECAAAECBAgQCBMQyAqjVIgAgVYCAlnxLSGQFW+qIgEC3SCQlbfU+ta3vpV23nnnFvPx5ptvFqtRzZ8/v/h6tQ/yy8GBRqyQ1VObJW+1ePzxx3f57efQSd4qbejQocW1e2sgq8vhXXC7Eehpgay2tp/dtGlTmjZtWlqwYEFN7/GOTl5rq47WafR5HVllr7w61uDBg9OSJUsq79Xly5cXK0vl1afyKlk5BFvtfb8tA1nZN3quDjzwwHTzzTdXwr+NnkP1CRAgQIAAAQIECBAgQIAAAQIECNQqIJBVq5RxBAjUKyCQVa9Y9fECWdWNjCBAoAMC2+IvhLWEp+r9IL+Wmp3ZsrADtN3ilPKH7119Q+VVlxoRyOrq53G9WIFybzYiVNHZQFPs09ZfrbP339VbFgpkVZ/jegNZeUWpvBrWnDlziuJ5Zam8WtY73/nO4s951cQvfOELKW8tmY+//du/LUJZe+yxR7s3090CWd/97nfT/vvvn1avXp1++tOfpvXr16dHHnmkxf0fdNBBaffddy+2NBw2bFixCmNeJTIfjXh3VJ9JIwgQIECAAAECBAgQIECAAAECBAhUF9gWn79VvysjCBDYHgQEsuJnUSAr3lRFAgS20QpZ1T4QzhPTOpC1ePHidOr6YE8jAAAgAElEQVSpp7Y7ZwJZbdO0DkK1HpVXVckfcvft27fyrbxl4bPPPlvZUurYY49NH/3oRyvf/8AHPpD23nvvFqXy9mzNW2XtsMMO6T3veU/K/9t8CGR53bQWEMjaek90NpCVtx/NKxDmlery8b3vfS/l0FStxxtvvNFiS7wcCspbtpaPaiHXeoO1td5b63HRqy519D6qnVdvIOsnP/lJsTXtiy++mFqvjtV8rfKY/LU8J3l1yebQ1tZ+7tq6n0a/qzvb1/l5Gv3uqDaPvk+AAAECBAgQIECAAAECBAgQIECgFgGBrFqUjCFAoCMCAlkdUdv6OQJZ8aYqEiAgkNUiiKQh/legESGKRn/I39PmblsESKpt+9nVho0OVUQEP7raJPJ6mzdvTrNnz04XXHBBUXb8+PHpqquuSgMGDKjpMuWt8nJw84477kijRo1qcW53CWTV9EA1Dmr9/mtr5a8aS3Vq2IYNG4oAXXbPx+WXX57OPffc1Po/snJwbtasWWnu3LnFuDxXOXx3yimnbDE2f79aILrR7+qIn8tGvzs6NXFOJkCAAAECBAgQIECAAAECBAgQIPAnAYEsrUCAQKMEBLLiZQWy4k1VJEBAIEsgq42fAoGsxr8aBLIav8pNRPCj8Z3Q2CusWbOm2NrthRdeKC502WWXpRkzZrS7elLz3fz+978vVse68soriy+deOKJ6eqrr07ve9/7WtywQFZj5i9vVZgDVnmlq3wcf/zxacGCBemDH/xgmxfMKxpOmjQpNTU1Fd/PKxZef/316aijjtpivEBWY+ZMVQIECBAgQIAAAQIECBAgQIAAAQKtBQSy9AQBAo0SEMiKlxXIijdVkQABgSyBrDZ+CgSyGv9qEMjquYGsbTF3uSOrbdvaVtfmYE8OYTWvkpVXT5o/f3467bTT2g1lbdy4MeXtCfN5+cjn5G0PR48evcUlBLLi3xV5ZbObbropfe5zn0t5LrYWripffcmSJWnKlCnFOfn4/+zdf6zV9X0/8HdcozLL3EIwtPuDLLW57fzBtlJhYDeDVdL6o+p0OMFOu82b6DoLJs2KtVYnzLoIS5s5cVjdBAar1lknTVHJpmAK2qxoOyWuWfzDiSXqNppRzSrfnNt6vufChXsOvM657/M6j5ssy+BzXuf9erze3LfJ+7lzZs2aVe65556Rrzps/RHIip+ZigQIECBAgAABAgQIECBAgAABAgTGEhDIsi8IEOiWgEBWvKxAVrypigQIdDmQ1e3gwvz588vatWvLlClTRv73okWLRmba+uetQx4vPGBD/FRAICvHTujGHCNluv21Y936hKxu/147mPHhBLIatV599dWRr7576KGHmqUbn3h1zTXXlJkzZ5bjjz++NEJAr7/+evnWt7418tV4Tz/9dPPZQ32q1ni/U2vfg2NZT/RXFv7Lv/zLSGCu00812/9TtRq9NUJZq1evLieffHKzVYGsyN9iahEgQIAAAQIECBAgQIAAAQIECBA4uIBAlt1BgEC3BASy4mUFsuJNVSRAoM8DWTNmzCgbNmwoQ0NDAlmBu7ndEMX+z3WyhC1btpS5c+d28hLPdijQ7hw7LBv2uEBWZ5SHG8hqvMvu3btHvqrwvvvua/tNG5+M9fnPf75ce+215ZhjjhnzdQJZbXOO+2AjFNcIYzU+GWvnzp0jz3/yk58sX/nKV8ov/MIvjPv6xgONsGBjzo2vK3znpzG/Rqju2GOPHfkjgay2KD1EgAABAgQIECBAgAABAgQIECBA4IgFBLKOmFABAgQOIiCQFb81BLLiTVUkQKDPA1mnnHJK+Yd/+IfygQ98QCArcDe3G+QRyApE70KpdufYhbduq2RrMKStFxzhQ0cSaDrCtz6sl0d/wldjP9x5553llltuGfk0rEP9fPjDHx752sJ58+aVo4466qCPCmQd1mgPeNFPfvKTsm7duvKZz3ymOZuDfeXgeO/Y+oloV199dbntttvKcccd13yZQNZ4gv6eAAECBAgQIECAAAECBAgQIECAQIyAQFaMoyoECBwoIJAVvysEsuJNVSRAoMuBrF4C+8rCOO12gzwCWXHm3ajU7hy78d7t1BTIOrRSdCDrnXf7n//5n7Jx48aRrzD813/91+anMf36r/96+chHPlIaX2f4m7/5mwf9VKzWVQtktbPT23um8RWFixcvLg8++GBpfPrjX//1X4/M4XB+XnzxxbJ+/fqRgFfjk85afwSyDkfUawgQIECAAAECBAgQIECAAAECBAh0LiCQ1bmZVxAg0J6AQFZ7Tp08JZDViZZnCRBoWyDLfxAKZLU98nEf7EaQp/EVXAsWLCg7duwYef9B/8rC/cM24w4l4IGbb7653HDDDQGVYkoIZB3asVuBrJjp/bSKQFakZil79uwpK1euLGeccUb5rd/6rdjiP6smkNUVVkUJECBAgAABAgQIECBAgAABAgQIHCCQ5f7NaAkQqE9AICt+JgJZ8aYqEiDgE7LKpEmTDrkPWgMHNW+YyIBTTYGsrP4CWaW0BkManwi0YcOGMjQ0FPbPrB8CTYdqth/WL5AVtl17VqgbgayJ+H12OGDz588f+XrjKVOmHM7LvYYAAQIECBAgQIAAAQIECBAgQIBARwICWR1xeZgAgQ4EBLI6wGrzUYGsNqE8RoBAZwJZ/oOwW5+QlTUQdKhdIpDV2b+hxtOdBuImIsBQ8ydkCWQduOcEsjr/dxjxiv1//w0PD498atV44d2I9+5FDYGsgwey9j/vu/F7qRcz9h4ECBAgQIAAAQIECBAgQIAAAQJ1CGS5f6tD0yoIEGgVEMiK3w8CWfGmKhIg4BOyxr1kF8gqJSLIc7hfWZjVvx/CNt3+BekTsg4t3A97xCdkdftfSXx9gSyBrPhdpSIBAgQIECBAgAABAgQIECBAgMBYAgJZ9gUBAt0SEMiKlxXIijdVkQABgaxxA1mDuElq+oSsrP79ELbptr1A1qGF+2GPCGR1+19JfP1uBLLiVzkxFX1C1sS4e1cCBAgQIECAAAECBAgQIECAQFYBgaysk9UXgYkXEMiKn4FAVrypigQICGQJZI3xr0Agq/u/GvohbNNtBYGsQwv3wx4RyOr2v5L4+gJZBzcVyIrfbyoSIECAAAECBAgQIECAAAECBAZZQCBrkKevdwLdFRDIivcVyIo3VZEAAYEsgawx/hUIZHX/V0M/hG26rSCQdWjhftgjAlnd/lcSX18g6+CmAlnx+01FAgQIECBAgAABAgQIECBAgMAgCwhkDfL09U6guwICWfG+AlnxpioSICCQJZA1xr8Cgazu/2rYP2zT/Xf86TvcfPPN5YYbbujV2x3yfVqDIb1Y0Jo1a8rChQt78VYh7yGQFcLYcZH9f/8NDw+XlStXpjkrBLI63hJeQIAAAQIECBAgQIAAAQIECBAgQOCwBASyDovNiwgQaENAIKsNpA4fEcjqEMzjBAi0J5DlPwjXrl1bFi1aNNL0/PnzS+P/njJlyiiE8T7NpT2x/E8JZHV/xgJZpQhkHXqfCWR1/9/hWO8gkLWzLFiwoOzYsWOEZ8uWLWXu3LkTMwzvSoAAAQIECBAgQIAAAQIECBAgQKCPBbLcv/XxCCydQFoBgaz40QpkxZuqSICAT8hK86knkZtZICtSc+xaAlkCWePtMoGs8YS68/cCWQJZ3dlZqhIgQIAAAQIECBAgQIAAAQIECAyagEDWoE1cvwR6JyCQFW8tkBVvqiIBAokCWe0M0ydktaPUnWd27nTJ3x1ZVbMK9EMgazz7boQ7x3vPI/377IGs8Xz8rh5PyN8TIECAAAECBAgQIECAAAECBAgQaE9AIKs9J08RINC5gEBW52bjvUIgazwhf0+AwGEJ+A/Cw2LzIgIECBAgQIAAAQIECBAgQIAAAQIECBAgQIAAAQJjCrh/szEIEOiWgEBWvKxAVrypigQIDNgnZBk4AQIECBAgQIAAAQIECBAgQIAAAQIECBAgQIAAgW4LCGR1W1h9AoMrIJAVP3u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KKUcddRRZd++//8r5u233y5j/BJnRYAAAQIECBAgQIAAAQIECBAgQIAAAQIECBAgQIDAOAKNe7fG/ds7P417t8b9mx8CBAhECAhkRSiOriGQFW+qIgECpZRJkyaVH//4x02L//3f/x35Mz8ECBAgQIAAAQIECBAgQIAAAQIECBAgQIAAAQIECHQmsHfv3vLzP//zzRcde+yxpfFnfggQIBAhIJAVoTi6hkBWvKmKBAiUUk444YSye/fupsUrr7xSpk2bxoYAAQIECBAgQIAAAQIECBAgQIAAAQIECBAgQIAAgQ4Fdu3aVd7znvc0XzV16tTywx/+sMMqHidAgMDYAgJZ8TtDICveVEUCBEopJ510Uvm3f/u3psWOHTvKqaeeyoYAAQIECBAgQIAAAQIECBAgQIAAAQIECBAgQIAAgQ4Fnn322TJjxozmq371V3+1fP/73++wiscJECAwtoBAVvzOEMiKN1WRAIFSytlnn10effTRpsU3vvGNct5557EhQIAAAQIECBAgQIAAAQIECBAgQIAAAQIECBAgQKBDgYcffricf/75zVedddZZZdOmTR1W8TgBAgTGFhDIit8ZAlnxpioSIFBKGR4eLnfddVfT4vbbby9LlixhQ4AAAQIECBAgQIAAAQIECBAgQIAAAQIECBAgQIBAhwIrVqwo1113XfNVV111VVm1alWHVTxOgACBsQUEsuJ3hkBWvKmKBAiUUv7yL/+yLF68uGlxxRVXlHvuuYcNAQIECBAgQIAAAQIECBAgQIAAAQIECBAgQIAAAQIdClx55ZXl3nvvbb5q5cqV5TOf+UyHVTxOgACBsQUEsuJ3hkBWvKmKBAiUUjZv3lzOPPPMpsXJJ59cnnvuOTYECBAgQIAAAQIECBAgQIAAAQIECBAgQIAAAQIECHQocMopp5Tvfe97zVc9/vjjZd68eR1W8TgBAgTGFhDIit8ZAlnxpioSIFBK+dGPflQmT548yuKVV14p06ZN40OAAAECBAgQIECAAAECBAgQIECAAAECBAgQIECAQJsCu3btKu95z3tGPb1nz57y7ne/u80KHiNAgMChBQSy4neIQFa8qYoECPxMYPbs2WXbtm1Nj/vuu68sWrSIDwECBAgQIECAAAECBAgQIECAAAECBAgQIECAAAECbQqsWbOmXH755c2nZ82aVb797W+3+WqPESBAYHwBgazxjTp9QiCrUzHPEyDQtsD1119fli9f3nz+0ksvLX//93/f9us9SIAAAQIECBAgQIAAAQIECBAgQIAAAQIECBAgQGDQBX7v936vrF+/vsmwdOnSsmzZskFn0T8BAoECAlmBmD8rJZAVb6oiAQI/E9i6dWs5/fTTmx5HH310+a//+q8yadIkRgQIECBAgAABAgQIECBAgAABAgQIECBAgAABAgQIjCOwd+/e8ou/+Ivlrbfeaj65ZcuWMnfuXHYECBAIExDICqNsFhLIijdVkQCBFoETTzyx/OAHP2j+yerVq8sf/MEfMCJAgAABAgQIECBAgAABAgQIECBAgAABAgQIECBAYByBu+++u/zhH/5h86n3ve995d///d+5ESBAIFRAICuUc6SYQFa8qYoECLQI7P+1hXPmzCmNT87yQ4AAAQIECBAgQIAAAQIECBAgQIAAAQIECBAgQIDAoQUan4T11FNPNR/ydYV2DAEC3RAQyIpXFciKN1WRAIEWgZ07d5YPfOADo0w2bdpUzjrrLE4ECBAgQIAAAQIECBAgQIAAAQIECBAgQIAAAQIECBxE4NFHHy1nn332qL994YUXytDQEDMCBAiECghkhXKOFBPIijdVkQCB/QR+53d+p3z9619v/unHPvaxsnHjRk4ECBAgQIAAAQIECBAgQIAAAQIECBAgQIAAAQIECBxE4OMf/3j55je/2fzbiy66qDzwwAO8CBAgEC4gkBVOKpAVT6oiAQL7C2zevLmceeaZo/74G9/4RjnvvPNgESBAgAABAgQIECBAgAABAgQIECBAgAABAgQIECCwn8DDDz9czj///FF/+vjjj5d58+axIkCAQLiAQFY4qUBWPKmKBAiMJXDuueeWRx55pPlXH/rQh8ozzzwDiwABAgQIECBAgAABAgQIECBAgAABAgQIECBAgACB/QRmzpxZvvOd7zT/9Jxzzin/9E//xIkAAQJdERDIimqRTJYAACAASURBVGf1lYXxpioSIDCGwNatW8vpp58+6m+WLVtWli5dyosAAQIECBAgQIAAAQIECBAgQIAAAQIECBAgQIAAgZ8JLF++vFx//fWjPLZs2VLmzp3LiAABAl0REMiKZxXIijdVkQCBgwgMDw+Xu+66a9Tfbtu2rZx22mnMCBAgQIAAAQIECBAgQIAAAQIECBAgQIAAAQIECAy8wPbt28usWbNGOVx11VVl1apVA28DgACB7gkIZMXbCmTFm6pIgMBBBF577bXywQ9+sOzevbv5ROOrC59++ukyxi94jgQIECBAgAABAgQIECBAgAABAgQIECBAgAABAgQGRmDfvn3lwx/+8KivKpw6dWp5/vnny5QpUwbGQaMECPReQCAr3lwgK95URQIEDiGwZs2acvnll4964oorrij33HMPNwIECBAgQIAAAQIECBAgQIAAAQIECBAgQIAAAQIDK3DllVeWe++9d1T/9913X1m0aNHAmmicAIHeCAhkxTsLZMWbqkiAwDgCY3114Re+8IVy0003sSNAgAABAgQIECBAgAABAgQIECBAgAABAgQIECAwcAI33nhjufnmm0f17asKB24baJjAhAkIZMXTC2TFm6pIgEAbArNnzy7btm0b9eTtt99elixZ0sarPUKAAAECBAgQIECAAAECBAgQIECAAAECBAgQIEAgh8CKFSvKddddN6qZWbNmlW9/+9s5GtQFAQLVCwhkxY9IICveVEUCBNoQ2LlzZ/nIRz5Sdu/ePeppoaw28DxCgAABAgQIECBAgAABAgQIECBAgAABAgQIECCQQmCsMNbUqVPLk08+WYaGhlL0qAkCBOoXEMiKn5FAVrypigQItCmwefPm8tGPfrTs2zfqV1Hx9YVtAnqMAAECBAgQIECAAAECBAgQIECAAAECBAgQIECgbwXG+prCRijiscceK/PmzevbviycAIH+ExDIip+ZQFa8qYoECHQg8NBDD5ULLrjggFdcccUV5atf/WoZ4xd/B9U9SoAAAQIECBAgQIAAAQIECBAgQIAAAQIECBAgQKAugcaHFXzqU58q99577wEL+8d//MfyiU98oq4FWw0BAukFBLLiRyyQFW+qIgECHQo0QlkXXnjhAZ+U9aEPfajccccd5bTTTuuwoscJECBAgAABAgQIECBAgAABAgQIECBAgAABAgQI1Cewffv2cvXVV5fvfOc7oxbXCEM8+OCDwlj1jcyKCAyEgEBW/JgFsuJNVSRA4DAEGl9feOmll5bdu3cf8Oply5aVpUuXHkZVLyFAgAABAgQIECBAgAABAgQIECBAgAABAgQIECBQh8Dy5cvL9ddff8Bipk6dWtavX+9rCusYk1UQGEgBgaz4sQtkxZuqSIDAYQrs3Lmz/P7v/37Ztm3bARUan5bV+B7t88477zCrexkBAgQIECBAgAABAgQIECBAgAABAgQIECBAgACB3gs8/PDD5aabbjrgU7EaK5k1a1b527/92zI0NNT7hXlHAgQI/ExAICt+KwhkxZuqSIDAEQoMDw+Xu+66a8wqH/vYx8rixYvLWWeddYTv4uUECBAgQIAAAQIECBAgQIAAAQIECBAgQIAAAQIEuifw6KOPlpUrV5ZvfvObY77JVVddVVatWtW9BahMgACBNgUEstqE6uAxgawOsDxKgEDvBNasWVOWLFky5lcYNlYxZ86c8qlPfapcdtllZdKkSb1bmHciQIAAAQIECBAgQIAAAQIECBAgQIAAAQIECBAgcBCBvXv3lnXr1pWvfvWr5amnnhrzqcZXFK5YsaIsWrSIIwECBKoQEMiKH4NAVrypigQIBAm89tprZenSpQf9tKzG2xx99NHloosuKuecc0756Ec/WqZNmxb07soQIECAAAECBAgQIECAAAECBAgQIECAAAECBAgQGF9g165d5bHHHiuPPPJI+frXv17eeuutg76o8alYy5cvL1OmTBm/sCcIECDQIwGBrHhogax4UxUJEAgW2Lp1a/nzP//zkf+IHe/n5JNPLjNnziynnHJKef/731+mT59eTjjhhHL88ceXY489toxxkIxX0t8TIECAAAECBAgQIECAAAECBAgQIECAAAECBAgMsMC+ffvKj3/84/Lf//3f5Yc//GF56aWXyosvvliee+658swzz5Tvfe974+o0Plzgc5/7XJk7d+64z3qAAAECvRYQyIoXF8iKN1WRAIEuCWzevLn81V/91cj/Z4EfAgQIECBAgAABAgQIECBAgAABAgQIECBAgAABArULNL7p5Zprrinz5s2rfanWR4DAAAsIZMUPXyAr3lRFAgS6LLBz587yd3/3d2XDhg3lBz/4QZffTXkCBAgQIECAAAECBAgQIECAAAECBAgQIECAAAEC7Qu8733vKwsWLCif/OQny9DQUPsv9CQBAgQmSEAgKx5eICveVEUCBHoo0Pg6w40bN5bHH3+8bNu2rYfv7K0IECBAgAABAgQIECBAgAABAgQIECBAgAABAgQI/FRg1qxZ5cwzzywf//jHfS2hTUGAQN8JCGTFj0wgK95URQIEJkjgRz/6Udm+fXt59tlny/PPP1/+4z/+o7z88stl9+7dZc+ePeXNN98sje/49kOAAAECBAgQIECAAAECBAgQIECAAAECBAgQIECgXYFGUOGYY44pkydPLlOnTi2//Mu/XH7lV36lfPCDHyynnnpqOe2008q73/3udst5jgABAtUJCGTFj0QgK95URQIECBAgQIAAAQIECBAgQIAAAQIECBAgQIAAAQIECBAgQIAAAQJ9ISCQFT8mgax4UxUJECBAgAABAgQIECBAgAABAgQIECBAgAABAgQIECBAgAABAgQI9IWAQFb8mASy4k1VJECAAAECBAgQIECAAAECBAgQIECAAAECBAgQIECAAAECBAgQINAXAgJZ8WMSyIo3VZEAAQIECBAgQIAAAQIECBAgQIAAAQIECBAgQIAAAQIECBAgQIBAXwgIZMWPSSAr3lRFAgQIECBAgAABAgQIECBAgAABAgQIECBAgAABAgQIECBAgAABAn0hIJAVPyaBrHhTFQkQIECAAAECBAgQIECAAAECBAgQIECAAAECBAgQIECAAAECBAj0hYBAVvyYBLLiTVUkQIAAAQIECBAgQIAAAQIECBAgQIAAAQIECBAgQIAAAQIECBAg0BcCAlnxYxLIijdVkQABAgQIECBAgAABAgQIECBAgAABAgQIECBAgAABAgQIECBAgEBfCAhkxY9JICveVEUCBAgQIECAAAECBAgQIECAAAECBAgQIECAAAECBAgQIECAAAECfSEgkBU/JoGseFMVCRAgQIAAAQIECBAgQIAAAQIECBAgQIAAAQIECBAgQIAAAQIECPSFgEBW/JgEsuJNVSRAgAABAgQIECBAgAABAgQIECBAgAABAgQIECBAgAABAgQIECDQFwICWfFjEsiKN1WRAAECBAgQIECAAAECBAgQIECAAAECBAgQIECAAAECBAgQIECAQF8ICGTFj0kgK95URQIECBAgQIAAAQIECBAgQIAAAQIECBAgQIAAAQIECBAgQIAAAQJ9ISCQFT8mgax4UxUJECBAgAABAgQIECBAgAABAgQIECBAgAABAgQIECBAgAABAgQI9IWAQFb8mASy4k1VJECAAAECBAgQIECAAAECBAgQIECAAAECBAgQIECAAAECBAgQINAXAgJZ8WMSyIo3VZEAAQIECBAgQIAAAQIECBAgQIAAAQIECBAgQIAAAQIECBAgQIBAXwgIZMWPSSAr3lRFAgQIECBAgAABAgQIECBAgAABAgQIECBAgAABAgQIECBAgAABAn0hIJAVPyaBrHhTFQkQIECAAAECBAgQIECAAAECBAgQIECAAAECBAgQIECAAAECBAj0hYBAVvyYBLLiTVUkQIAAAQIECBAgQIAAAQIECBAgQIAAAQIECBAgQIAAAQIECBAg0BcCAlnxYxLIijdVkQABAgQIECBAgAABAgQIECBAgAABAgQIECBAgAABAgQIECBAgEBfCAhkxY9JICveVEUCBAgQIECAAAECBAgQIECAAAECBAgQIECAAAECBAgQIECAAAECfSEgkBU/JoGseFMVCRAgQIAAAQIECBAgQIAAAQIECBAgQIAAAQIECBAgQIAAAQIECPSFgEBW/JgEsuJNVSRAgAABAgQIECBAgAABAgQIECBAgAABAgQIECBAgAABAgQIECDQFwICWfFjEsiKN1WRAAECBAgQIECAAAECBAgQIECAAAECBAgQIECAAAECBAgQIECAQF8ICGTFj0kgK95URQIECBAgQIAAAQIECBAgQIAAAQIECBAgQIAAAQIECBAgQIAAAQJ9ISCQFT8mgax4UxUJECBAgAABAgQIECBAgAABAgQIECBAgAABAgQIECBAgAABAgQI9IWAQFb8mASy4k1VJECAAAECBAgQIECAAAECBAgQIECAAAECBAgQIECAAAECBAgQINAXAgJZ8WMSyIo3VZEAAQIECBAgQIAAAQIECBAgQIAAAQIECBAgQIAAAQIECBAgQIBAXwgIZMWPSSAr3lRFAgQIECBAgAABAgQIECBAgAABAgQIECBAgAABAgQIECBAgAABAn0hIJAVPyaBrHhTFQkQIECAAAECBAgQIECAAAECBAgQIECAAAECBAgQIECAAAECBAj0hYBAVvyYBLLiTVUkQIAAAQIECBAgQIAAAQIECBAgQIAAAQIECBAgQIAAAQIECBAg0BcCAlnxYxLIijdVkQABAgQIECBAgAABAgQIECBAgAABAgQIECBAgAABAgQIECBAgEBfCAhkxY9JICveVEUCBAgQIECAAAECBAgQIECAAAECBAgQIECAAAECBAgQIECAAAECfSEgkBU/JoGseFMVCRAgQIAAAQIECBAgQIAAAQIECBAgQIAAAQIECBAgQIAAAQIECPSFgEBW/JgEsuJNVSRAgAABAgQIECBAgAABAgQIECBAgAABAgQIECBAgAABAgQIECDQFwICWfFjEsiKN1WRAAECBAgQIECAAAECBAgQIECAAAECBAgQIECAAAECBAgQIECAQF8ICGTFj0kgK95URQIECBAgQIAAAQIECBAgQIAAAQIECBAgkFpgjAub1P1qjgABAgQI1Ciwb9+o6/4al2hNBAj0iYBAVvygBLLiTVUkQIAAAQIECBAgQIAAAQIECBAgQIAAAQKpBQSyUo9XcwQIECDQJwICWX0yKMsk0AcCAlnxQxLIijdVkQABAgQIECBAgAABAgQIECBAgAABAgQIpBYQyEo9Xs0RIECAQJ8ICGT1yaAsk0AfCAhkxQ9JICveVEUCBAgQIECAAAECBAgQIECAAAECBAgQIJBaQCAr9Xg1R4AAAQJ9IiCQ1SeDskwCfSAgkBU/JIGseFMVCRAgQIAAAQIECBAgQIAAAQIECBAgQIBAaoH9L2xcCKcet+YIECBAoBIB528lg7AMAgkFBLLihyq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kYYdzAAAIABJREFU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ECLwJ/92Z+VL3zhC80/GR4eLitXriyTJk3iRKDnAs7fnpN7QwIDIyCQFT9qgax4UxUJECBAgAABAgQIECBAgAABAgQIECBAgEBqARfCqcerOQIEWgQEsmyHmgScvzVNw1oI5BIQyIqfp0BWvKmKBAgQIECAAAECBAgQIECAAAECBAgQIEAgtYAL4dTj1RyBagXeeOON8tRTT5WNGzeW5557rnz3u98te/bsGVnv9OnTy0knnVRmz55d5s2bV37jN34j5FOsBLKq3Q4DuTDn70COXdMEeiIgkBXPLJAVb6oiAQIECBAgQIAAAQIECBAgQIAAAQIECBBILeBCOPV4NUegKoF9+/aVZ599tqxYsaI8+OCDzQDWeItsBLSuuuqq8kd/9Edl6tSp4z1+0L8XyDpsOi/sgoDztwuoShIgMCIgkBW/EQSy4k1VJECAAAECBAgQIECAAAECBAgQIECAAAECqQVcCKcer+YIVCPw+uuvl9tuu63ccccdbQex9l/80NBQufHGG8sll1xS3vWud3Xcm0BWx2Re0EUB528XcZUmMOACAlnxG0AgK95URQIECBAgQIAAAQIECBAgQIAAAQIECBAgkFrAhXDq8fZFczt37iwLFiwoO3bsqGK9M2bMKBs2bCiN8E83fmrqt9u9vuP3wgsvlGuvvbZs2rQphPTTn/50WbZsWZk8eXJH9QSyOuLycJcFnL9dBlaewAALCGTFD18gK95URQIECBAgQIAAAQIECBAgQIAAAQIECBAgkFrAhXDq8fZFczUFlBpg3Q4p1dRvt3tteD7//PPlyiuvLNu2bRu1HxthqnPPPbcsXLiwzJw5s0yZMqX5qVd79+4tu3btKk888US5++67y5NPPnnAXr766qtHPnHruOOOa3ufC2S1TeXBHgg4f3uA7C0IDKiAQFb84AWy4k1VJECAAAECBAgQIECAAAECBAgQIECAAAECqQVcCKceb180V1NAqQHW7ZBSTf12u9dXX321DA8Pl4ceemjUXrzwwgvLl770pXLiiSeWMS6NRz379ttvl82bN5elS5eWp59+etTf3XrrreW6665r++sLBbL64lfCwCzS+Tswo9YogZ4LCGTFkwtkxZuqSIAAAQIECBAgQIAAAQIECBAgQIAAAQIEUgu4EE493r5orqaAUgOs2yGlmvrtZq9vvvlmuf7668vtt98+ah9+8YtfLJ/97GfLpEmTOtqfL7/8clm8eHH52te+1nxd41O27rvvvvKJT3yirVoCWW0xeahHAs7fHkF7GwIDKCCQFT90gax4UxUJECBAgAABAgQIECBAgAABAgQIECBAgEBqARfCqceruTYEtm7dWk4//fTmk90MKbWxnK4+sn8YrJu9Pv7446XxSVh79uxp9vT5z39+5JOuOg1jvVNgrE/cOv/888vf/M3flBNOOGFcO4GscYk80EMB528Psb0VgQETEMiKH7hAVrypigQIECBAgAABAgQIECBAgAABAgQIECBAILWAC+HU49VcGwICWRvK0NBQG1LtP9L4dKzGp2B9+ctfbr7onHPOKatXry7Tpk1rv9AYTz7zzDPl4osvLi+99FLzbx944IFy0UUXjVtXIGtcIg/0UMD520Nsb0VgwAQEsuIHLpAVb6oiAQIECBAgQIAAAQIECBAgQIAAAQIECBBILeBCOPV4NdeGgEBWfCDr+9//frnkkkvK888/35xAu6Gp8Ub2k5/8pNx0002lEa5652d4eLisXLly3E/eEsgaT9ff91LA+dtLbe9FYLAEBLLi5y2QFW+qIgECBAgQIECAAAECBAgQIECAAAECBAgQSC3gQjj1eDXXhoBAVnwga8OGDeXSSy9t6p9xxhll7dq15b3vfW8bExn/ke3bt5cLLrigvPLKKyMPz5kzp6xbt65Mnz79kC8WyBrf1hO9E3D+9s7aOxEYNAGBrPiJC2TFm6pIgAABAgQIECBAgAABAgQIECBAgAABAgRSC7gQTj1ezbUhIJAVG8jat2/fyCdYNf7nnZ/FixeXW2+9tRx99NFtTGT8R3bv3l0uu+yy8thjj408PHny5LJp06Yye/bsQ75YIGt8W0/0TsD52ztr70Rg0AQEsuInLpAVb6oiAQIECBAgQIAAAQIECBAgQIAAAQIECBBILeBCOPV4NdeGgEBWbCBr7969pRHAWrVqVVP/zjvvLI2vFYz6Ges91q9fXxYsWHDItxDIipqAOhECzt8IRTUIEBhLQCArfl8IZMWbqkiAAAECBAgQIECAAAECBAgQIECAAAECBFILuBBOPV7NtSEgkBUbyNqzZ0+55ppryn333dfUX7NmTVm4cGEb02jvkbE+haud9xDIas/XU70RcP72xtm7EBhEAYGs+KkLZMWbqkiAAAECBAgQIECAAAECBAgQIECAAAECBFILuBBOPV7NtSEgkBUbyHrttddGwlff+ta3mvrthKXaGNWoR/YPV7XzHgJZnSp7vpsCzt9u6qpNYLAFBLLi5y+QFW+qIgECBAgQIECAAAECBAgQIECAAAECBAgQSC3gQjj1ePuiuf0DURO96BkzZpQNG2JDShPd0zvvv3PnzpGv9duxY8fIH3WjV5+QVcu0raN2Aedv7ROyPgL9KyCQFT87gax4UxUJECBAgAABAgQIECBAgAABAgQIECBAgEBqARfCqcfbF80JZPVuTL0IZO3du7csXry4rFq1qtnYnXfeWYaHh8MaHes91q9fPxI2O9SPT8gKG4FCAQLO3wBEJQgQGFNAICt+YwhkxZuqSIAAAQIECBAgQIAAAQIECBAgQIAAAQIEUgu4EE493r5oTiCrd2PqRSCr0c3+wadGQOvWW28tRx99dEizu3fvLpdddll57LHHRupNnjy5bNq0qcyePfuQ9QWyQvgVCRJw/gZBKkOAwAECAlnxm0IgK95URQIECBAgQIAAAQIECBAgQIAAAQIECBAgkFrAhXDq8fZFcwJZvRtTrwJZja98vPTSS5uNnXHGGWXt2rXlve99b0iz27dvLxdccEF55ZVXRurNmTOnrFu3rkyfPv2Q9QWyQvgVCRJw/gZBKkOAwAECAlnxm0IgK95URQIECBAgQIAAAQIECBAgQIAAAQIECBAgkFrAhXDq8fZFc/sHsmbMmFEagZ6hoaG+WH8/LbJXgaz936dh9MADD5SLLrroiLn+7//+r9x4441l+fLlzVp/8id/Um677bZyzDHHHLK+QNYR8ysQKOD8DcRUigCBUQICWfEbQiAr3lRFAgQIECBAgAABAgQIECBAgAABAgQIECCQWsCFcOrx9kVzAlm9G1OvAllvvvlm+exnP1u+/OUvN5s755xzyurVq8u0adOOqOFnnnmmXHzxxeWll15q1mk37CWQdUT0Xhws4PwNBlWOAIGmgEBW/GYQyIo3VZEAAQIECBAgQIAAAQIECBAgQIAAAQIECKQWcCGcerx90ZxAVu/G1KtAVqOjJ554YuRrC9/5WsHGny1ZsqTccsstZdKkSYfV9KuvvlqGh4fLQw891Hz9JZdcUlatWlV+6Zd+adyaAlnjEnmghwLO3x5ieysCAyYgkBU/cIGseFMVCRAgQIAAAQIECBAgQIAAAQIECBAgQIBAagEXwqnH2xfNCWT1bky9DGSN9dWCjU6/+MUvjnx6VqehrJdffrksXry4fO1rX2uCTZ48udx///3l7LPPbgtRIKstJg/1SMD52yNob0NgAAUEsuKHLpAVb6oiAQIECBAgQIAAAQIECBAgQIAAAQIECBBILeBCOPV4+6I5gazejWn/QNacOXPKunXryvTp07uyiLE+0arxRhdeeGH50pe+VE488cQyxqXxqLW8/fbbZfPmzWXp0qXl6aefHvV3t956a7nuuuvKu971rrbWL5DVFpOHeiTg/O0RtLchMIACAlnxQxfIijdVkQABAgQIECBAgAABAgQIECBAgAABAgQIpBZwIZx6vH3RnEBW78b0wgsvlN/93d8tzz333Mibzp8/v6xdu7ZMmTKla4t4/vnny5VXXlm2bds26j0an2517rnnloULF5aZM2eOrOGdYNXevXvLrl27Rr728O677y5PPvnkAeu79tpry7Jly8pxxx3X9toFstqm8mAPBJy/PUD2FgQGVEAgK37wAlnxpioSIECAAAECBAgQIECAAAECBAgQIECAAIHUAi6EU4+3L5oTyOrdmPa37kUgq9Hdiy++WP74j/+4bNq0KaTZxqdlNf6nkzBW440FskL4FQkScP4GQSpDgMABAgJZ8ZtCICveVEUCBAgQIECAAAECBAgQIECAAAECBAgQIJBawIVw6vH2RXMCWb0b00QFshodvv766+W2224rd9xxR9mzZ89hNT00NFRuueWWctFFF5Wjjjqq4xoCWR2TeUEXBZy/XcRVmsCACwhkxW8Agax4UxUJECBAgAABAgQIECBAgAABAgQIECBAgEBqARfCqcfbF80JZPVuTPtbDw8Pl5UrV5ZJkyb1ZBH79u0rja9N/Iu/+Ity//33tx3Mmj59evn0pz9drrjiiiP6ekWBrJ6M2Zu0KeD8bRPKYwQIdCwgkNUx2bgvEMgal8gDBAgQIECAAAECBAgQIECAAAECBAgQIECAQKuAC2H7YaIF9g8JTfR63nn/XoeVetH3E088UX77t3+7+VYT2eMbb7xRnnrqqbJx48by3HPPle9+97vNgFYjgHXSSSeV2bNnl8bXKv7ar/1aOfroo4+YSCDriAkVCBRw/gZiKkWAwCgBgaz4DSGQFW+qIgECBAgQIECAAAECBAgQIECAAAECBAgQSC3gQjj1ePuiOYGs3o1p7dq1ZdGiRc03/NznPlcaIaWf+7mf690iJvCdBLImEN9bHyDg/LUpCBDoloBAVrysQFa8qYoECBAgQIAAAQIECBAgQIAAAQIECBAgQCC1gAvh1OPti+YEsno3pv0DWTfffHO54YYbereACX4ngawJHoC3HyXg/LUhCBDoloBAVrysQFa8qYoECBAgQIAAAQIECBAgQIAAAQIECBAgQCC1gAvh1OPti+YEsno3ppUrV5YlS5Y033DFihVl8eLFvVvABL+TQNYED8DbjxJw/toQBAh0S0AgK15WICveVEUCBAgQIECAAAECBAgQIECAAAECBAgQIJBawIVw6vEORHM7d+4sCxYsKDt27Gj2u2XLljJ37tyB6L+TJvcPJK1Zs6YsXLiwkxJ9/axAVl+PL93inb/pRqohAtUICGTFj0IgK95URQIECBAgQIAAAQIECBAgQIAAAQIECBAgkFrAhXDq8Q5EcwJZ7Y35rbfeKn/6p39aGp+S9c7PQw89VM4///z2CiR4SiArwRATteD8TTRMrRCoTEAgK34gAlnxpioSIECAAAECBAgQIECAAAECBAgQIECAAIHUAi6EU493IJoTyGpvzHv37h35esJVq1Y1X9DrTxIbaw29/JQugaz29oqneiPg/O2Ns3chMIgCAlnxUxfIijdVkQABAgQIECBAgAABAgQIECBAgAABAgQIpBZwIZx6vAPRnEBWe2N+4403yuWXX14eeeSRkRe8//3vL/fff3859dRT2ysQ8JRAVgCiEmkEnL9pRqkRAtUJCGTFj0QgK95URQIECBAgQIAAAQIECBAgQIAAAQIECBAgkFrAhXDq8Q5EcwJZ7Y35P//zP8vChQvLP//zP4+8YMaMGWXDhg1laGiovQIBTwlkBSAqkUbA+ZtmlBohUJ2AQFb8SASy4k1VJECAAAECBAgQIECAAAECBAgQIECAAAECqQVcCKce70A0J5DV3pj3d5o/f35Zu3ZtmTJlSnsFAp4SyApAVCKNgPM3zSg1QqA6AYGs+JEIZMWbqkiAAAECBAgQIECAAAECBAgQIECAAAECBFILuBBOPd6BaE4gq70xb926tZx++unNhy+++OKyevXqcvzxx7dXIOApgawARCXSCDh/04xSIwSqExDIih+JQFa8qYoECBAgQIAAAQIECBAgQIAAAQIECBAgQCC1gAvh1OMdiOZqC2SNtZ5+H8SWLVvK3Llzj7gNgawjJlQgkYDzN9EwtUKgMgGBrPiBCGTFm6pIgAABAgQIECBAgAABAgQIECBAgAABAgRSC7gQTj3egWhOIKv7Y84SyOq+lHcg0L6A87d9K08SINCZgEBWZ17tPC2Q1Y6SZwgQIECAAAECBAgQIECAAAECBAgQIECAAIGmgAthm6HfBQSyuj9BgazuG3uHwRNw/g7ezHVMoFcCAlnx0gJZ8aYqEiBAgAABAgQIECBAgAABAgQIECBAgACB1AIuhFOPt4rmBu0r/Aat30422UR/ZWEna/UsgW4LOH+7Law+gcEVEMiKn71AVrypigQIECBAgAABAgQIECBAgAABAgQIECBAILWAC+HU462iOQGlKsZQxSIEsqoYg0VUIuD8rWQQlkEgoYBAVvxQBbLiTVUkQIAAAQIECBAgQIAAAQIECBAgQIAAAQKpBVwIpx5vFc0JZFUxhioWIZBVxRgsohIB528lg7AMAgkFBLLihyqQFW+qIgECBAgQIECAAAECBAgQIECAAAECBAgQSC3gQjj1eKtoTiCrijFUsQiBrCrGYBGVCDh/KxmEZRBIKCCQFT9Ugax4UxUJECBAgAABAgQIECBAgAABAgQIECBAgEBqARfCqcerOQJVCQhkVTUOi5lgAefvBA/A2xNILCCQFT9cgax4UxUJECBAgAABAgQIECBAgAABAgQIECBAgEBqARfCqcerOQJVCQhkVTUOi5lgAefvBA/A2xNILCCQFT9cgax4UxUJECBAgAABAgQIECBAgAABAgQIECBAgEBqARfCqcerOQJVCQhkVTUOi5lgAefvBA/A2xNILCCQFT9cgax4UxUJECBAgAABAgQIECBAgAABAgQIECBAgEBqARfCqcerOQJVCYwVyKphgVu2bClz586tYSnWMEACzt8BGrZWCfRYQCArHlwgK95URQIECBAgQIAAAQIECBAgQIAAAQIECBAgkFrAhXDq8WqOQFUCAllVjcNiJljA+TvBA/D2BBILCGTFD1cgK95URQIECBAgQIAAAQIECBAgQIAAAQIECBAgkFrAhXDq8WqOQFUCAllVjcNiJljA+TvBA/D2BBILCGTFD1cgK95URQIECBAgQIAAAQIECBAgQIAAAQIECBAgkFrAhXDq8WqOQFUCAllVjcNiJljA+TvBA/D2BBILCGTFD1cgK95URQIECBAgQIAAAQIECBAgQIAAAQIECBAgkFrAhXDq8WqOAAECBCoVcP5WOhjLIpBAQCArfogCWfGmKhIgQIAAAQIECBAgQIAAAQIECBAgQIAAgdQCLoRTj1dzBAgQIFCpgPO30sFYFoEEAgJZ8UMUyIo3VZEAAQIECBAgQIAAAQIECBAgQIAAAQIECKQWcCGceryaI0CAAIFKBZy/lQ7GsggkEBDIih+iQFa8qYoECBAgQIAAAQIECBAgQIAAAQIECBAgQCC1gAvh1OPVHAECBAhUKuD8rXQwlkUggYBAVvwQBbLiTVUkQIAAAQIECBAgQIAAAQIECBAgQIAAAQKpBVwIpx6v5ggQIECgUgHnb6WDsSwCCQQEsuKHKJAVb6oiAQIECBAgQIAAAQIECBAgQIAAAQIECBBILeBCOPV4NUeAAAEClQo4fysdjGURSCAgkBU/RIGseFMVCRAgQIAAAQIECBAgQIAAAQIECBAgQIBAagEXwqnHqzkCBAgQqFTA+VvpYCyLQAIBgaz4IQpkxZuqSOD/sXcvwHaV5f343wkpASJyUy7OWGQGitEiCHJRasFWgSqXAhEIIaByEcEbBBCQBBECAQZErkFuchMoCKIyEFEKVRmsUgqoSHWU1FFubRikseJw+c27///Qk3P29exn77PedT5rJlOnZ61nv+/nWXsvnfWd9yVAgAABAgQIEKiUwH//93+n2bNnp8WLF48Z184775yuv/76tM4661RqzAZDgAABAgQIECBAgEC1BbwQrnZ/jI4AAQIE6ing+VvPvpoVgSoICGTFd0EgK95URQIECBAoRCAHEA444IAxo918883TTTfdlDbddNNCZlK/YQqPlN3TU089Nc2fP993q0JtHOR36n//93/TUUcdlS699NIxM65T2Kud4Re/+MU0b968CnXcUAgQIECAAAECBAgMXsAL4cEb+wQCBAgQIDBawPPXPUGAwKAEBLLiZQWy4k1VJECg5gJePKf08Y9/PH3pS19Kq666atHdFsgafvvafX9G3leDDI8Mf9bV+MTnnnsu3X///em+++5LP/nJT9LDDz+cli5d2hjc6quvnrbYYou02Wabpfe+971pxx13TOutt15q8l8XsflWAAAgAElEQVS+u5qMQFZXTEM9aZDfKc/FlASyhno7+zACBAgQIECAAIGKCHghXJFGGAYBAgQITCoBz99J1W6TJTBUAYGseG6BrHhTFQkQqLmAF88CWTW/xQc6PYGsgfKOKf7qq6+mRx55JJ177rnptttuSy+88ELXA9h1113T0UcfnXbYYYc0ZcqUrq/LJwpk9cQ1lJMFsvpntkJW/4YqECBAgAABAgQI1EvAC+F69dNsCBAgQKAMAc/fMvpklARKFBDIiu+aQFa8qYoECNRcQCBLIKvmt/hApyeQNVDeFYrn8NXChQvTBRdc0FMQa/QIP/axj6UFCxak9ddfv+vBC2R1TTW0EwWy+qcWyOrfUAUCBAgQIECAAIF6CXghXK9+mg0BAgQIlCHg+VtGn4ySQIkCAlnxXRPIijdVkQCBCRR46aWX0kMPPZTuuuuu9MADD6Sf/exnacmSJY0RbbrppmnGjBlpp512Sh/84AfTm9/85p5Xfcl1JjqQ9cwzz6R77rknLV68uLHlWJ5vPtZee+209dZbp+233z7tsssu6Z3vfGeaOnXquLvR7sWzLQvHzTrpLyw9kDXIUEvkzfHss8+muXPnpmuvvTakbP5dueKKKxq/o90cAlndKA33nEHeuxP9XByWpEDWsKR9DgECBAgQIECAQCkCXgiX0injJECAAIE6CXj+1qmb5kKgWgICWfH9EMiKN1WRAIEJEHjxxRfTt7/97XTmmWemH//4x12NYM8990wnnXRSI7jU5AHTssZEvXh+4okn0he/+MV0yy23dLXazWabbZZOOOGEtNdee6Vp06Z1ZTLypEEFsq6//vp0wAEH9DyeXi/YeeedU/6sddZZp+Wlrcay+eabp5tuuqnr8EmvY6vS+e3u58hx5nt33rx5bQONI4N+gwyP9DOvqo5r5JyWLVuWjjvuuHTxxRf3M9Ux12677bbpqquuagRbOx3DCGQ9/vjjad99920EUyfqmOjfilbOg/a47rrr0uzZs1/7mEE/F9t97yLn2ilsLJAVqa0WAQIECBAgQIBAHQS8EK5DF82BAAECBEoT8PwtrWPGS6AcAYGs+F4JZMWbqkiAwJAFfvvb36bPfe5z6YYbbuj5k1dfffX0qU99Kh1//PEp/+dujkG/eB49hrzqVw4OHX300Wnp0qXdDHGFc3Lw7Etf+lLacMMNe7pWIEsgq6cbpsPJAlmRmq1rvfzyy+ncc89tBLKaHfl3Lv8mHHrooWmLLbZIr3vd6xqn5d+1Rx99tLGi1tVXX90y9Jmvy78n06dPbzshgazh9FsgK9ZZICvWUzUCBAgQIECAAIH6C3ghXP8emyEBAgQIVE/A87d6PTEiAnUREMiK76RAVrypigQIDFEgr5By8MEHpx/+8Id9feqcOXPSOeeck974xjd2rDPMQFYOY+XwQ37p/sILL3QcW6sTet1uLNcRyBLIGvcN1+RCgaxIzda18jatH/7wh9Njjz025qQcyrzkkksaW5q2WhXw1VdfTffdd186/PDDU/59HX3kQFcObe2xxx5tJySQNZx+C2TFOh911FFp4cKFaeWVV25a2ApZsd6qESBAgAABAgQIlC/ghXD5PTQDAgQIEChPwPO3vJ4ZMYFSBASy4jslkBVvqiIBAkMS+NWvfpU+8pGP9B3GWj7cI444Ip111lkdV34ZViArr3Tz5S9/OX3hC1/oK4y1fH45QHHppZem9dZbr6sOCWRNbCDr+eefT4ccckhji8qRR75Pc3hwlVVW6aqPnU6yZWEnoRX/XuUtC3OYKgc4586dO2ZSOUi1aNGiNGvWrK62aL3nnnsaW4s++eSTY2rl390LL7yw7W+lQFZv99V4zxbIGq9c8+uWB0dbVRXIivVWjQABAgQIECBAoHwBL4TL76EZECBAgEB5Ap6/5fXMiAmUIiCQFd8pgax4UxUJEBiCwLJlyxpbcl188cWhn5YDWXlrwJVWWqll3WEFsvIqNQcddFBasmRJ2By7DZ3lDxTImthA1iOPPJJmzpyZfvnLX67Q/xyqydtqRR0CWb1J5u/j/vvvn+6///4xF2611VbpxhtvTBtvvHFvRYPObhXiy+UPPPDAdMEFF6TXv/71XX3aiy++2PiNPf/888c1T4Gsrpj7Pkkgq2/CFQrk7Trzd6XVIZAV660aAQIECBAgQIBA+QJeCJffQzMgQIAAgfIEPH/L65kREyhFQCArvlMCWfGmKhIgMASB66+/vrF6S6tj0003TUceeWRj6668IlReOeaJJ55I1113XWPVqaVLlza9NG/plVckete73tWy9jACWc8++2wjdHPbbbe1HEd+aXzMMcekGTNmpKlTp6YcxvjOd76Tzj777PTjH/+46XXdbjeWLxbImthA1je/+c0x28Ll/t15550pb0EZdQhk9SZ59913p5122qnlRfk7+IEPfKC3okFn51UD99tvv/Tggw+OqTieIF+7uf7gBz9oex8KZAU1tUMZgaxY507fX4GsWG/VCBAgQIAAAQIEyhfwQrj8HpoBAQIECJQn4PlbXs+MmEApAgJZ8Z0SyIo3VZEAgQEL5C20chjpu9/9btNPymGVvDXf29/+9jF/z8GsvLJNDms9/PDDTa//9Kc/3di6cNq0aU3/PoxA1hVXXNHYrq7ZkUM5eWWwvErPlClTxpzyu9/9Lh111FHp5ptvbnr97rvvni677LK07rrrtu3UsANZm2++ebrppuGGoFoF+yZiLCObke/TU045pfFv5PGe97wnfe1rX0s5OFjq0e77k0OIecu9VVddtW0gcOedd065d+uss85QGfI2orknOQTT6uj0+zHIAT/++ONp3333bfrb1ilo0mxcOdi12267Nd228Pbbb0/5t6TVMdGBrE5bzw2yD1Wt/fvf/z7Nnj073XvvvWOG2O93ahjPxSjXVr/7G2ywQfrWt76V8kp3rQ6BrKguqEOAAAECBAgQIFAXAS+E69JJ8yBAgACBkgQ8f0vqlrESKEtAICu+XwJZ8aYqEiAwYIFbb7017b333k0/Ja8WlbcMe8c73tF2FPfcc09jha0c7hp95Jey3/jGN9I222zTtMagXzw/99xz6eCDD265OtbChQvT3LlzG6titTpyKGvOnDnpn//5n5ue8vWvfz3ttddebY0EsoYbDhvZjFZbz40MLA34azaw8iUHsvI2knkFqscee6ylT7e/QYMAHmYgK//O5vBXq0MgaxAd7q9mq21Qc9V+w56Dfi72N/P/u7pV2DWfseOOOzaCnm9605tafpxAVlQn1CFAgAABAgQIEKiLgBfCdemkeRAgQIBASQKevyV1y1gJlCUgkBXfL4GseFMVCRAYoMCyZcvSJz/5yfTVr3616ad85Stfaaws1eSBscL5L730Ujr55JPT6aef3rTOOeec01hlqlmdQb94/t73vpf23HPP9MILL4wZW96CMa/+tdZaa3VUzivizJw5s2mdboI9AlkTF8hqFaw599xzG/dlyUepgaw87uOOOy5deOGFHfkPPfTQxkpf06dP73hu5Am2LPw/TStkjb2zmm2DOvKs8ayitvz6frY+7Xd1rl6+Q63CrrlGv89F91wvnXAuAQIECBAgQIBAXQS8EK5LJ82DAAECBEoS8PwtqVvGSqAsAYGs+H4JZMWbqkiAwAAF2q0A8/73vz9dc801Ka9w1c3xs5/9LOWAU7PVbnKQ6fLLL09rrLHGmFKDDGTl1TsWLFiQ5s2b13QK3axstfzCP/zhD+lTn/pUw2T0se2226YbbrghbbTRRi2pBLImLpDVKjhx3333pb/927/t5vYe9zntVtH5wQ9+kPKWoCOPVishtfoOlRjIyt/L/H05/PDDmwYcR2PnbUUXLVqUZs2a1TEcOu5GNbmwXdgkhzzzVqjdhDlz6Xah1bylW14ha+ONN245fCtkRXa2/1ovvvhiI1B4/vnntyyWnzs5qLzSSiv1/IGlBLLa/b51E3i1QlbPt4YLCBAgQIAAAQIEai7ghXDNG2x6BAgQIFBJAc/fSrbFoAjUQkAgK76NAlnxpioSIDBAgXYrfLRb1arZkNq9oN5kk03SLbfc0nTrw0EGstoFKnoNnOU55+2X8taMzY5Oq6EIZE1MIKtVKK/fLcW6/Vq2Cz32EshqtdpMiYGsHIQ76KCD0pIlS7plTBtuuGG6+uqr0w477ND1Nf2e2CnQee2116bZs2d3FRJrN+ePfOQjjZXC2q0AJpDVbzdjr28XQF7+Sf1st1lKIKvVMzGHKO+8884xgdPRXRDIir0vVSNAgAABAgQIEChfwAvh8ntoBgQIECBQnoDnb3k9M2ICpQgIZMV3SiAr3lRFAgQGKHDGGWekE088ccwndPsydfSF7QJLt99+e9p9993HfNYgA1ntthw74YQTUg459LJ6ST+rgQhkTUwgK29VeeSRR6Ycnhl55K04v/zlL6fVVlttgN+wlASyVuT96U9/2tgG9Uc/+lHT3528WtS9997btCd5JbqLLroo5XOGdeTv/H777dd05b/8O5m3UswhzWnTpjUdUg515TBWXg0s3wujj1wjh1V32mmntlMSyBpWxzt/TqctekdWyFsCn3XWWWnVVVftXHjEGSUEstptebzLLrs0fnPf8IY3tJ23QFZPt4WTCRAgQIAAAQIEJoGAF8KToMmmSIAAAQKVE/D8rVxLDIhAbQQEsuJbKZAVb6oiAQIDEmj3wne8qwc9+OCDabfddktPPvnkmFG32r5okIGsBx54oBF0yKGc0UdebefAAw/sSfe5555Lc+bMSXfccceY64444oiUVxVbZZVVmtYUyJqYQFarUF4322n1dHO0OLldIKvZqmqtgjd1WCEr/z7kcFyzMFbmy+HQY489Nn3+859PF198cVPRYYeycvhm4cKFLbc9zYPceeed02c+85m03XbbpTXXXLOxYlb+XXv00UcboZT8W9PsNyhf221gRyAr4tsYU+Oee+5phPCaPedGf8J4t9ssIZDVbpWwbrdrFMiKuSdVIUCAAAECBAgQqI+AF8L16aWZECBAgEA5Ap6/5fTKSAmUJiCQFd8xgax4UxUJEBiQQLtw0cyZM9Pll1+e1lhjjZ4+PW9Btv/++6f7779/zHWtVqQaZCCr3ZaMzbaL6zTZP/3pT2nu3LlNwyI5qJVX78kv4JsdAlkTE8i6++67m64+1GmLyU73Qrd/bxfIuu666xpb3o08WgVvjjrqqEYwaOWVV17h/BK2LMyrRC1evDh99rOfbbpKVJ5Q/v7kQOMb3/jG9PTTT6dPfepT6eabb27KvOmmm6bzzjuvEYRq8l9mu21N1+fl8eRAXF7lL/LYY4890qWXXprWW2+9jmUFsjoSDeWExx57LH30ox9tGSpsNojxbLdZ9UDWyy+/3Fj5q9kKmxtssEH6xje+kbbZZpuOPRHI6kjkBAIECBAgQIAAgUkm4IXwJGu46RIgQIBAJQQ8fyvRBoMgUEsBgaz4tgpkxZuqSIDAgAQGERAaT81BBrJabaG42WabpX/6p39Kb33rW3vWbRWMyOGQ/HnrrLNO05rjselmcK3muPnmm6ebbhpuCKpKY1lul7eUO/roo1egzFve3XjjjWnjjTfuhrivc9r1vZdA1he/+MWmqzRVPZCVtzXLq5GdffbZLVeJahZM6hSCysHH+fPnp0984hNp+vTpffWom4t/97vfpRyKaxUS66bGyHPyyn0XXnhh2mSTTbq6VCCrK6aBntTunsz348knn9xYEe3hhx8eM44cyrryyivT+973vq5ChIN8LkYg/eY3v0mzZs1qGkzbc8890xVXXJHWWmutjh8lkNWRyAkECBAgQIAAAQKTTMAL4UnWcNMlQIAAgUoIeP5Wog0GQaCWAgJZ8W0VyIo3VZEAgQEJtNrKLX9cfrGc//W6+swf//jHxtZdeXWt0cd4tlzrZurtVrrKq88cfvjhY8r0E1YSyGrdlaoFsvI2cXmLvBySGHl0Ws2sm/uu23N6CWT9+c9/Tscff3zKIbLRR2mBrFdeeSXlrd3yCjo//vGPW3J9+MMfThdccEHTVaKeffbZxop0o/s3slgONuXt0fI2q1OmTOm2LeM6L99PeZWyPN5WWxB2U/iYY45JecXAtddeu5vTG+cIZHVNNZATOwXy8n162mmnpVtvvbXxzGl2f+RQVg4m7r333h3v1SoHstqtjpXxmwVNWzVFIGsgt6uiBAgQIECAAAECBQt4IVxw8wydAAECBIoV8PwttnUGTqDyAgJZ8S0SyIo3VZEAgQEJtNtKrVX4o9NQ2r1EbrUNYj9bM+XxtAtkDSLE0Cp01GnVJStkDXe1rnxvtNpC8/TTT28EYoZx9BLIavddKCWQlYNYecvSvCrWbbfd1pb4iCOOaASN2gWTcrAl9ysHododebWeHHTaYostOoZd+ul73n7xkUceSWeeeWa64YYbeiqVVw7KAbUtt9yy5zEO4rds9OAH8UzoCaiiJ//iF79oBI3zNqfNjpErvL300kuNrTdzsLLZkVfSyvf9cccd1/a+r3IgK9//++23X8rbN44+3v/+96drrrkm5W0LuzkEsrpRcg4BAgQIECBAgMBkEvBCeDJ121wJECBAoCoCnr9V6YRxEKifgEBWfE8FsuJNVSRAYEACg3j5LpDVehs8gazhB7L+5V/+Je2www5jvkE5WPGBD3xgQN+sFctGBbJywClvmTf66DfQmOt12m6zG6jnnnsu3XnnnWnRokXp+9//fttLcgArB8wOOeSQNG3atI7lc8glbzGaw0w5ZNfueO9739tYoWjXXXdNr3/96zvW7ueEZ555Jj3wwANp8eLFjXBK3qpu6dKljZI5eJPDYXl71DymHXfcsbEKWK+rDi4fn0BWP50a37UvvvhiY4vKk046qeV9t+2226arrroqzZgx47UPydfl72u+X1sdW2+9dfrc5z7XuE+bfQeqGsjK48phsrzdZrMjr4558MEHdw0ukNU1lRMJECBAgAABAgQmiYAXwpOk0aZJgAABApUS8PytVDsMhkCtBASy4tspkBVvqiIBAgMSaLV6UP64vHpQDgCstNJKPX16qy3icpG6bFl4xhlnNH3R3inUIpA1/EBW3vrv6KOPXuEe7me7yp6+DP//yc8//3wjeHTLLbeMuXz01l7tQhittgGbqEBWXgnrqaeeSvfee28jtPK9732vq238tt9++3TeeeelvKJcr+GkX//6141VsDqtvJWhcyAqh13ySj7bbLNNX2Go8fQ9+pqJDmRFz6ddvU6/pYMey/JV0BYsWNC4t1sdeQvCq6++umnoM4cIczgxh7LabW+ZA3uHHXZY2meffdK666772kdVMZCVXfKqcK22ZNx9993TZZddtsI8OvVKIKuTkL8TIECAAAECBAhMNgEvhCdbx82XAAECBKog4PlbhS4YA4F6CghkxfdVICveVEUCBAYkMIiA0Hhq9hsoabdlYavtBfNL8Lzizlvf+taedVsFIzqFCMZj083gWs1x2MGjPNYqjaXVfTVnzpx00UUXNQI7wzh6CVn1cu7ysff7/cl1Ot27o50efPDB9NGPfjQ9+uijXRNm72OPPbYRkJs+fXrX140+Ma8+9PWvf72xwlZe5a/bI2+ldsUVV6S//Mu/7PaSSp0nkDX4duSQ4c9//vPG6lY5QNkuSJXDWFdeeWV63/ve1zJYmANMOTyY7/lOK7vl2eWVp/J9nVfMqmIgK68Cl7/3P/rRj8Y0I3+/r7322pS3b+zlEMjqRcu5BAgQIECAAAECk0HAC+HJ0GVzJECAAIGqCXj+Vq0jxkOgPgICWfG9FMiKN1WRAIEBCbRbuWfmzJkpbz20xhpr9PTpv/rVrxor0uTAxuij1apb/QZK2gWyvvnNb7Z8QdzuulaT/tOf/pTmzp2bLr744jGndAr6CGQNd4Ws3//+92n27NmNFZxGHjnY8vnPf77n1Zl6+iKMOLnd/Z1X0Mkrxy0/Sglk5aDJXXfdlT7xiU90FTSZNWtWY3u2d7zjHWHuzz77bDrnnHMa38V2wZls224lo/H2ddjXCWQNVvyPf/xjmj9/fuOe6nTksOsll1yS3v3ud3c6tfH3X/ziF+kzn/lMylultjpykOnSSy9trOSWj6oFsp5++unGb9Xtt9/edAqHHnpoyisS9hq2FMjq6hZyEgECBAgQIECAwCQS8EJ4EjXbVAkQIECgMgKev5VphYEQqJ2AQFZ8SwWy4k1VJEBgQALtwkXvec970te+9rVGkKGX44EHHkg77bRT04BEXnXkqKOOGlNukC+e240nbzV14IEH9jK99Nxzz6UcvLrjjjvGXHfEEUc0XuavssoqTWsKZA03kPXDH/4w/cM//MOYezEHCvLWWsM62t3feTWcefPmvTaUdue2Gne/gcb84b2ukJWv6bR9WT5nzz33bKwOlH9PpkyZEk6ex/Cb3/ymEQTJ3+dmway8ck8OvuVQWK9bJHYacP78P/zhDylvT9fqyP3JY3z55ZdfOyX/57y618jx5tBODhHmI9fM19100/99ZwSyOnWj/7/nkF8O3OaVnlod+Z7O91uvz8Zly5Y1Vt46++yzx9yn2267bbrqqqvSjBkzuvotGM/3tR+dPPa8elezIHKum8d94403NgKXvR4CWb2KOZ8AAQIECBAgQKDuAl4I173D5keAAAECVRTw/K1iV4yJQD0EBLLi+yiQFW+qIgECAxQ444wz0oknntj0E/JqHh/4wAd6+vS8wsfhhx/e9JrxBEr6ffGct4naf//90/333z9mTDkctnDhwrTyyit3PcdHHnkk5dXDfvnLX465plXgbPmJAlnDDWQ1uxf72aqy65tk1IlRgaxWK7pNVCArTzMHkXII8fjjj39t1muvvXYjtHjIIYekt73tbQMJYjXrxX/+5382Qll5W8KR28Pl73gO2UydOrVtC9t9P8fb+36uG73lqEBWP5rdX9sqlBWx5WYO8D300EPptNNOa2xlmI9Wq7cNMqjcvUbz7/jo63OALa9GOJ7Ao0BWL91wLgECBAgQIECAwGQQ8EJ4MnTZHAkQIECgagKev1XriPEQqI+AQFZ8LwWy4k1VJEBggALttvTLK/ecfPLJaaWVVupqBHkVjU9+8pPpq1/96pjzN9lkk3TLLbc0XUFjkC+e8wo0Rx55ZNMVT3bcccd0/fXXpze96U1dzS+flMMeOWjS7OgUYBPIGl4gq9Xqb+PdirPrG6TJiTmEccoppzT+jT5Gr5CVt03LW5vl7UJHH+MJZOUtxvJqPquuumpqd//1E3zM3/uTTjqpsXpcDj9uv/32PW9b1o/v6Gvz78mPfvSjdM0116TXve51KYdOu9lGrd0WrpHj67bW6N9Mgaxu5fo/b+nSpY2Q4WWXXdYotuuuuza+v+985zvHFToaPaJXXnmlcY/m0Gj+7uVtfkf/j7JBPhe7FcqByxxyzOHlVtuC5pUhzzrrrK6+Y80+VyCr2244jwABAgQIECBAYLIIeCE8WTptngQIECBQJQHP3yp1w1gI1EtAICu+nwJZ8aYqEiAwQIG8bda+++6bHn744TGfkrdRuuGGG9JGG23U1Qj+9V//Nf3jP/5jevLJJ8ec3y4IM+gXzzmQkrdNa3Zcd911jZU9ujly4OTggw9+bWWTkdeMXs2mWT2BrOEFsvLWb7mv99577wqtyAHD/G88K7l0c4+0OqdVmGZ0IKvdPVLVQFY/LlW6NmKlsej5jOz5MAJZ0eMvuV4OZeXv5zbbbJP23nvvNG3atJKn0/PYuwlj7bHHHo1Q2Xrrrddz/eUXCGSNm86FBAgQIECAAAECNRXwQrimjTUtAgQIEKi0gOdvpdtjcASKFhDIim+fQFa8qYoECAxQoFMI4bzzzkuf/vSnOwZY8io5eRWN5SuKjB5y3tYs/71ZEGbQgax2QbEPfehDjdWI1l9//Y7KN954YzrssMOarhQyciWiVoXqEsj685//nF5++eXGqkujj7zi2AEHHDDm/99NYK1jA3o44cEHH0y77bbbmHBgq20zeyg9rlP7DWTl7dLyCmzbbbfdmM9v9/0ZxgpZ4wKp6EWt+jRRwxXImij5yf25OYy1aNGixnbGrVbGarXVYq9yAlm9ijmfAAECBAgQIECg7gJeCNe9w+ZHgAABAlUU8PytYleMiUA9BASy4vsokBVvqiIBAgMWuPXWWxsrgDQ7unnpmrdkyytpHX744U1f3s6YMSPdfPPN6e1vf3vTzxh0ICuvbJWDKXkMzY6FCxemuXPnpqlTp7aUfuyxx9JHP/rRxjZTzY6vf/3raa+99mrbqaoGsvL2WXm7tvx/lx/PPPNMevrppxvBq7yKWh77v/3bv6UlS5akhx56KLVaWawqgay8aku+H0ce7bbNHPBXLPUbyGoXaBPIiutes/smrnrvlXIINK9gmA8rZPXuF3VFp+By1Of0Umf06nq9XNvu3BzAOv3001N+LrY6uvnvBd2ORyCrWynnESBAgAABAgQITBYBL4QnS6fNkwABAgSqJOD5W6VuGAuBegkIZMX3UyAr3lRFAgQGLNBuK7780XnrwosuuihttdVWY0aSw1i33XZbY0vAHNZpduSw04IFC1pu+TToQFYeU7vQWV59KL+AzgGeZqGsPK8jjzwy3XHHHU3nt/vuuzdWBlt33XXbdmrYgaxB3jatwgBVCGTlFbyOP/74lLeqHHnk1dCuvfbatNZaaw2SpmntM844o7HazOij2y0Llwey8j2WA3IPPPBAuvvuu9P8+fPTO97xjsbqczlMNPqwQlZvrW51//ZWZezZa6+9dso9/Iu/+Iu02mqrpS233DKtvPLKjX9//dd/3fj/538bb7xx4zdoypQpaY011mj83+WHQFa/XRj/9ZMlkPXrX/86HXPMMU235V2ul5+XefWsWbNmdVw5sxtxgaxulJxDgAABAgQIECAwmQS8EFxXyOsAACAASURBVJ5M3TZXAgQIEKiKgOdvVTphHATqJyCQFd9Tgax4UxUJEBiCQN7Kbc6cOS23J8qBghxyyeest956KQexnnjiiXTJJZc0giCttjXKq2PlVV5yaKTVMYxAVqdVsvLYDjzwwMbL6DzmHIrI13zjG99IZ555ZiME0+zIL6dzyGePPfbo2CWBrJvSpptu2tGp3xOeffbZtP/++6fvfve7K5Q64YQTGqsMrbTSSv1+RMvrf/jDH6a/+Zu/GVj90YXvu+++tPXWWwtkDU28+Qe163vUSkYCWRPX5LoHsvLqiDm0fNJJJ7V81mX96DBWrimQNXH3tU8mQIAAAQIECBCopoAXwtXsi1ERIECAQL0FPH/r3V+zIzCRAgJZ8foCWfGmKhIgMASB/ML5uOOOSxdeeGHop5133nnp05/+dNuVNIYRyMqT+slPfpJmzpzZciWv8Uz8iCOOSGeddVaaPn16x8vrFMjKKzLlLa3yCj8jjyqskPXggw+m3XbbLT355JMrjG3k9m8dmzXOE4YdyMpbR+atMq2QNc6GBV0mkBUEWdEydQ5k5WD1ySefnK655pq2+jmUnVfKzFtoNvkfkOPunEDWuOlcSIAAAQIECBAgUFMBL4Rr2ljTIkCAAIFKC3j+Vro9BkegaAGBrPj2CWTFm6pIgMCQBJ5++umUtzjLq2VFHN2GlYYVyMqret1www2NrQlbrejVy7zzqlh5dbC8Ylg3R50CWSO3whs59yoEspqNYZNNNkm33HJL25Xauulhp3OGHcg699xzG/ezQFanzgz27wJZg/Wd6Op1DGTlwOoVV1zR2Np16dKlbYk33HDDxmqYu+yyS2gYK3+oQNZE390+nwABAgQIECBAoGoCXghXrSPGQ4AAAQKTQcDzdzJ02RwJTIyAQFa8u0BWvKmKBAgMUWDJkiXpyCOPTHfccUdfn3rooYc2VlDKq2p0OoYVyMrjeOmll9KiRYvSiSee2Fcoa/vtt2+8zO5lC766BLJyT3MIaN68eWmVVVZZob0THch6+eWXG+M644wzVhhXDhLkrSXf8IY3dLod+/r7sANZeTu8vM2mQFZfbev74vEEsqJCPptvvnm66abhbAfaN1ShBaJ6FTn98WyFmUPJ+Rmfn4GXXXZZxyBWHm9+1p1//vlpyy23jBz+a7UEsgbCqigBAgQIECBAgEDBAl4IF9w8QydAgACBYgU8f4ttnYETqLyAQFZ8iwSy4k1VJEBgyAJPPfVU+vznP5+uvPLKnj959dVXb2x9OHfu3LTqqqt2df0wA1l5QK+88kq69dZb00knnZQef/zxrsY48qQ999yzsapIXjWkl6Oqgaw8j7yC1JQpU16bzmqrrdZ4AZ+3JPyrv/qrRpBpo402SmuuuWZ63ete13LaEx3I+q//+q80Z86cdNddd60wxhNOOCGdeuqpaaWVVuqlZT2fO+xAVl6pbMGCBY3va16tbfQxciWzdvffzjvvnHLv1llnnZ7n7IKUBLLcBc0EHnvssTRr1qz08MMPtwTKgae89ehb3vKWgSPmZ23eYvcLX/hCV5+Vf0vz+euvv35X54/nJIGs8ai5hgABAgQIECBAoM4CXgjXubvmRoAAAQJVFfD8rWpnjItA+QICWfE9FMiKN1WRAIEJEMihpXvuuSflVTi+//3vdzWCHFTKIad3vvOdPW1rNOxA1vLJPPHEE+mcc85JV199dVerZW222WYpB3v22muvNG3atK5MRp40qEBWzwMZ4AUTHch65JFH0syZM9Mvf/nLFWaZAw+zZ88e4Mz/v9KDCmTloOMWW2zRCDnmFZHyymxbbbXVayu0WSFr4K1t+wECWRPrX8VPX7ZsWWPlurwSVaej2+19O9Xp5u95lcgcKM4B1VZb9+ZVEPOz/5BDDhnXs66bcSw/RyCrFy3nEiBAgAABAgQITAYBL4QnQ5fNkQABAgSqJuD5W7WOGA+B+ggIZMX3UiAr3lRFAgQmUCC/vP2P//iP9O1vfzvdd9996Wc/+1ljy6N85FDIjBkz0k477ZQ++MEPpje/+c0rrLLU7bAnKpC1fHzPPPNMI3y2ePHixkomDz30UONP+aV0Dr/kFUx23333RtBs6tSp3U5rzHkCWYPfVi1v3bbffvutYL/BBhukb33rW40AUx2Pdt+f6BWy2t3DpdgOYjWwUgJZ+jecu7TXlajyqPIWv3llyX6eMd3OLj/XcxA5B8ZGh7J23XXXdMopp/QcrO72s0efJ5A1XjnXESBAgAABAgQI1FXAC+G6dta8CBAgQKDKAp6/Ve6OsREoW0AgK75/AlnxpioSIFBzgYkOZA2LVyBrsIGsl19+Oc2bNy+dccYZK7T0/e9/f/ra176W3vjGNw6r1UP9HIGs3rgFsmY3wqelHoPoX6RFDjidfvrpjYBVr0feSjBv+dvtdr+91h95fl4FM/8u5tW58phzADmvcHnYYYel6dOn91O6p2sFsnricjIBAgQIECBAgMAkEPBCeBI02RQJECBAoHICnr+Va4kBEaiNgEBWfCsFsuJNVSRAoOYCAlkpjVzJqOR2T+SWhc8//3xji61bbrllBcK8CkwOR6y88sol07Ycu0BWb20dRKDHClm99aCfswfRv37GM/LaX//61+mYY45Jt91227hLfuxjH0sLFixI66+//rhrdHvhq6++2hjrXXfdlU488cT0lre8pdtLw84TyAqjVIgAAQIECBAgQKAmAl4I16SRpkGAAAECRQl4/hbVLoMlUJSAQFZ8uwSy4k1VJECg5gICWQJZEbf4L37xi7TPPvukRx99dIVyeWuuAw88MOIjKllDIKu3tgwi0DOeQFZvo07p1FNPTfPnzx9zWd5WNW/VmbeQ7XTYsrCT0Pj+vmzZsvSVr3wlnXbaaWnp0qUti+yxxx4pr4KV/91+++0tz8u9zL3ee++907Rp08Y3qEKuEsgqpFGGSYAAAQIECBAgMDQBL4SHRu2DCBAgQIDAawKev24GAgQGJSCQFS8rkBVvqiIBAjUXEMgSyIq4xb/5zW+mHHgYeWywwQbpW9/6Vtpqq60iPqKSNQSyemuLQJYtC3u7Y1qfnYNYeUW+c845Z0wQdPRVH/rQh9JFF12UNtxww7RkyZJ05JFHpjvuuKPtUPK9euyxx6YddtghTZ06NWrYlaojkFWpdhgMAQIECBAgQIBABQS8EK5AEwyBAAECBCadgOfvpGu5CRMYmoBAVjy1QFa8qYoECNRcQCBLIKvfWzxvvXXKKac0/o08dtxxx5S3UXzTm97U70dU9nqBrN5aI5AlkNXbHbPi2a+88kp6/PHHG0GsK664ohGu6nTMmTMnnXXWWStsQ/i73/0u5e1Ub7755k6Xp8022ywddthhaebMmWm99dZLTf4HXMcaVT1BIKuqnTEuAgQIECBAgACBiRLwQnii5H0uAQIECExmAc/fydx9cycwWAGBrHhfgax4UxUJEKi5gECWQFa/t/jzzz+fDjnkkEZIYuSRAw8LFy5MK6+8cr8fUdnrhxnIqizCBA+slC0LJ5ipyI9/6aWX0lNPPZV++tOfpjvvvDMtXry4Ecjq5lh99dXTcccdl+bOnZtWXXXVMZe88MIL6fTTT2/8RnV7bLvttimvtvV3f/d36W1ve1tac801iw5oCWR123nnESBAgAABAgQITBYBL4QnS6fNkwABAgSqJOD5W6VuGAuBegkIZMX3UyAr3lRFAgRqLiCQJZDV7y2eAxL77rtvevjhh1cotWjRovTxj3+83/KVvl4ga+LbI5A18T2IHkHeTnDevHnpoYceGlfprbfeuhG0et/73tc2MJVX3Lr11lvTSSed1HXQa+SAcujr3e9+d1qwYEF617veNa6xTuRFAlkTqe+zCRAgQIAAAQIEqijghXAVu2JMBAgQIFB3Ac/funfY/AhMnIBAVry9QFa8qYoECNRcQCBLIKvfW/zuu+9OO+200wplclDhO9/5Ttpuu+36LV/p6wWyJr49AlkT34PoESxbtqyxutXFF1/cU+m11167Ea7KWwxOnz6962t/+9vfNq675pprur5m+Yk5+JVX4Zo6dWrP1070BQJZE90Bn0+AAAECBAgQIFA1AS+Eq9YR4yFAgACBySDg+TsZumyOBCZGQCAr3l0gK95URQIEai4gkCWQVfNbfKDTE8gaKG9XxQWyumIq7qQnnngiHXDAASn3t9ORA6AzZ85M8+fPT295y1s6nd7073m1rPvvvz+deeaZ6dvf/nZXNT784Q+nSy+9NK211lpdnV+1kwSyqtYR4yFAgAABAgQIEJhoAS+EJ7oDPp8AAQIEJqOA5+9k7Lo5ExiOgEBWvLNAVrypigQI1FxAIEsgq+a3+ECnJ5A1UN6uigtkdcVU5En33XdfOuigg9KSJUuajj8HsfLfjzrqqLTRRhu13Z6wW4CXXnop5c89++yz0+LFi1tetu2226arrroqzZgxo9vSlTtPIKtyLTEgAgQIECBAgACBCRbwQniCG+DjCRAgQGBSCnj+Tsq2mzSBoQgIZMUzC2TFm6pIgEDNBQSyBLJqfosPdHoCWQPl7aq4QFZXTEWelMNR55xzTjr++ONXGH8OQ+XVs/bZZ5+07rrrDmRuecWsn//85+nyyy9P1157bVq6dOlrn5ODYIsWLUqzZs0KCYENZAJdFBXI6gLJKQQIECBAgAABApNKwAvhSdVukyVAgACBigh4/lakEYZBoIYCAlnxTRXIijdVkQCBmgsIZAlk1fwWr8T02gUfdt5553T99denddZZpxJjLW0QAlmlday38f7hD39In/3sZ9P//M//pL//+79Pu+yyS3rzm9+cpkyZ0luhPs7+85//nP793/+9sWJWXj1ru+22S1/4whfS1KlT+6g68ZcKZE18D4yAAAECBAgQIECgWgJeCFerH0ZDgAABApNDwPN3cvTZLAlMhIBAVry6QFa8qYoECNRcQCBLIKvmt3glpieQVYk2jHsQp556apo/f/6Y6zfffPN00003pU033XTctV1IYKIEBLImSt7nEiBAgAABAgQIVFXAC+Gqdsa4CBAgQKDOAp6/de6uuRGYWAGBrHh/gax4UxUJECBAgAABAgQIECBAgAABAgQIECBAgECtBbwQrnV7TY4AAQIEKirg+VvRxhgWgRoICGTFN1EgK95URQIECBAgQIAAAQIECBAgQIAAAQIECBAgUGsBL4Rr3V6TI0CAAIGKCnj+VrQxhkWgBgICWfFNFMiKN1WRAAECBAgQIECAAAECBAgQIECAAAECBAjUWsAL4Vq31+QIECBAoKICnr8VbYxhEaiBgEBWfBMFsuJNVSRAgAABAgQIECBAgAABAgQIECBAgAABArUW8EK41u01OQIECBCoqIDnb0UbY1gEaiAgkBXfRIGseFMVCRAgQIAAAQIECBAgQIAAAQIECBAgQIBArQW8EK51e02OAAECBCoq4Plb0cYYFoEaCAhkxTdRICveVEUCBAgQIECAAAECBAgQIECAAAECBAgQIFBrAS+Ea91ekyNAgACBigp4/la0MYZFoAYCAlnxTRTIijdVkQABAgQIECBAgAABAgQIECBAgAABAgQI1FrAC+Fat9fkCBAgQKCiAp6/FW2MYRGogYBAVnwTBbLiTVUkQIAAAQIECBAgQIAAAQIECBAgQIAAAQK1FvBCuNbtNTkCBAgQqKiA529FG2NYBGogIJAV30SBrHhTFQkQIECAAAECBAgQIECAAAECBAgQIECAQK0FvBCudXtNjgABAgQqKuD5W9HGGBaBGggIZMU3USAr3lRFAgQIECBAgAABAgQIECBAgAABAgQIECBQawEvhGvdXpMjQIAAgYoKeP5WtDGGRaAGAgJZ8U0UyIo3VZEAAQIECBAgQIAAAQIECBAgQIAAAQIECNRawAvhWrfX5AgQIECgogKevxVtjGERqIGAQFZ8EwWy4k1VJECAAAECBAgQIECAAAECBAgQIECAAAECtRbwQrjW7TU5AgQIEKiogOdvRRtjWARqICCQFd9Egax4UxUJECBAgAABAgQIECBAgAABAgQIECBAgECtBbwQrnV7TY4AAQIEKirg+VvRxhgWgRoICGTFN1EgK95URQIECBAgQIAAAQIECBAgQIAAAQIECBAgUGsBL4Rr3V6TI0CAAIGKCnj+VrQxhkWgBgICWfFNFMiKN1WRAAECBAgQIECAAAECBAgQIECAAAECBAjUWsAL4Vq31+QIECBAoKICnr8VbYxhEaiBgEBWfBMFsuJNVSRAgAABAgQIECBAgAABAgQIECBAgAABArUWaPLCptbzNTkCBAgQIFBFgVdfXeF1fxWHaEwECBQiIJAV3yiBrHhTFQkQIECAAAECBAgQIECAAAECBAgQIECAQK0FBLJq3V6TI0CAAIFCBASyCmmUYRIoQEAgK75JAlnxpioSIECAAAECBAgQIECAAAECBAgQIECAAIFaCwhk1bq9JkeAAAEChQgIZBXSKMMkUICAQFZ8kwSy4k1VJECAAAECBAgQIECAAAECBAgQIECAAAECtRYQyKp1e02OAAECBAoREMgqpFGGSaAAAYGs+C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ogsylgAAIABJREFU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v+PXTtGcSAIgiCI/v9pOcvB2UqWLogHqLREj5k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ATgUg9AAAgAElEQVS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N/nD2oAACAASURBV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1XHJxAAAC6JJREFU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f6F2T18xYJECBAgAABAgQIECBAgAABAgQIECBAgAABAgQIECBAgAABAgQIEBgS+Fz+1tMf98AJsi6/IN9GgAABAgQIECBAgAABAgQIECBAgAABAgQIECBAgAABAgQIECBA4F2B083T6Y977iTIevfB+jcCBAgQIECAAAECBAgQIECAAAECBAgQIECAAAECBAgQIECAAAEClwVON0+nP+65qiDr8vP2bQQIECBAgAABAgQIECBAgAABAgQIECBAgAABAgQIECBAgAABAgTeFTjdPJ3+uHfv5N8IECBAgAABAgQIECBAgAABAgQIECBAgAABAgQIECBAgAABAgQIECDwm4Ag6zc/vyZAgAABAgQIECBAgAABAgQIECBAgAABAgQIECBAgAABAgQIECBAgMCfgCDLYyBAgAABAgQIECBAgAABAgQIECBAgAABAgQIECBAgAABAgQIECBAgEAkIMiKIM0QIECAAAECBAgQIECAAAECBAgQIECAAAECBAgQIECAAAECBAgQIEBAkOUNECBAgAABAgQIECBAgAABAgQIECBAgAABAgQIECBAgAABAgQIECBAIBIQZEWQZggQIECAAAECBAgQIECAAAECBAgQIECAAAECBAgQIECAAAECBAgQICDI8gYIECBAgAABAgQIECBAgAABAgQIECBAgAABAgQIECBAgAABAgQIECAQCQiyIkgzBAgQIECAAAECBAgQIECAAAECBAgQIECAAAECBAgQIECAAAECBAgQEGR5AwQIECBAgAABAgQIECBAgAABAgQIECBAgAABAgQIECBAgAABAgQIEIgEBFkRpBkCBAgQIECAAAECBAgQIECAAAECBAgQIECAAAECBAgQIECAAAECBAgIsrwBAgQIECBAgAABAgQIECBAgAABAgQIECBAgAABAgQIECBAgAABAgQIRAKCrAjSDAECBAgQIECAAAECBAgQIECAAAECBAgQIECAAAECBAgQIECAAAECBARZ3gABAgQIECBAgAABAgQIECBAgAABAgQIECBAgAABAgQIECBAgAABAgQiAUFWBGmGAAECBAgQIECAAAECBAgQIECAAAECBAgQIECAAAECBAgQIECAAAECgixvgAABAgQIECBAgAABAgQIECBAgAABAgQIECBAgAABAgQIECBAgAABApGAICuCNEOAAAECBAgQIECAAAECBAgQIECAAAECBAgQIECAAAECBAgQIECAAAFBljdAgAABAgQIECBAgAABAgQIECBAgAABAgQIECBAgAABAgQIECBAgACBSECQFUGaIUCAAAECBAgQIECAAAECBAgQIECAAAECBAgQIECAAAECBAgQIECAgCDLGyBAgAABAgQIECBAgAABAgQIECBAgAABAgQIECBAgAABAgQIECBAgEAkIMiKIM0QIECAAAECBAgQIECAAAECBAgQIECAAAECBAgQIECAAAECBAgQIEBAkOUNECBAgAABAgQIECBAgAABAgQIECBAgAABAgQIECBAgAABAgQIECBAIBIQZEWQZggQIECAAAECBAgQIECAAAECBAgQIECAAAECBAgQIECAAAECBAgQICDI8gYIECBAgAABAgQIECBAgAABAgQIECBAgAABAgQIECBAgAABAgQIECAQCQiyIkgzBAgQIECAAAECBAgQIECAAAECBAgQIECAAAECBAgQIECAAAECBAgQEGR5AwQIECBAgAABAgQIECBAgAABAgQIECBAgAABAgQIECBAgAABAgQIEIgEBFkRpBkCBAgQIECAAAECBAgQIECAAAECBAgQIECAAAECBAgQIECAAAECBAgIsrwBAgQIECBAgAABAgQIECBAgAABAgQIECBAgAABAgQIECBAgAABAgQIRAKCrAjSDAECBAgQIECAAAECBAgQIECAAAECBAgQIECAAAECBAgQIECAAAECBARZ3gABAgQIECBAgAABAgQIECBAgAABAgQIECBAgAABAgQIECBAgAABAgQiAUFWBGmGAAECBAgQIECAAAECBAgQIECAAAECBAgQIECAAAECBAgQIECAAAECgixvgAABAgQIECBAgAABAgQIECBAgAABAgQIECBAgAABAgQIECBAgAABApGAICuCNEOAAAECBAgQIECAAAECBAgQIECAAAECBAgQIECAAAECBAgQIECAAAFBljdAgAABAgQIECBAgAABAgQIECBAgAABAgQIECBAgAABAgQIECBAgACBSECQFUGaIUCAAAECBAgQIECAAAECBAgQIECAAAECBAgQIECAAAECBAgQIECAgCDLGyBAgAABAgQIECBAgAABAgQIECBAgAABAgQIECBAgAABAgQIECBAgEAkIMiKIM0QIECAAAECBAgQIECAAAECBAgQIECAAAECBAgQIECAAAECBAgQIEBAkOUNECBAgAABAgQIECBAgAABAgQIECBAgAABAgQIECBAgAABAgQIECBAIBIQZEWQZggQIECAAAECBAgQIECAAAECBAgQIECAAAECBAgQIECAAAECBAgQICDI8gYIECBAgAABAgQIECBAgAABAgQIECBAgAABAgQIfNu1QwIAAAAAQf9fe8LIAQNZAgQIECBAgAABAgQmAUPWBClDgAABAgQIECBAgAABAgQIECBAgAABAgQIECBAgAABAgQIECBAgACBAHbBckJpirvtAAAAAElFTkSuQmCC">
            <a:extLst>
              <a:ext uri="{FF2B5EF4-FFF2-40B4-BE49-F238E27FC236}">
                <a16:creationId xmlns:a16="http://schemas.microsoft.com/office/drawing/2014/main" id="{44000413-9ACB-4E04-98CF-B630A2F1EE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9932" y="872648"/>
            <a:ext cx="5724525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056B9395-5F61-4FAF-88F2-3F66FFB62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75" y="1063148"/>
            <a:ext cx="5534025" cy="5153025"/>
          </a:xfrm>
          <a:prstGeom prst="rect">
            <a:avLst/>
          </a:prstGeom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E1F09BA1-7ABB-4FB3-A9CE-EC560140D9C1}"/>
              </a:ext>
            </a:extLst>
          </p:cNvPr>
          <p:cNvSpPr/>
          <p:nvPr/>
        </p:nvSpPr>
        <p:spPr>
          <a:xfrm>
            <a:off x="1384777" y="903350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4720C4B-8E29-41C8-B572-20171BD30412}"/>
              </a:ext>
            </a:extLst>
          </p:cNvPr>
          <p:cNvSpPr/>
          <p:nvPr/>
        </p:nvSpPr>
        <p:spPr>
          <a:xfrm>
            <a:off x="5097261" y="4117761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806FF9D-96FE-4E32-A513-27295D6D861C}"/>
              </a:ext>
            </a:extLst>
          </p:cNvPr>
          <p:cNvSpPr/>
          <p:nvPr/>
        </p:nvSpPr>
        <p:spPr>
          <a:xfrm>
            <a:off x="2169109" y="4231693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121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212606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DV010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학적 변동 신청 승인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행정처는 학적 변동 신청서를 조회하고 승인 여부를 결정한다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행정처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 폼에서 신청 세부 내역을 확인한다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첨부파일을 다운 받을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승인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반려 여부를 결정할 수 있고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학적 변동이력 페이지에 즉시 반영된다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421F0DF-9718-536D-F406-5E80E5C706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1" t="6337" r="16757" b="3102"/>
          <a:stretch/>
        </p:blipFill>
        <p:spPr>
          <a:xfrm>
            <a:off x="1103210" y="1725673"/>
            <a:ext cx="6824638" cy="4871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706FFE-756A-0D1E-5558-35B468F1D000}"/>
              </a:ext>
            </a:extLst>
          </p:cNvPr>
          <p:cNvSpPr txBox="1"/>
          <p:nvPr/>
        </p:nvSpPr>
        <p:spPr>
          <a:xfrm>
            <a:off x="1200788" y="1039228"/>
            <a:ext cx="6599044" cy="58477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학적 변동 신청 승인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DCBC39-B4D6-501F-420E-DCE65C1A7403}"/>
              </a:ext>
            </a:extLst>
          </p:cNvPr>
          <p:cNvSpPr/>
          <p:nvPr/>
        </p:nvSpPr>
        <p:spPr>
          <a:xfrm>
            <a:off x="924037" y="347237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6BA84C-401D-DBBA-484F-E7D6F0CF06CE}"/>
              </a:ext>
            </a:extLst>
          </p:cNvPr>
          <p:cNvSpPr/>
          <p:nvPr/>
        </p:nvSpPr>
        <p:spPr>
          <a:xfrm>
            <a:off x="908445" y="171540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A3694F-A66D-7B8D-BCF7-4293195D82CF}"/>
              </a:ext>
            </a:extLst>
          </p:cNvPr>
          <p:cNvSpPr/>
          <p:nvPr/>
        </p:nvSpPr>
        <p:spPr>
          <a:xfrm>
            <a:off x="1089502" y="1715408"/>
            <a:ext cx="6824639" cy="171359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3CB109-DB27-67C6-7BC9-E5C19B544A99}"/>
              </a:ext>
            </a:extLst>
          </p:cNvPr>
          <p:cNvSpPr/>
          <p:nvPr/>
        </p:nvSpPr>
        <p:spPr>
          <a:xfrm>
            <a:off x="1089503" y="3466977"/>
            <a:ext cx="6824638" cy="258759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BF64CD-03F8-F8DC-F587-64325FE37850}"/>
              </a:ext>
            </a:extLst>
          </p:cNvPr>
          <p:cNvSpPr/>
          <p:nvPr/>
        </p:nvSpPr>
        <p:spPr>
          <a:xfrm>
            <a:off x="6767024" y="545357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89A9B9-CB4B-9B3C-EB91-6DC93A7B48A6}"/>
              </a:ext>
            </a:extLst>
          </p:cNvPr>
          <p:cNvSpPr/>
          <p:nvPr/>
        </p:nvSpPr>
        <p:spPr>
          <a:xfrm>
            <a:off x="3439377" y="612826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10D256-684D-6D40-BABA-F072597EC325}"/>
              </a:ext>
            </a:extLst>
          </p:cNvPr>
          <p:cNvSpPr/>
          <p:nvPr/>
        </p:nvSpPr>
        <p:spPr>
          <a:xfrm>
            <a:off x="3632257" y="6099972"/>
            <a:ext cx="1949068" cy="50766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62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17816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DV011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증명서 출력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각종 증명서를 출력하는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증명서 종류를 선택할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증명서 미리보기 섹션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프린트 버튼을 눌러 인쇄한다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7159AF42-BCB4-FC30-E225-FE8E87C506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2" t="3087" r="16262"/>
          <a:stretch/>
        </p:blipFill>
        <p:spPr>
          <a:xfrm>
            <a:off x="749937" y="1719161"/>
            <a:ext cx="7581619" cy="48435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706FFE-756A-0D1E-5558-35B468F1D000}"/>
              </a:ext>
            </a:extLst>
          </p:cNvPr>
          <p:cNvSpPr txBox="1"/>
          <p:nvPr/>
        </p:nvSpPr>
        <p:spPr>
          <a:xfrm>
            <a:off x="1200788" y="1039228"/>
            <a:ext cx="6599044" cy="58477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증명서 출력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E23F5E-9605-72B1-8CB4-8C5F5A3DE88C}"/>
              </a:ext>
            </a:extLst>
          </p:cNvPr>
          <p:cNvSpPr/>
          <p:nvPr/>
        </p:nvSpPr>
        <p:spPr>
          <a:xfrm>
            <a:off x="653497" y="1808177"/>
            <a:ext cx="192881" cy="2545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36E150-6413-ABC9-B9C8-61FEAD57FF9B}"/>
              </a:ext>
            </a:extLst>
          </p:cNvPr>
          <p:cNvSpPr/>
          <p:nvPr/>
        </p:nvSpPr>
        <p:spPr>
          <a:xfrm>
            <a:off x="832670" y="1808176"/>
            <a:ext cx="7424865" cy="136115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3FFA21-FABC-74B2-49FD-D532B801BF4D}"/>
              </a:ext>
            </a:extLst>
          </p:cNvPr>
          <p:cNvSpPr/>
          <p:nvPr/>
        </p:nvSpPr>
        <p:spPr>
          <a:xfrm>
            <a:off x="653497" y="331309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8D48F7-261E-A8D0-609B-1638AE507DBF}"/>
              </a:ext>
            </a:extLst>
          </p:cNvPr>
          <p:cNvSpPr/>
          <p:nvPr/>
        </p:nvSpPr>
        <p:spPr>
          <a:xfrm>
            <a:off x="4321137" y="342900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E43BAB-B821-8CB2-30FE-1ED586B31883}"/>
              </a:ext>
            </a:extLst>
          </p:cNvPr>
          <p:cNvSpPr/>
          <p:nvPr/>
        </p:nvSpPr>
        <p:spPr>
          <a:xfrm>
            <a:off x="7370022" y="341195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3B4E54-7913-B723-064E-672AB3A3CDFB}"/>
              </a:ext>
            </a:extLst>
          </p:cNvPr>
          <p:cNvSpPr/>
          <p:nvPr/>
        </p:nvSpPr>
        <p:spPr>
          <a:xfrm>
            <a:off x="828314" y="3297070"/>
            <a:ext cx="1444370" cy="212718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824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3"/>
          <p:cNvGraphicFramePr/>
          <p:nvPr>
            <p:extLst>
              <p:ext uri="{D42A27DB-BD31-4B8C-83A1-F6EECF244321}">
                <p14:modId xmlns:p14="http://schemas.microsoft.com/office/powerpoint/2010/main" val="3070833197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청구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고지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(1)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09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게시판에 등록금 납부(분할 납부)에 관한 공지사항 고지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등록금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납부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관련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작성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공고와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분할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공고는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별도로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공지한다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5" name="Google Shape;85;p13"/>
          <p:cNvGraphicFramePr/>
          <p:nvPr/>
        </p:nvGraphicFramePr>
        <p:xfrm>
          <a:off x="236275" y="1254125"/>
          <a:ext cx="8194775" cy="32431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lt1"/>
                          </a:solidFill>
                        </a:rPr>
                        <a:t>번호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lt1"/>
                          </a:solidFill>
                        </a:rPr>
                        <a:t>제목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lt1"/>
                          </a:solidFill>
                        </a:rPr>
                        <a:t>작성자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lt1"/>
                          </a:solidFill>
                        </a:rPr>
                        <a:t>작성일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lt1"/>
                          </a:solidFill>
                        </a:rPr>
                        <a:t>조회수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158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dk1"/>
                          </a:solidFill>
                        </a:rPr>
                        <a:t>2022학년도 2학기 등록금 분할 납부 안내</a:t>
                      </a:r>
                      <a:endParaRPr sz="11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행정관리팀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129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157</a:t>
                      </a:r>
                      <a:endParaRPr sz="1300" b="1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2022학년도 2학기 등록금 납부 공고</a:t>
                      </a:r>
                      <a:endParaRPr sz="1300" b="1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행정관리팀</a:t>
                      </a:r>
                      <a:endParaRPr sz="1300" b="1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905</a:t>
                      </a:r>
                      <a:endParaRPr sz="1300" b="1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156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XXX교수 퇴직에 의한 대규모 지도교수 변경 공지</a:t>
                      </a:r>
                      <a:endParaRPr sz="11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행정관리팀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253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155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신입생 지도교수 매칭에 대한 공지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행정관리팀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452</a:t>
                      </a:r>
                      <a:endParaRPr sz="13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" name="Google Shape;86;p13"/>
          <p:cNvSpPr txBox="1"/>
          <p:nvPr/>
        </p:nvSpPr>
        <p:spPr>
          <a:xfrm>
            <a:off x="160075" y="604100"/>
            <a:ext cx="37881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게시판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625" y="5177750"/>
            <a:ext cx="601980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/>
          <p:nvPr/>
        </p:nvSpPr>
        <p:spPr>
          <a:xfrm>
            <a:off x="158750" y="1778000"/>
            <a:ext cx="8350200" cy="1508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77470" y="16897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14"/>
          <p:cNvGraphicFramePr/>
          <p:nvPr>
            <p:extLst>
              <p:ext uri="{D42A27DB-BD31-4B8C-83A1-F6EECF244321}">
                <p14:modId xmlns:p14="http://schemas.microsoft.com/office/powerpoint/2010/main" val="2612196844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청</a:t>
                      </a: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고지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(2)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URQ00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등록급 납부 고지 내용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등록금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납부에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관한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고지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내용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대상자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방법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방법을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기재한다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5" name="Google Shape;95;p14"/>
          <p:cNvGraphicFramePr/>
          <p:nvPr/>
        </p:nvGraphicFramePr>
        <p:xfrm>
          <a:off x="250175" y="807775"/>
          <a:ext cx="8194775" cy="50420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8625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2022학년도 2학기 학부생 및 신,편입생 등록금 납부 공고</a:t>
                      </a:r>
                      <a:endParaRPr sz="2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625">
                <a:tc rowSpan="4" gridSpan="5">
                  <a:txBody>
                    <a:bodyPr/>
                    <a:lstStyle/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AutoNum type="arabicPeriod"/>
                      </a:pPr>
                      <a:r>
                        <a:rPr lang="en-US" sz="1900" b="1"/>
                        <a:t>등록금 납부 대상자</a:t>
                      </a:r>
                      <a:endParaRPr sz="1900" b="1"/>
                    </a:p>
                    <a:p>
                      <a:pPr marL="0" lvl="0" indent="0" algn="l" rtl="0">
                        <a:lnSpc>
                          <a:spcPct val="11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         가. 재적생(재입학생, 사회봉사활동 신청자 포함)으로 </a:t>
                      </a:r>
                      <a:r>
                        <a:rPr lang="en-US" b="1">
                          <a:solidFill>
                            <a:srgbClr val="0000FF"/>
                          </a:solidFill>
                        </a:rPr>
                        <a:t>수강신청 완료자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         나. 신‧편입생 </a:t>
                      </a:r>
                      <a:r>
                        <a:rPr lang="en-US" b="1">
                          <a:solidFill>
                            <a:srgbClr val="0000FF"/>
                          </a:solidFill>
                        </a:rPr>
                        <a:t>합격자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, 시간제등록생 </a:t>
                      </a:r>
                      <a:r>
                        <a:rPr lang="en-US" b="1">
                          <a:solidFill>
                            <a:srgbClr val="0000FF"/>
                          </a:solidFill>
                        </a:rPr>
                        <a:t>합격자 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0000FF"/>
                        </a:solidFill>
                      </a:endParaRPr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AutoNum type="arabicPeriod"/>
                      </a:pPr>
                      <a:r>
                        <a:rPr lang="en-US" sz="1900" b="1">
                          <a:solidFill>
                            <a:schemeClr val="dk1"/>
                          </a:solidFill>
                        </a:rPr>
                        <a:t>납부 기간</a:t>
                      </a:r>
                      <a:endParaRPr sz="19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Char char="-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정규 등록금 납부기간 : </a:t>
                      </a:r>
                      <a:r>
                        <a:rPr lang="en-US" b="1">
                          <a:solidFill>
                            <a:srgbClr val="0000FF"/>
                          </a:solidFill>
                        </a:rPr>
                        <a:t>2. 27. ~ 3. 5.</a:t>
                      </a:r>
                      <a:endParaRPr sz="19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AutoNum type="arabicPeriod"/>
                      </a:pPr>
                      <a:r>
                        <a:rPr lang="en-US" sz="1900" b="1">
                          <a:solidFill>
                            <a:schemeClr val="dk1"/>
                          </a:solidFill>
                        </a:rPr>
                        <a:t>납부 방법</a:t>
                      </a:r>
                      <a:endParaRPr sz="19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Char char="-"/>
                      </a:pPr>
                      <a:r>
                        <a:rPr lang="en-US" sz="1900" b="1">
                          <a:solidFill>
                            <a:schemeClr val="dk1"/>
                          </a:solidFill>
                        </a:rPr>
                        <a:t>금융기관 납부: XX은행, XX은행</a:t>
                      </a:r>
                      <a:endParaRPr sz="19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dk1"/>
                          </a:solidFill>
                        </a:rPr>
                        <a:t>고지서 확인</a:t>
                      </a:r>
                      <a:endParaRPr sz="19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AutoNum type="arabicPeriod"/>
                      </a:pPr>
                      <a:r>
                        <a:rPr lang="en-US" sz="1900" b="1">
                          <a:solidFill>
                            <a:schemeClr val="dk1"/>
                          </a:solidFill>
                        </a:rPr>
                        <a:t>결과 조회 방법</a:t>
                      </a:r>
                      <a:endParaRPr sz="19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Char char="-"/>
                      </a:pPr>
                      <a:r>
                        <a:rPr lang="en-US" sz="1900" b="1">
                          <a:solidFill>
                            <a:schemeClr val="dk1"/>
                          </a:solidFill>
                        </a:rPr>
                        <a:t>로그인 - 학사정보 - 납부이력 조회</a:t>
                      </a:r>
                      <a:endParaRPr sz="1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625">
                <a:tc gridSpan="5"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6" name="Google Shape;96;p14"/>
          <p:cNvSpPr txBox="1"/>
          <p:nvPr/>
        </p:nvSpPr>
        <p:spPr>
          <a:xfrm>
            <a:off x="153670" y="6991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oogle Shape;101;p15"/>
          <p:cNvGraphicFramePr/>
          <p:nvPr>
            <p:extLst>
              <p:ext uri="{D42A27DB-BD31-4B8C-83A1-F6EECF244321}">
                <p14:modId xmlns:p14="http://schemas.microsoft.com/office/powerpoint/2010/main" val="1899880953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청구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고지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(3)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URQ00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 분할 납부 공지 내역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등록금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분할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납부에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관한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고지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내용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신청대상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신청기간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신청방법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등록기간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고지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2" name="Google Shape;102;p15"/>
          <p:cNvGraphicFramePr/>
          <p:nvPr/>
        </p:nvGraphicFramePr>
        <p:xfrm>
          <a:off x="250175" y="807775"/>
          <a:ext cx="8194775" cy="3891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8625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2022학년도 2학기 등록금 분할 납부 안내</a:t>
                      </a:r>
                      <a:endParaRPr sz="2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625">
                <a:tc rowSpan="5" gridSpan="5">
                  <a:txBody>
                    <a:bodyPr/>
                    <a:lstStyle/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AutoNum type="arabicPeriod"/>
                      </a:pPr>
                      <a:r>
                        <a:rPr lang="en-US" sz="1900" b="1">
                          <a:solidFill>
                            <a:schemeClr val="dk1"/>
                          </a:solidFill>
                        </a:rPr>
                        <a:t>신청대상</a:t>
                      </a:r>
                      <a:endParaRPr sz="19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-"/>
                      </a:pPr>
                      <a:r>
                        <a:rPr lang="en-US" sz="1500" b="1">
                          <a:solidFill>
                            <a:schemeClr val="dk1"/>
                          </a:solidFill>
                        </a:rPr>
                        <a:t>재학중인 납부 대상자</a:t>
                      </a:r>
                      <a:endParaRPr sz="15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AutoNum type="arabicPeriod"/>
                      </a:pPr>
                      <a:r>
                        <a:rPr lang="en-US" sz="1900" b="1">
                          <a:solidFill>
                            <a:schemeClr val="dk1"/>
                          </a:solidFill>
                        </a:rPr>
                        <a:t>신청기간</a:t>
                      </a:r>
                      <a:endParaRPr sz="19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-"/>
                      </a:pPr>
                      <a:r>
                        <a:rPr lang="en-US" sz="1500" b="1">
                          <a:solidFill>
                            <a:schemeClr val="dk1"/>
                          </a:solidFill>
                        </a:rPr>
                        <a:t>XX.XX ~~ XX.XX까지</a:t>
                      </a:r>
                      <a:endParaRPr sz="15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AutoNum type="arabicPeriod"/>
                      </a:pPr>
                      <a:r>
                        <a:rPr lang="en-US" sz="1900" b="1">
                          <a:solidFill>
                            <a:schemeClr val="dk1"/>
                          </a:solidFill>
                        </a:rPr>
                        <a:t>신청방법</a:t>
                      </a:r>
                      <a:endParaRPr sz="19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-"/>
                      </a:pPr>
                      <a:r>
                        <a:rPr lang="en-US" sz="1500" b="1">
                          <a:solidFill>
                            <a:schemeClr val="dk1"/>
                          </a:solidFill>
                        </a:rPr>
                        <a:t>분할 납부 신청서를 작성하여 행정처에 신청</a:t>
                      </a:r>
                      <a:endParaRPr sz="15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AutoNum type="arabicPeriod"/>
                      </a:pPr>
                      <a:r>
                        <a:rPr lang="en-US" sz="1900" b="1">
                          <a:solidFill>
                            <a:schemeClr val="dk1"/>
                          </a:solidFill>
                        </a:rPr>
                        <a:t>분할납부 등록기간</a:t>
                      </a:r>
                      <a:endParaRPr sz="19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-"/>
                      </a:pPr>
                      <a:r>
                        <a:rPr lang="en-US" sz="1500" b="1">
                          <a:solidFill>
                            <a:schemeClr val="dk1"/>
                          </a:solidFill>
                        </a:rPr>
                        <a:t>1차 XX ~ XX</a:t>
                      </a:r>
                      <a:endParaRPr sz="15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-"/>
                      </a:pPr>
                      <a:r>
                        <a:rPr lang="en-US" sz="1500" b="1">
                          <a:solidFill>
                            <a:schemeClr val="dk1"/>
                          </a:solidFill>
                        </a:rPr>
                        <a:t>2차 XX ~ XX</a:t>
                      </a:r>
                      <a:endParaRPr sz="15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-"/>
                      </a:pPr>
                      <a:r>
                        <a:rPr lang="en-US" sz="1500" b="1">
                          <a:solidFill>
                            <a:schemeClr val="dk1"/>
                          </a:solidFill>
                        </a:rPr>
                        <a:t>3차 XX ~ XX</a:t>
                      </a:r>
                      <a:endParaRPr sz="15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rowSpan="5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3" name="Google Shape;103;p15"/>
          <p:cNvSpPr txBox="1"/>
          <p:nvPr/>
        </p:nvSpPr>
        <p:spPr>
          <a:xfrm>
            <a:off x="153670" y="6991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Google Shape;108;p16"/>
          <p:cNvGraphicFramePr/>
          <p:nvPr>
            <p:extLst>
              <p:ext uri="{D42A27DB-BD31-4B8C-83A1-F6EECF244321}">
                <p14:modId xmlns:p14="http://schemas.microsoft.com/office/powerpoint/2010/main" val="3745783993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수납 이력 전체 조회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(1)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URQ010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행정처는 등록금 수납 이력을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전체조회할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 있다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</a:rPr>
                        <a:t>행정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</a:rPr>
                        <a:t>권한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</a:rPr>
                        <a:t>계정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</a:rPr>
                        <a:t>로그인시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</a:rPr>
                        <a:t>보이는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</a:rPr>
                        <a:t>메뉴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2. 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</a:rPr>
                        <a:t>각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</a:rPr>
                        <a:t>메뉴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</a:rPr>
                        <a:t>선택시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</a:rPr>
                        <a:t>나타나는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</a:rPr>
                        <a:t>소메뉴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</a:rPr>
                        <a:t>3.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</a:rPr>
                        <a:t>선택된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</a:rPr>
                        <a:t>기능이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</a:rPr>
                        <a:t>표시되는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</a:rPr>
                        <a:t>영역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지도교수가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없는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지도교수란에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버튼이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나오며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매칭이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가능한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교수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리스트가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나온다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9" name="Google Shape;109;p16"/>
          <p:cNvSpPr txBox="1"/>
          <p:nvPr/>
        </p:nvSpPr>
        <p:spPr>
          <a:xfrm>
            <a:off x="3822700" y="111887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1827000" y="1009025"/>
            <a:ext cx="65664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187953" y="1009025"/>
            <a:ext cx="15279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5919470" y="1174115"/>
            <a:ext cx="318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328295" y="593725"/>
            <a:ext cx="16287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252095" y="1150620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▶계정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269240" y="1659255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▶학적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286385" y="2140584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▶등록금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276225" y="3572566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▶강의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293370" y="4053896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▶지도교수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308227" y="4556310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▶학사 일정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163195" y="630555"/>
            <a:ext cx="3733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행정 관리 페이지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153670" y="9277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1753870" y="9277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464185" y="2612458"/>
            <a:ext cx="15279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en-US" sz="1000" b="1">
                <a:latin typeface="Malgun Gothic"/>
                <a:ea typeface="Malgun Gothic"/>
                <a:cs typeface="Malgun Gothic"/>
                <a:sym typeface="Malgun Gothic"/>
              </a:rPr>
              <a:t>납부목록</a:t>
            </a: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454025" y="2990283"/>
            <a:ext cx="15279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en-US" sz="1000" b="1">
                <a:latin typeface="Malgun Gothic"/>
                <a:ea typeface="Malgun Gothic"/>
                <a:cs typeface="Malgun Gothic"/>
                <a:sym typeface="Malgun Gothic"/>
              </a:rPr>
              <a:t>분할 납부 </a:t>
            </a: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>
                <a:latin typeface="Malgun Gothic"/>
                <a:ea typeface="Malgun Gothic"/>
                <a:cs typeface="Malgun Gothic"/>
                <a:sym typeface="Malgun Gothic"/>
              </a:rPr>
              <a:t>   대상자  확인</a:t>
            </a: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491650" y="2437925"/>
            <a:ext cx="1054500" cy="1050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458470" y="23755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7" name="Google Shape;127;p16"/>
          <p:cNvGraphicFramePr/>
          <p:nvPr/>
        </p:nvGraphicFramePr>
        <p:xfrm>
          <a:off x="1957075" y="1926650"/>
          <a:ext cx="6300625" cy="27126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FFFF"/>
                          </a:solidFill>
                        </a:rPr>
                        <a:t>학번</a:t>
                      </a:r>
                      <a:endParaRPr sz="11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FFFF"/>
                          </a:solidFill>
                        </a:rPr>
                        <a:t>이름</a:t>
                      </a:r>
                      <a:endParaRPr sz="11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FFFF"/>
                          </a:solidFill>
                        </a:rPr>
                        <a:t>소속대학</a:t>
                      </a:r>
                      <a:endParaRPr sz="11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FFFF"/>
                          </a:solidFill>
                        </a:rPr>
                        <a:t>전공</a:t>
                      </a:r>
                      <a:endParaRPr sz="11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FFFF"/>
                          </a:solidFill>
                        </a:rPr>
                        <a:t>학년</a:t>
                      </a:r>
                      <a:endParaRPr sz="11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FFFF"/>
                          </a:solidFill>
                        </a:rPr>
                        <a:t>연락처</a:t>
                      </a:r>
                      <a:endParaRPr sz="11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</a:rPr>
                        <a:t>납부방식</a:t>
                      </a:r>
                      <a:endParaRPr sz="11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</a:rPr>
                        <a:t>납부확인</a:t>
                      </a:r>
                      <a:endParaRPr sz="11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</a:rPr>
                        <a:t>납부일자</a:t>
                      </a:r>
                      <a:endParaRPr sz="11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000" u="none" strike="noStrike" cap="none"/>
                        <a:t>8974465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000" u="none" strike="noStrike" cap="none"/>
                        <a:t>탁진영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000" u="none" strike="noStrike" cap="none"/>
                        <a:t>사회과학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000" u="none" strike="noStrike" cap="none"/>
                        <a:t>언론영상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000" u="none" strike="noStrike" cap="none"/>
                        <a:t>3학년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000" u="none" strike="noStrike" cap="none"/>
                        <a:t>xxx-xxxx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000"/>
                        <a:t>일괄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000"/>
                        <a:t>미납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1535717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홍길동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사회과락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광고홍보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3학년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xxx-xxxx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일괄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완납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22/02/23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0641056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고길동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사회과학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연극영상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3학년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xxx-xxxx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분할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부분 미납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22/02/23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1567865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 김민수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사회과학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언론영상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 3학년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xxx-xxxx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일괄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완납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22/02/23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8" name="Google Shape;128;p16"/>
          <p:cNvSpPr txBox="1"/>
          <p:nvPr/>
        </p:nvSpPr>
        <p:spPr>
          <a:xfrm>
            <a:off x="1915795" y="1544955"/>
            <a:ext cx="3733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납부 대상자 확인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Google Shape;133;p17"/>
          <p:cNvGraphicFramePr/>
          <p:nvPr>
            <p:extLst>
              <p:ext uri="{D42A27DB-BD31-4B8C-83A1-F6EECF244321}">
                <p14:modId xmlns:p14="http://schemas.microsoft.com/office/powerpoint/2010/main" val="820103080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16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수납 이력 전체 조회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(2)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URQ010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행정처는 등록금 수납 이력을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전체조회할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 있다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</a:rPr>
                        <a:t>행정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</a:rPr>
                        <a:t>권한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</a:rPr>
                        <a:t>계정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</a:rPr>
                        <a:t>로그인시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</a:rPr>
                        <a:t>보이는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</a:rPr>
                        <a:t>메뉴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2. 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</a:rPr>
                        <a:t>각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</a:rPr>
                        <a:t>메뉴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</a:rPr>
                        <a:t>선택시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</a:rPr>
                        <a:t>나타나는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</a:rPr>
                        <a:t>소메뉴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</a:rPr>
                        <a:t>3.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</a:rPr>
                        <a:t>선택된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</a:rPr>
                        <a:t>기능이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</a:rPr>
                        <a:t>표시되는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</a:rPr>
                        <a:t>영역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지도교수가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없는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지도교수란에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버튼이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나오며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매칭이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가능한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교수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리스트가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나온다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4" name="Google Shape;134;p17"/>
          <p:cNvSpPr txBox="1"/>
          <p:nvPr/>
        </p:nvSpPr>
        <p:spPr>
          <a:xfrm>
            <a:off x="3822700" y="111887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1827000" y="1009025"/>
            <a:ext cx="65664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187953" y="1009025"/>
            <a:ext cx="15279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5919470" y="1174115"/>
            <a:ext cx="318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328295" y="593725"/>
            <a:ext cx="16287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252095" y="1150620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▶계정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269240" y="1659255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▶학적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286385" y="2140584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▶등록금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276225" y="3648766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▶강의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293370" y="4130096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▶지도교수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308227" y="4556310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▶학사 일정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163195" y="630555"/>
            <a:ext cx="3733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행정 관리 페이지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153670" y="9277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1753870" y="9277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464185" y="2612458"/>
            <a:ext cx="15279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en-US" sz="1000" b="1">
                <a:latin typeface="Malgun Gothic"/>
                <a:ea typeface="Malgun Gothic"/>
                <a:cs typeface="Malgun Gothic"/>
                <a:sym typeface="Malgun Gothic"/>
              </a:rPr>
              <a:t>납부목록</a:t>
            </a: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454025" y="2990283"/>
            <a:ext cx="15279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lang="en-US" sz="1000" b="1">
                <a:latin typeface="Malgun Gothic"/>
                <a:ea typeface="Malgun Gothic"/>
                <a:cs typeface="Malgun Gothic"/>
                <a:sym typeface="Malgun Gothic"/>
              </a:rPr>
              <a:t>분할 납부 </a:t>
            </a: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>
                <a:latin typeface="Malgun Gothic"/>
                <a:ea typeface="Malgun Gothic"/>
                <a:cs typeface="Malgun Gothic"/>
                <a:sym typeface="Malgun Gothic"/>
              </a:rPr>
              <a:t>   대상자  확인</a:t>
            </a: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544200" y="2456875"/>
            <a:ext cx="949500" cy="1029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458470" y="23755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2" name="Google Shape;152;p17"/>
          <p:cNvGraphicFramePr/>
          <p:nvPr/>
        </p:nvGraphicFramePr>
        <p:xfrm>
          <a:off x="1957075" y="1926650"/>
          <a:ext cx="6300600" cy="16153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FFFF"/>
                          </a:solidFill>
                        </a:rPr>
                        <a:t>학번</a:t>
                      </a:r>
                      <a:endParaRPr sz="11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FFFF"/>
                          </a:solidFill>
                        </a:rPr>
                        <a:t>이름</a:t>
                      </a:r>
                      <a:endParaRPr sz="11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FFFF"/>
                          </a:solidFill>
                        </a:rPr>
                        <a:t>소속대학</a:t>
                      </a:r>
                      <a:endParaRPr sz="11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FFFF"/>
                          </a:solidFill>
                        </a:rPr>
                        <a:t>전공</a:t>
                      </a:r>
                      <a:endParaRPr sz="11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FFFF"/>
                          </a:solidFill>
                        </a:rPr>
                        <a:t>학년</a:t>
                      </a:r>
                      <a:endParaRPr sz="11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</a:rPr>
                        <a:t>납부방식</a:t>
                      </a:r>
                      <a:endParaRPr sz="11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</a:rPr>
                        <a:t>납부확인</a:t>
                      </a:r>
                      <a:endParaRPr sz="11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</a:rPr>
                        <a:t>남은 금액</a:t>
                      </a:r>
                      <a:endParaRPr sz="11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0641056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고길동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사회과학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연극영상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3학년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분할 납부A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1/4회 분납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xxx원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0784651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이호창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사회과학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언론영상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2학년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분할 납부B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1/3회 분납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xxx원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54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3" name="Google Shape;153;p17"/>
          <p:cNvSpPr txBox="1"/>
          <p:nvPr/>
        </p:nvSpPr>
        <p:spPr>
          <a:xfrm>
            <a:off x="1915795" y="1544955"/>
            <a:ext cx="3733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분할 납부자 대상자 확인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3810000" y="228600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" name="Google Shape;85;p13"/>
          <p:cNvGraphicFramePr/>
          <p:nvPr>
            <p:extLst>
              <p:ext uri="{D42A27DB-BD31-4B8C-83A1-F6EECF244321}">
                <p14:modId xmlns:p14="http://schemas.microsoft.com/office/powerpoint/2010/main" val="1999113755"/>
              </p:ext>
            </p:extLst>
          </p:nvPr>
        </p:nvGraphicFramePr>
        <p:xfrm>
          <a:off x="91440" y="19050"/>
          <a:ext cx="11995750" cy="65944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50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 납부 페이지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 일괄 납부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 납부 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학생의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등록금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납부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이력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조회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고지서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조회한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학기의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납부내역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년도와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학기를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선택하여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내역을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할 수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있다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들록금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고지서를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확인하여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고지서를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볼 수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납입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증명서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실행시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증명서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연동된다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분할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납부의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횟수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행이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더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생성된다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6" name="Google Shape;86;p13"/>
          <p:cNvGraphicFramePr/>
          <p:nvPr/>
        </p:nvGraphicFramePr>
        <p:xfrm>
          <a:off x="212350" y="1229700"/>
          <a:ext cx="8288700" cy="3023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8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2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등록년도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2022년도</a:t>
                      </a:r>
                      <a:endParaRPr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등록학년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2학기</a:t>
                      </a:r>
                      <a:endParaRPr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성명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아무개</a:t>
                      </a:r>
                      <a:endParaRPr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학번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8974465</a:t>
                      </a:r>
                      <a:endParaRPr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등록학과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언론영상학과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등록학년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등록금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1,568,000원</a:t>
                      </a:r>
                      <a:endParaRPr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납부 방식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일괄 납부</a:t>
                      </a:r>
                      <a:endParaRPr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납부기간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2022. XX. XX ~ 2022. XX. XX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가상계좌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[XX은행] 034590-73-311041, [XX은행] 354851-35-464978</a:t>
                      </a: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7" name="Google Shape;87;p13"/>
          <p:cNvSpPr/>
          <p:nvPr/>
        </p:nvSpPr>
        <p:spPr>
          <a:xfrm>
            <a:off x="6755400" y="723225"/>
            <a:ext cx="1745700" cy="286500"/>
          </a:xfrm>
          <a:prstGeom prst="roundRect">
            <a:avLst>
              <a:gd name="adj" fmla="val 16667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등록금 고지서 출력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53" y="4472928"/>
            <a:ext cx="8288700" cy="102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3810000" y="228600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4" name="Google Shape;94;p14"/>
          <p:cNvGraphicFramePr/>
          <p:nvPr>
            <p:extLst>
              <p:ext uri="{D42A27DB-BD31-4B8C-83A1-F6EECF244321}">
                <p14:modId xmlns:p14="http://schemas.microsoft.com/office/powerpoint/2010/main" val="1256148481"/>
              </p:ext>
            </p:extLst>
          </p:nvPr>
        </p:nvGraphicFramePr>
        <p:xfrm>
          <a:off x="91440" y="19050"/>
          <a:ext cx="11995750" cy="65944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50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 학사 정보 페이지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 분할 납부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 분할 납부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학생의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등록금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납부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이력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조회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고지서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조회한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학기의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납부내역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년도와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학기를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선택하여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내역을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할 수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있다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들록금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고지서를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확인하여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고지서를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볼 수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납입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증명서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실행시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증명서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연동된다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분할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납부의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횟수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행이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더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생성된다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5" name="Google Shape;95;p14"/>
          <p:cNvGraphicFramePr/>
          <p:nvPr/>
        </p:nvGraphicFramePr>
        <p:xfrm>
          <a:off x="212350" y="1077300"/>
          <a:ext cx="8288700" cy="56729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8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2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등록년도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2022년도</a:t>
                      </a:r>
                      <a:endParaRPr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등록학년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2학기</a:t>
                      </a:r>
                      <a:endParaRPr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성명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아무개</a:t>
                      </a:r>
                      <a:endParaRPr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학번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8974465</a:t>
                      </a:r>
                      <a:endParaRPr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등록학과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언론영상학과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등록학년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1차 납부액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392,000원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1차 납부기간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2022/xx/xx ~ 2022/xx/xx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2차 납부액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392,000원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2차 납부기간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2022/xx/xx ~ 2022/xx/xx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3차 납부액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392,000원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3차 납부기간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2022/xx/xx ~ 2022/xx/xx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4차 납부액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392,000원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4차 납부기간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2022/xx/xx ~ 2022/xx/xx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등록금 총액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1,568,000원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가상계좌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80808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[XX은행] 034590-73-311041, [XX은행] 354851-35-464978</a:t>
                      </a:r>
                      <a:endParaRPr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6" name="Google Shape;96;p14"/>
          <p:cNvSpPr/>
          <p:nvPr/>
        </p:nvSpPr>
        <p:spPr>
          <a:xfrm>
            <a:off x="6755400" y="723225"/>
            <a:ext cx="1745700" cy="286500"/>
          </a:xfrm>
          <a:prstGeom prst="roundRect">
            <a:avLst>
              <a:gd name="adj" fmla="val 16667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등록금 고지서 출력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53" y="5615928"/>
            <a:ext cx="8288700" cy="102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3810000" y="228600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3" name="Google Shape;103;p15"/>
          <p:cNvGraphicFramePr/>
          <p:nvPr>
            <p:extLst>
              <p:ext uri="{D42A27DB-BD31-4B8C-83A1-F6EECF244321}">
                <p14:modId xmlns:p14="http://schemas.microsoft.com/office/powerpoint/2010/main" val="3542533158"/>
              </p:ext>
            </p:extLst>
          </p:nvPr>
        </p:nvGraphicFramePr>
        <p:xfrm>
          <a:off x="91440" y="19050"/>
          <a:ext cx="11995750" cy="65944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50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 학사 정보 페이지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 학생 정보 확인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 납부 이력 조회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학생의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등록금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납부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이력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조회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고지서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조회한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학기의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납부내역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년도와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학기를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선택하여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내역을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할 수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있다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들록금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고지서를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확인하여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고지서를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볼 수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납입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증명서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실행시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증명서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연동된다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분할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납부의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횟수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행이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더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생성된다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4" name="Google Shape;104;p15"/>
          <p:cNvGraphicFramePr/>
          <p:nvPr>
            <p:extLst>
              <p:ext uri="{D42A27DB-BD31-4B8C-83A1-F6EECF244321}">
                <p14:modId xmlns:p14="http://schemas.microsoft.com/office/powerpoint/2010/main" val="1376692124"/>
              </p:ext>
            </p:extLst>
          </p:nvPr>
        </p:nvGraphicFramePr>
        <p:xfrm>
          <a:off x="212350" y="1991700"/>
          <a:ext cx="8288700" cy="11886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8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2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등록학과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언론영상학과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등록학년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</a:t>
                      </a: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등록자 구분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/>
                        <a:t>재학생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등록구분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정규등록</a:t>
                      </a: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납부 방식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일괄 납부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납부 여부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/>
                        <a:t>완납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5" name="Google Shape;105;p15"/>
          <p:cNvGraphicFramePr/>
          <p:nvPr>
            <p:extLst>
              <p:ext uri="{D42A27DB-BD31-4B8C-83A1-F6EECF244321}">
                <p14:modId xmlns:p14="http://schemas.microsoft.com/office/powerpoint/2010/main" val="2868853690"/>
              </p:ext>
            </p:extLst>
          </p:nvPr>
        </p:nvGraphicFramePr>
        <p:xfrm>
          <a:off x="212350" y="1610700"/>
          <a:ext cx="54360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년도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2022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학기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2학기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Google Shape;106;p15"/>
          <p:cNvSpPr/>
          <p:nvPr/>
        </p:nvSpPr>
        <p:spPr>
          <a:xfrm>
            <a:off x="5748375" y="1637614"/>
            <a:ext cx="688500" cy="286500"/>
          </a:xfrm>
          <a:prstGeom prst="roundRect">
            <a:avLst>
              <a:gd name="adj" fmla="val 16667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조회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7147400" y="4076025"/>
            <a:ext cx="1245000" cy="286500"/>
          </a:xfrm>
          <a:prstGeom prst="roundRect">
            <a:avLst>
              <a:gd name="adj" fmla="val 16667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납입 증명서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8" name="Google Shape;108;p15"/>
          <p:cNvGraphicFramePr/>
          <p:nvPr/>
        </p:nvGraphicFramePr>
        <p:xfrm>
          <a:off x="266200" y="4509925"/>
          <a:ext cx="8234900" cy="914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5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납부일자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납부 유형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납부처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납부 금액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2022/02/23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일괄납부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국민은행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1568000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" name="Google Shape;109;p15"/>
          <p:cNvSpPr txBox="1"/>
          <p:nvPr/>
        </p:nvSpPr>
        <p:spPr>
          <a:xfrm>
            <a:off x="212350" y="4078525"/>
            <a:ext cx="37881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등록금 납부 내역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153670" y="44329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7011670" y="39757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alt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153670" y="15373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800257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DV002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패스워드 변경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패스워드 변경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학생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교수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황하경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패스워드 변경을 위한 입력 폼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패스워드 제한 고지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기존 패스워드 입력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변경할 패스워드 입력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변경할 패스워드 확인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입력한 값으로 패스워드 변경 시행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학생일 경우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첫 로그인을 할 때에 이 페이지로 자동 이동한다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 /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팝업창을 통해 이 페이지로 이동하게끔 유도한다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교수일 경우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로그인 이후 패스워드 변경 페이지로 이동하여 변경할 수 있다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17" name="AutoShape 4" descr="data:image/png;base64,iVBORw0KGgoAAAANSUhEUgAACWQAAAjECAYAAAAhXPRYAAAAAXNSR0IArs4c6QAAC2V0RVh0bXhmaWxlACUzQ214R3JhcGhNb2RlbCUzRSUzQ3Jvb3QlM0UlM0NteENlbGwlMjBpZCUzRCUyMjAlMjIlMkYlM0UlM0NteENlbGwlMjBpZCUzRCUyMjElMjIlMjBwYXJlbnQlM0QlMjIwJTIyJTJGJTNFJTNDbXhDZWxsJTIwaWQlM0QlMjIyJTIyJTIwdmFsdWUlM0QlMjIlMjIlMjBzdHlsZSUzRCUyMnJvdW5kZWQlM0QwJTNCd2hpdGVTcGFjZSUzRHdyYXAlM0JodG1sJTNEMSUzQiUyMiUyMHZlcnRleCUzRCUyMjElMjIlMjBwYXJlbnQlM0QlMjIxJTIyJTNFJTNDbXhHZW9tZXRyeSUyMHglM0QlMjIxMzAlMjIlMjB5JTNEJTIyMjcwJTIyJTIwd2lkdGglM0QlMjI1ODAlMjIlMjBoZWlnaHQlM0QlMjI1NDAlMjIlMjBhcyUzRCUyMmdlb21ldHJ5JTIyJTJGJTNFJTNDJTJGbXhDZWxsJTNFJTNDbXhDZWxsJTIwaWQlM0QlMjIzJTIyJTIwdmFsdWUlM0QlMjIlMjZhbXAlM0JuYnNwJTNCJUVEJThDJUE4JUVDJThBJUE0JUVDJTlCJThDJUVCJTkzJTlDJUVCJUE1JUJDJTIwJUVDJTlFJTg1JUVCJUEwJUE1JUVEJTk1JUI0JTIwJUVDJUEzJUJDJUVDJTg0JUI4JUVDJTlBJTk0LiUyMiUyMHN0eWxlJTNEJTIycm91bmRlZCUzRDElM0J3aGl0ZVNwYWNlJTNEd3JhcCUzQmh0bWwlM0QxJTNCYWxpZ24lM0RsZWZ0JTNCJTIyJTIwdmVydGV4JTNEJTIyMSUyMiUyMHBhcmVudCUzRCUyMjElMjIlM0UlM0NteEdlb21ldHJ5JTIweCUzRCUyMjIwMCUyMiUyMHklM0QlMjI1MzAlMjIlMjB3aWR0aCUzRCUyMjQ0MCUyMiUyMGhlaWdodCUzRCUyMjYwJTIyJTIwYXMlM0QlMjJnZW9tZXRyeSUyMiUyRiUzRSUzQyUyRm14Q2VsbCUzRSUzQ214Q2VsbCUyMGlkJTNEJTIyNCUyMiUyMHZhbHVlJTNEJTIyJTI2YW1wJTNCbmJzcCUzQiVFQyU5NSU4NCVFQyU5RCVCNCVFQiU5NCU5NCVFQiVBNSVCQyUyMCVFQyU5RSU4NSVFQiVBMCVBNSVFRCU5NSVCNCUyMCVFQyVBMyVCQyVFQyU4NCVCOCVFQyU5QSU5NC4lMjIlMjBzdHlsZSUzRCUyMnJvdW5kZWQlM0QxJTNCd2hpdGVTcGFjZSUzRHdyYXAlM0JodG1sJTNEMSUzQmFsaWduJTNEbGVmdCUzQiUyMiUyMHZlcnRleCUzRCUyMjElMjIlMjBwYXJlbnQlM0QlMjIxJTIyJTNFJTNDbXhHZW9tZXRyeSUyMHglM0QlMjIyMDAlMjIlMjB5JTNEJTIyNDYwJTIyJTIwd2lkdGglM0QlMjI0NDAlMjIlMjBoZWlnaHQlM0QlMjI2MCUyMiUyMGFzJTNEJTIyZ2VvbWV0cnklMjIlMkYlM0UlM0MlMkZteENlbGwlM0UlM0NteENlbGwlMjBpZCUzRCUyMjUlMjIlMjB2YWx1ZSUzRCUyMiUyNmx0JTNCYiUyNmd0JTNCJUVDJTk4JTg4JUVCJThCJUI0JTIwSVQlMjAlRUIlOEMlODAlRUQlOTUlOTklRUElQjUlOTAlMjZsdCUzQmJyJTI2Z3QlM0IlMjZsdCUzQmZvbnQlMjBzdHlsZSUzRCUyNnF1b3QlM0Jmb250LXNpemUlM0ElMjAyNXB4JTNCJTI2cXVvdCUzQiUyNmd0JTNCTE9HSU4lMjZsdCUzQiUyRmZvbnQlMjZndCUzQiUyNmx0JTNCJTJGYiUyNmd0JTNCJTIyJTIwc3R5bGUlM0QlMjJ0ZXh0JTNCaHRtbCUzRDElM0JzdHJva2VDb2xvciUzRG5vbmUlM0JmaWxsQ29sb3IlM0Rub25lJTNCYWxpZ24lM0RjZW50ZXIlM0J2ZXJ0aWNhbEFsaWduJTNEbWlkZGxlJTNCd2hpdGVTcGFjZSUzRHdyYXAlM0Jyb3VuZGVkJTNEMCUzQiUyMiUyMHZlcnRleCUzRCUyMjElMjIlMjBwYXJlbnQlM0QlMjIxJTIyJTNFJTNDbXhHZW9tZXRyeSUyMHglM0QlMjIyMDAlMjIlMjB5JTNEJTIyMzUwJTIyJTIwd2lkdGglM0QlMjI0NDAlMjIlMjBoZWlnaHQlM0QlMjIxMDAlMjIlMjBhcyUzRCUyMmdlb21ldHJ5JTIyJTJGJTNFJTNDJTJGbXhDZWxsJTNFJTNDbXhDZWxsJTIwaWQlM0QlMjI2JTIyJTIwdmFsdWUlM0QlMjIlMjZsdCUzQmZvbnQlMjBzdHlsZSUzRCUyNnF1b3QlM0Jmb250LXNpemUlM0ElMjAxNXB4JTNCJTIwbGluZS1oZWlnaHQlM0ElMjAxLjIlM0IlMjZxdW90JTNCJTI2Z3QlM0IlRUIlQTElOUMlRUElQjclQjglRUMlOUQlQjglMjZsdCUzQiUyRmZvbnQlMjZndCUzQiUyMiUyMHN0eWxlJTNEJTIycm91bmRlZCUzRDAlM0J3aGl0ZVNwYWNlJTNEd3JhcCUzQmh0bWwlM0QxJTNCZm9udFNpemUlM0QyNSUzQnNwYWNpbmclM0QyJTNCJTIyJTIwdmVydGV4JTNEJTIyMSUyMiUyMHBhcmVudCUzRCUyMjElMjIlM0UlM0NteEdlb21ldHJ5JTIweCUzRCUyMjUyMCUyMiUyMHklM0QlMjI2MDAlMjIlMjB3aWR0aCUzRCUyMjEyMCUyMiUyMGhlaWdodCUzRCUyMjYwJTIyJTIwYXMlM0QlMjJnZW9tZXRyeSUyMiUyRiUzRSUzQyUyRm14Q2VsbCUzRSUzQ214Q2VsbCUyMGlkJTNEJTIyNyUyMiUyMHZhbHVlJTNEJTIyJTI2bHQlM0Jmb250JTIwc2l6ZSUzRCUyNnF1b3QlM0IxJTI2cXVvdCUzQiUyMHN0eWxlJTNEJTI2cXVvdCUzQiUyNnF1b3QlM0IlMjZndCUzQiUyNmx0JTNCYiUyMHN0eWxlJTNEJTI2cXVvdCUzQmZvbnQtc2l6ZSUzQSUyMDE0cHglM0IlMjZxdW90JTNCJTI2Z3QlM0IlRUMlOTUlODQlRUMlOUQlQjQlRUIlOTQlOTQlMjAlMkYlMjAlRUQlOEMlQTglRUMlOEElQTQlRUMlOUIlOEMlRUIlOTMlOUMlMjAlRUMlQjAlQkUlRUElQjglQjAlMjZsdCUzQiUyRmIlMjZndCUzQiUyNmx0JTNCJTJGZm9udCUyNmd0JTNCJTIyJTIwc3R5bGUlM0QlMjJ0ZXh0JTNCaHRtbCUzRDElM0JzdHJva2VDb2xvciUzRG5vbmUlM0JmaWxsQ29sb3IlM0Rub25lJTNCYWxpZ24lM0RjZW50ZXIlM0J2ZXJ0aWNhbEFsaWduJTNEbWlkZGxlJTNCd2hpdGVTcGFjZSUzRHdyYXAlM0Jyb3VuZGVkJTNEMCUzQmZvbnRTaXplJTNEMjUlM0IlMjIlMjB2ZXJ0ZXglM0QlMjIxJTIyJTIwcGFyZW50JTNEJTIyMSUyMiUzRSUzQ214R2VvbWV0cnklMjB4JTNEJTIyMjAwJTIyJTIweSUzRCUyMjYzMCUyMiUyMHdpZHRoJTNEJTIyMTUwJTIyJTIwaGVpZ2h0JTNEJTIyMzAlMjIlMjBhcyUzRCUyMmdlb21ldHJ5JTIyJTJGJTNFJTNDJTJGbXhDZWxsJTNFJTNDJTJGcm9vdCUzRSUzQyUyRm14R3JhcGhNb2RlbCUzRfUrVC0AACAASURBVHhe7NqxccNAEARBIv+gIQcwJLlj/BZbAWxRfQ9vro8/AgQIECBAgAABAgQIECBAgAABAgQIECBAgAABAgQIECBAgAABAgQIEEgErmTFCAECBAgQIECAAAECBAgQIECAAAECBAgQIECAAAECBAgQIECAAAECBAh8BFkeAQECBAgQIECAAAECBAgQIECAAAECBAgQIECAAAECBAgQIECAAAECBCIBQVYEaYYAAQIECBAgQIAAAQIECBAgQIAAAQIECBAgQIAAAQIECBAgQIAAAQKCLG+AAAECBAgQIECAAAECBAgQIECAAAECBAgQIECAAAECBAgQIECAAAECkYAgK4I0Q4AAAQIECBAgQIAAAQIECBAgQIAAAQIECBAgQIAAAQIECBAgQIAAAUGWN0CAAAECBAgQIECAAAECBAgQIECAAAECBAgQIECAAAECBAgQIECAAIFIQJAVQZohQIAAAQIECBAgQIAAAQIECBAgQIAAAQIECBAgQIAAAQIECBAgQICAIMsbIECAAAECBAgQIECAAAECBAgQIECAAAECBAgQIECAAAECBAgQIECAQCQgyIogzRAgQIAAAQIECBAgQIAAAQIECBAgQIAAAQIECBAgQIAAAQIECBAgQECQ5Q0QIECAAAECBAgQIECAAAECBAgQIECAAAECBAgQIECAAAECBAgQIEAgEhBkRZBmCBAgQIAAAQIECBAgQIAAAQIECBAgQIAAAQIECBAgQIAAAQIECBAgIMjyBggQIECAAAECBAgQIECAAAECBAgQIECAAAECBAgQIECAAAECBAgQIBAJCLIiSDMECBAgQIAAAQIECBAgQIAAAQIECBAgQIAAAQIECBAgQIAAAQIECBAQZHkDBAgQIECAAAECBAgQIECAAAECBAgQIECAAAECBAgQIECAAAECBAgQiAQEWRGkGQIECBAgQIAAAQIECBAgQIAAAQIECBAgQIAAAQIECBAgQIAAAQIECAiyvAECBAgQIECAAAECBAgQIECAAAECBAgQIECAAAECBAgQIECAAAECBAhEAoKsCNIMAQIECBAgQIAAAQIECBAgQIAAAQIECBAgQIAAAQIECBAgQIAAAQIEBFneAAECBAgQIECAAAECBAgQIECAAAECBAgQIECAAAECBAgQIECAAAECBCIBQVYEaYYAAQIECBAgQIAAAQIECBAgQIAAAQIECBAgQIAAAQIECBAgQIAAAQKCLG+AAAECBAgQIECAAAECBAgQIECAAAECBAgQIECAAAECBAgQIECAAAECkYAgK4I0Q4AAAQIECBAgQIAAAQIECBAgQIAAAQIECBAgQIAAAQIECBAgQIAAAUGWN0CAAAECBAgQIECAAAECBAgQIECAAAECBAgQIECAAAECBAgQIECAAIFIQJAVQZohQIAAAQIECBAgQIAAAQIECBAgQIAAAQIECBAgQIAAAQIECBAgQICAIMsbIECAAAECBAgQIECAAAECBAgQIECAAAECBAgQIECAAAECBAgQIECAQCQgyIogzRAgQIAAAQIECBAgQIAAAQIECBAgQIAAAQIECBAgQIAAAQIECBAgQECQ5Q0QIECAAAECBAgQIECAAAECBAgQIECAAAECBAgQIECAAAECBAgQIEAgEhBkRZBmCBAgQIAAAQIECBAgQIAAAQIECBAgQIAAAQIECBAgQIAAAQIECBAgIMjyBggQIECAAAECBAgQIECAAAECBAgQIECAAAECBAgQIECAAAECBAgQIBAJCLIiSDMECBAgQIAAAQIECBAgQIAAAQIECBAgQIAAAQIECBAgQIAAAQIECBAQZHkDBAgQIECAAAECBAgQIECAAAECBAgQIECAAAECBAgQIECAAAECBAgQiAQEWRGkGQIECBAgQIAAAQIECBAgQIAAAQIECBAgQIAAAQIECBAgQIAAAQIECAiyvAECBAgQIECAAAECBAgQIECAAAECBAgQIECAAAECBAgQIECAAAECBAhEAoKsCNIMAQIECBAgQIAAAQIECBAgQIAAAQIECBAgQIAAAQIECBAgQIAAAQIEBFneAAECBAgQIECAAAECBAgQIECAAAECBAgQIECAAAECBAgQIECAAAECBCIBQVYEaYYAAQIECBAgQIAAAQIECBAgQIAAAQIECBAgQIAAAQIECBAgQIAAAQKCLG+AAAECBAgQIECAAAECBAgQIECAAAECBAgQIECAAAECBAgQIECAAAECkYAgK4I0Q4AAAQIECBAgQIAAAQIECBAgQIAAAQIECBAgQIAAAQIECBAgQIAAAUGWN0CAAAECBAgQIECAAAECBAgQIECAAAECBAgQIECAAAECBAgQIECAAIFIQJAVQZohQIAAAQIECBAgQIAAAQIECBAgQIAAAQIECBAgQIAAAQIECBAgQIDAQpB1OxMBAgQIECBAgAABAgQIECBAgAABAgQIECBAgAABAgQIECBAgAABAgQegaObp6N/3AMoyPItESBAgAABAgQIECBAgAABAgQIECBAgAABAgQIECBAgAABAgQIECDwChzdPB394x5BQZaPiQABAgQIECBAgAABAgQIECBAgAABAgQIECBAgAABAgQIECBAgACBV+Do5unoH/cICrJ8TAQIECBAgAABAgQIECBAgAABAgQIECBAgAABAgQIECBAgAABAgQIvAJHN09H/7hH8FeQdd/6LN8WAQIECBAgQIAAAQIECBAgQIAAAQIECBAgQIAAAQIECBAgQIAAgW8RuK5/idPRzdPRP+55NIKsb/l6/J8ECBAgQIAAAQIECBAgQIAAAQIECBAgQIAAAQIECBAgQIAAAQIE/ggIsvonIc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rScQwAAIABJREFU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FbXcBXAAAgAElEQVQ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8MPe3QdrXdb5A/8MsDqIqMBYmmPYpB1sUiw1TVi1B6W2B9QwQEBtQSCVFElDCvwJ+bAY4lMEijUCKShlPrApaamphVmJtRG5rTKOWsNoq0imi/Kb6949xsM53Pf9va8b+HJe3xmm3c51fb7X9/W5Tn+cec91ES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sMMJvPjiizFs2LC49957N/q2MWPGxMyZM6Nr167b3TevXLkyBg8eHMuXLy/Nmrc7xO18QdOmTYspU6ZstMq+ffvGokWLoqWlJcvq29v7AwYMiO9973vRq1evLO9RhAABAgQIECBAgAABAgQIECCwrQQEsvLLC2TlN1WRAAECBAgQIECAAAECBAiUTiAFS4YPH77Zuh9++OHo169f5AhktRWeyQG1YMGCSlhs00cgK4futqlRbT+2rqqMgaxav23byHsrAQIECBAgQIAAAQIECBAg0BEFBLLyd10gK7+pigQIECBAgAABAgQIECBAoHQC1UIiAlmla2mpF1xtP7Z+nEBWqdts8QQIECBAgAABAgQIECBAgMB2IiCQlb8RAln5TVUkQIAAAQIECBAgQIAAAQJbRWD9+vWxatWquPXWW2Pp0qXx2GOPxZo1a6J3795xxBFHxMCBAyNdq1bLlWrVAjACWVulpV7yfwLV9mMrlECWLUOAAAECBAgQIECAAAECBAgQaFxAIKtxw00rCGTlN1WRAAECBAgQIECAAAECBAg0XeCll16K6dOnx6xZsyohrPaenj17xje/+c045ZRTYuedd253XLUAjEBW01tayhc88sgj0b9//4bX3no1ZmuhavuxdZxA1j/o2/sdbbg5NRbYtIc1TjOMAAECBAgQIECAAAECBAgQ2A4EBLLyN0EgK7+pigQIECBAgAABAgQIECBAoKkC6VSss846K5YsWVLzeyZNmhTpX7du3dqcUy0AI5BVM3WHGljWQNZrr70W48ePjzlz5myVfo0ZMyZmzpwZXbt2jWq/a0UXJJBVVM48AgQIECBAgAABAgQIECBAQCAr/x4QyMpvqiIBAgQIECBAgAABAgQIEGiawF//+tdI4Y7bbrut7nekE7XOO++86Ny582Zzq4VEmhXI6tu3byxatChaWlrq/p5qE1auXBmDBw+O5cuXbzR0w3BMtRpFf76lwE9b39zeWou+f0vz0jWWqd+1XGVZ7f0CWdWE/vfnAlm1ORlFgAABAgQIECBAgAABAgQIbBsBgaz87gJZ+U1VJECAAAECBAgQIECAAAECTRFYv359XHPNNXHuuecWqt+7d+9YvHhxHHbYYZvNF8gqRNruJIGs+jy39pWFTsiqrz+1jHZlYS1KxhAgQIAAAQIECBAgQIAAge1TQCArf18EsvKbqkiAAAECBAgQIECAAAECBJoi8PTTT8fQoUNj2bJlG9Xv2bNnXHHFFZXToHbZZZd4/vnn46qrropvfvObm62jvdOhBLLytkwgqz5PgayIRgNNriysb88ZTYAAAQIECBAgQIAAAQIECPxDQCAr/24QyMpvqiIBAgQIECBAgAABAgQIEGiKwMyZMytXDm74dO/ePWbPnl0Jam34h5O1a9fGBRdcELNmzWpoLa0hEVcW1sfY0QNZjYaLqgUEW7sxbdq0mDJlykbNqeUazB3xhKz6dmjx0bX2pvgbzCRAgAABAgQIECBAgAABAgS2toBAVn5xgaz8pioSIECAAAECBAgQIECAAIHsAi+//HKMGjWqcuXghs+pp54a1157bey2226bvfPJJ5+MIUOGxIoVKwqvZ0cMZG0JY+rUqTF58uTCXq0TBbIejn79+hV2rDX0UzSQVXhhGSbW+m0ZXtWUEmVff1NQFCVAgAABAgQIECBAgAABAiUXEMjK30CBrPymKhIgQIAAAQIECBAgQIAAgewCKVw1aNCgeOqppzaqPXfu3Bg5cmSb78txCpBAVrFWCmQJZLW3c8oeaCr7+ov9RptFgAABAgQIECBAgAABAgR2bAGBrPz9FcjKb6oiAQIECBAgQIAAAQIECBDILrBo0aLKaVcbPgcccEDlxKyDDz643ffNmTMnxo4dW3g9AlnF6OoNZNX6lvaujkzzx4wZE+lay65du9ZaruFxjzzySPTv33+zOtv7lYXVPvytt96KZ599Nu67775I3/KnP/0pnnjiiVizZs3bUz/4wQ9G79694yMf+Ugce+yxccghh8ROO+1UrXSUPdBU9vVXbZABBAgQIECAAAECBAgQIECgAwoIZOVvukBWflMVCRAgQIAAAQIECBAgQIBAdoHLLrssJk2atFHdT3ziE3HzzTfHnnvu2e77HnrooTjmmGMKr0cgqxidQFY5T8h6/fXX4+67746rr746fvazn9XV/BTOGj16dJxxxhlb/J0se6Cp7Ouvq6kGEyBAgAABAgQIECBAgACBDiIgkJW/0QJZ+UrtzN8AACAASURBVE1VJECAAAECBAgQIECAAAECWQX+/ve/x4QJE2LWrFkb1R0xYkR861vfiu7du7f7vvauOly4cGEMHjz47XnVQhbtncxUz6lM06ZNiylTpmy01r59+0Y6/aulpSWrWSq2cuXKyjcuX7685tpTp06NyZMn1zy+vYECWeULZK1atSrGjx8ft99+e0P9T3v5qquuigEDBkQbf8xs94Ss9l7azN+RIh9a7X8ritQ0hwABAgQIECBAgAABAgQIENi2AgJZ+f0FsvKbqkiAAAECBAgQIECAAAECBLIK/O1vf4tzzjkn5s6du1HdWsJQ7YWSZs+eXbnirvWpFrLYFoGsdG3cyy+/HOk/W590jdx///d/x//8z//E7373u3j11Vfj17/+daQAVDrVaMNgV3vfXotbow0UyCpXICvtlZEjR0a6gjHH07Nnz0pYMgUCN/2DZnu/a+29VyArR0fUIECAAAECBAgQIECAAAECBLYkIJCVf38IZOU3VZEAAQIECBAgQIAAAQIECGQVaC8MddFFF0X619YpPK0LWL16dZxyyilx3333bbSmTU+C2laBrFxQe++9d9x1111x6KGHvl1SICuXbvt1UoCpf//+mw1oveqy6Aqq7cfWujlOXdtSeK7o+tO89oJUAlmNqJpLgAABAgQIECBAgAABAgQINENAICu/qkBWflMVCRAgQIAAAQIECBAgQIBAVoH2Alm1XK9X69xqAZhmnZCVE2rTEJBAVk7dtmtt7UBWLV9U74lSjz32WJxwwgnxwgsvbFZ+6NChMXr06PjABz4Qe+yxR3Tp0uXtMel0tnRi2z333BNz5sypXJG56TNjxozKNYgb/lFTIKuWLhpDgAABAgQIECBAgAABAgQIbE0Bgaz82gJZ+U1VJECAAAECBAgQIECAAAECWQVqDVW19dJa5+4IgaylS5fGcccd9zaDQFbWbdhmsR0hkJXCVGPHjt3s+y6//PKYMGHCRiGs9kRXrFgRKby1fPnyjYaMGDGicnVh9+7d3/7vyx7ImjdvXpx22mmbUTR6Klrzd6s3ECBAgAABAgQIECBAgAABAu0JCGTl3xsCWflNVSRAgAABAgQIECBAgAABAlkFag1VtfXSWufuCIGsBQsWxLBhw95mEMjKug3bLLYjBLLauvYwfWw9AaO1a9fGuHHj4rvf/e5GTgMGDIj0u9WrV6+3//tqv2s5u1bPlY61rqutmgcddFDceuut0adPn5zLV4sAAQIECBAgQIAAAQIECBDYSgICWfmhBbLym6pIgAABAgQIECBAgAABAgSyCrQXqrrwwgsjhSM6d+7c7vuef/75SkjpgQce2GjMptcdVgtjbK0rC1taWqJ3796bfc/+++8f7373uyv//U477VS5Qu6f/umfKtfI7bvvvrHzzjvHrrvuutE8gays27DNYjtCIKu9E7Jmz54dZ5xxRnTq1KkqZI4TsuoJgFVd0P8N2FqBrHqviax1/cYRIECAAAECBAgQIECAAAECW0dAICu/s0BWflMVCRAgQIAAAQIECBAgQIBAVoG//e1vcc4558TcuXM3qjtmzJiYOXNmdO3atd33tRdKuvLKK2P8+PFvz9sagaysKDUUE8iqAanBITtCIOuxxx6LE044IV544YWNNNI1g+lqviFDhlROfurRo8dG4axXX301nn322bjnnnsihbrSftv0mTFjRuX3bMM/alb7XWuwJRtNF8jKqakWAQIECBAgQIAAAQIECBDYcQUEsvL3ViArv6mKBAgQIECAAAECBAgQIEAgq8Df//73mDBhQsyaNWujuoMGDaqEtHbfffd23/erX/0qPvvZz24WNlm4cGEMHjz47XnVQiI5TsjKilJDMYGsGpAaHLK1A1mbniJVT+CovU997bXXKqGpFKrK+bR3alS137Wca6jHp5Z1vfnmmzF58uS47LLLNlpmW1cz5vwOtQgQIECAAAECBAgQIECAAIHmCghk5fcVyMpvqiIBAgQIECBAgAABAgQIEMgukAIQkyZN2qjuUUcdFTfffHObV/y1Drzzzjtj4MCBhdfTGoARyKqPcEshn0aud2uvD2l1tZyYVt9XVB+9IwSy0lem8N7IkSMjfU+OJ52ula48HDp06EanY6XatQSfcqwh1cgdyGpvXwtk5eqYOgQIECBAgAABAgQIECBAYNsICGTldxfIym+qIgECBAgQIECAAAECBAgQyC6waNGiytVpGz4p9LF06dI48sgj231fW0GuehZX5kBWPd+Ze6xA1sPRr1+/wqy1hpbqCRxVW8yqVasqJ2Xdfvvt1YZu8ectLS1x1VVXRQoptfHHzFIHstq7PnXUqFFx9dVXxy677NKQnckECBAgQIAAAQIECBAgQIDAthEQyMrvLpCV31RFAgQIECBAgAABAgQIECCQXeDJJ5+MdEXhU089tVHtK6+8shIiaet5+eWXIwUlFi9eXHg9AlnF6ASyyhfISp1+/fXX4+67766Ei372s5/V1fzevXvH6NGj44wzzog999yz3bm1hs3qenk7g+sJrNWyrjKelJfDUQ0CBAgQIECAAAECBAgQILCjCwhk5e+wQFZ+UxUJECBAgAABAgQIECBAgEB2gfbCVZ/73OfihhtuiHe84x2bvfOhhx6qnKr1wgsvFF7P1ghktRUaKbzgGiZujav9BLLaDmS9+uqrldBT8nn66afj2Wefjd///vfxi1/8IiZOnBif+MQnKh2sJRyUxtUTOKpha7w95K233qqEH9P+T//+9Kc/xRNPPBFr1qx5e0w6mW6//faLdHVo+nfQQQfFTjvtVPU1tX5b1UI1DKjHp5Z1Pf/88zFs2LB44IEHNnr71KlTY/LkyTWsyBACBAgQIECAAAECBAgQIEBgexQQyMrfFYGs/KYqEiBAgAABAgQIECBAgACBpgjMmTMnxo4du1ntdErWOeecE506dXr7Z6+88kqMGzcu5s2b19BaBLKK8XX0QFYRtQULFlTCPumpJRyUxtUTOCqypmbMqfXbcry7Hp9a1rVy5coYPHhwLF++fKPlbemkvhzfoQYBAgQIECBAgAABAgQIECDQXAGBrPy+Aln5TVUkQIAAAQIECBAgQIAAAQJNEUgnCg0dOjSWLVu2Uf3u3bvHlClTKtelpf87jfv6178et9xyy2brOP300+O6666Lbt26bfSzamGMZl5V5oSs2rdLe31IFbbGyV+brvSRRx6J/v371/4BWxg5e/bsyjekp9p+bC1TT+AoyyJLVqQen1rN161bVzkpLP3nM888E2vXro33vOc9ka5s9BAgQIAAAQIECBAgQIAAAQLlFBDIyt83gaz8pioSIECAAAECBAgQIECAAIGmCKxfvz6uueaaOPfccwvV33vvvWPhwoVx9NFHbza/WhhDIKs+cidk1eeVRm947V21/dhavZ7AUS0r2lLfapnfyJjW0+gaqbHp3Hp8ajXPuT61CBAgQIAAAQIECBAgQIAAge1DQCArfx8EsvKbqkiAAAECBAgQIECAAAECBJom8Ne//rVyitBtt91W9zsuv/zymDBhQnTp0mWzudXCGAJZ9XELZNXnlUZfeOGFlSsIO3fuvM1OyBLIGr5Z45oRFKt/d5hBgAABAgQIECBAgAABAgQINFNAICu/rkBWflMVCRAgQIAAAQIECBAgQIBAUwVWrVoVZ511VixZsqTm95xzzjlxySWXbHZVYWuB7S2Q1bdv31i0aFG0tLTU/I2bDmxmiKzaogSyonKF3QEHHBCdOnV6m2v//fePd7/73ZX//33ve1/06NGjMm6PPfaI3Xff/e2x1fZja8F6ToCq1rP0c4Esgaxa9okxBAgQIECAAAECBAgQIEBgRxMQyMrfUYGs/KYqEiBAgAABAgQIECBAgACBpgu89NJLMX369Jg1a1asWbOm3ff17NmzchXcqFGjYuedd253XLUATDPDTblDNa0f2cw1V2twRwlkVXMo+vNq+7G1bu69I5AlkFV0z5pHgAABAgQIECBAgAABAgTKLCCQlb97Aln5TVUkQIAAAQIECBAgQIAAAQJbRWD9+vWRTsu69dZbY+nSpfHYY49VwlnpxKF0wtSnP/3p+PznPx+9evWqup5qAZhmhptyh2paP7aZa64GKpBVTWjLP6+2H1tn5947AlkCWY3tXLMJECBAgAABAgQIECBAgEA5BQSy8vdNICu/qYoECBAgQIAAAQIECBAgQKB0AtUCMM0MN+UO1bTiN3PN1RoskFVNaMs/r7YfW2c3a+80tvo837alKitXrozBgwfH8uXLm7nUhmuPGTMmZs6cGV27dm24lgIECBAgQIAAAQIECBAgQIBA8wQEsvLbCmTlN1WRAAECBAgQIECAAAECBAiUTqBaAKaZ4aZmhWqaueZqDRbIqia05Z9X24+ts5u1dxpbfZ5v21IVgaxmdkhtAgQIECBAgAABAgQIECDQ8QQEsvL3XCArv6mKBAgQIECAAAECBAgQIECgdALVAjDNDDc1K1TTzDVXa7BAVjWhLf+82n5snd2svdPY6vN825aqCGQ1s0NqEyBAgAABAgQIECBAgACBjicgkJW/5wJZ+U1VJECAAAECBAgQIECAAAECpROoFoBpZripWaGaZq65WoMFsqoJbfnn1fZj6+xm7Z3GVp/n27ZURSCrmR1SmwABAgQIECBAgAABAgQIdDwBgaz8PRfIym+qIgECBAgQIECAAAECBAgQKJ1AtQBMM8NNzQrVNHPN1RoskFVNaMs/r7YfW2c3a+80tvo837alKgJZzeyQ2gQIECBAgAABAgQIECBAoOMJCGTl77lAVn5TFQkQIECAAAECBAgQIECAQOkEqgVgmhluaitU00zAMWPGxMyZM6Nr165Ne41AVmO01fZja/WOGshqTNdsAgQIECBAgAABAgQIECBAgMDGAgJZ+XeEQFZ+UxUJECBAgAABAgQIECBAgEDpBKoFYASy6mupQFZ9XpuOrrYfW8cLZDXmbDYBAgQIECBAgAABAgQIECBAIAkIZOXfBwJZ+U1VJECAAAECBAgQIECAAAECpROoFoARyCpdS0u94Gr7sfXjBLJK3WaLJ0CAAAECBAgQIECAAAECBLYTAYGs/I0QyMpvqiIBAgQIECBAgAABAgQIECidQLUAjEBW6Vpa6gVX24+tHyeQVeo2WzwBAgQIECBAgAABAgQIECCwnQgIZOVvhEBWflMVCRAgQIAAAQIECBAgQIBA6QSqBWAEskrX0lIvuNp+bP04gaxSt9niCRAgQIAAAQIECBAgQIAAge1EQCArfyMEsvKbqkiAAAECBAgQIECAAAECBHY4gWYGsnY4LB+01QQEsrYatRcRIECAAAECBAgQIECAAAECO7CAQFb+5gp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LAdC7zxxhvx3HPPxe9///tYsWJF/Md//Ec8//zz8corr8QvfvGLzVbes2fP6Nu3b+yyyy5xyCGHxHve8544+OCDY//994899tgj2viD1Xb89Y0t7dVXX41nn302/vCHP1Tsfvvb38ZLL70Uq1evjt/85jdtFj/yyCNjt912i3e9613Rp0+feN/73lf5z3333Td23XXXxhZkNgECBAgQIECAAAECBAgQIECAQMMCAlkNE25WQCArv6mKBAgQIECAAAECBAgQIEAgu8D3vve9GD58eN11BwwYEGlur1696p67o0xYt25d/PGPf4ylS5fG3XffHffff3+2T2tpaYlkfOKJJ8bhhx8e3bp1y1Z7eyiUwmtPPPFE3HXXXbFkyZJ2Q1dF1/rBD34wPvnJT8bxxx8fRxxxRHTt2rVoqcLzXnvttRg/fnzMmTOn7hpTp06NyZMn1z2v6O/z2WefHdOnT9+qTitXrozBgwfH8uXL6/rOhx9+OPr161fXHIMJECBAgAABAgQIECBAgACBbSMgkJXfXSArv6mKBAgQIECAAAECBAgQIEAgu0DRAEdHDWStX78+Vq1aFQsWLKj8S6GSZj/du3evBLNGjx5dCRd16dKl2a9sSv1kl07ASgGl+fPnV07A2hpPOolsxIgRMWrUqHj/+98fnTp12hqvjTIFstIeSz0ZOHDgVrFJLxHI2mrUXkSAAAECBAgQIECAAAECBLaZgEBWfnqBrPymKhIgQIAAAQIECBAgQIAAgewCAlm1kbaGia644opYvHhxrFmzpraJmUel07LOP//8+MxnPrNVTzNq5DPeeuut+PWvfx2XXnpp3H777Y2UanhuChJ+9atfjWOOOabpwawyBbIS7Kc//emYO3du7LXXXg0711JAIKsWJWMIECBAgAABAgQIECBAgEC5BQSy8vdPICu/qYoECBAgQIAAAQIECBAgQCC7gEBWddLVq1fHjBkzYtasWdssiLXpKlMwKwWcPvaxjzU9WFRdqP0RzzzzTFx00UUxb968Rspkn5tOHEt+ffr0yV67tWDZAllp3enawvPOOy86d+7cNJfWwgJZTSf2AgIECBAgQIAAAQIECBAgsM0FBLLyt0AgK7+pigQIECBAgAABAgQIECBAILuAQFb7pOlkpx/84Afx9a9/fatcTVikuaeeemp84xvfiH333bfI9KbNef311yunLU2ZMmWrXU1Y78ekqwy/+c1vximnnBI777xzvdOrji9jIKt3796VE+AOO+ywqt/X6ACBrEYFzSdAgAABAgQIECBAgAABAtu/gEBW/h4JZOU3VZEAAQIECBAgQIAAAQIECGQXEMhqmzRdSZhOULr88suzm+cu2NLSEldddVWk6/ja+CNX7tdVrbdq1aoYP378Nr+esOpC/2/AuHHj4pJLLonu3bvXOqWmcWUMZKUPO+OMM2LmzJnRrVu3mr6z6CCBrKJy5hEgQIAAAQIECBAgQIAAgfIICGTl75VAVn5TFQkQIECAAAECBAgQIECAQHYBgazNSZ977rlKoOi2227L7t2sgilMlEJFo0ePbsppT7Wse/369fHoo4/GWWedFcuXL69lynYzZsSIEZVrKffcc89sayprICvtpeuvvz6GDBmSzaKtQgJZTeVVnAABAgQIECBAgAABAgQIbBcCAln52yCQld9URQIECBAgQIAAAQIECBAgkF1AIGtj0nS6UwoULVmyJLv11ig4adKkSP+afbrRpt+SwliLFi2q2L300ktb41Ozv+Pkk0+Oa6+9Nt75zndmqV3WQFb6+I9+9KMxf/782GeffbJYtFVEIKtptAoTIECAAAECBAgQIECAAIHtRkAgK38rBLLym6pIgAABAgQIECBAgAABAgSyCwhk/YO07GGs1i8588wzY/r06VstlJXCWLfcckuMHTs20lWPZX5y2pU5kJV6OG3atJg4cWJ06dKlKS0VyGoKq6IECBAgQIAAAQIECBAgQGC7EhDIyt8Ogaz8pioSIECAAAECBAgQIECAAIHsAgJZ/0v6l7/8JcaMGRN33HFHduNtUTBnsGhL69+Rwlit33n55ZfHhAkTGg4ilT2Q1bt370j/+9CvX7+mbGGBrKawKkqAAAECBAgQIECAAAECBLYrAYGs/O0QyMpvqiIBAgQIECBAgAABAgQIEMguIJAVsXbt2rjgggti1qxZ2X23ZcFcwaItfcODDz4Yp512WqTTxXaUJwWRbrrppjjmmGMa+qSyB7LSx5966qmVaxx32223hizamiyQlZ1UQQIECBAgQIAAAQIECBAgsN0JCGTlb4lAVn5TFQkQIECAAAECBAgQIECAQHaBjh7IWrduXcyYMaNyNVvOp6WlJU466aQ4+uij4wMf+EB07969Empp/SNUOlnqlVdeqVzx97vf/S4eeuih+MEPfhAppJLrSe+cPXt2DB069O335qqd6qxYsSK++MUvxrJly7KVTWv++Mc/Hp/85CfjQx/6UOy3336x6667RteuXd9+x1tvvRUvv/xy/PnPf47HH3+84nb//fdnvS7xxBNPjDlz5sSee+5Z+Nt2hEBW+vj58+fHsGHDsu8hgazCW8tEAgQIECBAgAABAgQIECBQGgGBrPytEsjKb6oiAQIECBAgQIAAAQIECBDILtDRA1k5T3hKYaJ0WlS6+vD9739/dOrUqa5+pXBYCjnNnDkzFi9enCVgdMQRR8R3v/vdOPDAA+taS7XBKUw2bty4mDdvXrWhNf18wIABcc4551QCbN26datpzoaD0npScCid5pQr1Hb99dfHqFGjCgeRdpRAVrqycMGCBZVwXM5HICunploECBAgQIAAAQIECBAgQGD7FBDIyt8Xgaz8pioSIECAAAECBAgQIECAAIHsAh05kJVOWEqBmyVLljTsmq52u/jii7OEVtLpWU8//XSlXo7A0xlnnFEJeRUJOrUFk9Y3d+7cGD16dMNuhx9+eFx66aXxsY99rO4AW1svX716deXEs3T9ZDp9rJGn0SDSjhLISoaTJk2q7McuXbo0QrrRXIGsbJQKESBAgAABAgQIECBAgACB7VZAICt/awSy8puqSIAAAQIECBAgQIAAAQIEsgt01EDWm2++GVdeeWVccMEFDZn27t27Eij6whe+kDWskhb1+uuvx8033xxf+cpX4qWXXiq8znRyVzrtaciQIYVrbDjxySefrNRKp3kVfdKazj///DjvvPOyBcVa15ICDQ5w8wAAIABJREFUY/fcc0986UtfilWrVhVdYmVeCp6NHDmyUI0dKZC19957x8KFCysnmOV6BLJySapDgAABAgQIECBAgAABAgS2XwGBrPy9EcjKb6oiAQIECBAgQIAAAQIECBDILtBRA1k5QkV9+/aNb3/72/GRj3wke19aC6ZwUbpWcezYsQ1dxffRj360cqXfPvvs09BaU0jsa1/7WuUUqqJPCrGlMNyJJ55Y+DrAWt790EMPVU7xauQKw7TGG2+8MXr06FHLKzcasyMFstKHnXzyyTFnzpxCFm3hCWTVvaVMIECAAAECBAgQIECAAAECpRMQyMrfMoGs/KYqEiBAgAABAgQIECBAgACB7AIdMZCVI1R0xBFHVE5P+sAHPpC9J20V/PnPf1458Wn58uWF35dOyUpXNLbxh7Caa6aQUzod64UXXqh5zoYDUxjrO9/5TqSAWCPrqPXlKcx22mmnFT4pK53k9aMf/SjS9YX1PjtaICt9f4491OookFXvjjKeAAECBAgQIECAAAECBAiUT0AgK3/PBLLym6pIgAABAgQIECBAgAABAgSyC3TEQNbjjz8egwYNKhzSSaGim266KY455pjs/dhSwUbDRZ/4xCdi3rx5ka6fK/KkIFu64vGaa64pMj22dhgrLTKdMJbWe+655xZac5o0bdq0yqlg9QbIdsRAVjoVbtGiRdHS0lLYs3WiQFbDhAoQIECAAAECBAgQIECAAIHtXkAgK3+LBLLym6pIgAABAgQIECBAgAABAgSyC3S0QNabb74ZF198cSVkU+RJJybNnj07hg4dWndAp8j7NpyT1p6u+kuhqKLP97///TjppJMKTX/sscfihBNOKHw61vTp0+O8886Lzp07F3p/0Ul//etfY8yYMXHbbbcVKpHCe+k0tN13372u+TtiICsBTJgwIS655JLYeeed6/LYdLBAVkN8JhMgQIAAAQIECBAgQIAAgVIICGTlb5NAVn5TFQkQIECAAAECBAgQIECAQHaBjhbIevrppythqmXLlhWyPOOMM2LmzJnRrVu3QvMbnbR69epKuOj2228vVOr000+P6667ru71NxpkO/nkk2POnDnRo0ePQutudNLSpUsrp6KtWbOm7lIHHXRQ3HrrrdGnT5+65u6ogawUSly8eHEcf/zxdXlsOlggqyE+kwkQIECAAAECBAgQIECAQCkEBLLyt0kgK7+pigQIECBAgAABAgQIECBAILtARwtk/eAHP4jPf/7zhRzTlXspiHLYYYcVmp9rUiPhonRd4V133RWHHnpoXctZtWpVnHLKKfHoo4/WNS8NTu9cuHBhHH300XXPzTUhnZI1cuTImoJsPXv2jKOOOir++Z//Ofr16xfvf//7Y4899qj7RLQdNZCVenLiiSdWAnZ77rln4RYJZBWmM5EAAQIECBAgQIAAAQIECJRGQCArf6sEsvKbqkiAAAECBAgQIECAAAECBLILdKRA1uuvv1657u+aa64p5JjrqrZCL99g0iuvvBLjxo2LefPmFSqVrj0cP358XXMbCbJ9+ctfjnRdYaNX3NW14DYG33jjjTFq1KiNfpJOe/rwhz8c/fv3jyOPPDIOPvjg2GuvvaJTp06Nvi525EBWwrnqqqsi9baNP6zWZCeQVROTQQQIECBAgAABAgQIECBAoNQCAln52yeQld9URQIECBAgQIAAAQIECBAgkF2gIwWyGj3l6Yc//GElvLM9PI0EpEaMGBHf+ta3IoWRanneeOONmDhxYuWqxnqf9I50veLHP/7xeqdmH//kk0/GOeecE4cffnh85CMfiUMOOST22Wef2GmnnbK/KxXc0QNZBx54YOXksxRiK/IIZBVRM4cAAQIECBAgQIAAAQIECJRLQCArf78EsvKbqkiAAAECBAgQIECAAAECBLILdKRA1kMPPRTHHHNMIcN0RVs6YalHjx6F5uee1Ei4rG/fvrFo0aJoaWmpaVnPP/98DBs2LB544IGaxm84aHtzq/sDGpiwoweyEs3ZZ59dOf2sa9eudUsJZNVNZgIBAgQIECBAgAABAgQIECidgEBW/pYJZOU3VZEAAQIECBAgQIAAAQIECGQX6EiBrHTC03nnnVfIsMg1f4VeVOOkRk6tSq9YunRpHHfccTW97ZFHHolPfepTsWbNmprGbzhoxowZlesRi15rV/cLt6MJHSGQlU5Amz9/fgwcOLBueYGsuslMIECAAAECBAgQIECAAAECpRMQyMrfMoGs/KYqEiBAgAABAgQIECBAgACB7AIdJZD197//PSZMmBCzZs2q2zCFTn70ox9Fv3796p7bzAl33nlnoSBMWtOll14aF154YU3LKxpk217davroDIPKEsgaPnx45YSrG264odBXf/rTn465c+fGXnvtVdd8gay6uAwmQIAAAQIECBAgQIAAAQKlFBDIyt82gaz8pioSIECAAAECBAgQIECAAIHsAh0lkPXiiy9Wrt2799576zY89thjIzm9613vqntuMyc8+eSTMWjQoHjqqafqfs2YMWMiBa2qXTXXSJDtqKOOiptvvjl69+5d9/p2hAllCWSlvfClL30p0n8uW7asEH26tjCdPte5c+ea5wtk1UxlIAECBAgQIECAAAECBAgQKK2AQFb+1glk5TdVkQABAgQIECBAgAABAgQIZBfoKIGsouGPBD5q1Ki4+uqrY5dddsnu30jB1atXxymnnBL33Xdf3WUGDBhQCZn16tVri3MbCbJtr251YxWcUKZAVrpaMoXnRo8eXehrU+hu8eLFcdhhh9U8v+jv5MMPP7zdnVZX80cbSIAAAQIECBAgQIAAAQIEOpiAQFb+hgtk5TdVkQABAgQIECBAgAABAgQIZBfoKIGsX/ziF3H88cfHmjVr6jacOnVqTJ48ue55zZ7QSOCnb9++sWjRomhpadniMouGZlLRiy66qPKvjT+8NZtmu6jfSH+K7rkiv8+tp6Wl09DS/33bbbcV8jvjjDMqp65169atpvlF95ZAVk28BhEgQIAAAQIECBAgQIAAge1CQCArfxsEsvKbqkiAAAECBAgQIECAAAECBLILFAlwpEXUesJS9gUXLHjnnXfGwIEDC81esGBB5brD7fGZNm1aTJkype6lde/ePZYuXRpHHnnkFuc2EmS76aab4tRTT617bTvKhLIFstL1lY888khlr69ataruNqQ9df3118eQIUNqmiuQVROTQQQIECBAgAABAgQIECBAoNQCAln52yeQld9URQIECBAgQIAAAQIECBAgkF2gowSyin5nAn/wwQfj6KOPzm6fo+CcOXNi7NixhUrV8l0//vGPKyeLFXnuuOOO+NznPldk6g4xp4yBrHXr1sXll19e+ES4j370ozF//vzYZ599qvZQIKsqkQEECBAgQIAAAQIECBAgQKD0AgJZ+VsokJXfVEUCBAgQIECAAAECBAgQIJBdoGhQqWwnZF122WUxadKkuv1qPUmq7sKZJhTtX3p9LSd/NVK/o18tV8ZAVtoXzzzzTAwfPrxyWlaRJ53aNnHixOjSpcsWpwtkFdE1hwABAgQIECBAgAABAgQIlEtAICt/vwSy8puqSIAAAQIECBAgQIAAAQIEsgsUDdyULZBV9Gq/vn37xqJFi6KlpSW7fY6CDz30UBxzzDGFStUSyJo5c2acd955ddffe++946677opDDz207rk7yoSyBrKS/8KFC2P06NGxZs2autvRu3fvWLx4cRx22GFbnCuQVTetCQQIECBAgAABAgQIECBAoHQCAln5WyaQld9URQIECBAgQIAAAQIECBAgkF1AIGvLpNt7ICudYtS/f/9C++LKK6+M8ePHb3Hu9hRke/HFF2PYsGFx7733FvreRifVe+JXmQNZa9eureyNG264oRDbqaeeGtdee23stttu7c4XyCpEaxIBAgQIECBAgAABAgQIECiVgEBW/nYJZOU3VZEAAQIECBAgQIAAAQIECGQX6AiBrEaCMTtyIGvq1KkxefLkLe4pgax/8HSkQFb66scffzwGDRoUq1atKvS/O/Pnz68E6Nr4w2ulnkBWIVaTCBAgQIAAAQIECBAgQIBAqQQEsvK3SyArv6mKBAgQIECAAAECBAgQIEAgu4BA1pZJBbKmxZQpU+red81wc0JW9TYU+X0eM2ZMpKspu3btutEL3nzzzUinqF1wwQXVX9zGiH79+kW6FnO//fZrc75AViFWkwgQIECAAAECBAgQIECAQKkEBLLyt0sgK7+pigQIECBAgAABAgQIECBAILtAkQBHWsSAAQMize3Vq1f2NeUu6ISstkWdkFXfTutoJ2QlnT//+c8xatSoWLJkSX1Y/zd60qRJcfHFF0eXLl02my+QVYjUJAIECBAgQIAAAQIECBAgUCoBgaz87RLIym+qIgECBAgQIECAAAECBAgQyC4gkLVl0mac9JSziY888kj079+/UMlmBrIOOuiguPXWW6NPnz6F1tbWJCdkVacs8vvc3glZrW9bunRp5erCNWvWVF/AJiP23nvvWLhwYRx99NGbzRXIqpvTBAIECBAgQIAAAQIECBAgUDoBgaz8LRPIym+qIgECBAgQIECAAAECBAgQyC5QJMCRFlGmE7LeeOONmDhxYuVatnqfHTmQdemll8aFF164RZJp04pdWZiK1nuiVLXeCGRVE4rKqXXDhw+vPnCDEdUCWemEuXRt4XXXXVdX3dbBJ598csyZMyd69Oix0XyBrEKcJhEgQIAAAQIECBAgQIAAgVIJCGTlb5dAVn5TFQkQIECAAAECBAgQIECAQHaBIgGOtIgyBbLSeosGi7b3QNadd94ZAwcOLLQvFixYEMOGDdvi3KL7IxUVyHotxo8fXwkj1fvUcnpZWzWL9KtaICu9Z8WKFTF06NBYvnx5vZ9SGX/99ddXrj7c8I+wAlmFKE0iQIAAAQIECBAgQIAAAQKlEhDIyt8ugaz8pioSIECAAAECBAgQIECAAIHsAkUCHGkRHSWQlb41d7AoZxOL9i+toZZA1qJFi2LIkCGFllxL/XoKOyGrulaR/VBLIGv9+vUxd+7cGD16dPVFtDGirWCjQFYhSpMIECBAgAABAgQIECBAgECpBASy8rdLICu/qYoECBAgQIAAAQIECBAgQCC7QJEAR1pE2QJZ6ZSisWPHFvJbunRpHHfccYXmNnvSZZddFpMmTSr0mgcffDCOPvroLc595JFHon///oXqz549O1LYJ9cjkFVdssjvcy2BrPTm1atXV/p5++23V19IGyMmTJgQl1xySey8886VnwpkFWI0iQABAgQIECBAgAABAgQIlEpAICt/uwSy8puqSIAAAQIECBAgQIAAAQIEsgsUCXCkRZQtkFX0O9O33nTTTXHqqadmt2+04BtvvBETJ06MmTNn1l2qe/fukYJmRx555Bbn/uEPf4gvfOEL8dvf/rbud1x44YWVqyI7d+5c99y2JghkVWcsss9rDWSlt//kJz+J4cOHxwsvvFB9MZuMSHtu8eLFcfzxx1d+IpBVN6EJBAgQIECAAAECBAgQIECgdAICWflbJpCV31RFAgQIECBAgAABAgQIECCQXaBIgCMtomyBrEZOerrooosi/WvjD0jZ+1FPwZdffjlGjRpVCbnU+7R1hVxbNZ5//vkYNmxYPPDAA/W+IkaMGBHf+ta3IgVxcjwCWdUVi/w+1xPIWrduXeV34dJLL62+mDZGnHjiiZFOq9tzzz0FsgoJmkSAAAECBAgQIECAAAECBMolIJCVv18CWflNVSRAgAABAgQIECBAgAABAtkFigQ40iLKFshq5KSn3MGiXE1ctWpVnHLKKfHoo4/WXbLW/v3tb3+Lc845J+bOnVv3O4466qi4+eabo3fv3nXPbWuCQFZ1xiK/z/UEstIKnnnmmcopWSnkWOS56qqr4stf/nL88Y9/jMGDB8fy5cvrKvPwww9Hv3796ppjMAECBAgQIECAAAECBAgQILBtBASy8rsLZOU3VZEAAQIECBAgQIAAAQIECGQXKBLgSIuoNdCTfcEFC65evboSXrrvvvvqrnDooYfGwoULY//99697bjMnpEDMpz71qVizZk3dr0kna1199dWxyy67bHHu+vXr4+KLL678q/dJJ2P96Ec/2q7CM42clFZvEOi1116L8ePHV06EqveZOnVqTJ48ud5pUeT3ud5AVtoT6T0pqFjkOfDAAyu/TzvvvLNAVhFAcwgQIECAAAECBAgQIECAQIkEBLLyN0sgK7+pigQIECBAgAABAgQIECBAILtAkQBHWkTZAlmNnPSUvnfp0qVx3HHHZfdvpODMmTPjvPPOK1QiXTl34YUX1jT3zjvvjIEDB9Y0dtNBV155ZSWUtL08Almbd6LeQFaq8Morr8S4ceNi3rx5hVp79tlnx8iRI+P00093QlYhQZMIECBAgAABAgQIECBAgEA5BASy8vdJICu/qYoECBAgQIAAAQIECBAgQCC7QEcJZCW4yy67LCZNmlTIMIWXpk2bFp07dy40P/ekdCrWWWedFfPnzy9U+o477ojPfe5zNc1t5LrHQYMGVa473H333Wt6V7MHCWRtLlwkkJWqPP7445H6m67OrPdJp6edf/758f3vf18gq1484wkQIECAAAECBAgQIECAQIkEBLLyN0sgK7+pigQIECBAgAABAgQIECBAILtARwpk/fjHP47jjz++kOGxxx5buabtXe96V6H5uSc9+eSTlTDMU089VXfpAw44IBYvXhwHH3xwTXMbCX/tvffe8cMf/jA+/OEP1/SuZg8SyNpcuGgg680334zp06cXDjkW7XW9V0cWfY95BAgQIECAAAECBAgQIECAQOMCAlmNG25aQSArv6mKBAgQIECAAAECBAgQIEAgu0BHCmSlk3xOOeWUePTRRws5ptN8TjrppEJzc05av359pOsKJ0yYUKhskVOrGrkecfLkyXHRRRdtF6eLCWRtvmWKBrJSpeeeey5GjBgRP/3pTwvtxSKTBLKKqJlDgAABAgQIECBAgAABAgS2jYBAVn53gaz8pioSIECAAAECBAgQIECAAIHsAh0pkPXaa6/F+PHjY86cOYUcTzzxxLjxxhujR48ehebnmvTMM8/E8OHDI4WLijwzZsyoOLTxB7F2y/3qV7+Kz372s/HCCy/U/cq+ffvGokWLoqWlpe65uScIZG0u2kggK1VL11+mUFY6SW1rPAJZW0PZOwgQIECAAAECBAgQIECAQB4Bgaw8jhtWEcjKb6oiAQIECBAgQIAAAQIECBDILtCRAlkJr+j3tsIvWLAghg0blr0PtRZMp2Ndc801ce6559Y6ZaNxRa8QbOTawrSASZMmxcUXXxxdunQptO5ckwSyNpdsNJDVaNCx3t4KZNUrZjwBAgQIECBAgAABAgQIENh2AgJZ+e0FsvKbqkiAAAECBAgQIECAAAECBLILFA0oDRgwoBJu6tWrV/Y1NbPg008/HUOHDo1ly5YVek2/fv0ihbL222+/QvMbnfTkk0/GkCFDYsWKFYVKNXLKVzodbNSoUYXe27t378p+SX7b8hHI2ly/0UBWqtjovqxnTwhk1aNlLAECBAgQIECAAAECBAgQ2LYCAln5/QWy8puqSIAAAQIECBAgQIAAAQIEsgt0tEDWm2++WTmpadq0aYUtzzzzzJg+fXp069atcI0iE9euXVu5avCGG24oMr0yZ+7cuTFy5MhC8xsNsw0cOLByXeQ73/nOQu/PMUkga3PFHIGsRk9uq6e3Aln1aBlLgAABAgQIECBAgAABAgS2rYBAVn5/gaz8pioSIECAAAECBAgQIECAAIHsAh0tkJUAH3vssTjhhBPihRdeKOx5+eWXx4QJE7baFXzr1q2LGTNmxMSJEwuv+Ygjjohbbrkl3vOe9xSqkUI3M2fOrHx30WdbhdnSetP6//3f/z0+85nPFFp+vUGgRq7ymzp1akyePLnudRb5fc4RyEoLXb16daRat99+e93rrmdCvX2op7axBAgQIECAAAECBAgQIECAQF4Bgay8npW/cW1YMv3By0OAAAECBAgQIECAAAECBAhsfwJFAhzpK8p6ZWFaeyNBmdYOdu/ePWbPnl25/rCNPyxlbXQKY6V3TZo0KdasWVO4dgp0pRO2GlnvypUrY/DgwbF8+fLC60jfkf5tzRPGXn/99crpYFOmTImXXnqp0NrrDQI1ss/KGMhKqEuXLo1BgwY1tE+rNafePlSr5+cECBAgQIAAAQIECBAgQIBA8wQEsvLbCmTlN1WRAAECBAgQIECAAAECBAhkF+iIgayE+NBDD8WQIUMaOiUrhbLSiVGnnXZa007KSkGi66+/Pr72ta81FHLp169fLFiwIPbbb7+G9lCuq+nGjRsXl1xySSTDZj//9V//FV/5ylcaPrmp3iBQRwxkpf2a9moK/zXrqbcPzVqHugQIECBAgAABAgQIECBAgEB1AYGs6kb1jhDIqlfMeAIECBAgQIAAAQIECBAgsA0EOmogK2dwJF0jmE58yh0uSlfA/b//9/9i1qxZDe+MFOoaNWpUQ6djtS7iueeeixEjRsRPf/rThtaVrg684oorok+fPg3VaW9y8pszZ04lNFf0VKwNa9cbBOqIgazk9dRTT1X2x7Jly5rS13r70JRFKEqAAAECBAgQIECAAAECBAjUJCCQVRNTXYMEsuriMpgAAQIECBAgQIAAAQIECGwbgY4ayEraOYMjhx9+eFx66aXxsY99LDp16tRQM9966634yU9+Ugl5/fKXv2yoVpp88sknV4JJPXr0aLhWa4E77rijErpp5ArFVKtnz57x9a9/PUaPHp3tCsMXXnghbrzxxmxBrNZvrjcI1FEDWekUtXQ9ZOppM556+9CMNahJgAABAgQIECBAgAABAgQI1CYgkFWbUz2jBLLq0TKWAAECBAgQIECAAAECBAhsI4GOHMhKwZFbbrklxo4d23CwqLV96dSnM888M4499tjo2rVrXV1NAZ4HHnggrr766rj33nvrmtve4N69e8fixYvjsMMOy1KvtUjOE8ZSzZaWljjrrLNi8ODB8Y53vKPutb7xxhvx2GOPxQ033FC5mrDRoFhbC6g3CNRRA1nJ7q9//WuMGTMmbrvttrp7WW1CvX2oVs/PCRAgQIAAAQIECBAgQIAAgeYJCGTltxXIym+qIgECBAgQIECAAAECBAgQyC5QNJCVfSENFkzhj3Q1Xb0hqNzBotbPSEGof/mXf4njjjsuDjnkkMpJULvtttvbVwamMNgrr7xSuUrviSeeqISIlixZkuVqvdY1pCsUZ8+eHUOHDs1yVeGmLfrLX/5SCd2k07JyPh//+McjBduOPPLIeO973xu77rrrRn1dt25dJXC1atWqyrV4999/f+VfjmsJt/Qd9QaBOnIgKzk+8sgjMWzYsEqfcj719iHnu9UiQIAAAQIECBAgQIAAAQIE6hMQyKrPq5bRAlm1KBlDgAABAgQIECBAgAABAgS2sUBHD2Ql/mYFi7Zxa+Pyyy+PCRMmRJcuXZq2lBUrVsQXv/jFSjBqR3/qDQJ19EBWCs6lPTh58uSsW6PePmR9uWIECBAgQIAAAQIECBAgQIBAXQICWXVx1TRYIKsmJoMIECBAgAABAgQIECBAgMC2FRDI+l//p556Ks4+++xYunTptm1IprenaxOnT58e3bp1y1Sx/TIPPvhgnHbaadlPQmr6wut4wYgRI2LGjBmx55571jyroweyEtQzzzwTw4cPr5yWlesRyMolqQ4BAgQIECBAgAABAgQIEGi+gEBWfmOBrPymKhIgQIAAAQIECBAgQIAAgewCAln/IF25cmWMHDkya3gke8NqKFgkPFRD2S0O2ZFDWRMnToxJkyZFugKynkcg63+1Fi5cGKNHj65cM5njEcjKoagGAQIECBAgQIAAAQIECBDYOgICWfmdBbLym6pIgAABAgQIECBAgAABAgSyCwhkbUxa9pOyzjjjjMo1cT179sy+V6oV/PnPfx5f+tKXYvny5dWGluLnLS0t8Y1vfCNOOumk6NSpU91rFsj6X7K1a9fG+PHj44YbbqjbsK0JAllZGBUhQIAAAQIECBAgQIAAAQJbRUAgKz+zQFZ+UxUJECBAgAABAgQIECBAgEB2AYGszUn//Oc/xwUXXBDz58/P7t3MgukUp/Rva1xT2N53/OEPf4jzzz8/7r777mZ+atNr/+u//mtccsklsddeexV+l0DWP+gef/zxGDRoUJZrLQWyCm9JEwkQIECAAAECBAgQIECAwFYXEMjKTy6Qld9URQIECBAgQIAAAQIECBAgkF1AIKtt0hSmmTFjRkyfPj3bVWvZm/d/BXv37h2XXnppfOELX4guXbo06zU1101X06VTuq699trt3m7Tj/rMZz4TX/3qV+Ooo44qdCrWhvUEsv6h8eabb8aVV15ZCTo2+ghkNSpoPgECBAgQIECAAAECBAgQ2HoCAln5rQWy8puqSIAAAQIECBAgQIAAAQIEsgsIZLVPun79+vjpT38aEydOjF/+8pfZ7XMUTAGiK664Ivr06ZOjXLYaZbDb8GMHDBhQOdnrmGOOyRZqE8jaeDulk+dGjRoVS5YsaWifCWQ1xGcyAQIECBAgQIAAAQIECBDYqgICWfm5BbLym6pIgAABAgQIECBAgAABAgSyCwhkVSddu3ZtXH/99fGNb3wjXnrppeoTtsKIlpaWmDJlSnz+85+PnXfeeSu8sdgrkt2tt94a//Zv/xYrV64sVqRJs7p37x4nnnhijB07No444oiGT8TadJkCWZs3bunSpZWrC9MpakUfgayicuYRIECAAAECBAgQIECAAIGtLyCQld9cICu/qYoECBAgQIAAAQIECBAgQCC7gEBW7aSrV6+OOXPmxMyZM7dZMCsFscaNGxenn356dOvWrfbFb+ORKZg1b968+Pa3vx2//e3ZTYy0AAAgAElEQVRvt+lqDjrooBg9enTlisd3vOMdTVuLQNbmtMkkXVt43XXXFXYXyCpMZyIBAgQIECBAgAABAgQIENjqAgJZ+ckFsvKbqkiAAAECBAgQIECAAAECBLILCGTVT/rKK6/E3XffHd/5znfi/vvvr79AgRnpasIzzzwzjj322OjatWuBCtvHlHXr1sWyZcvixhtvjDvuuGOrBdtSkO3kk0+uhLAOPPDAbNcSbklVIKttnRUrVsTQoUNj+fLlhTalQFYhNpMIECBAgAABAgQIECBAgMA2ERDIys8ukJXfVEUCBAgQIECAAAECBAgQIJBdQCCrOOn69evjL3/5S/zkJz+JH/7wh5VwVq4rDXv37l0JX6UQ0VFHHRU9evQovtDtdGY6NeuXv/xlpGvs7rnnnvjNb36TbaWtfscff3z069cv9t133+xXElZbrEBW20Lp92bu3LmVU8qKPAJZRdTMIUCAAAECBAgQIECAAAEC20ZAICu/u0BWflMVCRAgQIAAAQIECBAgQIAAge1YIJ3+9OKLL8Yf//jHyrV8zzzzTOUUoBTMeeKJJ2LNmjUbrb579+5xyCGHVE686tu3b+y3336RrtPr06dP9OrVa6sHiLY17auvvhr/+Z//GU8//XSkU5SSYQq4pasi2wprpVOvUvBql112iQ996EPx3ve+Nw444IDYf//9Y4899og2/uC3rT/R+wkQIECAAAECBAgQIECAAAECHUpAICt/uwW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P4/e/cCbed45w/8WVgISl2CMlM1aCihBkkJoxO3KuLaCY1rmegwWhGrQ9zKEMZMEnWroK4Z4n6/1CVTbVwSLNVWSTGtmdVKZamiqtTlv573331mn519zt77nN/Z57znfN61spac/b6/93k/v2fvk9X97fM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zMkE4cAACAASURBVC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j0k8Af/vCHNH/+/PSTn/wkPf/88+mXv/xl+vWvf50WLVqU3n777fTee++ljz/u9LHXTyN1WwIECBAgQIAAAQIECBAgQIAAAQIECBAgQIAAgbII5KDCMssskz7xiU+k4cOHp7XXXjutu+66aaONNkqbbrppGjVqVFphhRXK8jjGSYAAgcUEBLLiJ4VAVrypigQItFHg0UcfTffee296+OGH07x589p4Z7ciQIAAAQIECBAgQIAAAQIECBAgQIAAAQIECBAg8P8FRo8enXbYYYf05S9/OY0ZMwYLAQIESiUgkBXfLoGseFMVCRDoY4EFCxaka665Jt1www3p5Zdf7uO7KU+AAAECBAgQIECAAAECBAgQIECAAAECBAgQIECgeYH11lsvjR8/Ph188MFpxIgRzV/oTAIECPSTgEBWPLxAVrypigQI9JHAnDlz0kUXXZRuvfXWPrqDsgQIECBAgAABAgQIECBAgAABAgQIECBAgAABAgTiBPbZZ5909NFHp7Fjx8YVVYkAAQLBAgJZwaApJYGseFMVCRAIFsjbEp599tnpnnvuaVh5k002SVtuuWUaOXJk2mCDDdI666yTVl999bTSSiulZZddNtX5RdKwphMIECBAgAABAgQIECBAgAABAgQIECBAgAABAgSGrsDHH3+c/vSnP6U333wzvfbaa+mVV15JL774YvrpT3+annrqqfSzn/2sIc5uu+2WTjzxRNsZNpRyAgEC/SEgkBWvLpAVb6oiAQJBAq+//nqaMmVKuvTSS7usuPTSS6f8/yzI/4jdcccd05prrhl0d2UIECBAgAABAgQIECBAgAABAgQIECBAgAABAgQINBZYuHBheuihh4rFBfJOL++//36XF02cODFNnTo1rbrqqo0LO4MAAQJtEhDIiocWyIo3VZEAgQCBWbNmpeOOOy4tWrSobrVtttkmfe1rX0tf/epX07BhwwLuqAQBAgQIECBAgAABAgQIECBAgAABAgQIECBAgACB3gm8++676brrrktXXHFFeuyxx+oWGz58eJo+fXo68MADe3czVxMgQCBIQCArCLKqjEBWvKmKBAj0UuDII4/sclWsXXfdNU2aNCnttNNOvbyLywkQIECAAAECBAgQIECAAAECBAgQIECAAAECBAj0ncCDDz6YZsyYke677766N8mrZc2cObPvBqAyAQIEmhQQyGoSqoXTBLJawHIqAQJ9K7BgwYJ0yCGHpHnz5i12oy222CKddtppaY899ujbQahOgAABAgQIECBAgAABAgQIECBAgAABAgQIECBAIFDgrrvuSqeffnp6+umnF6s6evTodPXVV6cRI0YE3lEpAgQItCYgkNWaVzNnC2Q1o+QcAgT6XGDOnDlp//33r7tF4VlnnZWmTJnS52NwAwIECBAgQIAAAQIECBAgQIAAAQIECBAgQIAAAQJ9JTB16tR00kknLVY+b2E4e/bsNHbs2L66tboECBDoVkAgK36CCGTFm6pIgECLAnfccUfae++908cfd/pISnlVrIsvvjiNGjWqxYpOJ0CAAAECBAgQIECAAAECBAgQIECAAAECBAgQIDDwBObPn5+OOuqoxVbLymGI2267Le25554Db9BGRIDAoBcQyIpvsUBWvKmKBAi0IJDDWHvttddiVxx66KHpiiuuSHU++Fuo7lQCBAgQIECAAAECBAgQIECAAAECBAgQIECAAAECA0sgL1Lwta99LV111VWLDez2228XyhpY7TIaAkNCQCArvs0CWfGmKhIg0KRA3qZwxx13XGxlrFNPPbXYR9tBgAABAgQIECBAgAABAgQIECBAgAABAgQIECBAYLAKnHbaaemMM87o9Hg5FPHQQw/ZvnCwNt1zERigAgJZ8Y0RyIo3VZEAgSYEFixYkLbbbru0aNGiTmdPmzYtHXfccU1UcAoBAgQIECBAgAABAgQIECBAgAABAgQIECBAgACBcgtMnz49TZ48udNDDB8+PP3oRz9KI0aMKPfDGT0BAqUREMiKb5VAVrypigQINCHwhS98Ic2bN6/TmcJYTcA5hQABAgQIECBAgAABAgQIECBAgAABAgQIECBAYFAJ1AtljR49Oj3xxBOD6jk9DAECA1dAICu+NwJZ8aYqEiDQQODII49Ml156aaezbFNo2hAgQIAAAQIECBAgQIAAAQIECBAgQIAAAQIECAxVgXrbF06cODHNnDlzqJJ4bgIE2iggkBWPLZAVb6oiAQLdCMyaNSsddNBBnc449NBD05VXXsmNAAECBAgQIECAAAECBAgQIECAAAECBAgQIECAwJAVOOyww9JVV13V6fmvvfbadOCBBw5ZEw9OgEB7BASy4p0FsuJNVSRAoAuB119/PW200UZp0aJFHWdsscUW6cknn0x1PuA5EiBAgAABAgQIECBAgAABAgQIECBAgAABAgQIEBgyAh9//HHaaqut0tNPP93xzMOHD0/PP/98WnXVVYeMgwclQKD9AgJZ8eYCWfGmKhIg0IVAva0K582bl0aNGsWMAAECBAgQIECAAAECBAgQIECAAAECBAgQIECAwJAXmD9/fho9enQnB1sXDvlpAYBAnwsIZMUTC2TFm6pIgEAdgUcffTRtu+22nV4566yz0pQpU3gRIECAAAECBAgQIECAAAECBAgQIECAAAECBAgQIPAXgalTp6aTTjqpk8fcuXPTmDFjGBEgQKBPBASy4lkFsuJNVSRAoI7A7rvvnu65556OV/JWhU899RQrAgQIECBAgAABAgQIECBAgAABAgQIECBAgAABAgRqBLbccstOWxfutttu6e677+ZEgACBPhEQyIpnFciKN1WRAIEagTlz5qQddtih00/vvPPOtMcee7AiQIAAAQIECBAgQIAAAQIECBAgQIAAAQIECBAgQKBG4K677krjxo3r9NOHH344jR07lhUBAgTCBQSywkmTQFa8qYoECNQI7LvvvunWW2/t+Omuu+6a7r33Xk4ECBAgQIAAAQIECBAgQIAAAQIECBAgQIAAAQIECHQh8OUvfzndd999Ha/us88+6ZZbbuFFgACBcAGBrHBSgax4UhUJEKgWWLBgQdpwww07oTzwwANpp512AkWAAAECBAgQIECAAAECBAgQIECAAAECBAgQIECAQBcCDz74YNp55507vfrCCy+kESNGMCNAgECogEBWKGdRzApZ8aYqEiBQJXDSSSelqVOndvxkm222SY8++igjAgQIECBAgAABAgQIECBAgAABAgQIECBAgAABAgQaCIwZMyY99thjHWdNmTIlnXXWWdwIECAQKiCQFcpZFBPIijdVkQCBKoH1118/vfzyyx0/ufzyy9Phhx/OiAABAgQIECBAgAABAgQIECBAgAABAgQIECBAgACBBgLf+9730hFHHNFx1nrrrZdeeuklbgQIEAgVEMgK5SyKCWTFm6pIgMBfBPJKWNtuu22Hx9JLL51+//vfp2HDhjEiQIAAAQIECBAgQIAAAQIECBAgQIAAAQIECBAgQKCBwLvvvps++clPpvfff7/jzLlz56a8cpaDAAECUQICWVGS/1dHICveVEUCBP4iULtd4f7775+uv/56PgQIECBAgAABAgQIECBAgAABAgQIECBAgAABAgQINClwwAEHpNmzZ3ecbdvCJuGcRoBA0wICWU1TNX2iQFbTVE4kQKBVgS984Qtp3rx5HZdde+216cADD2y1jPMJECBAgAABAgQIECBAgAABAgQIECBAgAABAgQIDFmBWbNmpYMOOqjj+UePHp2eeOKJIevhwQkQiBcQyIo3FciKN1WRAIGU0h/+8If0iU98opPFq6++mtZcc00+BAgQIECAAAECBAgQIECAAAECBAgQIECAAAECBAg0KbBw4cL0qU99qtPZb7/9dlphhRWarOA0AgQIdC8gkBU/QwSy4k1VJEAgpTRnzpy0ww47dFhssskm6ac//SkbAgQIECBAgAABAgQIECBAgAABAgQIECBAgAABAgRaFBg5cmT62c9+1nHVww8/nMaOHdtiFacTIECgvoBAVvzMEMiKN1WRAIGU0nnnnZcmTZrUYXHooYemK6+8kg0BAgQIECBAgAABAgQIECBAgAABAgQIECBAgAABAi0KHHbYYemqq67quGrGjBnp2GOPbbGK0wkQIFBfQCArfmYIZMWbqkiAQErpyCOPTJdeemmHxbRp09Jxxx3HhgABAgQIECBAgAABAgQIECBAgAABAgQIECBAgACBFgWmT5+eJk+e3HHVxIkT08yZM1us4nQCBAjUFxDIip8ZAlnxpioSIJBS2nnnndODDz7YYXHnnXemPfbYgw0BAgQIECBAgAABAgQIECBAgAABAgQIECBAgAABAi0K3HXXXWncuHEdV+20007pgQceaLGK0wkQIFBfQCArfmYIZMWbqkiAQEpp4403Tj//+c87LJ599tm06aabsiFAgAABAgQIECBAgAABAgQIECBAgAABAgQIECBAoEWBn/zkJ2mzzTbruOpzn/tceu6551qs4nQCBAjUFxDIip8ZAlnxpioSIJBSWn311dOiRYs6LF599dW05pprsiFAgAABAgQIECBAgAABAgQIECBAgAABAgQIECBAoEWBhQsXpk996lMdVw0fPjy99tprLVZxOgECBOoLCGTFzwyBrHhTFQkQSCkNGzYs/elPf+qw+OMf/1j8zEGAAAECBAgQIECAAAECBAgQIECAAAECBAgQIECAQGsC7777blpuueU6Llp22WVT/pmDAAECEQICWRGKnWsIZMWbqkiAQEppiSWWSB9//H8fMR999FGq8yHOigABAgQIECBAgAABAgQIECBAgAABAgQIECBAgACBBgL5e7f8/VvlyN+75e/fHAQIEIgQEMiKUOxcQyAr3lRFAgRSWix8VR3OAkSAAAECBAgQIECAAAECBAgQIECAAAECBAgQIECAQGsCtYEJ37+15udsAgS6FhDIip8d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DDIA1mvv/56mjBhQvr+979f9PqMM85Ip5xySin7/p//+Z/pwAMPLMa+yy67pPz3VVddtTTPUvbxlwY6cKC1759Zs2YV76eyHGUff3Z+991306RJk9LMmTNL/xlWlnnT23EuWLAgjR8/Pj377LNFqblz56YxY8b0tqzrCRAgQIAAAQIECBAgQIAAAQIECBAomYBAVskaZrgESiQgkBXfLIGseFMVCRAQyCrNHCh7oCl6/LVBlXY0cqAFkj744IP0/PPPp9tvvz098cQT6bnnnkuvvPJKQTFixIi00UYbpe233z6NGzcufeYzn0lLLLFES0xlDzT19fgj6v/rv/5rOvXUU4u+HHnkkWnGjBlp2LBhHX0SyGppyrbl5EcffTRtu+22xb3qhWMFstrSBjchQIAAAQIECBAgQIAAAQIECBAgMOAFBLIGfIsMkEBpBQSy4lsnkBVvqiIBAgJZpZkD0YGmdj949PiHciDro48+SnPmzClWfPvRj37UVCv33nvvdPLJJ6fNN9881flHWt0aEYGjSuHq4FFTA+7ipFZWh4scf73hRNQfyIGs6uBRb3rWm2sH4upSAlm96ahrCRAgQIAAAQIECBAgP3ynEgAAIABJREFUQIAAAQIECAwdAYGsodNrT0qg3QICWfHiAlnxpioSIDBAAlmvvfZauuuuu9IDDzyQ5s2b17HKTw6PbL311mnPPfdM2223XaeVY5ppXru2LMwBmZ///OfptttuS4888kiaP39+evvtt9MnPvGJNGrUqGKVohyI+dznPtfyKkWV54wONDXjF3lO9PiHaiArz6upU6emc845p+X25Pl41llnpYkTJ6Zlllmm4fURgaPKTQSy6nMLZHU/DaMDWRErjglkNfzocAIBAgQIECBAgAABAgQIECBAgAABAgPk+zeNIEBgcAoIZMX3VSAr3lRFAgT6+R+Ev/vd79K5556bLr744iLA1N0xcuTI9O1vfzvttddeTYea2hHI+vGPf5xOOeWUdPfddzecTzmUlbcn+/znP9/w3NoTogJNtSYtD6SLC/JqTdmhqyNq/FHjbaZOZCCpmfs1Ouedd95J3/rWt4r3S+XIWxPmre7y+2LttddOSy+9dPFSDp68/PLL6dZbb03f+c53Un6vVY78Psp1qrfGq3fvyOcXyKrfXYGs7me9QFb3Ph9//HHx3n766afTY489lp566qn0m9/8Jj3zzDOdLszh5rXWWittueWWaZtttklbbLFFWmWVVZpeLa/RZ5PXCRAgQIAAAQIECBAgQIAAAQIECBBYXMAKWWYFAQJ9JSCQFS8rkBVvqiIBAv0YyHruueeKIElebaSVY8qUKSn/WX755Rte1peBrLwq1uzZs9MxxxzTKezSaFDrrLNOmj59erFiVrNbx+WaUYEmgaxGHfq/1yMDSc3ftf6ZH3zwQZo2bVo64YQTOk44/vjj04knnlgEK7o7Fi5cWASwrr322o7TLr300nTEEUd0OwcHyvP3dO739fgj6g/kQFZP5+ybb75ZzK2bb765KHHQQQeliy66qFgxsL+PwbJCVn6OHAKeOXNmevjhh3vEusMOOxS/g3ffffeG4cwe3cBFBAgQIECAAAECBAgQIECAAAECBIa4gEDWEJ8AHp9AHwoIZMXjCmTFm6pIgEA/BbKef/75dNhhhxXbE1aOHFA69thj01ZbbVV8OZwDTzlIct9996V///d/TwsWLOg495vf/Gax9VqjUFZfBbLyqiTXX399+vrXv96xslcOG+Qvtw855JD02c9+tlip6P3330+/+MUv0tVXX118cV5ZBSyfe8kll6QDDjig6VBWT0MptZNcIKv5t31E4Kb5u3V/5g9/+MO0//77p1dffbU4MW9beNxxxzW19WA+v3Z1rY022ijddNNNaeONN+7yxgPl+Xs69/t6/BH1B2MgK2/Zmldsq8zVZuZa1PukUZ2yB7Ly78U5c+YUoeQnn3yy0eM29Xr+nZs/T8aOHdv06pNNFXYSAQIECBAgQIAAAQIECBAgQIAAgSEuIJA1xCeAxyfQhwICWfG4AlnxpioSINAPgaw33nijCC7lMEg+cjhpxowZRZBpqaWWqtuTeiv85NV+JkyY0NIKP4221Wt2QuRtofbbb7/0yiuvFJeMHj06XXDBBcV2UPVWvcoBrnxNXk2rEkLLK2XlFWTyNc0cPQ2l1NaOCJE0M97ac6LG35N79/Sa/rKqHe97771XrHB1/vnnFy+NGzcuXXbZZWn11Vdv6dF+9atfpQMPPLBjVbq8xeRpp52Wllxyybp1BsrzdzV38up62267bdMGs2bNKj4zoo4In8EWyMpz9aSTTipWc6s+coDo9NNP7/IzPqonjeqUOZCVA705OHXOOed0esy8Qt5uu+2WvvSlL6Wtt966WDFvxRVX7PhdlH//vPXWW8VKjo8//nixslb+U7tNcCurTzZy9joBAgQIECBAgAABAgQIECBAgAABAmmx74vy/1bnIECAQISAQFaEYucaAlnxpioSINDmQFb+x+bll1+eJk6cWNi3slLUb3/72yLIdccddxTXbrbZZumGG25II0aM6LKPfbFCVv5iOwerrrnmmuK+OYyVn2mTTTZpOJ9+9rOfFVt5VUJZX/nKV4qVs1ZeeeWG10YFmiJCJA0HW+eEqPFXStcGK3oyplaviQ70NHv/vDrc+PHj07PPPltccsstt6R99tmn2cs7zsvvvxx+nDx5cvGzHODIwcbVVlutbq3+miu1g2l3IKuvVpGrPFf1PBpMgax6KwdWnjkHUPNKgdtvv33L8zbygrIGsmpXuMsmOXh18sknp8MPP7wIYLVy5Dl+xRVXFOGuHNSqHEcddVQ699xzG64+2cq9nEuAAAECBAgQIECAAAECBAgQIEBgqApYIWuodt5zE+h7AYGseGOBrHhTFQkQaHMg69e//nU66KCD0n/9138V9v/8z/9cfPmbtyhs5shbHeZt/irBlFZX+IlYISsHwvIz5NVFWgmU5efLgYUcLsnX5yNfnwMxe+65Z8PHjwo09VfIJmr8FaihFMjK2xVWgiwjR45MN954Y9pwww0bzpl6J+RVpXbddddi/m6wwQbFKm2bbrpp3Vr9NVdqByOQNakIbuYj4jOsRxOniYseeeSRYqXDysqBxx9/fBEUOvXUU4urc3j1yiuvTHkLw/46yhjI+vDDD9P06dOLVfIqR97i9z/+4z/S3/zN3/SK8oUXXkh5C+AHHnigo855552XvvGNbzS9nW6vBuBiAgQIECBAgAABAgQIECBAgAABAoNYQCBrEDfXoxHoZwGBrPgGCGTFm6pIgECbA1m33npr2nfffQv3/KX87NmzuwyD1GtO7Qo/+Qv+66+/Pq277rp1exm9QlZepSSHyK666qrifgcffHCxVWErq5PUbtl46KGHpgsvvLDhiiRRgab+CtlEjb/S6KEUyIq0q11ta+7cuWnMmDFNvX/6a4Wwnj5/T+e6FbJa+9WYP5dzGOvrX/96yvMrHzlkWgmRVa9suPPOOxefdzkM2B9HGQNZzz33XMqrKeZAcrXtGmusEULYk9UnQ26sCAECBAgQIECAAAECBAgQIECAAIFBLiCQNcgb7PEI9KOAQFY8vkBWvKmKBAi0MZBV+0V4XoEjr461zDLLtNSH2i+nu9u+LTqQFbV1XG0w7aabbkobb7xxtw49DaXUFu1pSKWlJtU5OWr8ldIRwYrePlO7ro+0669AVvXWfL1x22WXXYpV5lZdddWGZfprrjccWNUJZd+y8L333kvXXXddyqthVba+22233dJFF12U8jaF+agX+Jk2bVoaO3Zs21dhivjcyKvMbbvttsWz1ZuPrbzHGs2V2hByT4LMje6RX8/PNGHChI7VzS655JJii2AHAQIECBAgQIAAAQIECBAgQIAAAQI9FxDI6rmdKwkQ6F5AICt+hghkxZuqSIBAGwNZeRurr371q+mxxx4r3LsLUnXXmLzV2tFHH11s9ZePE088MeVQw5JLLrnYZdGBrDvvvLNje8FGq3N19wy//OUvi60X582bV5yWVwobP358t/MxKpTTXyGVqPFXkCKCFWX5AIi0ayUsEjlXBLLqz7YyB7J+9atfpSlTphSrFFaOvB1rDtquueaanR540aJFafLkyR2f23m71qOOOqr42fDhw9v2Voz43GhnIKv2911Pg8yNgHOwLm+JeP755xenHnHEEek73/lOWm655Rpd6nUCBAgQIECAAAECBAgQIECAAAECBLoQEMgyNQgQ6CsBgax4WYGseFMVCRBoYyDriSeeSHm7qvwFc96u6uabb25pu8LqZs2YMSMdd9xxxY/222+/dPnll6eVVlppsX5GB7KqwxO9+cK69kv20047LeU/dX55djxTVCgnMmTTyhsoavyVe0YEK1oZf3+e+8Mf/jBtv/32xRBGjhyZbrzxxrThhhv2aEg5TLLrrrs29T6MnCsCWfXbVcZA1quvvlqEdS6++OJiHuUjB6zyZ1gOWQ0bNqzuw+b3bL7m9NNP77huxIgR6V/+5V/SP/zDPzTctrVHE77motrPjUmTJqVzzjknLb300k2Xb2cgqzbI3Ex4t+kHqTnxmmuuSYccckjx01ZWouvp/VxHgAABAgQIECBAgAABAgQIECBAYLALCGQN9g57PgL9JyCQFW8vkBVvqiIBAm0MZN1www1p//33L8x33HHHYpurnq6MUr1S1TbbbFPUqmyPVd3UyEBWZAAob0OVQwn5Tz7y1lA5ZNZVkCGfExVoigzZtPIGihp/5Z6R/WjlOfrj3NpQxqxZs4rtxVo9arc/+9KXvlSsWLTaaqvVLRU5VxoFj1p9lmbOjxx/9f3eeuutdO+996Y77rgjPfPMMymvOpaPzTffPG233XZp7733TltvvXVT27E2chko8/yjjz5KP//5z4vwa54zle0J83OPGTMmnXfeeWmLLbZouAVhnoNPP/10OvbYY4tt8ipH/vw+/PDDU15hK/93d+HUZnrf1TlvvPFGcY977rmn6c/e2lrtDGS1sqJdb1zytdXBz8022yzl39k5MOcgQIAAAQIECBAgQIAAAQIECBAgQKBnAgJZPXNzFQECjQUEshobtXqGQFarYs4nQKApgXb9g7B69Y38hfhFF11UrKrSk6P6C/HuVgyKDGS9+eabxTZOeWWvfPQ0FFN53lZXI4kKNPVVSKVRH6PGX7lPbVCl0f2jXu9t33syjtrtxHbbbbciGFO7LVyj2i+++GIRRqlslTlt2rSUVwjqKvwSOVcaBY8ajb3e69WfA81c39ve5Tl3ySWXpDPPPLNTIKnevbfaaqs0derUNHbs2LTEEkt0ObxGLv0VyMrBqd///vdFCOv+++9PN910U0fwrPIwOTj1zW9+M02cOLHl1a3eeeeddOmllxYrbeXAYfWRt4PdZ5990g477FAEglZYYYVm2tvUObXhxnrh4FbmVb2VpCJDVJG1GgEJZDUS8joBAgQIECBAgAABAgQIECBAgACB1gTa9f1ba6NyNgECg0FAICu+iwJZ8aYqEiDQxhWyGgUPWmlGs19SRwayIsMp+VlbDSi1en5XntHP0WzfosZfud9QCmTlZ85hibzCXN4uLh857JO37VxmmWWaakHeWi5vDffd7363OL+ZFXAi50rk+7/ywK0EZ/I1vQlkLVq0KE2ePLlYHarZIwdOTz755CK01FWfGrm0O5CVV5DKY85b41WvglX9zDmIdcwxx6RDDz00rbrqqs1y1D0vu1522WVFOKs2mFW5YJVVVim2NDzrrLNS/u/eHHl1rj322KPjfVRv+9xW5lVfB7JqA2R5VbZx48b1hqDLa1sNCffJIBQlQIAAAQIECBAgQIAAAQIECBAgMIgEBLIGUTM9CoEBJiCQFd8Qgax4UxUJEBDIanoO1IZT5s6dW2zV1dOj1YBSq+d3Na7IkE0rzx41/so9h1og64MPPkh5RasTTjihg/34449P3/rWtxpu/blw4cLivEqYKAeF8kpPBxxwQLdbw0XOlUbBo1bmUuXcVoIz+ZqeBrJ++9vfFtuK5jBM5cjbEuZt9/72b/+2WMEpryiVA0w5OHf22WenJ598suPcc845pwhzLbXUUos9ZiOXdgey8gCff/75dNhhh3WspFYZdF6x6mtf+1rafffd04orrtiTlnV5Td4G8u67705XXHFFevjhhzudlwNgV199ddp+++17fc/qz6FKsdqQUyvzqq8DWbUrM5544okpz5kll1yy1xbVBWpX4curQebVy5ZbbrnQ+yhGgAABAgQIECBAgAABAgQIECBAYCgJCGQNpW57VgLtFRDIivcWyIo3VZEAgSEWyOqu4Y1WDBLI6t3bJTqQ1bvRlPPqvM1bDlZdfPHFHQ+Qt3TLYaG99torrb322mnppZcuXstBnpdffjndeuutRbCierWj7gJC1TIDPZDVqIsR489BuOx1yimnFLfLYbYZM2akQw45pG7AKp+TVyPLK5jl6yrX5K1Od95558WGPBADWXmQOaSUx5a3D8yho1GjRqU11lij2wBfo34083oOtuUA3Pz589P3v//99PjjjxcrwU2YMKHX937//feLQGPuX/XRasipOrDV14Gs7JHHmwN9+dhoo42K1cs23XTTZjibPuepp55K++23X8cqZdOnTy+2M3UQIECAAAECBAgQIECAAAECBAgQINBzAYGsntu5kgCB7gUEsuJniEBWvKmKBAgIZHXMgVYDWT1dbadyw1YDSq2e39Xkjgip9OSNEzX+ntx7MF2TQ1k56JNDVjn408qRw0R527eJEyc2tdVh5FxpFDxq5TmaPTdi/LVBlWbDbLXhua985Stp5syZaeWVV+40/EYu/bFCVrO+ZTvvN7/5TRHs+sEPftBp6F/84heLLWTXWmutph6pnYGsPKDnnnsu5fmTVy7LR9669Pzzz2+4Ml5TD5NSEYCrXgEuh75uuummtPHGGzdbwnkECBAgQIAAAQIECBAgQIAAAQIECNQREMgyLQgQ6CsBgax4WYGseFMVCRBoYyDrmmuuKVaVycdBBx2ULrroomK1mZ4c1V+Ijxw5Mt14441pww03XKxUbSCju3s1CmTVbh3V20BWtUe9VVZqxxoVaIoIqfSkZ1Hj78m9B9s1H330UZozZ04644wz0o9+9KOmHi9vsXfyySenzTffvOmVhiLnSqPgUXcPkUNJf/zjH9P//u//pl//+tfFdoA//vGP05lnnpk22WSTLi/t7fjz6kQ5wFZZHWvcuHHpsssuS6uvvnpT5j/5yU+K8EwO0uTPuttuuy3lbf+qj0YuAllNUTd10oMPPtixSlnervONN95I999/f3HtLbfckvbZZ5+m6rQ7kPXhhx+mvGJVXh2vcuTx/9u//Vv667/+66bG3NVJ//3f/53y1qd5blaOc889t1iVLHpbxF4N1MUECBAgQIAAAQIECBAgQIAAAQIESiggkFXCphkygZIICGTFN0ogK95URQIE2hjIuvPOO9Oee+5ZmO+4447puuuu6/EKH9W1ttlmm6LWOuuss1g/awMZOcBSCVe02vzIYEQOepx++unFn3zk1UnytlTDhg3rclhRgabehlRadauc39PxVwdWenrvdlw3d+7cNGbMmHbcquMeOZi1YMGCdNddd6VHHnmkWEnnlVdeKV7PWxnmlW7yNnm77757+qu/+qumg1iVG0TOle76mMNKn//85zvm/6JFi9IzzzzT0PKBBx5IO+20U5fn9Xb8tSHMSy65pHivNnu89957RYgmr2aUj7yNYd4er/podX735jOs2XEPxvNqe5EDWPm9koNH+Tj00EPThRdemJZffvmGj9/uQFYeUFfblR5zzDFFwHnFFVdsOO7qE9566630ve99rwg1Vm9netRRR6UcyGrGoaUbOpkAAQIECBAgQIAAAQIECBAgQIDAEBQQyBqCTffIBNokIJAVDy2QFW+qIgECbQxkPf3002mPPfZIr776atpggw3SzTffnDbddNMe9eDss89OU6ZMKa7db7/90uWXX55WWmmlxWpFBrJy8er79maVr7zV3NFHH52uvfbaYsynnXZa8afOL8+OZ+ppoKkWpbchlR41LKViS7ADDzywuLyZFcEq92k1sNLT8fX2uv4IZPV2zI2uj5wrfdHHRgGp3o7/pZdeKla4yp9d+ehJj6tXwsthl2nTpqVll122g75VF4GsRrO2/uvV2/6NHj06XX/99cWqa5WtALtawaxetf4IZOVx5N8bJ510Urrgggs6DWuVVVZJu+22W8qr4OVgY/57DmhVfp/kAHAOYOXgVV5ZLq+Gdc8993QKYuWCeX7m+ZivdxAgQIAAAQIECBAgQIAAAQIECBAg0HsBgazeG6pAgEB9AYGs+JkhkBVvqiIBAm0MZP3mN79JEyZMSD/4wQ8K955u+VcbZsorzuQvkettrxQdyKpemavypf66667b8jzKqxqNHz8+Pfvss8W1s2fPLv7e3dHTQFNtzd6GVFp+2L9c0NPxtxpY6en4entdT8I6vb1nma5vtY95ha/qVe/WX3/99OlPf7rYoi0HOvP77pOf/GRaaqmlumTo7Vyvfp92tzVqs+/beivhteoikNX6rM9b/uXVCLN1PvIqiTkA+8EHH3Rawezggw8uwk6NVpvqr0BWHnsec96iNweSK6vhtS7S+YpPfepT6Zxzzil+By2zzDK9Led6AgQIECBAgAABAgQIECBAgAABAgT+IiCQZSoQINBXAgJZ8bICWfGmKhIg0MZA1vvvv59OOOGEYmu+fLSyRVR1o+bPn5/22muvYqWtfNxxxx1p3LhxdXsZHciqDVL1NFSWt4o64ogjijHnbeVuuummtPHGG3c7H3saaKot2tuQSk/fNFHj7+n9XTf0BHo719sdyKoX2IrcKrW7GVBrNVBnSyur61WeoXp1rPx5mwOwldUZH3744WJlqRz0zatk5VULK1vrdmXQn4GsPKboXm222WbphhtuKLY5dRAgQIAAAQIECBAgQIAAAQIECBAgECcgkBVnqRIBAp0FBLLiZ4RAVrypigQItDGQlbFvvfXWtO+++xbueVWO22+/PY0aNarpPuTVQfLKJlOnTi2uabRKVXQg67333uu0okr+Ij+Hq1ZeeeWmn+G1115L//iP/5jyalv5aDaYFhVo6m1IpekHrTkxavw9vf9gvK46GNIXoYr+mitRvert+Nu9ZaFAVuPOtxrIqv2dkVeWyqtlVVZWy1v5HXPMMSlvLZmPv//7vy9CWWuvvXaXgxlogawLL7ywCPTmsPLjjz+eFi5cmJ544olO4998883TWmutVWxpmH/n/vnPfy62+81HX3x2NO6kMwgQIECAAAECBAgQIECAAAECBAgMfgGBrMHfY09IoL8EBLLi5QWy4k1VJECgzYGsvKpV3hbqoYceKuxzMCmvmLX88ss31Yv8RXje9rCyVVNl66l62xXmgtGBrFyzekWV/Pf85X0eU51ffIs908cff5wuv/zyNHHixOK1ZldkyedGBZp6G1JpqlF1Tooaf0/vPxivE8jqvqu9netvvvlmsZLdzTffXNzokksuSTk01exRG+DMQdK8xWr1Ub1loUBWY9lWA1k//OEP0/7771+sqFi7OlblbtXn5J/lnuTVHLvaDnOgBbJ6slJjX392NO6kMwgQIECAAAECBAgQIECAAAECBAgMfgGBrMHfY09IoL8EBLLi5QWy4k1VJECgzYGsDF4dzMl/P+ecc9LkyZO7/PK70qTf/va3RRgib1GYj2ZW9eiLQFbtFmLrrLNOuvrqq9P222/fcD498sgj6ZBDDukIlOVw2gUXXJBWXHHFhtdGBZp6G1JpONAuTogaf6V89LZdzTzXGWeckXIIcKAcfR2q6K+5MlB8c4DyrLPO6uh53hr1sssuS6uvvnpTQ6zeKi+HL2+77ba0ww47dLp2oASymnqgJk+q/YysFzRrslSvTlu0aFHxOyO75+O8885L3/jGNxYLz+bg3EknnZSmTZtWnJd7lcN3BxxwQN2grUBWr9riYgIECBAgQIAAAQIECBAgQIAAAQJDRkAga8i02oMSaLuAQFY8uUBWvKmKBAj0QyDrnXfeKbb9u/jiizu+/M6hh7xq1DLLLFO3J3lFrKOPPjrdc889Ha83szJVXwSy8gCef/75dNhhh6V58+YV48nhsIsuuihts802db/Az8GOHMb6+te/nhYsWFBc09VqLV1NyqhAU3+FbKLGX/ERyEpJIKvvP8KfeuqpYmu3yqp8zQZIaz/nutreVCCrb3qYtyrMAau80lU+9txzzzRz5sy0xhpr1L3hiy++mA466KCOz/TugrYCWX3TM1UJECBAgAABAgQIECBAgAABAgQIDDYBgazB1lHPQ2DgCAhkxfdCICveVEUCBPohkJXRa1e7yj/bfffd07HHHpu23HLLtNJKK6WPPvooLVy4MN1yyy1F2KkSZMrnTpkypfjTaKvDvgpk5THUrnaVV1XJq7HkFbA++9nPpqWXXjq9//776YUXXihW1cmraL399tvFnFtllVWKZxo/fnxTWx3ma6ICTT0JZOVwQx577knlyD976aWX0p///Of0xhtvpF/84hfpf/7nf4ptIqdPn57WWmutTu+vqPFXigpklTeQ1R+9y/OmJ1u75XmeQ1iVldHy+zxvs5rf511taZffK3l7wnxdPvI1edvDnXfeebHfOQJZ8b+GcwD2+uuvLwKwuRfNrmI4e/bsIhhc+ZwePXp0uvLKK4vwbPUhkBXfMxUJECBAgAABAgQIECBAgAABAgQIDEYBgazB2FXPRGBgCAhkxfdBICveVEUCBPopkJXh66161UxDmg1j5Vp9GcjKX/rff//96Z/+6Z86Vs9pZvw5HJADS3nFnDq/LLssERVo6uswTFdbSUaNvxnjqHNqt16zZeGsNGHChF7z9vUc7GqAPQlk5Vr1AqT5/ZtX7asESPPnwe9+97v0/e9/v9ga78knn+wYRneraglk9Xo6LVagNizb7Kpmtatq5cI5lHX55ZenTTbZpOM+AlnxPVORAAECBAgQIECAAAECBAgQIECAwGAUEMgajF31TAQGhoBAVnwfBLLiTVUkQKAfA1kZP2/rdemll6YzzzyzCDN0d4wcOTJ9+9vfTnvttVdaYoklmupdXwayKgP41a9+lU477bR0zTXXNBzTwQcfnE4//fT0mc98puG5tSdEBZr6OgyT+3TjjTemDTfcsNMjRI2/ZbheXCCQ9XoRwMoho3z0NNBU24K+noNdtbw341+0aFGaPHlyylulNnvklbFOPvnk9M1vfrPL7VgFsprVbHxeva1h82fuBRdckFZcccXGBf4S4s19zisaVo7cvxzqWnbZZYsfCWQ1RekkAgQIECBAgAABAgQIECBAgAABAkNeQCBryE8BAAT6TEAgK55WICveVEUCBPo5kFVpwGuvvZYeeuihdMcdd6R58+Z1rDj1hS98IY0aNapYTSqvVDJs2LCWetaOQFYeUN7KL2+peNddd6UHHnggzZ8/v9j2Km9NuNVWW6WxY8emPfaRhvmdAAAgAElEQVTYI40YMaLpMFntg0YFmnoahtl8883T8OHDOw1r/fXXT5/+9KfTaqutltZbb71ia7B8zgorrLBYn6LG39IE6OXJZQpk9fJRm7q8N4Gmpm4QfFJPtufsbgh5PlxyySVNBUjz+z5vW5jf+90FSAWyYpr+4Ycfpuuuu67Y9rYS7u1qy8FGd6xeEe2oo45K5557bqftcQWyGgl6nQABAgQIECBAgAABAgQIECBAgACBLCCQZR4QINBXAgJZ8bICWfGmKhIgMMj/QdiuQFY7JlIZA03VLmUcv0BW55k91ANZFY233nor3XvvvUWA9JlnninCmPnIocXtttuuCJBuvfXWXa6KVa0qkBX36Zm3wZ00aVK67bbbUt469bvf/W7Rh54cL774Ypo9e3YR8MornVUfAlk9EXUNAQIECBAgQIAAAQIECBAgQIAAgaEnIJA19HruiQm0S0AgK15aICveVEUCBASySjMHyhhoqsaNHn9PV/rqTcPPOOOMdMopp/SmROi11cGQ0MJdFBPIilcWyIo1zSsTzpgxI33xi19Mf/d3fxdb/C/VBLL6hFVRAgQIECBAgAABAgQIECBAgAABAoNOQCBr0LXUAxEYMAICWfGtEMiKN1WRAAGBrNLMgehAU7sfPHr8AlkpVQdD8opAN9xwQ7EtZtQRveVf1LiarVOG8QtkNdvNgXNeXwSy+uPzrCeiu+yyS8qf5auuumpPLncNAQIECBAgQIAAAQIECBAgQIAAgSElIJA1pNrtYQm0VUAgK55bICveVEUCBASySjMHogNN7X7w6PH3R4BhIK+QJZC1+IwWyGr3u/z/3692q88jjzyyWLVq2LBh/TOg4LsKZHUdyKoOGGb2vvhcCm6ncgQIECBAgAABAgQIECBAgAABAgT6TEAgq89oFSYw5AUEsuKngEBWvKmKBAgIZJVmDkQHmtr94NHjL0PYpq+NrZDVvXAZ5ogVsvr6XRJfXyBLICt+VqlIgAABAgQIECBAgAABAgQIECAwGAUEsgZjVz0TgYEhIJAV3weBrHhTFQkQEMgqzRyIDjS1+8Gjx1+GsE1fGwtkdS9chjkikNXX75L4+n0RyIofZf9UtEJW/7i7KwECBAgQIECAAAECBAgQIECAwMAUEMgamH0xKgKDQUAgK76LAlnxpioSICCQVZo5EB1oaveDR4+/DGGbvjYWyOpeuAxzRCCrr98l8fUFsro2FciKn28qEiBAgAABAgQIECBAgAABAgQIlFdAIKu8vTNyAgNdQCArvkMCWfGmKhIgIJBVmjkQHWhq94NHj78MYZu+NhbI6l64DHNEIKuv3yXx9QWyujYVyIqfbyoSIECAAAECBAgQIECAAAECBAiUV0Agq7y9M3ICA11AICu+QwJZ8aYqEiAgkFWaORAdaGr3g0ePvzZs067nOeOMM9Ipp5zSrtt1e5/qYEg7BjRr1qw0YcKEdtwq5B4CWSGMLRd5991306RJk9LMmTOLa4888sg0Y8aMNGzYsJZrDcQLBLIGYleMiQABAgQIECBAgAABAgQIECBAgMDAExDIGng9MSICg0VAICu+kwJZ8aYqEiAgkFWaORAdaGr3g0ePXyArJYGs7mexQFa73+X//34CWQvS+PHj07PPPlt4zJ07N40ZM6Z/muGuBAgQIECAAAECBAgQIECAAAECBAj0m4BAVr/RuzGBQS8gkBXfYoGseFMVCRAQyCrNHIgONLX7waPHL5AlkNVoDgtkNRLqm9cFsgSy+mZmqUqAAAECBAgQIECAAAECBAgQIECgXAICWeXql9ESKJOAQFZ8twSy4k1VJEBAIKs0cyA60NTuBy/7+Nvt5X69FyhDIKvRU9aGmwbSlpldjX2wB7Ia9WzBAoGsRkZeJ0CAAAECBAgQIECAAAECBAgQIDAUBASyhkKXPSOB/hEQyIp3F8iKN1WRAIFBHsjSYAIECBAgQIAAAQIECBAgQIAAAQIECBAgQIAAAQLtFhDIare4+xEYOgICWfG9FsiKN1WRAAGBLHOAAAECBAgQIECAAAECBAgQIECAAAECBAgQIECAQKiAQFYop2IECFQJCGTFTweBrHhTFQkQEMgyBwgQIECAAAECBAgQIECAAAECBAgQIECAAAECBAiECghkhXIqRoBAlYBAVvx0EMiKN1WRAAGBLHOAAAECBAgQIECAAAECBAgQIECAAAECBAgQIECAQKiAQFYop2IECFQJCGTFTweBrHhTFQkQEMgyBwgQIECAAAECBAgQIECAAAECBAgQIECAAAECBAiECghkhXIqRoBAlYBAVvx0EMiKN1WRAAGBLHOAAAECBAgQIECAAAECBAgQIECAAAECBAgQIECAQKiAQFYop2IECFQJCGTFTweBrHhTFQkQEMgyBwgQIECAAAEC/4+9u4HSsqzzB34d66CY9kYQ6u6aqy6SguuqYKLZglKIoNK2akLiS9DRsoBOm+BLuoFuG2AvuoH5CquYbymKpcKuKeQgnPI91lzz7ClZOW4aFurf5H+ue5tn7xlmeJ5n5vcMM8znPseTzFz3777vz/Wbe/A8366L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CCltMMOO6TNm//vFfP222+nNl7irAgQIECAAAECBAgQIECAAAECBAgQIECAAAECBAgQqCKQP3fLn781H/lzt/z5m4MAAQIRAgJZEYotawhkxZuqSIBASqlv377p9ddfr1j84Q9/KL7mIECAAAECBAgQIECAAAECBAgQIECAAAECBAgQIECgPoFNmzalnXfeuXLSTjvtlPLXHAQIEIgQEMiKUGxZQyAr3lRFAgRSSgMGDEgbNmyoWLz44otp4MCBbAgQIECAAAECBAgQIECAAAECBAgQIECAAAECBAgQqFNg/fr1abfddquc1b9///TSSy/VWcVwAgQItC0gkBXfGQJZ8aYqEiCQUtp///3T008/XbF47LHH0tChQ9kQIECAAAECBAgQIECAAAECBAgQIECAAAECBAgQIFCnwOOPP54OPPDAylkf/vCH01NPPVVnFcMJECDQtoBAVnxnCGTFm6pIgEBKafTo0en++++vWNx1111p3LhxbAgQIECAAAECBAgQIECAAAECBAgQIECAAAECBAgQqFNg6dKlafz48ZWzjjnmmHTffffVWcVwAgQItC0gkBXfGQJZ8aYqEiCQUpo6dWpauHBhxWLu3Llp+vTpbAgQIECAAAECBAgQIECAAAECBAgQIECAAAECBAgQqFNg3rx5acaMGZWzpkyZkhYsWFBnFcMJECDQtoBAVnxnCGTFm6pIgEBK6fLLL0/Tpk2rWEyePDlde+21bAgQIECAAAECBAgQIECAAAECBAgQIECAAAECBAgQqFPg9NNPT9ddd13lrPnz56cvfelLdVYxnAABAm0LCGTFd4ZAVrypigQIpJRWrFiRRo0aVbE44IAD0hNPPMGGAAECBAgQIECAAAECBAgQIECAAAECBAgQIECAAIE6BYYMGZKefPLJylnLly9PI0eOrLOK4QQIEGhbQCArvjMEsuJNVSRAIKX02muvpV133bWFxYsvvpgGDhzIhwABAgQIECBAgAABAgQIECBAgAABAgQIECBAgACBGgXWr1+fdttttxajN27cmHbZZZcaKxhGgACBrQsIZMV3iEBWvKmKBAj8SeCwww5LTU1NFY9FixaliRMn8iFAgAABAgQIECBAgAABAgQIECBAgAABAgQIECBAoEaBxYsXp0mTJlVGDx8+PD3yyCM1nm0YAQIEqgsIZFU3qneEQFa9YsYTIFCzwKxZs9KcOXMq408++eR000031Xy+gQQIECBAgAABAgQIECBAgAABAgQIECBAgAABAgR6u8App5ySlixZUmGYOXNmmj17dm9n8fwECAQKCGQFYv6plEBWvKmKBAj8SWDlypXpiCOOqHj06dMnvfLKK6lv376MCBAgQIAAAQIECBAgQIAAAQIECBAgQIAAAQIECBCoIrBp06b03ve+N7355puVkQ8//HAaMWIEOwIECIQJCGSFUVYKCWTFm6pIgEBJYJ999knPPfdc5Svf//7305lnnsmIAAECBAgQIECAAAECBAgQIECAAAECBAgQIECAAIEqAldffXU666yzKqP23nvv9Mtf/pIbAQIEQgUEskI5i2ICWfGmKhIgUBJovW3h4YcfnvLKWQ4CBAgQIECAAAECBAgQIECAAAECBAgQIECAAAECBLYukFfCWrVqVWWQ7Qp1DAECjRAQyIpXFciKN1WRAIGSwLp169J+++3XwuS+++5LxxxzDCcCBAgQIECAAAECBAgQIECAAAECBAgQIECAAAECBNoRuP/++9Po0aNbfPcXv/hFGjRoEDMCBAiECghkhXIWxQSy4k1VJECglcAnP/nJdPvtt1e+OmbMmLRs2TJOBAgQIECAAAECBAgQIECAAAECBAgQIECAAAECBAi0I3Dssceme++9t/LdCRMmpNtuu40XAQIEwgUEssJJBbLiSVUkQKC1wIoVK9KoUaNafPmuu+5K48aNg0WAAAECBAgQIECAAAECBAgQIECAAAECBAgQIECAQCuBpUuXpvHjx7f46vLly9PIkSNZESBAIFxAICucVCArnlRFAgTaEjjuuOPSPffcU/nWwQcfnNasWQOLAAECBAgQIECAAAECBAgQIECAAAECBAgQIECAAIFWAoccckhau3Zt5atjx45Nd999NycCBAg0REAgK57VloXxpioSINCGwMqVK9MRRxzR4juzZ89OM2fO5EWAAAECBAgQIECAAAECBAgQIECAAAECBAgQIECAwJ8E5syZk2bNmtXC4+GHH04jRoxgRIAAgYYICGTFswpkxZuqSIBAOwJTp05NCxcubPHdpqamNGzYMGYECBAgQIAAAQIECBAgQIAAAQIECBAgQIAAAQIEer3A6tWr0/Dhw1s4TJkyJS1YsKDX2wAgQKBxAgJZ8bYCWfGmKhIg0I7Ayy+/nAYPHpw2bNhQGZG3Lnz00UdTGy94jgQIECBAgAABAgQIECBAgAABAgQIECBAgAABAgR6jcDmzZvToYce2mKrwv79+6dnnnkm9evXr9c4eFACBLpeQCAr3lwgK95URQIEtiKwePHiNGnSpBYjJk+enK699lpuBAgQIECAAAECBAgQIECAAAECBAgQIECAAAECBHqtwOmnn56uu+66Fs+/aNGiNHHixF5r4sEJEOgaAYGseGeBrHhTFQkQqCLQ1taFF154Ybr44ovZESBAgAABAgQIECBAgAABAgQIECBAgAABAgQIEOh1AhdddFG65JJLWjy3rQp7XRt4YALbTEAgK55eICveVEUCBGoQOOyww1JTU1OLkXPnzk3Tp0+v4WxDCBAgQIAAAQIECBAgQIAAAQIECBAgQIAAAQIECGwfAvPmzUszZsxo8TDDhw9PjzzyyPbxgJ6CAIFuLyCQFT9FAlnxpioSIFCDwLp169KRRx6ZNmzY0GK0UFYNeIYQIECAAAECBAgQIECAAAECBAgQIECAAAECBAhsFwJthbH69++fHnrooTRo0KDt4hk9BAEC3V9AICt+jgSy4k1VJECgRoEVK1ako48+Om3e3OJVlGxfWCOgYQQIECBAgAABAgQIECBAgAABAgQIECBAgAABAj1WoK1tCnMo4oEHHkgjR47ssc/lxgkQ6HkCAlnxcyaQFW+qIgECdQjceeed6YQTTtjijMmTJ6drrrkmtfHir6O6oQQIECBAgAABAgQIECBAgAABAgQIECBAgAABAgS6l0BerOCMM85I11133RY39sMf/jAdf/zx3euG3Q0BAtu9gEBW/BQLZMWbqkiAQJ0COZR14oknbrFS1sEHH5yuvPLKNGzYsDorGk6AAAECBAgQIECAAAECBAgQIECAAAECBAgQIECg+wmsXr06nX322Wnt2rUtbi6HIe644w5hrO43Ze6IQK8QEMiKn2aBrHhTFQkQ6IBA3r7w5JNPThs2bNji7NmzZ6eZM2d2oKpTCBAgQIAAAQIECBAgQIAAAQIECBAgQIAAAQIECHQPgTlz5qRZs2ZtcTP9+/dPS5YssU1h95gmd0GgVwoIZMVPu0BWvKmKBAh0UGDdunXptNNOS01NTVtUyKtl5X20x40b18HqTiNAgAABAgQIECBAgAABAgQIECBAgAABAgQIECDQ9QJLly5NF1988RarYuU7GT58eLr++uvToEGDuv7GXJEAAQJ/EhDIim8Fgax4UxUJEOikwNSpU9PChQvbrDJmzJg0bdq0dMwxx3TyKk4nQIAAAQIECBAgQIAAAQIECBAgQIAAAQIECBAg0DiB+++/P82fPz/de++9bV5kypQpacGCBY27AZUJECBQo4BAVo1QdQwTyKoDy1ACBLpOYPHixWn69OltbmGY7+Lwww9PZ5xxRvr0pz+d+vbt23U35koECBAgQIAAAQIECBAgQIAAAQIECBAgQIAAAQIE2hHYtGlTuvHGG9M111yTVq1a1eaovEXhvHnz0sSJEzkSIECgWwgIZMVPg0BWvKmKBAgECbz88stp5syZ7a6WlS/Tp0+fNOAl+TYAACAASURBVGHChDR27Nh09NFHp4EDBwZdXRkCBAgQIECAAAECBAgQIECAAAECBAgQIECAAAEC1QXWr1+fHnjggXTPPfek22+/Pb355pvtnpRXxZozZ07q169f9cJGECBAoIsEBLLioQWy4k1VJEAgWGDlypXp0ksvLf4SW+044IAD0iGHHJKGDBmS9t1337TnnnumAQMGpPe85z1pp512Sm38IqlW0vcJECBAgAABAgQIECBAgAABAgQIECBAgAABAgR6scDmzZvT66+/nl599dX00ksvpRdeeCE9++yz6Yknnkhr1qxJTz75ZFWdvLjAeeedl0aMGFF1rAEECBDoagGBrHhxgax4UxUJEGiQwIoVK9IVV1xR/D8LHAQIECBAgAABAgQIECBAgAABAgQIECBAgAABAgS6u0De6eWcc85JI0eO7O636v4IEOjFAgJZ8ZMvkBVvqiIBAg0WWLduXbrhhhvSzTffnJ577rkGX015AgQIECBAgAABAgQIECBAgAABAgQIECBAgAABArUL7L333umkk05Kn/nMZ9KgQYNqP9FIAgQIbCMBgax4eIGseFMVCRDoQoG8neGyZcvS8uXLU1NTUxde2aUIECBAgAABAgQIECBAgAABAgQIECBAgAABAgQI/K/A8OHD06hRo9Kxxx5rW0JNQYBAjxMQyIqfMoGseFMVCRDYRgKvvfZaWr16dXr88cfTM888k55//vn061//Om3YsCFt3LgxvfHGGynv8e0gQIAAAQIECBAgQIAAAQIECBAgQIAAAQIECBAgUKtADirsuOOOadddd039+/dPe+yxR9prr73S4MGD09ChQ9OwYcPSLrvsUms54wgQINDtBASy4qdE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LaRwGuvvZZWr16dHn/88fTMM8+k559/Pv36179OGzZsSBs3bkxvvPFG2ry5xWtvG92pyxIgQIAAAQIECBAgQIAAAQIECBAgQIAAAQIECPQUgRxU2HHHHdOuu+6a+vfvn/bYY4+01157pcGDB6ehQ4emYcOGpV122aWnPI77JECAwBYCAlnxTSGQFW+qIgECXSiwcuXKtGzZsrR8+fLU1NTUhVd2KQIECBAgQIAAAQIECBAgQIAAAQIECBAgQIAAAQL/KzB8+PA0atSodOyxx6YRI0ZgIUCAQI8SEMiKny6BrHhTFQkQaLDAunXr0g033JBuvvnm9NxzzzX4asoTIECAAAECBAgQIECAAAECBAgQIECAAAECBAgQqF1g7733TieddFL6zGc+kwYNGlT7iUYSIEBgGwkIZMXDC2TFm6pIgECDBFasWJGuuOKKdPvttzfoCsoSIECAAAECBAgQIECAAAECBAgQIECAAAECBAgQiBOYMGFCOuecc9LIkSPjiqpEgACBYAGBrGDQlJJAVrypigQIBAvkbQkvvfTSdM8991StfMABB6RDDjkkDRkyJO27775pzz33TAMGDEjvec970k477ZTa+EVStaYBBAgQIECAAAECBAgQIECAAAECBAgQIECAAAECvVdg8+bN6fXXX0+vvvpqeumll9ILL7yQnn322fTEE0+kNWvWpCeffLIqztixY9N5551nO8OqUgYQILAtBASy4tUFsuJNVSRAIEjg5ZdfTjNnzkwLFy5st2KfPn1S/n8W5L/EHn300WngwIFBV1eGAAECBAgQIECAAAECBAgQIECAAAECBAgQIECAQHWB9evXpwceeKBYXCDv9PLmm2+2e9KUKVPSnDlzUr9+/aoXNoIAAQJdJCCQFQ8tkBVvqiIBAgECixcvTtOnT08bNmxos9rhhx+ezjjjjPTpT3869e3bN+CKShAgQIAAAQIECBAgQIAAAQIECBAgQIAAAQIECBDonMCmTZvSjTfemK655pq0atWqNov1798/zZs3L02cOLFzF3M2AQIEggQEsoIgS2UEsuJNVSRAoJMCU6dObXdVrDFjxqRp06alY445ppNXcToBAgQIECBAgAABAgQIECBAgAABAgQIECBAgACBxgncf//9af78+enee+9t8yJ5tawFCxY07gZUJkCAQI0CAlk1QtUxTCCrDixDCRBorMC6devSaaedlpqamra40MEHH5wuuuiiNG7cuMbehOoECBAgQIAAAQIECBAgQIAAAQIECBAgQIAAAQIEAgWWLl2aLr744rR27dotqg4fPjxdf/31adCgQYFXVIoAAQL1CQhk1edVy2iBrFqUjCFAoOECK1asSCeffHKbWxTOnj07zZw5s+H34AIECBAgQIAAAQIECBAgQIAAAQIECBAgQIAAAQIEGiUwZ86cNGvWrC3K5y0MlyxZkkaOHNmoS6tLgACBrQoIZMU3iEBWvKmKBAjUKXDnnXemE088MW3e3OKVlPKqWFdeeWUaNmxYnRUNJ0CAAAECBAgQIECAAAECBAgQIECAAAECBAgQIND9BFavXp3OPvvsLVbLymGIO+64Ix1//PHd76bdEQEC272AQFb8FAtkxZuqSIBAHQI5jHXCCSdsccbkyZPTNddck9p48ddR3VACBAgQIECAAAECBAgQIECAAAECBAgQIECAAAEC3UsgL1JwxhlnpOuuu26LG/vhD38olNW9psvdEOgVAgJZ8dMskBVvqiIBAjUK5G0Kjz766C1WxrrwwguLfbQdBAgQIECAAAECBAgQIECAAAECBAgQIECAAAECBLZXgYsuuihdcsklLR4vhyIeeOAB2xdur5PuuQh0UwGBrPiJEciKN1WRAIEaBNatW5eOPPLItGHDhhaj586dm6ZPn15DBUMIECBAgAABAgQIECBAgAABAgQIECBAgAABAgQI9GyBefPmpRkzZrR4iP79+6eHHnooDRo0qGc/nLsnQKDHCAhkxU+VQFa8qYoECNQgcNhhh6WmpqYWI4WxaoAzhAABAgQIECBAgAABAgQIECBAgAABAgQIECBAYLsSaCuUNXz48PTII49sV8/pYQgQ6L4CAlnxcyOQFW+qIgECVQSmTp2aFi5c2GKUbQq1DQECBAgQIECAAAECBAgQIECAAAECBAgQIECAQG8VaGv7wilTpqQFCxb0VhLPTYBAFwoIZMVjC2TFm6pIgMBWBBYvXpwmTZrUYsTkyZPTtddey40AAQIECBAgQIAAAQIECBAgQIAAAQIECBAgQIBArxU4/fTT03XXXdfi+RctWpQmTpzYa008OAECXSMgkBXvLJAVb6oiAQLtCLz88stp8ODBacOGDZURBx98cHr00UdTGy94jgQIECBAgAABAgQIECBAgAABAgQIECBAgAABAgR6jcDmzZvToYcemtauXVt55v79+6dnnnkm9evXr9c4eFACBLpeQCAr3lwgK95URQIE2hFoa6vCpqamNGzYMGYECBAgQIAAAQIECBAgQIAAAQIECBAgQIAAAQIEer3A6tWr0/Dhw1s42Lqw17cFAAINFxDIiicWyIo3VZEAgTYEVq5cmY444ogW35k9e3aaOXMmLwIECBAgQIAAAQIECBAgQIAAAQIECBAgQIAAAQIE/iQwZ86cNGvWrBYeDz/8cBoxYgQjAgQINERAICueVSAr3lRFAgTaEDjuuOPSPffcU/lO3qpwzZo1rAgQIECAAAECBAgQIECAAAECBAgQIECAAAECBAgQaCVwyCGHtNi6cOzYsenuu+/mRIAAgYYICGTFswpkxZuqSIBAK4EVK1akUaNGtfjqXXfdlcaNG8eKAAECBAgQIECAAAECBAgQIECAAAECBAgQIECAAIFWAkuXLk3jx49v8dXly5enkSNHsiJAgEC4gEBWOGkSyIo3VZEAgVYCn/zkJ9Ptt99e+eqYMWPSsmXLOBEgQIAAAQIECBAgQIAAAQIECBAgQIAAAQIECBAg0I7Asccem+69997KdydMmJBuu+02XgQIEAgXEMgKJxXIiidVkQCBssC6devSfvvt1wLlvvvuS8cccwwoAgQIECBAgAABAgQIECBAgAABAgQIECBAgAABAgTaEbj//vvT6NGjW3z3F7/4RRo0aBAzAgQIhAoIZIVyFsWskBVvqiIBAiWBWbNmpTlz5lS+cvjhh6eVK1cyIkCAAAECBAgQIECAAAECBAgQIECAAAECBAgQIECgisCIESPSqlWrKqNmzpyZZs+ezY0AAQKhAgJZoZxFMYGseFMVCRAoCeyzzz7pueeeq3zl+9//fjrzzDMZESBAgAABAgQIECBAgAABAgQIECBAgAABAgQIECBQReDqq69OZ511VmXU3nvvnX75y19yI0CAQKiAQFYoZ1FMICveVEUCBP4kkFfCOuKIIyoeffr0Sa+88krq27cvIwIECBAgQIAAAQIECBAgQIAAAQIECBAgQIAAAQIEqghs2rQpvfe9701vvvlmZeTDDz+c8spZDgIECEQJCGRFSf5fHYGseFMVCRD4k0Dr7QpPPvnkdNNNN/EhQIAAAQIECBAgQIAAAQIECBAgQIAAAQIECBAgQKBGgVNOOSUtWbKkMtq2hTXCGUaAQM0CAlk1U9U8UCCrZioDCRCoV+Cwww5LTU1NldMWLVqUJk6cWG8Z4wkQIECAAAECBAgQIECAAAECBAgQIECAAAECBAj0WoHFixenSZMmVZ5/+PDh6ZFHHum1Hh6cAIF4AYGseFOBrHhTFQkQSCm99tpradddd21h8eKLL6aBAwfyIUCAAAECBAgQIECAAAECBAgQIECAAAECBAgQIECgRoH169en3XbbrcXojRs3pl122aXGCoYRIEBg6wICWfEdIpAVb6oiAQIppRUrVqRRo0ZVLA444ID0xBNPsCFAgAABAgQIECBAgAABAgQIECBAgAABAgQIECBAoE6BIUOGpCeffLJy1vLly9PIkSPrrGI4AQIE2hYQyIrvDIGseFMVCRBIKV1++eVp2rRpFYvJkyena6+9lg0BAgQIECBAgAABAgQIECBAgAABAgQIECBAgAABAnUKnH766em6666rnDV//vz0pS99qc4qhhMgQKBtAYGs+M4QyIo3VZEAgZTS1KlT08KFCysWc+fOTdOnT2dDgAABAgQIECBAgAABAgQIECBAgAABAgQIECBAgECdAvPmzUszZsyonDVlypS0YMGCOqsYToAAgbYFBLLiO0MgK95URQIEUkqjR49O999/f8XirrvuSuPGjWNDgAABAgQIECBAgAABAgQIECBAgAABAgQIECBAgECdAkuXLk3jx4+vnHXMMcek++67r84qhhMgQKBtAYGs+M4QyIo3VZEAgZTS/vvvn55++umKxWOPPZaGDh3KhgABAgQIECBAgAABAgQIECBAgAABAgQIECBAgACBOgUef/zxdOCBB1bO+vCHP5yeeuqpOqsYToAAgbYFBLLiO0MgK95URQIEUkoDBgxIGzZsqFi8+OKLaeDAgWwIECBAgAABAgQIECBAgAABAgQIECBAgAABAgQIEKhTYP369Wm33XarnNW/f//00ksv1VnFcAIECLQtIJAV3xkCWfGmKhIgkFLq27dvev311ysWf/jDH4qvOQgQIECAAAECBAgQIECAAAECBAgQIECAAAECBAgQqE9g06ZNaeedd66ctNNOO6X8NQcBAgQiBASyIhRb1hDIijdVkQCBlNIOO+yQNm/+v1fM22+/ndp4ibMiQIAAAQIECBAgQIAAAQIECBAgQIAAAQIECBAgQKCKQP7cLX/+1nzkz93y528OAgQIRAgIZEUotqwhkBVvqiIBAiltEb4qh7MAESBAgAABAgQIECBAgAABAgQIECBAgAABAgQIECBQn0DrwITP3+rzM5oAgfYFBLLiu0M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aKMqnwAAIABJREFU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elkg6x//8R/ThRdeWMz71KlT0/z581Pfvn31QRcIrFu3Lp100knpscceK6728MMPpxEjRnTBlV2itwq8/PLL6dRTT00//vGPC4LFixcXf+4pR0+//+y8adOmNG3atLRgwYKC/ZJLLkkXXHBBT5mCXnmf3tW9cto9NAECBAgQIECAAAECBAgQIECAQAMEBLIagKokAQKFgEBWfCMIZMWbqkiAwHYUyPrXf/3XNHHixGJOP/7xj6f85379+rWYY4Gs9lv+d7/7XXrooYfSsmXL0hNPPJF+/vOfp40bNxYnDBo0KA0ePDgdddRRhW3+8w477FDXz48P+VtytQ6q1IXZwcHdLZD01ltvpWeeeSb98Ic/TI888kh66qmn0gsvvLBFz40fPz596EMfqrvnenqgqdH3H1G/2jtVIKuDP6wNPG3lypXpiCOOaPd3pXd1A/GVJkCAAAECBAgQIECAAAECBAgQ6FUCAlm9aro9LIEuFRDIiucWyIo3VZEAAYGsXr9C1oYNG4rVa/JqYf/zP/9T08/EkUceWaw0NnLkyJpDMj7kb0nbmwNZb7/9dlqxYkWxWlIOAdZynHjiien8889PBx10UFup/zZLRASOmguXg0e13G97Y9oLi7Y1PvL+G1W/OweyysGjzsxZZ87tjisBCmR1ZkadS4AAAQIECBAgQIAAAQIECBAgQKB2AYGs2q2MJECgPgGBrPq8ahktkFWLkjEECNQtsL38hdAKWXVPfbEq0bnnnpseffTR+k9OKZ199tkpBzLe//73Vz1fIKslUW8NZOVV1+bMmZMuu+yyqj3TesCuu+6aZs+enaZMmZJ23HHHqudHBpoEstrmFsjaehtGB7IiVhwTyKr66jCAAAECBAgQIECAAAECBAgQIECAQIjA9vL5WwiGIgQIhAoIZIVyFsUEsuJNVSRAoItWyIoKM5QnLK+uc8EFF1S+1BMCWbXcY1c15YMPPphOO+20yhZx+brHHXdc+uxnP5uGDx9ebPf4zne+s7idHAJ47rnn0h133JGuvvrqFudMmjQpzZ07N/Xv33+rt96IQFbZsyvcosMVjb7nyEBSxL3+/ve/T1/5ylfSlVdeWSmXt7+cOnVqOuGEE9Iee+yR+vTp06Lnbr/99vStb32rxeptX/va14o6ffv23eptRT5/1DvMClkt39sRfdVeje1xhaztLZC1efPm4md77dq1adWqVWnNmjXpN7/5TfrZz37WYlrzyni77757OuSQQ9Lhhx+eDj744CII3MZ/cDaypdQmQIAAAQIECBAgQIAAAQIECBAgUJeAQFZdXAYTIFCHgEBWHVg1DhXIqhHKMAIE6hPoir8QRoUZyk8mkFXfPJdHP/vssykHqZqamoov51BMDlWNGTOm6haEeYvDb3zjG+mb3/xmpeSMGTOKlYu2tmqRQFbH56ujZ0YGkjp6D83nvfXWW0WPffWrX62U+vKXv5zOO++8qiusrV+/vghgLVq0qHLuwoUL01lnnbXVQEZ3ef6OBjEbff8R9bvzClkd7dlXX3216K1bb721KJHflVdccUXKK7Rt62N7CWTl57j77ruL7XKXL1/eIdZRo0YVYc4cJK4WzuzQBZxEgAABAgQIECBAgAABAgQIECBAoJMCXfH5Wydv0ekECPRQAYGs+IkTyIo3VZEAAStkdekHuR0NZkQ26htvvJFmzZpVhGPykVfDymGDvOJIrUeuMW/evDRz5szilN122y0tWbIkffSjH223hEBWrbpx4yICN1F385Of/CSdfPLJ6cUXXyxK5m0Lp0+fXtPWg3l869W1Bg8enG655Za0//77t3uL3eX5O/pz3+j7j6i/PQayVq9eXazY1tyrtfRa1M9JtTo9PZD19ttvpxUrVhS/Ozq6VW5ro0MPPbR4n4wcObJqoLiar+8TIECAAAECBAgQIECAAAECBAgQiBQQyIrUVIsAgbKAQFZ8PwhkxZuqSIBAFwWyugK6ltBDtfBAo+8zrwbyuc99rrhMDkDlENM+++zT6Mu2qN86GJVXHTr11FPr3vrppZdeKrY3vOuuu4r606ZNS5dddllly7nWD9XoQFY9W8F1Kfg2vFhE4Cbi9nOAL69w9e1vf7soN378+HTVVVelAQMG1FX+V7/6VZo4cWLKW9HlI29ZetFFF6V3vOMdbdbpLs/f3rup3i31Fi9eXPysRh0RPtXeqREBoqjnraVO68Bq8zk5QHTxxRdXtnGtpVYjxkR4lvuurfdmI97V2WLjxo1FcCr/nigfeevBsWPHpk984hPpIx/5SLFi3rvf/e7K76S8reHvfve7YmvDn/70p8XKWvmfXK985DnK/7zrXe9qBL2aBAgQIECAAAECBAgQIECAAAECBOoWEMiqm8wJBAjUKCCQVSNUHcMEsurAMpQAgdoFtpe/EHb3QFbrUEre/uree+9NI0aMqH2yAkbmANXxxx9fVPrYxz6Wstvuu+/eocrlgFm1Wo34kL+WOe/Qg3XBSa2DFV1wyRQd6Kn1nlvP/W233ZYmTJhQ6+mVcTmYMX/+/JS3yMxHDnDkQOEHPvCBNmtFBI7qvsk2TujqQFbr5454hnKNch9tT4Gs3F833XRTEZptHfbZc8890/XXX5+OOuqoaM666vXUQFbrFe7yQ+fg1fnnn5/OPPPMIoBVz5F7/JprrinCXTmo1XycffbZxZa6Qln1aBpLgAABAgQIECBAgAABAgQIECDQKIHt5fO3RvmoS4BAxwUEsjpu196ZAlnxpioSIGCFrC7bsvD5559Pp5xySmpqaqr0XbUVfhrRoJdeemllq8GpU6cWAZe+fft26FLllVaGDBmSfvCDH6T99tuvzVoCWS1ZelMgK29X2BxkqdYn1Rox99yYMWOKwMy+++6bbr311jR06NA2TxPI+nE1zg59f3sNZD344IPptNNOSy+88ELh8uUvf7kICl144YXFn/P2rtdee23KWxhuq6MnBrL++Mc/Flvc5lXymo8TTzwxffOb30x/+Zd/2SnKX/ziF+mLX/xiuu+++yp1Lr/88nTuuefWvepjp27EyQQIECBAgAABAgQIECBAgAABAgTaEBDI0hYECDRKQCArXlYgK95URQIEtkEgq54PlOtZAamWsdVWc2lUQ7Re2af5OgceeGC6+eab06BBgxp16S3qRhrUE7KqZ2ytGLXMea21unpcbwpkRc5TPX3U3QNZ1Xquo/dvhaxqsi2/n9/POYyVV8bK/ZWPvIpgXgEwHzm4eueddxb/Pnr06PTd7363CANui6Oe35/t3V9Xb1n41FNPpU996lPpmWeeaWH7wQ9+MITwv//7v1vM0bb4vRryIIoQIECAAAECBAgQIECAAAECBAhsdwICWdvdlHogAt1GQCArfioEsuJNVSRAQCCrw6tD1dM8jz/+eDr55JMrH0iXz/385z9fbLHU0VWq6rmPPNYKWfWKNWZ8RLCiMXcWX3V7CGSVg4ydEfr4xz9ebBPar1+/qmU6GsiqWjhwQLWAZ3fv87yV7I033lishtW89d3YsWPTFVdckfI2hfloK/Azd+7cNHLkyC5fhSnCsysDWa3DyHl1sSVLlrS7ql1HWzM/06mnnlpZ3ex73/teEdJyECBAgAABAgQIECBAgAABAgQIENiWAgJZ21LftQls3wICWfHzK5AVb6oiAQICWQ0PQm3YsKH4YPiOO+4o+i2v3vHJT34y/fM//3Ox7dquu+6a8ofHeTvDNn55hvdoXpErh8Py8bGPfawIh+y+++4duk45aFOtVj0rG9V6M5FBn1qvGTUuIlgRdS+NrhM5T/X0UWSgSSCr7S7pyYGsX/3qV8X2rTfddFPl4SZNmlQEZAcOHNjigfN7fMaMGWnRokXF1/N7++yzzy6+1r9//0b/CFXqR7w3ujKQlX/HnXPOORW3vJVg9t1xxx1DzXKwLm+J+O1vf7uoe9ZZZ6Vvfetbaeeddw69jmIECBAgQIAAAQIECBAgQIAAAQIE6hEQyKpHy1gCBOoREMiqR6u2sQJZtTkZRYBAnQJd/RfCej5QrifIUcvYauGBOumqDs/Pmj98/trXvlYZu3DhwiIQ9dWvfjVdeeWVxdfzSizXX399Ouqoo6rW7OyA1ttHLV68uFhZpN7jt7/9bRE0u+WWW4pTq33QXk+QptZ7qWXOa63V1ePq+Tno6nuLvt5PfvKTSm8PGTIk/eAHP0j77bdfhy6TwyRjxowpwox527hbb7213dV2BLI6RFzXSdXeqd2xz1988cUirJPfv7mP8pEDVhdddFERsmpvtcL8LPmciy++uHJe3m72H/7hH9Lf//3fp3e961112XVkcGvPadOmpcsuuyz16dOn5nJdGch64YUX0qc//em0atWq4v7y6lgnnXRSzfdaz8AbbrghnXbaacUp9axEV881jCVAgAABAgQIECBAgAABAgQIECBQj0BXf/5Wz70ZS4BAzxYQyIqfP4GseFMVCRCwQlbDVsh66623Ut7WKgevmo/8YX8OaOUP7ltvg9VVoay8ksisWbOKe8vH8OHD0/e///10wAEH1Pzz0PrZcpghrwA2atSodmsIZLWk6Y5BlZoboM6BrUMZHQ0Btt7+7BOf+ESx8s4HPvCBNu+oUYGsHEScP39+w94dzQ8Tef9loN/97ndp2bJl6c4770w/+9nPUv7ZzMdBBx2UjjzyyHTiiSemj3zkIzWtYtRTAllvv/12evrpp4t3Xe6Z5u0J83OPGDEiXX755enggw+uukph7sG1a9emL33pSykHm5qP/P4+88wzU15hK/97o1Y7zEHYfI177rmnuHRHerErA1mNeO+39/opBz/zSpR5NcgcmHMQIECAAAECBAgQIECAAAECBAgQ2FYCAlnbSt51CWz/AgJZ8XMskBVvqiIBAtsgkPXHP/4xXXDBBenSSy8t/C+55JLiz20dCxYsSJ/73OeKb+UPoa+44opiJZO2jlpWS6oWHohqiBx6mjdvXrEdVvNx/PHHp/w8H/zgBytfe+aZZ9Lpp5+empqaiq/lD/L/5V/+JeWgSaM+0M/XaX3d/OF13kIxB6p22GGHrTLkFWXyiizf+c53KqvEfP7zny+CZu2tLJMLNuKD+VrmPGpOo+u0DmRF12+vXkfDUJ25v9bbiY0dO7YIxrTeFq7aNZ599tniPdD885JDhXmFoPZ+ViIDTY14d5SDMdWePX+/s3OXey5vj/r1r3+9RSCprWsfeuihac6cOWnkyJFbfSdUc9lWwcMcnHrllVeKENaPfvSjYiW/5uBZ8/Pm9+0Xv/jFNGXKlLpXt/r973+f8mqHeaWtHDgsHznkOmHChOJ9mgNBu+yySy3TW9OY1uHGo48+Ot14440ttk2sp6/aWkkq8l0dWasakEBWNSHfJ0CAAAECBAgQIECAAAECBAgQ6GoBgayuFnc9Ar1HQCArfq4FsuJNVSRAYBsEsjJ6+UP88847r/jzO97xji3mo9qH/eUTagnn1FOvo82RV17JAbPm7QhznU996lNFgKkcxmqun7cQzKucNK+2kgNns2fPLkICO+64Y0dvo+p5Dz74YLG9UzlMcNxxx6XPfvazxapZ/fr1S+985zuLOjlU8dxzzxWrslx77bUtgg1be7byTTTig/la5rwqxDYa0JsCWZk4hyXyVp15u7h85LDP9OnTa+7xHATMW8PlwGI+alkBRyDr/5p7w4YNacaMGcXqULUe+V10/vnnF6Gl9t5F1d6pXR3IyitI5XvOW+OVV8EqP3MOYn3hC19IkydPLt5znTmy61VXXVWEs1oHs5rrvv/97y+2NMzv9fzvnTny6lzjxo2r/By1tW1ndwpktQ6Q5VXZxo8f3xmCds+1ZWFDWBUlQIAAAQIECBAgQIAAAQIECBDohIBAVifwnEqAwFYFBLLiG0QgK95URQIEukEga2tbLlX7sL88gbWEc+qpV29z5BVZfvrTnxZbWT366KOV0/M2hfm6W/sgPn9onVf6ydv+NR+nnHJKEVr50Ic+VO+t1DQ+3++qVavSOeeckx577LGazmk9qJZnaz5HIKulXm8LZLW1heeXv/zl9JWvfKXF6j5tNeL69euLcc1hohwUyis95Z+Rra0kJ5D1v5qtt0fNX8vbEuZ31d/8zd8UKzjl90EOMOXgXF69sPwOyyvi5TBXc0CzPEfV3qldHcjK99Z6BcDm+80rVp1xxhkpB0/f/e53d+id195JeRvIu+++O11zzTVp+fLlLYZFbkdb/j3XfJHWIafuFMh69dVX01lnnZVuvfXW4na3FsDuzIS0XoUvXzOvXrbzzjt3pqxzCRAgQIAAAQIECBAgQIAAAQIECHRKQCCrU3xOJkBgKwICWfHtIZAVb6oiAQICWVvdZq/WBvnVr36V8vZp119/fWUbv3pXuspbYOVtDvPWgXk1oHzkEFcOauXQWv/+/Wu9nbrG5RVeLr/88iLg0t6KMq0L5u3MLr744nTMMce0GdJo6wYEsuqalu1ycO7xHKwqrx6Xt3TL/X3CCSekPfbYI/Xp06d49uZV2W6//fYiWFHuza0FhMpw3T2QVW2SI+4/B+GyV/O2sPm9NH/+/GJ1vLYCVvme8vsnh0HzefnI5+RAzejRo7e45e4YyMo3mUNK+d7yan95W75hw4YVKxQ2civYfN0cbMsBuNWrV6cf//jHRUg3rwR36qmndvrab775ZvrqV79azF/5qDfkVA5sNXrLwuyR7zcH+vIxePDgYvWyoUOHVmv/ur6/Zs2a9Hd/93eVVcry79L8u9NBgAABAgQIECBAgAABAgQIECBAYFsKCGRtS33XJrB9Cwhkxc+vQFa8qYoECGyngaxaJnZrK3PVcv7bb7+dnn766bRgwYIWQax8bg4s5ZDTRz7ykbo+hM8fXv/bv/1b8aF7eYWaHMzKWwnmbQzzilk77LBDLbdY15i8wstDDz2Uli1blp544on085//vBIMy6GZ/EH6UUcdVYQy/uqv/qrmIFbzTQhk1TUd2+3gHMrKQZ8csmoOHtb6sPWGHCMCTc33Vi14VOsz1DMu4v5bB1VqDbO1Ds/lrUnzu+5973tfi0eo5rItVsiqx7gnjf3Nb35TBLv+/d//vcVtf+xjH0t55azdd9+9psfpykBWvqG8LW/un7xyWT7y1qXf/va3w0LGrVeAy7+rbrnllrT//vvX5GEQAQIECBAgQIAAAQIECBAgQIAAgUYJCGQ1SlZdAgQEsuJ7QCAr3lRFAgS2USArr5iRVw3JR61bFubVLnKYoHkFndaT19ZWTlub4I4EsvIKJf/xH/9RhJYWL15cBJfKRw5OnX/++UVw6l3veleH+yuvBvSNb3yjWEmodWjlyCOPLLZqGzNmTPqzP/uzuoNRHb6pTp4okNVJwO3o9BxmXLFiRbrkkkuKEGAtR95iL/9sHXTQQTWHHCMCTc33Vi14tLVnyKGkP/zhD+m//uu/0q9//esibJkDj1//+tfTAQcc0O6pnb3/HPCcPXt2ZXWs8ePHp6uuuioNGDCgFvL0+OOPF+GZHKTJYbi8pWre9q98VHMRyKqJuqZB999/f2WVsvw74Le//W360Y9+VJx72223pQkTJtRUp6sDWX/84x+L1R/z6njNR77/f/qnf0p//ud/XtM9tzfoP//zP1Pe+rS83W/+3Zn/fvGOd7yjU7WdTIAAAQIECBAgQIAAAQIECBAgQKCzAgJZnRV0PgEC7QkIZMX3hkBWvKmKBAhso0BWOTxVayArhzeat91qa+IaHci666670umnn97mtn45rJC3S7rwwguLFayijrwVYn7uvF1YW6sJ5ZWrcjDskEMOibpkw+r01kBWObDSMNyAwg8//HAaMWJEQKXaS+RgVu6LpUuXpgcffLBYSeeFF14oCjSvypZXZDvuuOOK8GG92811NtBUfpKtzWP++f/rv/7ryvaneRvQn/3sZ1Uh7rvvvmLbz/aOzt7/q6++ms4666zi/ZGPvC1pft/WerzxxhtFiCavZpSPvI1h3h6vVpe2rlPtPV7rvfW2ca3nIgew8s9Kc7B58uTJ6bvf/W5NQeCuDmTluWpvu9IvfOELadKkSend7353XVOaV3S8+uqri1BjeTvTs88+uwgzdyYQXdeNGEyAAAECBAgQIECAAAECBAgQIEBgKwICWdqDAIFGCQhkxcsKZMWbqkiAwHYayPr4xz9ebOHUr1+/FnNcbTWXrTXEW2+9lebOnVtsJ9h85BWx8ofJ5557btprr73qDozU0oB5lZvnn3++CEUsWrSo8uFzDoHkgEVeaaTeoEot140e0+hAVvT9tlWvvb7a2rUFsrpiZtq+RmcDTeWqjZjHagGpzt7/L3/5y2KFq7Vr1xaP0pHQ3Q033JBOO+204vwcdsnvwJ122qlCU6+LQFbHfh7K2/4NHz483XTTTcWqa81bAba3gllbV9sWgax8HzlUPGvWrPSd73ynxW3l36Njx45NeRW8HGzMf84Brebfa/l3YA5g5eBVXlkur4Z1zz33bBGOzv2Z+zGf7yBAgAABAgQIECBAgAABAgQIECDQHQQEsrrDLLgHAtungEBW/LwKZMWbqkiAgEBWZVWbWpohr/KRV4h55ZVX0sSJE4sVhbpyJY78oXTeLvGWW24pVuTKYYvIMFZesSivqpP/t60jb7mWn735yB55O7O8JVX+J2/hmD80/3//7/+l1157rQiQ5ZWO8iGQVUuHbbsxHQnrbLu77for1xs8yn2/5557Vm50n332SX/xF39RbNG27777FgHO9773vVvdcrSzgazyz9yQIUPSD37wg7TffvvVhVdtNcN6XQSy6uIvBud368UXX1yEjfKRV4q86KKLUg4Jl1cw+8xnPlOEnaqtNrWtAln53vM95z6cOXNmZTW8+kVanrHbbrsV2xmfdNJJaccdd+xsOecTIECAAAECBAgQIECAAAECBAgQCBMQyAqjVIgAgVYCAlnxLSGQFW+qIgEC3SCQlbfU+ta3vpV23nnnFvPx5ptvFqtRzZ8/v/h6tQ/yy8GBRqyQ1VObJW+1ePzxx3f57efQSd4qbejQocW1e2sgq8vhXXC7Eehpgay2tp/dtGlTmjZtWlqwYEFN7/GOTl5rq47WafR5HVllr7w61uDBg9OSJUsq79Xly5cXK0vl1afyKlk5BFvtfb8tA1nZN3quDjzwwHTzzTdXwr+NnkP1CRAgQIAAAQIECBAgQIAAAQIECNQqIJBVq5RxBAjUKyCQVa9Y9fECWdWNjCBAoAMC2+IvhLWEp+r9IL+Wmp3ZsrADtN3ilPKH7119Q+VVlxoRyOrq53G9WIFybzYiVNHZQFPs09ZfrbP339VbFgpkVZ/jegNZeUWpvBrWnDlziuJ5Zam8WtY73/nO4s951cQvfOELKW8tmY+//du/LUJZe+yxR7s3090CWd/97nfT/vvvn1avXp1++tOfpvXr16dHHnmkxf0fdNBBaffddy+2NBw2bFixCmNeJTIfjXh3VJ9JIwgQIECAAAECBAgQIECAAAECBAhUF9gWn79VvysjCBDYHgQEsuJnUSAr3lRFAgS20QpZ1T4QzhPTOpC1ePHidOr6YE8jAAAgAElEQVSpp7Y7ZwJZbdO0DkK1HpVXVckfcvft27fyrbxl4bPPPlvZUurYY49NH/3oRyvf/8AHPpD23nvvFqXy9mzNW2XtsMMO6T3veU/K/9t8CGR53bQWEMjaek90NpCVtx/NKxDmlery8b3vfS/l0FStxxtvvNFiS7wcCspbtpaPaiHXeoO1td5b63HRqy519D6qnVdvIOsnP/lJsTXtiy++mFqvjtV8rfKY/LU8J3l1yebQ1tZ+7tq6n0a/qzvb1/l5Gv3uqDaPvk+AAAECBAgQIECAAAECBAgQIECgFgGBrFqUjCFAoCMCAlkdUdv6OQJZ8aYqEiAgkNUiiKQh/legESGKRn/I39PmblsESKpt+9nVho0OVUQEP7raJPJ6mzdvTrNnz04XXHBBUXb8+PHpqquuSgMGDKjpMuWt8nJw84477kijRo1qcW53CWTV9EA1Dmr9/mtr5a8aS3Vq2IYNG4oAXXbPx+WXX57OPffc1Po/snJwbtasWWnu3LnFuDxXOXx3yimnbDE2f79aILrR7+qIn8tGvzs6NXFOJkCAAAECBAgQIECAAAECBAgQIPAnAYEsrUCAQKMEBLLiZQWy4k1VJEBAIEsgq42fAoGsxr8aBLIav8pNRPCj8Z3Q2CusWbOm2NrthRdeKC502WWXpRkzZrS7elLz3fz+978vVse68soriy+deOKJ6eqrr07ve9/7WtywQFZj5i9vVZgDVnmlq3wcf/zxacGCBemDH/xgmxfMKxpOmjQpNTU1Fd/PKxZef/316aijjtpivEBWY+ZMVQIECBAgQIAAAQIECBAgQIAAAQKtBQSy9AQBAo0SEMiKlxXIijdVkQABgSyBrDZ+CgSyGv9qEMjquYGsbTF3uSOrbdvaVtfmYE8OYTWvkpVXT5o/f3467bTT2g1lbdy4MeXtCfN5+cjn5G0PR48evcUlBLLi3xV5ZbObbropfe5zn0t5LrYWripffcmSJWnKlCnFOfn4/+zdf6zV9X0/8HdcozLL3EIwtPuDLLW57fzBtlJhYDeDVdL6o+p0OMFOu82b6DoLJs2KtVYnzLoIS5s5cVjdBAar1lknTVHJpmAK2qxoOyWuWfzDiSXqNppRzSrfnNt6vufChXsOvM657/M6j5ssy+BzXuf9erze3LfJ+7lzZs2aVe65556Rrzps/RHIip+ZigQIECBAgAABAgQIECBAgAABAgTGEhDIsi8IEOiWgEBWvKxAVrypigQIdDmQ1e3gwvz588vatWvLlClTRv73okWLRmba+uetQx4vPGBD/FRAICvHTujGHCNluv21Y936hKxu/147mPHhBLIatV599dWRr7576KGHmqUbn3h1zTXXlJkzZ5bjjz++NEJAr7/+evnWt7418tV4Tz/9dPPZQ32q1ni/U2vfg2NZT/RXFv7Lv/zLSGCu00812/9TtRq9NUJZq1evLieffHKzVYGsyN9iahEgQIAAAQIECBAgQIAAAQIECBA4uIBAlt1BgEC3BASy4mUFsuJNVSRAoM8DWTNmzCgbNmwoQ0NDAlmBu7ndEMX+z3WyhC1btpS5c+d28hLPdijQ7hw7LBv2uEBWZ5SHG8hqvMvu3btHvqrwvvvua/tNG5+M9fnPf75ce+215ZhjjhnzdQJZbXOO+2AjFNcIYzU+GWvnzp0jz3/yk58sX/nKV8ov/MIvjPv6xgONsGBjzo2vK3znpzG/Rqju2GOPHfkjgay2KD1EgAABAgQIECBAgAABAgQIECBA4IgFBLKOmFABAgQOIiCQFb81BLLiTVUkQKDPA1mnnHJK+Yd/+IfygQ98QCArcDe3G+QRyApE70KpdufYhbduq2RrMKStFxzhQ0cSaDrCtz6sl0d/wldjP9x5553llltuGfk0rEP9fPjDHx752sJ58+aVo4466qCPCmQd1mgPeNFPfvKTsm7duvKZz3ymOZuDfeXgeO/Y+oloV199dbntttvKcccd13yZQNZ4gv6eAAECBAgQIECAAAECBAgQIECAQIyAQFaMoyoECBwoIJAVvysEsuJNVSRAoMuBrF4C+8rCOO12gzwCWXHm3ajU7hy78d7t1BTIOrRSdCDrnXf7n//5n7Jx48aRrzD813/91+anMf36r/96+chHPlIaX2f4m7/5mwf9VKzWVQtktbPT23um8RWFixcvLg8++GBpfPrjX//1X4/M4XB+XnzxxbJ+/fqRgFfjk85afwSyDkfUawgQIECAAAECBAgQIECAAAECBAh0LiCQ1bmZVxAg0J6AQFZ7Tp08JZDViZZnCRBoWyDLfxAKZLU98nEf7EaQp/EVXAsWLCg7duwYef9B/8rC/cM24w4l4IGbb7653HDDDQGVYkoIZB3asVuBrJjp/bSKQFakZil79uwpK1euLGeccUb5rd/6rdjiP6smkNUVVkUJECBAgAABAgQIECBAgAABAgQIHCCQ5f7NaAkQqE9AICt+JgJZ8aYqEiDgE7LKpEmTDrkPWgMHNW+YyIBTTYGsrP4CWaW0BkManwi0YcOGMjQ0FPbPrB8CTYdqth/WL5AVtl17VqgbgayJ+H12OGDz588f+XrjKVOmHM7LvYYAAQIECBAgQIAAAQIECBAgQIBARwICWR1xeZgAgQ4EBLI6wGrzUYGsNqE8RoBAZwJZ/oOwW5+QlTUQdKhdIpDV2b+hxtOdBuImIsBQ8ydkCWQduOcEsjr/dxjxiv1//w0PD498atV44d2I9+5FDYGsgwey9j/vu/F7qRcz9h4ECBAgQIAAAQIECBAgQIAAAQJ1CGS5f6tD0yoIEGgVEMiK3w8CWfGmKhIg4BOyxr1kF8gqJSLIc7hfWZjVvx/CNt3+BekTsg4t3A97xCdkdftfSXx9gSyBrPhdpSIBAgQIECBAgAABAgQIECBAgMBYAgJZ9gUBAt0SEMiKlxXIijdVkQABgaxxA1mDuElq+oSsrP79ELbptr1A1qGF+2GPCGR1+19JfP1uBLLiVzkxFX1C1sS4e1cCBAgQIECAAAECBAgQIECAQFYBgaysk9UXgYkXEMiKn4FAVrypigQICGQJZI3xr0Agq/u/GvohbNNtBYGsQwv3wx4RyOr2v5L4+gJZBzcVyIrfbyoSIECAAAECBAgQIECAAAECBAZZQCBrkKevdwLdFRDIivcVyIo3VZEAAYEsgawx/hUIZHX/V0M/hG26rSCQdWjhftgjAlnd/lcSX18g6+CmAlnx+01FAgQIECBAgAABAgQIECBAgMAgCwhkDfL09U6guwICWfG+AlnxpioSICCQJZA1xr8Cgazu/2rYP2zT/Xf86TvcfPPN5YYbbujV2x3yfVqDIb1Y0Jo1a8rChQt78VYh7yGQFcLYcZH9f/8NDw+XlStXpjkrBLI63hJeQIAAAQIECBAgQIAAAQIECBAgQOCwBASyDovNiwgQaENAIKsNpA4fEcjqEMzjBAi0J5DlPwjXrl1bFi1aNNL0/PnzS+P/njJlyiiE8T7NpT2x/E8JZHV/xgJZpQhkHXqfCWR1/9/hWO8gkLWzLFiwoOzYsWOEZ8uWLWXu3LkTMwzvSoAAAQIECBAgQIAAAQIECBAgQKCPBbLcv/XxCCydQFoBgaz40QpkxZuqSICAT8hK86knkZtZICtSc+xaAlkCWePtMoGs8YS68/cCWQJZ3dlZqhIgQIAAAQIECBAgQIAAAQIECAyagEDWoE1cvwR6JyCQFW8tkBVvqiIBAokCWe0M0ydktaPUnWd27nTJ3x1ZVbMK9EMgazz7boQ7x3vPI/377IGs8Xz8rh5PyN8TIECAAAECBAgQIECAAAECBAgQaE9AIKs9J08RINC5gEBW52bjvUIgazwhf0+AwGEJ+A/Cw2LzIgIECBAgQIAAAQIECBAgQIAAAQIECBAgQIAAAQJjCrh/szEIEOiWgEBWvKxAVrypigQIDNgnZBk4AQIECBAgQIAAAQIECBAgQIAAAQIECBAgQIAAgW4LCGR1W1h9AoMrIJAVP3u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KKUcddRRZd++//8r5u233y5j/BJnRYAAAQIECBAgQIAAAQIECBAgQIAAAQIECBAgQIDAOAKNe7fG/ds7P417t8b9mx8CBAhECAhkRSiOriGQFW+qIgECpZRJkyaVH//4x02L//3f/x35Mz8ECBAgQIAAAQIECBAgQIAAAQIECBAgQIAAAQIECHQmsHfv3vLzP//zzRcde+yxpfFnfggQIBAhIJAVoTi6hkBWvKmKBAiUUk444YSye/fupsUrr7xSpk2bxoYAAQIECBAgQIAAAQIECBAgQIAAAQIECBAgQIAAgQ4Fdu3aVd7znvc0XzV16tTywx/+sMMqHidAgMDYAgJZ8TtDICveVEUCBEopJ510Uvm3f/u3psWOHTvKqaeeyoYAAQIECBAgQIAAAQIECBAgQIAAAQIECBAgQIAAgQ4Fnn322TJjxozmq371V3+1fP/73++wiscJECAwtoBAVvzOEMiKN1WRAIFSytlnn10effTRpsU3vvGNct5557EhQIAAAQIECBAgQIAAAQIECBAgQIAAAQIECBAgQKBDgYcffricf/75zVedddZZZdOmTR1W8TgBAgTGFhDIit8ZAlnxpioSIFBKGR4eLnfddVfT4vbbby9LlixhQ4AAAQIECBAgQIAAAQIECBAgQIAAAQIECBAgQIBAhwIrVqwo1113XfNVV111VVm1alWHVTxOgACBsQUEsuJ3hkBWvKmKBAiUUv7yL/+yLF68uGlxxRVXlHvuuYcNAQIECBAgQIAAAQIECBAgQIAAAQIECBAgQIAAAQIdClx55ZXl3nvvbb5q5cqV5TOf+UyHVTxOgACBsQUEsuJ3hkBWvKmKBAiUUjZv3lzOPPPMpsXJJ59cnnvuOTYECBAgQIAAAQIECBAgQIAAAQIECBAgQIAAAQIECHQocMopp5Tvfe97zVc9/vjjZd68eR1W8TgBAgTGFhDIit8ZAlnxpioSIFBK+dGPflQmT548yuKVV14p06ZN40OAAAECBAgQIECAAAECBAgQIECAAAECBAgQIECAQJsCu3btKu95z3tGPb1nz57y7ne/u80KHiNAgMChBQSy4neIQFa8qYoECPxMYPbs2WXbtm1Nj/vuu68sWrSIDwECBAgQIECAAAECBAgQIECAAAECBAgQIECAAAECbQqsWbOmXH755c2nZ82aVb797W+3+WqPESBAYHwBgazxjTp9QiCrUzHPEyDQtsD1119fli9f3nz+0ksvLX//93/f9us9SIAAAQIECBAgQIAAAQIECBAgQIAAAQIECBAgQGDQBX7v936vrF+/vsmwdOnSsmzZskFn0T8BAoECAlmBmD8rJZAVb6oiAQI/E9i6dWs5/fTTmx5HH310+a//+q8yadIkRgQIECBAgAABAgQIECBAgAABAgQIECBAgAABAgQIjCOwd+/e8ou/+Ivlrbfeaj65ZcuWMnfuXHYECBAIExDICqNsFhLIijdVkQCBFoETTzyx/OAHP2j+yerVq8sf/MEfMCJAgAABAgQIECBAgAABAgQIECBAgAABAgQIECBAYByBu+++u/zhH/5h86n3ve995d///d+5ESBAIFRAICuUc6SYQFa8qYoECLQI7P+1hXPmzCmNT87yQ4AAAQIECBAgQIAAAQIECBAgQIAAAQIECBAgQIDAoQUan4T11FNPNR/ydYV2DAEC3RAQyIpXFciKN1WRAIEWgZ07d5YPfOADo0w2bdpUzjrrLE4ECBAgQIAAAQIECBAgQIAAAQIECBAgQIAAAQIECBxE4NFHHy1nn332qL994YUXytDQEDMCBAiECghkhXKOFBPIijdVkQCB/QR+53d+p3z9619v/unHPvaxsnHjRk4ECBAgQIAAAQIECBAgQIAAAQIECBAgQIAAAQIECBxE4OMf/3j55je/2fzbiy66qDzwwAO8CBAgEC4gkBVOKpAVT6oiAQL7C2zevLmceeaZo/74G9/4RjnvvPNgESBAgAABAgQIECBAgAABAgQIECBAgAABAgQIECCwn8DDDz9czj///FF/+vjjj5d58+axIkCAQLiAQFY4qUBWPKmKBAiMJXDuueeWRx55pPlXH/rQh8ozzzwDiwABAgQIECBAgAABAgQIECBAgAABAgQIECBAgACB/QRmzpxZvvOd7zT/9Jxzzin/9E//xIkAAQJdERDIimqRTJYAACAASURBVGf1lYXxpioSIDCGwNatW8vpp58+6m+WLVtWli5dyosAAQIECBAgQIAAAQIECBAgQIAAAQIECBAgQIAAgZ8JLF++vFx//fWjPLZs2VLmzp3LiAABAl0REMiKZxXIijdVkQCBgwgMDw+Xu+66a9Tfbtu2rZx22mnMCBAgQIAAAQIECBAgQIAAAQIECBAgQIAAAQIECAy8wPbt28usWbNGOVx11VVl1apVA28DgACB7gkIZMXbCmTFm6pIgMBBBF577bXywQ9+sOzevbv5ROOrC59++ukyxi94jgQIECBAgAABAgQIECBAgAABAgQIECBAgAABAgQGRmDfvn3lwx/+8KivKpw6dWp5/vnny5QpUwbGQaMECPReQCAr3lwgK95URQIEDiGwZs2acvnll4964oorrij33HMPNwIECBAgQIAAAQIECBAgQIAAAQIECBAgQIAAAQIDK3DllVeWe++9d1T/9913X1m0aNHAmmicAIHeCAhkxTsLZMWbqkiAwDgCY3114Re+8IVy0003sSNAgAABAgQIECBAgAABAgQIECBAgAABAgQIECAwcAI33nhjufnmm0f17asKB24baJjAhAkIZMXTC2TFm6pIgEAbArNnzy7btm0b9eTtt99elixZ0sarPUKAAAECBAgQIECAAAECBAgQIECAAAECBAgQIEAgh8CKFSvKddddN6qZWbNmlW9/+9s5GtQFAQLVCwhkxY9IICveVEUCBNoQ2LlzZ/nIRz5Sdu/ePeppoaw28DxCgAABAgQIECBAgAABAgQIECBAgAABAgQIECCQQmCsMNbUqVPLk08+WYaGhlL0qAkCBOoXEMiKn5FAVrypigQItCmwefPm8tGPfrTs2zfqV1Hx9YVtAnqMAAECBAgQIECAAAECBAgQIECAAAECBAgQIECgbwXG+prCRijiscceK/PmzevbviycAIH+ExDIip+ZQFa8qYoECHQg8NBDD5ULLrjggFdcccUV5atf/WoZ4xd/B9U9SoAAAQIECBAgQIAAAQIECBAgQIAAAQIECBAgQKAugcaHFXzqU58q99577wEL+8d//MfyiU98oq4FWw0BAukFBLLiRyyQFW+qIgECHQo0QlkXXnjhAZ+U9aEPfajccccd5bTTTuuwoscJECBAgAABAgQIECBAgAABAgQIECBAgAABAgQI1Cewffv2cvXVV5fvfOc7oxbXCEM8+OCDwlj1jcyKCAyEgEBW/JgFsuJNVSRA4DAEGl9feOmll5bdu3cf8Oply5aVpUuXHkZVLyFAgAABAgQIECBAgAABAgQIECBAgAABAgQIECBQh8Dy5cvL9ddff8Bipk6dWtavX+9rCusYk1UQGEgBgaz4sQtkxZuqSIDAYQrs3Lmz/P7v/37Ztm3bARUan5bV+B7t88477zCrexkBAgQIECBAgAABAgQIECBAgAABAgQIECBAgACB3gs8/PDD5aabbjrgU7EaK5k1a1b527/92zI0NNT7hXlHAgQI/ExAICt+KwhkxZuqSIDAEQoMDw+Xu+66a8wqH/vYx8rixYvLWWeddYTv4uUECBAgQIAAAQIECBAgQIAAAQIECBAgQIAAAQIEuifw6KOPlpUrV5ZvfvObY77JVVddVVatWtW9BahMgACBNgUEstqE6uAxgawOsDxKgEDvBNasWVOWLFky5lcYNlYxZ86c8qlPfapcdtllZdKkSb1bmHciQIAAAQIECBAgQIAAAQIECBAgQIAAAQIECBAgcBCBvXv3lnXr1pWvfvWr5amnnhrzqcZXFK5YsaIsWrSIIwECBKoQEMiKH4NAVrypigQIBAm89tprZenSpQf9tKzG2xx99NHloosuKuecc0756Ec/WqZNmxb07soQIECAAAECBAgQIECAAAECBAgQIECAAAECBAgQGF9g165d5bHHHiuPPPJI+frXv17eeuutg76o8alYy5cvL1OmTBm/sCcIECDQIwGBrHhogax4UxUJEAgW2Lp1a/nzP//zkf+IHe/n5JNPLjNnziynnHJKef/731+mT59eTjjhhHL88ceXY489toxxkIxX0t8TIECAAAECBAgQIECAAAECBAgQIECAAAECBAgMsMC+ffvKj3/84/Lf//3f5Yc//GF56aWXyosvvliee+658swzz5Tvfe974+o0Plzgc5/7XJk7d+64z3qAAAECvRYQyIoXF8iKN1WRAIEuCWzevLn81V/91cj/Z4EfAgQIECBAgAABAgQIECBAgAABAgQIECBAgAABArULNL7p5Zprrinz5s2rfanWR4DAAAsIZMUPXyAr3lRFAgS6LLBz587yd3/3d2XDhg3lBz/4QZffTXkCBAgQIECAAAECBAgQIECAAAECBAgQIECAAAEC7Qu8733vKwsWLCif/OQny9DQUPsv9CQBAgQmSEAgKx5eICveVEUCBHoo0Pg6w40bN5bHH3+8bNu2rYfv7K0IECBAgAABAgQIECBAgAABAgQIECBAgAABAgQI/FRg1qxZ5cwzzywf//jHfS2hTUGAQN8JCGTFj0wgK95URQIEJkjgRz/6Udm+fXt59tlny/PPP1/+4z/+o7z88stl9+7dZc+ePeXNN98sje/49kOAAAECBAgQIECAAAECBAgQIECAAAECBAgQIECgXYFGUOGYY44pkydPLlOnTi2//Mu/XH7lV36lfPCDHyynnnpqOe2008q73/3udst5jgABAtUJCGTFj0QgK95URQIECBAgQIAAAQIECBAgQIAAAQIECBAgQIAAAQIECBAgQIAAAQJ9ISCQFT8mgax4UxUJECBAgAABAgQIECBAgAABAgQIECBAgAABAgQIECBAgAABAgQI9IWAQFb8mASy4k1VJECAAAECBAgQIECAAAECBAgQIECAAAECBAgQIECAAAECBAgQINAXAgJZ8WMSyIo3VZEAAQIECBAgQIAAAQIECBAgQIAAAQIECBAgQIAAAQIECBAgQIBAXwgIZMWPSSAr3lRFAgQIECBAgAABAgQIECBAgAABAgQIECBAgAABAgQIECBAgAABAn0hIJAVPyaBrHhTFQkQIECAAAECBAgQIECAAAECBAgQIECAAAECBAgQIECAAAECBAj0hYBAVvyYBLLiTVUkQIAAAQIECBAgQIAAAQIECBAgQIAAAQIECBAgQIAAAQIECBAg0BcCAlnxYxLIijdVkQABAgQIECBAgAABAgQIECBAgAABAgQIECBAgAABAgQIECBAgEBfCAhkxY9JICveVEUCBAgQIECAAAECBAgQIECAAAECBAgQIECAAAECBAgQIECAAAECfSEgkBU/JoGseFMVCRAgQIAAAQIECBAgQIAAAQIECBAgQIAAAQIECBAgQIAAAQIECPSFgEBW/JgEsuJNVSRAgAABAgQIECBAgAABAgQIECBAgAABAgQIECBAgAABAgQIECDQFwICWfFjEsiKN1WRAAECBAgQIECAAAECBAgQIECAAAECBAgQIECAAAECBAgQIECAQF8ICGTFj0kgK95URQIECBAgQIAAAQIECBAgQIAAAQIECBAgQIAAAQIECBAgQIAAAQJ9ISCQFT8mgax4UxUJECBAgAABAgQIECBAgAABAgQIECBAgAABAgQIECBAgAABAgQI9IWAQFb8mASy4k1VJECAAAECBAgQIECAAAECBAgQIECAAAECBAgQIECAAAECBAgQINAXAgJZ8WMSyIo3VZEAAQIECBAgQIAAAQIECBAgQIAAAQIECBAgQIAAAQIECBAgQIBAXwgIZMWPSSAr3lRFAgQIECBAgAABAgQIECBAgAABAgQIECBAgAABAgQIECBAgAABAn0hIJAVPyaBrHhTFQkQIECAAAECBAgQIECAAAECBAgQIECAAAECBAgQIECAAAECBAj0hYBAVvyYBLLiTVUkQIAAAQIECBAgQIAAAQIECBAgQIAAAQIECBAgQIAAAQIECBAg0BcCAlnxYxLIijdVkQABAgQIECBAgAABAgQIECBAgAABAgQIECBAgAABAgQIECBAgEBfCAhkxY9JICveVEUCBAgQIECAAAECBAgQIECAAAECBAgQIECAAAECBAgQIECAAAECfSEgkBU/JoGseFMVCRAgQIAAAQIECBAgQIAAAQIECBAgQIAAAQIECBAgQIAAAQIECPSFgEBW/JgEsuJNVSRAgAABAgQIECBAgAABAgQIECBAgAABAgQIECBAgAABAgQIECDQFwICWfFjEsiKN1WRAAECBAgQIECAAAECBAgQIECAAAECBAgQIECAAAECBAgQIECAQF8ICGTFj0kgK95URQIECBAgQIAAAQIECBAgQIAAAQIECBAgQIAAAQIECBAgQIAAAQJ9ISCQFT8mgax4UxUJECBAgAABAgQIECBAgAABAgQIECBAgAABAgQIECBAgAABAgQI9IWAQFb8mASy4k1VJECAAAECBAgQIECAAAECBAgQIECAAAECBAgQIECAAAECBAgQINAXAgJZ8WMSyIo3VZEAAQIECBAgQIAAAQIECBAgQIAAAQIECBAgQIAAAQIECBAgQIBAXwgIZMWPSSAr3lRFAgQIECBAgAABAgQIECBAgAABAgQIECBAgAABAgQIECBAgAABAn0hIJAVPyaBrHhTFQkQIECAAAECBAgQIECAAAECBAgQIECAAAECBAgQIECAAAECBAj0hYBAVvyYBLLiTVUkQIAAAQIECBAgQIAAAQIECBAgQIAAAQIECBAgQIAAAQIECBAg0BcCAlnxYxLIijdVkQABAgQIECBAgAABAgQIECBAgAABAgQIECBAgAABAgQIECBAgEBfCAhkxY9JICveVEUCBAgQIECAAAECBAgQIECAAAECBAgQIECAAAECBAgQIECAAAECfSEgkBU/JoGseFMVCRAgQIAAAQIECBAgQIAAAQIECBAgQIAAAQIECBAgQIAAAQIECPSFgEBW/JgEsuJNVSRAgAABAgQIECBAgAABAgQIECBAgAABAgQIECBAgAABAgQIECDQFwICWfFjEsiKN1WRAAECBAgQIECAAAECBAgQIECAAAECBAgQIECAAAECBAgQIECAQF8ICGTFj0kgK95URQIECBAgQIAAAQIECBAgQIAAAQIECBAgkFpgjAub1P1qjgABAgQI1Ciwb9+o6/4al2hNBAj0iYBAVvygBLLiTVUkQIAAAQIECBAgQIAAAQIECBAgQIAAAQKpBQSyUo9XcwQIECDQJwICWX0yKMsk0AcCAlnxQxLIijdVkQABAgQIECBAgAABAgQIECBAgAABAgQIpBYQyEo9Xs0RIECAQJ8ICGT1yaAsk0AfCAhkxQ9JICveVEUCBAgQIECAAAECBAgQIECAAAECBAgQIJBaQCAr9Xg1R4AAAQJ9IiCQ1SeDskwCfSAgkBU/JIGseFMVCRAgQIAAAQIECBAgQIAAAQIECBAgQIBAaoH9L2xcCKcet+YIECBAoBIB528lg7AMAgkFBLLihyq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kYYdzAAAIABJREFU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ECLwJ/92Z+VL3zhC80/GR4eLitXriyTJk3iRKDnAs7fnpN7QwIDIyCQFT9qgax4UxUJECBAgAABAgQIECBAgAABAgQIECBAgEBqARfCqcerOQIEWgQEsmyHmgScvzVNw1oI5BIQyIqfp0BWvKmKBAgQIECAAAECBAgQIECAAAECBAgQIEAgtYAL4dTj1RyBagXeeOON8tRTT5WNGzeW5557rnz3u98te/bsGVnv9OnTy0knnVRmz55d5s2bV37jN34j5FOsBLKq3Q4DuTDn70COXdMEeiIgkBXPLJAVb6oiAQIECBAgQIAAAQIECBAgQIAAAQIECBBILeBCOPV4NUegKoF9+/aVZ599tqxYsaI8+OCDzQDWeItsBLSuuuqq8kd/9Edl6tSp4z1+0L8XyDpsOi/sgoDztwuoShIgMCIgkBW/EQSy4k1VJECAAAECBAgQIECAAAECBAgQIECAAAECqQVcCKcer+YIVCPw+uuvl9tuu63ccccdbQex9l/80NBQufHGG8sll1xS3vWud3Xcm0BWx2Re0EUB528XcZUmMOACAlnxG0AgK95URQIECBAgQIAAAQIECBAgQIAAAQIECBAgkFrAhXDq8fZFczt37iwLFiwoO3bsqGK9M2bMKBs2bCiN8E83fmrqt9u9vuP3wgsvlGuvvbZs2rQphPTTn/50WbZsWZk8eXJH9QSyOuLycJcFnL9dBlaewAALCGTFD18gK95URQIECBAgQIAAAQIECBAgQIAAAQIECBAgkFrAhXDq8fZFczUFlBpg3Q4p1dRvt3tteD7//PPlyiuvLNu2bRu1HxthqnPPPbcsXLiwzJw5s0yZMqX5qVd79+4tu3btKk888US5++67y5NPPnnAXr766qtHPnHruOOOa3ufC2S1TeXBHgg4f3uA7C0IDKiAQFb84AWy4k1VJECAAAECBAgQIECAAAECBAgQIECAAAECqQVcCKceb180V1NAqQHW7ZBSTf12u9dXX321DA8Pl4ceemjUXrzwwgvLl770pXLiiSeWMS6NRz379ttvl82bN5elS5eWp59+etTf3XrrreW6665r++sLBbL64lfCwCzS+Tswo9YogZ4LCGTFkwtkxZuqSIAAAQIECBAgQIAAAQIECBAgQIAAAQIEUgu4EE493r5orqaAUgOs2yGlmvrtZq9vvvlmuf7668vtt98+ah9+8YtfLJ/97GfLpEmTOtqfL7/8clm8eHH52te+1nxd41O27rvvvvKJT3yirVoCWW0xeahHAs7fHkF7GwIDKCCQFT90gax4UxUJECBAgAABAgQIECBAgAABAgQIECBAgEBqARfCqceruTYEtm7dWk4//fTmk90MKbWxnK4+sn8YrJu9Pv7446XxSVh79uxp9vT5z39+5JOuOg1jvVNgrE/cOv/888vf/M3flBNOOGFcO4GscYk80EMB528Psb0VgQETEMiKH7hAVrypigQIECBAgAABAgQIECBAgAABAgQIECBAILWAC+HU49VcGwICWRvK0NBQG1LtP9L4dKzGp2B9+ctfbr7onHPOKatXry7Tpk1rv9AYTz7zzDPl4osvLi+99FLzbx944IFy0UUXjVtXIGtcIg/0UMD520Nsb0VgwAQEsuIHLpAVb6oiAQIECBAgQIAAAQIECBAgQIAAAQIECBBILeBCOPV4NdeGgEBWfCDr+9//frnkkkvK888/35xAu6Gp8Ub2k5/8pNx0002lEa5652d4eLisXLly3E/eEsgaT9ff91LA+dtLbe9FYLAEBLLi5y2QFW+qIgECBAgQIECAAAECBAgQIECAAAECBAgQSC3gQjj1eDXXhoBAVnwga8OGDeXSSy9t6p9xxhll7dq15b3vfW8bExn/ke3bt5cLLrigvPLKKyMPz5kzp6xbt65Mnz79kC8WyBrf1hO9E3D+9s7aOxEYNAGBrPiJC2TFm6pIgAABAgQIECBAgAABAgQIECBAgAABAgRSC7gQTj1ezbUhIJAVG8jat2/fyCdYNf7nnZ/FixeXW2+9tRx99NFtTGT8R3bv3l0uu+yy8thjj408PHny5LJp06Yye/bsQ75YIGt8W0/0TsD52ztr70Rg0AQEsuInLpAVb6oiAQIECBAgQIAAAQIECBAgQIAAAQIECBBILeBCOPV4NdeGgEBWbCBr7969pRHAWrVqVVP/zjvvLI2vFYz6Ges91q9fXxYsWHDItxDIipqAOhECzt8IRTUIEBhLQCArfl8IZMWbqkiAAAECBAgQIECAAAECBAgQIECAAAECBFILuBBOPV7NtSEgkBUbyNqzZ0+55ppryn333dfUX7NmTVm4cGEb02jvkbE+haud9xDIas/XU70RcP72xtm7EBhEAYGs+KkLZMWbqkiAAAECBAgQIECAAAECBAgQIECAAAECBFILuBBOPV7NtSEgkBUbyHrttddGwlff+ta3mvrthKXaGNWoR/YPV7XzHgJZnSp7vpsCzt9u6qpNYLAFBLLi5y+QFW+qIgECBAgQIECAAAECBAgQIECAAAECBAgQSC3gQjj1ePuiuf0DURO96BkzZpQNG2JDShPd0zvvv3PnzpGv9duxY8fIH3WjV5+QVcu0raN2Aedv7ROyPgL9KyCQFT87gax4UxUJECBAgAABAgQIECBAgAABAgQIECBAgEBqARfCqcfbF80JZPVuTL0IZO3du7csXry4rFq1qtnYnXfeWYaHh8MaHes91q9fPxI2O9SPT8gKG4FCAQLO3wBEJQgQGFNAICt+YwhkxZuqSIAAAQIECBAgQIAAAQIECBAgQIAAAQIEUgu4EE493r5oTiCrd2PqRSCr0c3+wadGQOvWW28tRx99dEizu3fvLpdddll57LHHRupNnjy5bNq0qcyePfuQ9QWyQvgVCRJw/gZBKkOAwAECAlnxm0IgK95URQIECBAgQIAAAQIECBAgQIAAAQIECBAgkFrAhXDq8fZFcwJZvRtTrwJZja98vPTSS5uNnXHGGWXt2rXlve99b0iz27dvLxdccEF55ZVXRurNmTOnrFu3rkyfPv2Q9QWyQvgVCRJw/gZBKkOAwAECAlnxm0IgK95URQIECBAgQIAAAQIECBAgQIAAAQIECBAgkFrAhXDq8fZFc/sHsmbMmFEagZ6hoaG+WH8/LbJXgaz936dh9MADD5SLLrroiLn+7//+r9x4441l+fLlzVp/8id/Um677bZyzDHHHLK+QNYR8ysQKOD8DcRUigCBUQICWfEbQiAr3lRFAgQIECBAgAABAgQIECBAgAABAgQIECCQWsCFcOrx9kVzAlm9G1OvAllvvvlm+exnP1u+/OUvN5s755xzyurVq8u0adOOqOFnnnmmXHzxxeWll15q1mk37CWQdUT0Xhws4PwNBlWOAIGmgEBW/GYQyIo3VZEAAQIECBAgQIAAAQIECBAgQIAAAQIECKQWcCGcerx90ZxAVu/G1KtAVqOjJ554YuRrC9/5WsHGny1ZsqTccsstZdKkSYfV9KuvvlqGh4fLQw891Hz9JZdcUlatWlV+6Zd+adyaAlnjEnmghwLO3x5ieysCAyYgkBU/cIGseFMVCRAgQIAAAQIECBAgQIAAAQIECBAgQIBAagEXwqnH2xfNCWT1bky9DGSN9dWCjU6/+MUvjnx6VqehrJdffrksXry4fO1rX2uCTZ48udx///3l7LPPbgtRIKstJg/1SMD52yNob0NgAAUEsuKHLpAVb6oiAQIECBAgQIAAAQIECBAgQIAAAQIECBBILeBCOPV4+6I5gazejWn/QNacOXPKunXryvTp07uyiLE+0arxRhdeeGH50pe+VE488cQyxqXxqLW8/fbbZfPmzWXp0qXl6aefHvV3t956a7nuuuvKu971rrbWL5DVFpOHeiTg/O0RtLchMIACAlnxQxfIijdVkQABAgQIECBAgAABAgQIECBAgAABAgQIpBZwIZx6vH3RnEBW78b0wgsvlN/93d8tzz333Mibzp8/v6xdu7ZMmTKla4t4/vnny5VXXlm2bds26j0an2517rnnloULF5aZM2eOrOGdYNXevXvLrl27Rr728O677y5PPvnkAeu79tpry7Jly8pxxx3X9toFstqm8mAPBJy/PUD2FgQGVEAgK37wAlnxpioSIECAAAECBAgQIECAAAECBAgQIECAAIHUAi6EU4+3L5oTyOrdmPa37kUgq9Hdiy++WP74j/+4bNq0KaTZxqdlNf6nkzBW440FskL4FQkScP4GQSpDgMABAgJZ8ZtCICveVEUCBAgQIECAAAECBAgQIECAAAECBAgQIJBawIVw6vH2RXMCWb0b00QFshodvv766+W2224rd9xxR9mzZ89hNT00NFRuueWWctFFF5Wjjjqq4xoCWR2TeUEXBZy/XcRVmsCACwhkxW8Agax4UxUJECBAgAABAgQIECBAgAABAgQIECBAgEBqARfCqcfbF80JZPVuTPtbDw8Pl5UrV5ZJkyb1ZBH79u0rja9N/Iu/+Ity//33tx3Mmj59evn0pz9drrjiiiP6ekWBrJ6M2Zu0KeD8bRPKYwQIdCwgkNUx2bgvEMgal8gDBAgQIECAAAECBAgQIECAAAECBAgQIECAQKuAC2H7YaIF9g8JTfR63nn/XoeVetH3E088UX77t3+7+VYT2eMbb7xRnnrqqbJx48by3HPPle9+97vNgFYjgHXSSSeV2bNnl8bXKv7ar/1aOfroo4+YSCDriAkVCBRw/gZiKkWAwCgBgaz4DSGQFW+qIgECBAgQIECAAAECBAgQIECAAAECBAgQSC3gQjj1ePuiOYGs3o1p7dq1ZdGiRc03/NznPlcaIaWf+7mf690iJvCdBLImEN9bHyDg/LUpCBDoloBAVrysQFa8qYoECBAgQIAAAQIECBAgQIAAAQIECBAgQCC1gAvh1OPti+YEsno3pv0DWTfffHO54YYbereACX4ngawJHoC3HyXg/LUhCBDoloBAVrysQFa8qYoECBAgQIAAAQIECBAgQIAAAQIECBAgQCC1gAvh1OPti+YEsno3ppUrV5YlS5Y033DFihVl8eLFvVvABL+TQNYED8DbjxJw/toQBAh0S0AgK15WICveVEUCBAgQIECAAAECBAgQIECAAAECBAgQIJBawIVw6vEORHM7d+4sCxYsKDt27Gj2u2XLljJ37tyB6L+TJvcPJK1Zs6YsXLiwkxJ9/axAVl+PL93inb/pRqohAtUICGTFj0IgK95URQIECBAgQIAAAQIECBAgQIAAAQIECBAgkFrAhXDq8Q5EcwJZ7Y35rbfeKn/6p39aGp+S9c7PQw89VM4///z2CiR4SiArwRATteD8TTRMrRCoTEAgK34gAlnxpioSIECAAAECBAgQIECAAAECBAgQIECAAIHUAi6EU493IJoTyGpvzHv37h35esJVq1Y1X9DrTxIbaw29/JQugaz29oqneiPg/O2Ns3chMIgCAlnxUxfIijdVkQABAgQIECBAgAABAgQIECBAgAABAgQIpBZwIZx6vAPRnEBWe2N+4403yuWXX14eeeSRkRe8//3vL/fff3859dRT2ysQ8JRAVgCiEmkEnL9pRqkRAtUJCGTFj0QgK95URQIECBAgQIAAAQIECBAgQIAAAQIECBAgkFrAhXDq8Q5EcwJZ7Y35P//zP8vChQvLP//zP4+8YMaMGWXDhg1laGiovQIBTwlkBSAqkUbA+ZtmlBohUJ2AQFb8SASy4k1VJECAAAECBAgQIECAAAECBAgQIECAAAECqQVcCKce70A0J5DV3pj3d5o/f35Zu3ZtmTJlSnsFAp4SyApAVCKNgPM3zSg1QqA6AYGs+JEIZMWbqkiAAAECBAgQIECAAAECBAgQIECAAAECBFILuBBOPd6BaE4gq70xb926tZx++unNhy+++OKyevXqcvzxx7dXIOApgawARCXSCDh/04xSIwSqExDIih+JQFa8qYoECBAgQIAAAQIECBAgQIAAAQIECBAgQCC1gAvh1OMdiOZqC2SNtZ5+H8SWLVvK3Llzj7gNgawjJlQgkYDzN9EwtUKgMgGBrPiBCGTFm6pIgAABAgQIECBAgAABAgQIECBAgAABAgRSC7gQTj3egWhOIKv7Y84SyOq+lHcg0L6A87d9K08SINCZgEBWZ17tPC2Q1Y6SZwgQIECAAAECBAgQIECAAAECBAgQIECAAIGmgAthm6HfBQSyuj9BgazuG3uHwRNw/g7ezHVMoFcCAlnx0gJZ8aYqEiBAgAABAgQIECBAgAABAgQIECBAgACB1AIuhFOPt4rmBu0r/Aat30422UR/ZWEna/UsgW4LOH+7Law+gcEVEMiKn71AVrypigQIECBAgAABAgQIECBAgAABAgQIECBAILWAC+HU462iOQGlKsZQxSIEsqoYg0VUIuD8rWQQlkEgoYBAVvxQBbLiTVUkQIAAAQIECBAgQIAAAQIECBAgQIAAAQKpBVwIpx5vFc0JZFUxhioWIZBVxRgsohIB528lg7AMAgkFBLLihyqQFW+qIgECBAgQIECAAAECBAgQIECAAAECBAgQSC3gQjj1eKtoTiCrijFUsQiBrCrGYBGVCDh/KxmEZRBIKCCQFT9Ugax4UxUJECBAgAABAgQIECBAgAABAgQIECBAgEBqARfCqcerOQJVCQhkVTUOi5lgAefvBA/A2xNILCCQFT9cgax4UxUJECBAgAABAgQIECBAgAABAgQIECBAgEBqARfCqcerOQJVCQhkVTUOi5lgAefvBA/A2xNILCCQFT9cgax4UxUJECBAgAABAgQIECBAgAABAgQIECBAgEBqARfCqcerOQJVCQhkVTUOi5lgAefvBA/A2xNILCCQFT9cgax4UxUJECBAgAABAgQIECBAgAABAgQIECBAgEBqARfCqcerOQJVCYwVyKphgVu2bClz586tYSnWMEACzt8BGrZWCfRYQCArHlwgK95URQIECBAgQIAAAQIECBAgQIAAAQIECBAgkFrAhXDq8WqOQFUCAllVjcNiJljA+TvBA/D2BBILCGTFD1cgK95URQIECBAgQIAAAQIECBAgQIAAAQIECBAgkFrAhXDq8WqOQFUCAllVjcNiJljA+TvBA/D2BBILCGTFD1cgK95URQIECBAgQIAAAQIECBAgQIAAAQIECBAgkFrAhXDq8WqOQFUCAllVjcNiJljA+TvBA/D2BBILCGTFD1cgK95URQIECBAgQIAAAQIECBAgQIAAAQIECBAgkFrAhXDq8WqOAAECBCoVcP5WOhjLIpBAQCArfogCWfGmKhIgQIAAAQIECBAgQIAAAQIECBAgQIAAgdQCLoRTj1dzBAgQIFCpgPO30sFYFoEEAgJZ8UMUyIo3VZEAAQIECBAgQIAAAQIECBAgQIAAAQIECKQWcCGceryaI0CAAIFKBZy/lQ7GsggkEBDIih+iQFa8qYoECBAgQIAAAQIECBAgQIAAAQIECBAgQCC1gAvh1OPVHAECBAhUKuD8rXQwlkUggYBAVvwQBbLiTVUkQIAAAQIECBAgQIAAAQIECBAgQIAAAQKpBVwIpx6v5ggQIECgUgHnb6WDsSwCCQQEsuKHKJAVb6oiAQIECBAgQIAAAQIECBAgQIAAAQIECBBILeBCOPV4NUeAAAEClQo4fysdjGURSCAgkBU/RIGseFMVCRAgQIAAAQIECBAgQIAAAQIECBAgQIBAagEXwqnHqzkCBAgQqFTA+VvpYCyLQAIBgaz4IQpkxZuqSOD/sXcvwHaV5f343wkpASJyUy7OWGQGitEiCHJRasFWgSqXAhEIIaByEcEbBBCQBBECAQZErkFuchMoCKIyEFEKVRmsUgqoSHWU1FFubRikseJw+c27///Qk3P29exn77PedT5rJlOnZ61nv+/nWXsvnfWd9yVAgAABAgQIEKiUwH//93+n2bNnp8WLF48Z184775yuv/76tM4661RqzAZDgAABAgQIECBAgEC1BbwQrnZ/jI4AAQIE6ing+VvPvpoVgSoICGTFd0EgK95URQIECBAoRCAHEA444IAxo918883TTTfdlDbddNNCZlK/YQqPlN3TU089Nc2fP993q0JtHOR36n//93/TUUcdlS699NIxM65T2Kud4Re/+MU0b968CnXcUAgQIECAAAECBAgMXsAL4cEb+wQCBAgQIDBawPPXPUGAwKAEBLLiZQWy4k1VJECg5gJePKf08Y9/PH3pS19Kq666atHdFsgafvvafX9G3leDDI8Mf9bV+MTnnnsu3X///em+++5LP/nJT9LDDz+cli5d2hjc6quvnrbYYou02Wabpfe+971pxx13TOutt15q8l8XsflWAAAgAElEQVS+u5qMQFZXTEM9aZDfKc/FlASyhno7+zACBAgQIECAAIGKCHghXJFGGAYBAgQITCoBz99J1W6TJTBUAYGseG6BrHhTFQkQqLmAF88CWTW/xQc6PYGsgfKOKf7qq6+mRx55JJ177rnptttuSy+88ELXA9h1113T0UcfnXbYYYc0ZcqUrq/LJwpk9cQ1lJMFsvpntkJW/4YqECBAgAABAgQI1EvAC+F69dNsCBAgQKAMAc/fMvpklARKFBDIiu+aQFa8qYoECNRcQCBLIKvmt/hApyeQNVDeFYrn8NXChQvTBRdc0FMQa/QIP/axj6UFCxak9ddfv+vBC2R1TTW0EwWy+qcWyOrfUAUCBAgQIECAAIF6CXghXK9+mg0BAgQIlCHg+VtGn4ySQIkCAlnxXRPIijdVkQCBCRR46aWX0kMPPZTuuuuu9MADD6Sf/exnacmSJY0RbbrppmnGjBlpp512Sh/84AfTm9/85p5Xfcl1JjqQ9cwzz6R77rknLV68uLHlWJ5vPtZee+209dZbp+233z7tsssu6Z3vfGeaOnXquLvR7sWzLQvHzTrpLyw9kDXIUEvkzfHss8+muXPnpmuvvTakbP5dueKKKxq/o90cAlndKA33nEHeuxP9XByWpEDWsKR9DgECBAgQIECAQCkCXgiX0injJECAAIE6CXj+1qmb5kKgWgICWfH9EMiKN1WRAIEJEHjxxRfTt7/97XTmmWemH//4x12NYM8990wnnXRSI7jU5AHTssZEvXh+4okn0he/+MV0yy23dLXazWabbZZOOOGEtNdee6Vp06Z1ZTLypEEFsq6//vp0wAEH9DyeXi/YeeedU/6sddZZp+Wlrcay+eabp5tuuqnr8EmvY6vS+e3u58hx5nt33rx5bQONI4N+gwyP9DOvqo5r5JyWLVuWjjvuuHTxxRf3M9Ux12677bbpqquuagRbOx3DCGQ9/vjjad99920EUyfqmOjfilbOg/a47rrr0uzZs1/7mEE/F9t97yLn2ilsLJAVqa0WAQIECBAgQIBAHQS8EK5DF82BAAECBEoT8PwtrWPGS6AcAYGs+F4JZMWbqkiAwJAFfvvb36bPfe5z6YYbbuj5k1dfffX0qU99Kh1//PEp/+dujkG/eB49hrzqVw4OHX300Wnp0qXdDHGFc3Lw7Etf+lLacMMNe7pWIEsgq6cbpsPJAlmRmq1rvfzyy+ncc89tBLKaHfl3Lv8mHHrooWmLLbZIr3vd6xqn5d+1Rx99tLGi1tVXX90y9Jmvy78n06dPbzshgazh9FsgK9ZZICvWUzUCBAgQIECAAIH6C3ghXP8emyEBAgQIVE/A87d6PTEiAnUREMiK76RAVrypigQIDFEgr5By8MEHpx/+8Id9feqcOXPSOeeck974xjd2rDPMQFYOY+XwQ37p/sILL3QcW6sTet1uLNcRyBLIGvcN1+RCgaxIzda18jatH/7wh9Njjz025qQcyrzkkksaW5q2WhXw1VdfTffdd186/PDDU/59HX3kQFcObe2xxx5tJySQNZx+C2TFOh911FFp4cKFaeWVV25a2ApZsd6qESBAgAABAgQIlC/ghXD5PTQDAgQIEChPwPO3vJ4ZMYFSBASy4jslkBVvqiIBAkMS+NWvfpU+8pGP9B3GWj7cI444Ip111lkdV34ZViArr3Tz5S9/OX3hC1/oK4y1fH45QHHppZem9dZbr6sOCWRNbCDr+eefT4ccckhji8qRR75Pc3hwlVVW6aqPnU6yZWEnoRX/XuUtC3OYKgc4586dO2ZSOUi1aNGiNGvWrK62aL3nnnsaW4s++eSTY2rl390LL7yw7W+lQFZv99V4zxbIGq9c8+uWB0dbVRXIivVWjQABAgQIECBAoHwBL4TL76EZECBAgEB5Ap6/5fXMiAmUIiCQFd8pgax4UxUJEBiCwLJlyxpbcl188cWhn5YDWXlrwJVWWqll3WEFsvIqNQcddFBasmRJ2By7DZ3lDxTImthA1iOPPJJmzpyZfvnLX67Q/xyqydtqRR0CWb1J5u/j/vvvn+6///4xF2611VbpxhtvTBtvvHFvRYPObhXiy+UPPPDAdMEFF6TXv/71XX3aiy++2PiNPf/888c1T4Gsrpj7Pkkgq2/CFQrk7Trzd6XVIZAV660aAQIECBAgQIBA+QJeCJffQzMgQIAAgfIEPH/L65kREyhFQCArvlMCWfGmKhIgMASB66+/vrF6S6tj0003TUceeWRj6668IlReOeaJJ55I1113XWPVqaVLlza9NG/plVckete73tWy9jACWc8++2wjdHPbbbe1HEd+aXzMMcekGTNmpKlTp6YcxvjOd76Tzj777PTjH/+46XXdbjeWLxbImthA1je/+c0x28Ll/t15550pb0EZdQhk9SZ59913p5122qnlRfk7+IEPfKC3okFn51UD99tvv/Tggw+OqTieIF+7uf7gBz9oex8KZAU1tUMZgaxY507fX4GsWG/VCBAgQIAAAQIEyhfwQrj8HpoBAQIECJQn4PlbXs+MmEApAgJZ8Z0SyIo3VZEAgQEL5C20chjpu9/9btNPymGVvDXf29/+9jF/z8GsvLJNDms9/PDDTa//9Kc/3di6cNq0aU3/PoxA1hVXXNHYrq7ZkUM5eWWwvErPlClTxpzyu9/9Lh111FHp5ptvbnr97rvvni677LK07rrrtu3UsANZm2++ebrppuGGoFoF+yZiLCObke/TU045pfFv5PGe97wnfe1rX0s5OFjq0e77k0OIecu9VVddtW0gcOedd065d+uss85QGfI2orknOQTT6uj0+zHIAT/++ONp3333bfrb1ilo0mxcOdi12267Nd228Pbbb0/5t6TVMdGBrE5bzw2yD1Wt/fvf/z7Nnj073XvvvWOG2O93ahjPxSjXVr/7G2ywQfrWt76V8kp3rQ6BrKguqEOAAAECBAgQIFAXAS+E69JJ8yBAgACBkgQ8f0vqlrESKEtAICu+XwJZ8aYqEiAwYIFbb7017b333k0/Ja8WlbcMe8c73tF2FPfcc09jha0c7hp95Jey3/jGN9I222zTtMagXzw/99xz6eCDD265OtbChQvT3LlzG6titTpyKGvOnDnpn//5n5ue8vWvfz3ttddebY0EsoYbDhvZjFZbz40MLA34azaw8iUHsvI2knkFqscee6ylT7e/QYMAHmYgK//O5vBXq0MgaxAd7q9mq21Qc9V+w56Dfi72N/P/u7pV2DWfseOOOzaCnm9605tafpxAVlQn1CFAgAABAgQIEKiLgBfCdemkeRAgQIBASQKevyV1y1gJlCUgkBXfL4GseFMVCRAYoMCyZcvSJz/5yfTVr3616ad85Stfaaws1eSBscL5L730Ujr55JPT6aef3rTOOeec01hlqlmdQb94/t73vpf23HPP9MILL4wZW96CMa/+tdZaa3VUzivizJw5s2mdboI9AlkTF8hqFaw599xzG/dlyUepgaw87uOOOy5deOGFHfkPPfTQxkpf06dP73hu5Am2LPw/TStkjb2zmm2DOvKs8ayitvz6frY+7Xd1rl6+Q63CrrlGv89F91wvnXAuAQIECBAgQIBAXQS8EK5LJ82DAAECBEoS8PwtqVvGSqAsAYGs+H4JZMWbqkiAwAAF2q0A8/73vz9dc801Ka9w1c3xs5/9LOWAU7PVbnKQ6fLLL09rrLHGmFKDDGTl1TsWLFiQ5s2b13QK3axstfzCP/zhD+lTn/pUw2T0se2226YbbrghbbTRRi2pBLImLpDVKjhx3333pb/927/t5vYe9zntVtH5wQ9+kPKWoCOPVishtfoOlRjIyt/L/H05/PDDmwYcR2PnbUUXLVqUZs2a1TEcOu5GNbmwXdgkhzzzVqjdhDlz6Xah1bylW14ha+ONN245fCtkRXa2/1ovvvhiI1B4/vnntyyWnzs5qLzSSiv1/IGlBLLa/b51E3i1QlbPt4YLCBAgQIAAAQIEai7ghXDNG2x6BAgQIFBJAc/fSrbFoAjUQkAgK76NAlnxpioSIDBAgXYrfLRb1arZkNq9oN5kk03SLbfc0nTrw0EGstoFKnoNnOU55+2X8taMzY5Oq6EIZE1MIKtVKK/fLcW6/Vq2Cz32EshqtdpMiYGsHIQ76KCD0pIlS7plTBtuuGG6+uqr0w477ND1Nf2e2CnQee2116bZs2d3FRJrN+ePfOQjjZXC2q0AJpDVbzdjr28XQF7+Sf1st1lKIKvVMzGHKO+8884xgdPRXRDIir0vVSNAgAABAgQIEChfwAvh8ntoBgQIECBQnoDnb3k9M2ICpQgIZMV3SiAr3lRFAgQGKHDGGWekE088ccwndPsydfSF7QJLt99+e9p9993HfNYgA1ntthw74YQTUg459LJ6ST+rgQhkTUwgK29VeeSRR6Ycnhl55K04v/zlL6fVVlttgN+wlASyVuT96U9/2tgG9Uc/+lHT3528WtS9997btCd5JbqLLroo5XOGdeTv/H777dd05b/8O5m3UswhzWnTpjUdUg515TBWXg0s3wujj1wjh1V32mmntlMSyBpWxzt/TqctekdWyFsCn3XWWWnVVVftXHjEGSUEstptebzLLrs0fnPf8IY3tJ23QFZPt4WTCRAgQIAAAQIEJoGAF8KToMmmSIAAAQKVE/D8rVxLDIhAbQQEsuJbKZAVb6oiAQIDEmj3wne8qwc9+OCDabfddktPPvnkmFG32r5okIGsBx54oBF0yKGc0UdebefAAw/sSfe5555Lc+bMSXfccceY64444oiUVxVbZZVVmtYUyJqYQFarUF4322n1dHO0OLldIKvZqmqtgjd1WCEr/z7kcFyzMFbmy+HQY489Nn3+859PF198cVPRYYeycvhm4cKFLbc9zYPceeed02c+85m03XbbpTXXXLOxYlb+XXv00UcboZT8W9PsNyhf221gRyAr4tsYU+Oee+5phPCaPedGf8J4t9ssIZDVbpWwbrdrFMiKuSdVIUCAAAECBAgQqI+AF8L16aWZECBAgEA5Ap6/5fTKSAmUJiCQFd8xgax4UxUJEBiQQLtw0cyZM9Pll1+e1lhjjZ4+PW9Btv/++6f7779/zHWtVqQaZCCr3ZaMzbaL6zTZP/3pT2nu3LlNwyI5qJVX78kv4JsdAlkTE8i6++67m64+1GmLyU73Qrd/bxfIuu666xpb3o08WgVvjjrqqEYwaOWVV17h/BK2LMyrRC1evDh99rOfbbpKVJ5Q/v7kQOMb3/jG9PTTT6dPfepT6eabb27KvOmmm6bzzjuvEYRq8l9mu21N1+fl8eRAXF7lL/LYY4890qWXXprWW2+9jmUFsjoSDeWExx57LH30ox9tGSpsNojxbLdZ9UDWyy+/3Fj5q9kKmxtssEH6xje+kbbZZpuOPRHI6kjkBAIECBAgQIAAgUkm4IXwJGu46RIgQIBAJQQ8fyvRBoMgUEsBgaz4tgpkxZuqSIDAgAQGERAaT81BBrJabaG42WabpX/6p39Kb33rW3vWbRWMyOGQ/HnrrLNO05rjselmcK3muPnmm6ebbhpuCKpKY1lul7eUO/roo1egzFve3XjjjWnjjTfuhrivc9r1vZdA1he/+MWmqzRVPZCVtzXLq5GdffbZLVeJahZM6hSCysHH+fPnp0984hNp+vTpffWom4t/97vfpRyKaxUS66bGyHPyyn0XXnhh2mSTTbq6VCCrK6aBntTunsz348knn9xYEe3hhx8eM44cyrryyivT+973vq5ChIN8LkYg/eY3v0mzZs1qGkzbc8890xVXXJHWWmutjh8lkNWRyAkECBAgQIAAAQKTTMAL4UnWcNMlQIAAgUoIeP5Wog0GQaCWAgJZ8W0VyIo3VZEAgQEJtNrKLX9cfrGc//W6+swf//jHxtZdeXWt0cd4tlzrZurtVrrKq88cfvjhY8r0E1YSyGrdlaoFsvI2cXmLvBySGHl0Ws2sm/uu23N6CWT9+c9/Tscff3zKIbLRR2mBrFdeeSXlrd3yCjo//vGPW3J9+MMfThdccEHTVaKeffbZxop0o/s3slgONuXt0fI2q1OmTOm2LeM6L99PeZWyPN5WWxB2U/iYY45JecXAtddeu5vTG+cIZHVNNZATOwXy8n162mmnpVtvvbXxzGl2f+RQVg4m7r333h3v1SoHstqtjpXxmwVNWzVFIGsgt6uiBAgQIECAAAECBQt4IVxw8wydAAECBIoV8PwttnUGTqDyAgJZ8S0SyIo3VZEAgQEJtNtKrVX4o9NQ2r1EbrUNYj9bM+XxtAtkDSLE0Cp01GnVJStkDXe1rnxvtNpC8/TTT28EYoZx9BLIavddKCWQlYNYecvSvCrWbbfd1pb4iCOOaASN2gWTcrAl9ysHododebWeHHTaYostOoZd+ul73n7xkUceSWeeeWa64YYbeiqVVw7KAbUtt9yy5zEO4rds9OAH8UzoCaiiJ//iF79oBI3zNqfNjpErvL300kuNrTdzsLLZkVfSyvf9cccd1/a+r3IgK9//++23X8rbN44+3v/+96drrrkm5W0LuzkEsrpRcg4BAgQIECBAgMBkEvBCeDJ121wJECBAoCoCnr9V6YRxEKifgEBWfE8FsuJNVSRAYEACg3j5LpDVehs8gazhB7L+5V/+Je2www5jvkE5WPGBD3xgQN+sFctGBbJywClvmTf66DfQmOt12m6zG6jnnnsu3XnnnWnRokXp+9//fttLcgArB8wOOeSQNG3atI7lc8glbzGaw0w5ZNfueO9739tYoWjXXXdNr3/96zvW7ueEZ555Jj3wwANp8eLFjXBK3qpu6dKljZI5eJPDYXl71DymHXfcsbEKWK+rDi4fn0BWP50a37UvvvhiY4vKk046qeV9t+2226arrroqzZgx47UPydfl72u+X1sdW2+9dfrc5z7XuE+bfQeqGsjK48phsrzdZrMjr4558MEHdw0ukNU1lRMJECBAgAABAgQmiYAXwpOk0aZJgAABApUS8PytVDsMhkCtBASy4tspkBVvqiIBAgMSaLV6UP64vHpQDgCstNJKPX16qy3icpG6bFl4xhlnNH3R3inUIpA1/EBW3vrv6KOPXuEe7me7yp6+DP//yc8//3wjeHTLLbeMuXz01l7tQhittgGbqEBWXgnrqaeeSvfee28jtPK9732vq238tt9++3TeeeelvKJcr+GkX//6141VsDqtvJWhcyAqh13ySj7bbLNNX2Go8fQ9+pqJDmRFz6ddvU6/pYMey/JV0BYsWNC4t1sdeQvCq6++umnoM4cIczgxh7LabW+ZA3uHHXZY2meffdK666772kdVMZCVXfKqcK22ZNx9993TZZddtsI8OvVKIKuTkL8TIECAAAECBAhMNgEvhCdbx82XAAECBKog4PlbhS4YA4F6CghkxfdVICveVEUCBAYkMIiA0Hhq9hsoabdlYavtBfNL8Lzizlvf+taedVsFIzqFCMZj083gWs1x2MGjPNYqjaXVfTVnzpx00UUXNQI7wzh6CVn1cu7ysff7/cl1Ot27o50efPDB9NGPfjQ9+uijXRNm72OPPbYRkJs+fXrX140+Ma8+9PWvf72xwlZe5a/bI2+ldsUVV6S//Mu/7PaSSp0nkDX4duSQ4c9//vPG6lY5QNkuSJXDWFdeeWV63/ve1zJYmANMOTyY7/lOK7vl2eWVp/J9nVfMqmIgK68Cl7/3P/rRj8Y0I3+/r7322pS3b+zlEMjqRcu5BAgQIECAAAECk0HAC+HJ0GVzJECAAIGqCXj+Vq0jxkOgPgICWfG9FMiKN1WRAIEBCbRbuWfmzJkpbz20xhpr9PTpv/rVrxor0uTAxuij1apb/QZK2gWyvvnNb7Z8QdzuulaT/tOf/pTmzp2bLr744jGndAr6CGQNd4Ws3//+92n27NmNFZxGHjnY8vnPf77n1Zl6+iKMOLnd/Z1X0Mkrxy0/Sglk5aDJXXfdlT7xiU90FTSZNWtWY3u2d7zjHWHuzz77bDrnnHMa38V2wZls224lo/H2ddjXCWQNVvyPf/xjmj9/fuOe6nTksOsll1yS3v3ud3c6tfH3X/ziF+kzn/lMylultjpykOnSSy9trOSWj6oFsp5++unGb9Xtt9/edAqHHnpoyisS9hq2FMjq6hZyEgECBAgQIECAwCQS8EJ4EjXbVAkQIECgMgKev5VphYEQqJ2AQFZ8SwWy4k1VJEBgQALtwkXvec970te+9rVGkKGX44EHHkg77bRT04BEXnXkqKOOGlNukC+e240nbzV14IEH9jK99Nxzz6UcvLrjjjvGXHfEEUc0XuavssoqTWsKZA03kPXDH/4w/cM//MOYezEHCvLWWsM62t3feTWcefPmvTaUdue2Gne/gcb84b2ukJWv6bR9WT5nzz33bKwOlH9PpkyZEk6ex/Cb3/ymEQTJ3+dmway8ck8OvuVQWK9bJHYacP78P/zhDylvT9fqyP3JY3z55ZdfOyX/57y618jx5tBODhHmI9fM19100/99ZwSyOnWj/7/nkF8O3OaVnlod+Z7O91uvz8Zly5Y1Vt46++yzx9yn2267bbrqqqvSjBkzuvotGM/3tR+dPPa8elezIHKum8d94403NgKXvR4CWb2KOZ8AAQIECBAgQKDuAl4I173D5keAAAECVRTw/K1iV4yJQD0EBLLi+yiQFW+qIgECAxQ444wz0oknntj0E/JqHh/4wAd6+vS8wsfhhx/e9JrxBEr6ffGct4naf//90/333z9mTDkctnDhwrTyyit3PcdHHnkk5dXDfvnLX465plXgbPmJAlnDDWQ1uxf72aqy65tk1IlRgaxWK7pNVCArTzMHkXII8fjjj39t1muvvXYjtHjIIYekt73tbQMJYjXrxX/+5382Qll5W8KR28Pl73gO2UydOrVtC9t9P8fb+36uG73lqEBWP5rdX9sqlBWx5WYO8D300EPptNNOa2xlmI9Wq7cNMqjcvUbz7/jo63OALa9GOJ7Ao0BWL91wLgECBAgQIECAwGQQ8EJ4MnTZHAkQIECgagKev1XriPEQqI+AQFZ8LwWy4k1VJEBggALttvTLK/ecfPLJaaWVVupqBHkVjU9+8pPpq1/96pjzN9lkk3TLLbc0XUFjkC+e8wo0Rx55ZNMVT3bcccd0/fXXpze96U1dzS+flMMeOWjS7OgUYBPIGl4gq9Xqb+PdirPrG6TJiTmEccoppzT+jT5Gr5CVt03LW5vl7UJHH+MJZOUtxvJqPquuumpqd//1E3zM3/uTTjqpsXpcDj9uv/32PW9b1o/v6Gvz78mPfvSjdM0116TXve51KYdOu9lGrd0WrpHj67bW6N9Mgaxu5fo/b+nSpY2Q4WWXXdYotuuuuza+v+985zvHFToaPaJXXnmlcY/m0Gj+7uVtfkf/j7JBPhe7FcqByxxyzOHlVtuC5pUhzzrrrK6+Y80+VyCr2244jwABAgQIECBAYLIIeCE8WTptngQIECBQJQHP3yp1w1gI1EtAICu+nwJZ8aYqEiAwQIG8bda+++6bHn744TGfkrdRuuGGG9JGG23U1Qj+9V//Nf3jP/5jevLJJ8ec3y4IM+gXzzmQkrdNa3Zcd911jZU9ujly4OTggw9+bWWTkdeMXs2mWT2BrOEFsvLWb7mv99577wqtyAHD/G88K7l0c4+0OqdVmGZ0IKvdPVLVQFY/LlW6NmKlsej5jOz5MAJZ0eMvuV4OZeXv5zbbbJP23nvvNG3atJKn0/PYuwlj7bHHHo1Q2Xrrrddz/eUXCGSNm86FBAgQIECAAAECNRXwQrimjTUtAgQIEKi0gOdvpdtjcASKFhDIim+fQFa8qYoECAxQoFMI4bzzzkuf/vSnOwZY8io5eRWN5SuKjB5y3tYs/71ZEGbQgax2QbEPfehDjdWI1l9//Y7KN954YzrssMOarhQyciWiVoXqEsj685//nF5++eXGqkujj7zi2AEHHDDm/99NYK1jA3o44cEHH0y77bbbmHBgq20zeyg9rlP7DWTl7dLyCmzbbbfdmM9v9/0ZxgpZ4wKp6EWt+jRRwxXImij5yf25OYy1aNGixnbGrVbGarXVYq9yAlm9ijmfAAECBAgQIECg7gJeCNe9w+ZHgAABAlUU8PytYleMiUA9BASy4vsokBVvqiIBAgMWuPXWWxsrgDQ7unnpmrdkyytpHX744U1f3s6YMSPdfPPN6e1vf3vTzxh0ICuvbJWDKXkMzY6FCxemuXPnpqlTp7aUfuyxx9JHP/rRxjZTzY6vf/3raa+99mrbqaoGsvL2WXm7tvx/lx/PPPNMevrppxvBq7yKWh77v/3bv6UlS5akhx56KLVaWawqgay8aku+H0ce7bbNHPBXLPUbyGoXaBPIiutes/smrnrvlXIINK9gmA8rZPXuF3VFp+By1Of0Umf06nq9XNvu3BzAOv3001N+LrY6uvnvBd2ORyCrWynnESBAgAABAgQITBYBL4QnS6fNkwABAgSqJOD5W6VuGAuBegkIZMX3UyAr3lRFAgQGLNBuK7780XnrwosuuihttdVWY0aSw1i33XZbY0vAHNZpduSw04IFC1pu+TToQFYeU7vQWV59KL+AzgGeZqGsPK8jjzwy3XHHHU3nt/vuuzdWBlt33XXbdmrYgaxB3jatwgBVCGTlFbyOP/74lLeqHHnk1dCuvfbatNZaaw2SpmntM844o7HazOij2y0Llwey8j2WA3IPPPBAuvvuu9P8+fPTO97xjsbqczlMNPqwQlZvrW51//ZWZezZa6+9dso9/Iu/+Iu02mqrpS233DKtvPLKjX9//dd/3fj/538bb7xx4zdoypQpaY011mj83+WHQFa/XRj/9ZMlkPXrX/86HXPMMU235V2ul5+XefWsWbNmdVw5sxtxgaxulJxDgAABAgQIECAwmQS8EFxXyOsAACAASURBVJ5M3TZXAgQIEKiKgOdvVTphHATqJyCQFd9Tgax4UxUJEBiCQN7Kbc6cOS23J8qBghxyyeest956KQexnnjiiXTJJZc0giCttjXKq2PlVV5yaKTVMYxAVqdVsvLYDjzwwMbL6DzmHIrI13zjG99IZ555ZiME0+zIL6dzyGePPfbo2CWBrJvSpptu2tGp3xOeffbZtP/++6fvfve7K5Q64YQTGqsMrbTSSv1+RMvrf/jDH6a/+Zu/GVj90YXvu+++tPXWWwtkDU28+Qe163vUSkYCWRPX5LoHsvLqiDm0fNJJJ7V81mX96DBWrimQNXH3tU8mQIAAAQIECBCopoAXwtXsi1ERIECAQL0FPH/r3V+zIzCRAgJZ8foCWfGmKhIgMASB/ML5uOOOSxdeeGHop5133nnp05/+dNuVNIYRyMqT+slPfpJmzpzZciWv8Uz8iCOOSGeddVaaPn16x8vrFMjKKzLlLa3yCj8jjyqskPXggw+m3XbbLT355JMrjG3k9m8dmzXOE4YdyMpbR+atMq2QNc6GBV0mkBUEWdEydQ5k5WD1ySefnK655pq2+jmUnVfKzFtoNvkfkOPunEDWuOlcSIAAAQIECBAgUFMBL4Rr2ljTIkCAAIFKC3j+Vro9BkegaAGBrPj2CWTFm6pIgMCQBJ5++umUtzjLq2VFHN2GlYYVyMqret1www2NrQlbrejVy7zzqlh5dbC8Ylg3R50CWSO3whs59yoEspqNYZNNNkm33HJL25Xauulhp3OGHcg699xzG/ezQFanzgz27wJZg/Wd6Op1DGTlwOoVV1zR2Np16dKlbYk33HDDxmqYu+yyS2gYK3+oQNZE390+nwABAgQIECBAoGoCXghXrSPGQ4AAAQKTQcDzdzJ02RwJTIyAQFa8u0BWvKmKBAgMUWDJkiXpyCOPTHfccUdfn3rooYc2VlDKq2p0OoYVyMrjeOmll9KiRYvSiSee2Fcoa/vtt2+8zO5lC766BLJyT3MIaN68eWmVVVZZob0THch6+eWXG+M644wzVhhXDhLkrSXf8IY3dLod+/r7sANZeTu8vM2mQFZfbev74vEEsqJCPptvvnm66abhbAfaN1ShBaJ6FTn98WyFmUPJ+Rmfn4GXXXZZxyBWHm9+1p1//vlpyy23jBz+a7UEsgbCqigBAgQIECBAgEDBAl4IF9w8QydAgACBYgU8f4ttnYETqLyAQFZ8iwSy4k1VJEBgyAJPPfVU+vznP5+uvPLKnj959dVXb2x9OHfu3LTqqqt2df0wA1l5QK+88kq69dZb00knnZQef/zxrsY48qQ999yzsapIXjWkl6Oqgaw8j7yC1JQpU16bzmqrrdZ4AZ+3JPyrv/qrRpBpo402SmuuuWZ63ete13LaEx3I+q//+q80Z86cdNddd60wxhNOOCGdeuqpaaWVVuqlZT2fO+xAVl6pbMGCBY3va16tbfQxciWzdvffzjvvnHLv1llnnZ7n7IKUBLLcBc0EHnvssTRr1qz08MMPtwTKgae89ehb3vKWgSPmZ23eYvcLX/hCV5+Vf0vz+euvv35X54/nJIGs8ai5hgABAgQIECBAoM4CXgjXubvmRoAAAQJVFfD8rWpnjItA+QICWfE9FMiKN1WRAIEJEMihpXvuuSflVTi+//3vdzWCHFTKIad3vvOdPW1rNOxA1vLJPPHEE+mcc85JV199dVerZW222WYpB3v22muvNG3atK5MRp40qEBWzwMZ4AUTHch65JFH0syZM9Mvf/nLFWaZAw+zZ88e4Mz/v9KDCmTloOMWW2zRCDnmFZHyymxbbbXVayu0WSFr4K1t+wECWRPrX8VPX7ZsWWPlurwSVaej2+19O9Xp5u95lcgcKM4B1VZb9+ZVEPOz/5BDDhnXs66bcSw/RyCrFy3nEiBAgAABAgQITAYBL4QnQ5fNkQABAgSqJuD5W7WOGA+B+ggIZMX3UiAr3lRFAgQmUCC/vP2P//iP9O1vfzvdd9996Wc/+1ljy6N85FDIjBkz0k477ZQ++MEPpje/+c0rrLLU7bAnKpC1fHzPPPNMI3y2ePHixkomDz30UONP+aV0Dr/kFUx23333RtBs6tSp3U5rzHkCWYPfVi1v3bbffvutYL/BBhukb33rW40AUx2Pdt+f6BWy2t3DpdgOYjWwUgJZ+jecu7TXlajyqPIWv3llyX6eMd3OLj/XcxA5B8ZGh7J23XXXdMopp/QcrO72s0efJ5A1XjnXESBAgAABAgQI1FXAC+G6dta8CBAgQKDKAp6/Ve6OsREoW0AgK75/AlnxpioSIFBzgYkOZA2LVyBrsIGsl19+Oc2bNy+dccYZK7T0/e9/f/ra176W3vjGNw6r1UP9HIGs3rgFsmY3wqelHoPoX6RFDjidfvrpjYBVr0feSjBv+dvtdr+91h95fl4FM/8u5tW58phzADmvcHnYYYel6dOn91O6p2sFsnricjIBAgQIECBAgMAkEPBCeBI02RQJECBAoHICnr+Va4kBEaiNgEBWfCsFsuJNVSRAoOYCAlkpjVzJqOR2T+SWhc8//3xji61bbrllBcK8CkwOR6y88sol07Ycu0BWb20dRKDHClm99aCfswfRv37GM/LaX//61+mYY45Jt91227hLfuxjH0sLFixI66+//rhrdHvhq6++2hjrXXfdlU488cT0lre8pdtLw84TyAqjVIgAAQIECBAgQKAmAl4I16SRpkGAAAECRQl4/hbVLoMlUJSAQFZ8uwSy4k1VJECg5gICWQJZEbf4L37xi7TPPvukRx99dIVyeWuuAw88MOIjKllDIKu3tgwi0DOeQFZvo07p1FNPTfPnzx9zWd5WNW/VmbeQ7XTYsrCT0Pj+vmzZsvSVr3wlnXbaaWnp0qUti+yxxx4pr4KV/91+++0tz8u9zL3ee++907Rp08Y3qEKuEsgqpFGGSYAAAQIECBAgMDQBL4SHRu2DCBAgQIDAawKev24GAgQGJSCQFS8rkBVvqiIBAjUXEMgSyIq4xb/5zW+mHHgYeWywwQbpW9/6Vtpqq60iPqKSNQSyemuLQJYtC3u7Y1qfnYNYeUW+c845Z0wQdPRVH/rQh9JFF12UNtxww7RkyZJ05JFHpjvuuKPtUPK9euyxx6YddtghTZ06NWrYlaojkFWpdhgMAQIECBAgQIBABQS8EK5AEwyBAAECBCadgOfvpGu5CRMYmoBAVjy1QFa8qYoECNRcQCBLIKvfWzxvvXXKKac0/o08dtxxx5S3UXzTm97U70dU9nqBrN5aI5AlkNXbHbPi2a+88kp6/PHHG0GsK664ohGu6nTMmTMnnXXWWStsQ/i73/0u5e1Ub7755k6Xp8022ywddthhaebMmWm99dZLTf4HXMcaVT1BIKuqnTEuAgQIECBAgACBiRLwQnii5H0uAQIECExmAc/fydx9cycwWAGBrHhfgax4UxUJEKi5gECWQFa/t/jzzz+fDjnkkEZIYuSRAw8LFy5MK6+8cr8fUdnrhxnIqizCBA+slC0LJ5ipyI9/6aWX0lNPPZV++tOfpjvvvDMtXry4Ecjq5lh99dXTcccdl+bOnZtWXXXVMZe88MIL6fTTT2/8RnV7bLvttimvtvV3f/d36W1ve1tac801iw5oCWR123nnESBAgAABAgQITBYBL4QnS6fNkwABAgSqJOD5W6VuGAuBegkIZMX3UyAr3lRFAgRqLiCQJZDV7y2eAxL77rtvevjhh1cotWjRovTxj3+83/KVvl4ga+LbI5A18T2IHkHeTnDevHnpoYceGlfprbfeuhG0et/73tc2MJVX3Lr11lvTSSed1HXQa+SAcujr3e9+d1qwYEF617veNa6xTuRFAlkTqe+zCRAgQIAAAQIEqijghXAVu2JMBAgQIFB3Ac/funfY/AhMnIBAVry9QFa8qYoECNRcQCBLIKvfW/zuu+9OO+200wplclDhO9/5Ttpuu+36LV/p6wWyJr49AlkT34PoESxbtqyxutXFF1/cU+m11167Ea7KWwxOnz6962t/+9vfNq675pprur5m+Yk5+JVX4Zo6dWrP1070BQJZE90Bn0+AAAECBAgQIFA1AS+Eq9YR4yFAgACBySDg+TsZumyOBCZGQCAr3l0gK95URQIEai4gkCWQVfNbfKDTE8gaKG9XxQWyumIq7qQnnngiHXDAASn3t9ORA6AzZ85M8+fPT295y1s6nd7073m1rPvvvz+deeaZ6dvf/nZXNT784Q+nSy+9NK211lpdnV+1kwSyqtYR4yFAgAABAgQIEJhoAS+EJ7oDPp8AAQIEJqOA5+9k7Lo5ExiOgEBWvLNAVrypigQI1FxAIEsgq+a3+ECnJ5A1UN6uigtkdcVU5En33XdfOuigg9KSJUuajj8HsfLfjzrqqLTRRhu13Z6wW4CXXnop5c89++yz0+LFi1tetu2226arrroqzZgxo9vSlTtPIKtyLTEgAgQIECBAgACBCRbwQniCG+DjCRAgQGBSCnj+Tsq2mzSBoQgIZMUzC2TFm6pIgEDNBQSyBLJqfosPdHoCWQPl7aq4QFZXTEWelMNR55xzTjr++ONXGH8OQ+XVs/bZZ5+07rrrDmRuecWsn//85+nyyy9P1157bVq6dOlrn5ODYIsWLUqzZs0KCYENZAJdFBXI6gLJKQQIECBAgAABApNKwAvhSdVukyVAgACBigh4/lakEYZBoIYCAlnxTRXIijdVkQCBmgsIZAlk1fwWr8T02gUfdt5553T99denddZZpxJjLW0QAlmlday38f7hD39In/3sZ9P//M//pL//+79Pu+yyS3rzm9+cpkyZ0luhPs7+85//nP793/+9sWJWXj1ru+22S1/4whfS1KlT+6g68ZcKZE18D4yAAAECBAgQIECgWgJeCFerH0ZDgAABApNDwPN3cvTZLAlMhIBAVry6QFa8qYoECNRcQCBLIKvmt3glpieQVYk2jHsQp556apo/f/6Y6zfffPN00003pU033XTctV1IYKIEBLImSt7nEiBAgAABAgQIVFXAC+Gqdsa4CBAgQKDOAp6/de6uuRGYWAGBrHh/gax4UxUJECBAgAABAgQIECBAgAABAgQIECBAgECtBbwQrnV7TY4AAQIEKirg+VvRxhgWgRoICGTFN1EgK95URQIECBAgQIAAAQIECBAgQIAAAQIECBAgUGsBL4Rr3V6TI0CAAIGKCnj+VrQxhkWgBgICWfFNFMiKN1WRAAECBAgQIECAAAECBAgQIECAAAECBAjUWsAL4Vq31+QIECBAoKICnr8VbYxhEaiBgEBWfBMFsuJNVSRAgAABAgQIECBAgAABAgQIECBAgAABArUW8EK41u01OQIECBCoqIDnb0UbY1gEaiAgkBXfRIGseFMVCRAgQIAAAQIECBAgQIAAAQIECBAgQIBArQW8EK51e02OAAECBCoq4Plb0cYYFoEaCAhkxTdRICveVEUCBAgQIECAAAECBAgQIECAAAECBAgQIFBrAS+Ea91ekyNAgACBigp4/la0MYZFoAYCAlnxTRTIijdVkQABAgQIECBAgAABAgQIECBAgAABAgQI1FrAC+Fat9fkCBAgQKCiAp6/FW2MYRGogYBAVnwTBbLiTVUkQIAAAQIECBAgQIAAAQIECBAgQIAAAQK1FvBCuNbtNTkCBAgQqKiA529FG2NYBGogIJAV30SBrHhTFQkQIECAAAECBAgQIECAAAECBAgQIECAQK0FvBCudXtNjgABAgQqKuD5W9HGGBaBGggIZMU3USAr3lRFAgQIECBAgAABAgQIECBAgAABAgQIECBQawEvhGvdXpMjQIAAgYoKeP5WtDGGRaAGAgJZ8U0UyIo3VZEAAQIECBAgQIAAAQIECBAgQIAAAQIECNRawAvhWrfX5AgQIECgogKevxVtjGERqIGAQFZ8EwWy4k1VJECAAAECBAgQIECAAAECBAgQIECAAAECtRbwQrjW7TU5AgQIEKiogOdvRRtjWARqICCQFd9Egax4UxUJECBAgAABAgQIECBAgAABAgQIECBAgECtBbwQrnV7TY4AAQIEKirg+VvRxhgWgRoICGTFN1EgK95URQIECBAgQIAAAQIECBAgQIAAAQIECBAgUGsBL4Rr3V6TI0CAAIGKCnj+VrQxhkWgBgICWfFNFMiKN1WRAAECBAgQIECAAAECBAgQIECAAAECBAjUWsAL4Vq31+QIECBAoKICnr8VbYxhEaiBgEBWfBMFsuJNVSRAgAABAgQIECBAgAABAgQIECBAgAABArUWaPLCptbzNTkCBAgQIFBFgVdfXeF1fxWHaEwECBQiIJAV3yiBrHhTFQkQIECAAAECBAgQIECAAAECBAgQIECAQK0FBLJq3V6TI0CAAIFCBASyCmmUYRIoQEAgK75JAlnxpioSIECAAAECBAgQIECAAAECBAgQIECAAIFaCwhk1bq9JkeAAAEChQgIZBXSKMMkUICAQFZ8kwSy4k1VJECAAAECBAgQIECAAAECBAgQIECAAAECtRYQyKp1e02OAAECBAoREMgqpFGGSaAAAYGs+C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ogsylgAAIABJREFU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v+PXTtGcSAIgiCI/v9pOcvB2UqWLogHqLREj5k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ATgUg9AAAgAElEQVS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N/nD2oAACAASURBV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1XHJxAAAC6JJREFU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f6F2T18xYJECBAgAABAgQIECBAgAABAgQIECBAgAABAgQIECBAgAABAgQIEBgS+Fz+1tMf98AJsi6/IN9GgAABAgQIECBAgAABAgQIECBAgAABAgQIECBAgAABAgQIECBA4F2B083T6Y977iTIevfB+jcCBAgQIECAAAECBAgQIECAAAECBAgQIECAAAECBAgQIECAAAEClwVON0+nP+65qiDr8vP2bQQIECBAgAABAgQIECBAgAABAgQIECBAgAABAgQIECBAgAABAgTeFTjdPJ3+uHfv5N8IECBAgAABAgQIECBAgAABAgQIECBAgAABAgQIECBAgAABAgQIECDwm4Ag6zc/vyZAgAABAgQIECBAgAABAgQIECBAgAABAgQIECBAgAABAgQIECBAgMCfgCDLYyBAgAABAgQIECBAgAABAgQIECBAgAABAgQIECBAgAABAgQIECBAgEAkIMiKIM0QIECAAAECBAgQIECAAAECBAgQIECAAAECBAgQIECAAAECBAgQIEBAkOUNECBAgAABAgQIECBAgAABAgQIECBAgAABAgQIECBAgAABAgQIECBAIBIQZEWQZggQIECAAAECBAgQIECAAAECBAgQIECAAAECBAgQIECAAAECBAgQICDI8gYIECBAgAABAgQIECBAgAABAgQIECBAgAABAgQIECBAgAABAgQIECAQCQiyIkgzBAgQIECAAAECBAgQIECAAAECBAgQIECAAAECBAgQIECAAAECBAgQEGR5AwQIECBAgAABAgQIECBAgAABAgQIECBAgAABAgQIECBAgAABAgQIEIgEBFkRpBkCBAgQIECAAAECBAgQIECAAAECBAgQIECAAAECBAgQIECAAAECBAgIsrwBAgQIECBAgAABAgQIECBAgAABAgQIECBAgAABAgQIECBAgAABAgQIRAKCrAjSDAECBAgQIECAAAECBAgQIECAAAECBAgQIECAAAECBAgQIECAAAECBARZ3gABAgQIECBAgAABAgQIECBAgAABAgQIECBAgAABAgQIECBAgAABAgQiAUFWBGmGAAECBAgQIECAAAECBAgQIECAAAECBAgQIECAAAECBAgQIECAAAECgixvgAABAgQIECBAgAABAgQIECBAgAABAgQIECBAgAABAgQIECBAgAABApGAICuCNEOAAAECBAgQIECAAAECBAgQIECAAAECBAgQIECAAAECBAgQIECAAAFBljdAgAABAgQIECBAgAABAgQIECBAgAABAgQIECBAgAABAgQIECBAgACBSECQFUGaIUCAAAECBAgQIECAAAECBAgQIECAAAECBAgQIECAAAECBAgQIECAgCDLGyBAgAABAgQIECBAgAABAgQIECBAgAABAgQIECBAgAABAgQIECBAgEAkIMiKIM0QIECAAAECBAgQIECAAAECBAgQIECAAAECBAgQIECAAAECBAgQIEBAkOUNECBAgAABAgQIECBAgAABAgQIECBAgAABAgQIECBAgAABAgQIECBAIBIQZEWQZggQIECAAAECBAgQIECAAAECBAgQIECAAAECBAgQIECAAAECBAgQICDI8gYIECBAgAABAgQIECBAgAABAgQIECBAgAABAgQIECBAgAABAgQIECAQCQiyIkgzBAgQIECAAAECBAgQIECAAAECBAgQIECAAAECBAgQIECAAAECBAgQEGR5AwQIECBAgAABAgQIECBAgAABAgQIECBAgAABAgQIECBAgAABAgQIEIgEBFkRpBkCBAgQIECAAAECBAgQIECAAAECBAgQIECAAAECBAgQIECAAAECBAgIsrwBAgQIECBAgAABAgQIECBAgAABAgQIECBAgAABAgQIECBAgAABAgQIRAKCrAjSDAECBAgQIECAAAECBAgQIECAAAECBAgQIECAAAECBAgQIECAAAECBARZ3gABAgQIECBAgAABAgQIECBAgAABAgQIECBAgAABAgQIECBAgAABAgQiAUFWBGmGAAECBAgQIECAAAECBAgQIECAAAECBAgQIECAAAECBAgQIECAAAECgixvgAABAgQIECBAgAABAgQIECBAgAABAgQIECBAgAABAgQIECBAgAABApGAICuCNEOAAAECBAgQIECAAAECBAgQIECAAAECBAgQIECAAAECBAgQIECAAAFBljdAgAABAgQIECBAgAABAgQIECBAgAABAgQIECBAgAABAgQIECBAgACBSECQFUGaIUCAAAECBAgQIECAAAECBAgQIECAAAECBAgQIECAAAECBAgQIECAgCDLGyBAgAABAgQIECBAgAABAgQIECBAgAABAgQIECBAgAABAgQIECBAgEAkIMiKIM0QIECAAAECBAgQIECAAAECBAgQIECAAAECBAgQIECAAAECBAgQIEBAkOUNECBAgAABAgQIECBAgAABAgQIECBAgAABAgQIECBAgAABAgQIECBAIBIQZEWQZggQIECAAAECBAgQIECAAAECBAgQIECAAAECBAgQIECAAAECBAgQICDI8gYIECBAgAABAgQIECBAgAABAgQIECBAgAABAgQIfNu1QwIAAAAAQf9fe8LIAQNZAgQIECBAgAABAgQmAUPWBClDgAABAgQIECBAgAABAgQIECBAgAABAgQIECBAgAABAgQIECBAgACBAHbBckJpirvtAAAAAElFTkSuQmCC">
            <a:extLst>
              <a:ext uri="{FF2B5EF4-FFF2-40B4-BE49-F238E27FC236}">
                <a16:creationId xmlns:a16="http://schemas.microsoft.com/office/drawing/2014/main" id="{44000413-9ACB-4E04-98CF-B630A2F1EE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9932" y="872648"/>
            <a:ext cx="5724525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06251A-AC30-4777-AECF-DD728BA4E426}"/>
              </a:ext>
            </a:extLst>
          </p:cNvPr>
          <p:cNvSpPr/>
          <p:nvPr/>
        </p:nvSpPr>
        <p:spPr>
          <a:xfrm>
            <a:off x="2024799" y="1171852"/>
            <a:ext cx="4837636" cy="4964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D3B0124-6F6B-402F-93AC-B277CC02B856}"/>
              </a:ext>
            </a:extLst>
          </p:cNvPr>
          <p:cNvSpPr/>
          <p:nvPr/>
        </p:nvSpPr>
        <p:spPr>
          <a:xfrm>
            <a:off x="2355538" y="1553595"/>
            <a:ext cx="4169546" cy="90615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0EFE78-0E47-44A0-8B71-D75A88A3BE74}"/>
              </a:ext>
            </a:extLst>
          </p:cNvPr>
          <p:cNvSpPr txBox="1"/>
          <p:nvPr/>
        </p:nvSpPr>
        <p:spPr>
          <a:xfrm>
            <a:off x="2432478" y="1839761"/>
            <a:ext cx="410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： 새로운 비밀번호는 특수문자</a:t>
            </a:r>
            <a:r>
              <a:rPr lang="en-US" altLang="ko-KR" sz="900" dirty="0"/>
              <a:t>, </a:t>
            </a:r>
            <a:r>
              <a:rPr lang="ko-KR" altLang="en-US" sz="900" dirty="0"/>
              <a:t>영문</a:t>
            </a:r>
            <a:r>
              <a:rPr lang="en-US" altLang="ko-KR" sz="900" dirty="0"/>
              <a:t>(</a:t>
            </a:r>
            <a:r>
              <a:rPr lang="ko-KR" altLang="en-US" sz="900" dirty="0"/>
              <a:t>대</a:t>
            </a:r>
            <a:r>
              <a:rPr lang="en-US" altLang="ko-KR" sz="900" dirty="0"/>
              <a:t>/</a:t>
            </a:r>
            <a:r>
              <a:rPr lang="ko-KR" altLang="en-US" sz="900" dirty="0"/>
              <a:t>소문자</a:t>
            </a:r>
            <a:r>
              <a:rPr lang="en-US" altLang="ko-KR" sz="900" dirty="0"/>
              <a:t>), </a:t>
            </a:r>
            <a:r>
              <a:rPr lang="ko-KR" altLang="en-US" sz="900" dirty="0"/>
              <a:t>숫자 </a:t>
            </a:r>
            <a:r>
              <a:rPr lang="en-US" altLang="ko-KR" sz="900" dirty="0"/>
              <a:t>3</a:t>
            </a:r>
            <a:r>
              <a:rPr lang="ko-KR" altLang="en-US" sz="900" dirty="0"/>
              <a:t>가지를 조합하여 </a:t>
            </a:r>
            <a:r>
              <a:rPr lang="en-US" altLang="ko-KR" sz="900" dirty="0"/>
              <a:t>8~24</a:t>
            </a:r>
            <a:r>
              <a:rPr lang="ko-KR" altLang="en-US" sz="900" dirty="0"/>
              <a:t>자 이내로 입력하시기를 바랍니다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2419E98-215E-4E5D-AF39-28E0655901A1}"/>
              </a:ext>
            </a:extLst>
          </p:cNvPr>
          <p:cNvSpPr/>
          <p:nvPr/>
        </p:nvSpPr>
        <p:spPr>
          <a:xfrm>
            <a:off x="2337782" y="2719505"/>
            <a:ext cx="4187302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기존 패스워드 입력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CE174D1-0E27-4CD1-97EE-5554D37F3373}"/>
              </a:ext>
            </a:extLst>
          </p:cNvPr>
          <p:cNvSpPr/>
          <p:nvPr/>
        </p:nvSpPr>
        <p:spPr>
          <a:xfrm>
            <a:off x="2346660" y="3556307"/>
            <a:ext cx="4187302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변경할 패스워드 입력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D69C3B6-E5D3-41DD-9179-153BD78D9F66}"/>
              </a:ext>
            </a:extLst>
          </p:cNvPr>
          <p:cNvSpPr/>
          <p:nvPr/>
        </p:nvSpPr>
        <p:spPr>
          <a:xfrm>
            <a:off x="2346660" y="4440431"/>
            <a:ext cx="4187302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변경할 패스워드 확인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8168179-9678-4AA9-B086-847ED4D9B91C}"/>
              </a:ext>
            </a:extLst>
          </p:cNvPr>
          <p:cNvSpPr/>
          <p:nvPr/>
        </p:nvSpPr>
        <p:spPr>
          <a:xfrm>
            <a:off x="5397620" y="5221032"/>
            <a:ext cx="1127464" cy="3784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12E142B-D210-4CEB-A66A-B8A60EEE7DB8}"/>
              </a:ext>
            </a:extLst>
          </p:cNvPr>
          <p:cNvSpPr/>
          <p:nvPr/>
        </p:nvSpPr>
        <p:spPr>
          <a:xfrm>
            <a:off x="1865001" y="1012054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47EF538-2F43-41CF-8F13-7FBCF78602C0}"/>
              </a:ext>
            </a:extLst>
          </p:cNvPr>
          <p:cNvSpPr/>
          <p:nvPr/>
        </p:nvSpPr>
        <p:spPr>
          <a:xfrm>
            <a:off x="2195740" y="1420210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D254473-674B-4610-A2CA-60511E279DF1}"/>
              </a:ext>
            </a:extLst>
          </p:cNvPr>
          <p:cNvSpPr/>
          <p:nvPr/>
        </p:nvSpPr>
        <p:spPr>
          <a:xfrm>
            <a:off x="2195740" y="2551520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12EC072-D7CD-4FAF-BCD8-6B6CC1613873}"/>
              </a:ext>
            </a:extLst>
          </p:cNvPr>
          <p:cNvSpPr/>
          <p:nvPr/>
        </p:nvSpPr>
        <p:spPr>
          <a:xfrm>
            <a:off x="2195740" y="3425361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478020F-2CC9-4FB4-91F1-919D59D6FED5}"/>
              </a:ext>
            </a:extLst>
          </p:cNvPr>
          <p:cNvSpPr/>
          <p:nvPr/>
        </p:nvSpPr>
        <p:spPr>
          <a:xfrm>
            <a:off x="5246693" y="5053093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D940FC8-2775-451E-8E54-6CD2D3CEF7C1}"/>
              </a:ext>
            </a:extLst>
          </p:cNvPr>
          <p:cNvSpPr/>
          <p:nvPr/>
        </p:nvSpPr>
        <p:spPr>
          <a:xfrm>
            <a:off x="2186165" y="4308767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735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553473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DV020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강좌개설 검토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URQ013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강좌개설 신청을 받아서 승인여부를 검토하는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행정처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강좌개설 신청이 들어오면 강좌개설 신청 목록에 들어오게 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B45BAD9E-DF4C-71BE-6295-A14BE37C2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37" y="910620"/>
            <a:ext cx="8192101" cy="52380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AC07B88-3B25-A35F-49E3-4027AB51D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615" y="5906456"/>
            <a:ext cx="2914286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95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829548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강좌개설 검토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URQ013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강좌개설 신청을 받아서 승인여부를 검토하는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행정처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게시글을 클릭하여 들어오면 강좌개설 승인 거절을 할 수 있다 첨부된 파일을 읽어보고 개설이 가능하면 승인 문제점이 있거나 고쳐야할 부분이 있으면 거절내용에 자세하게 문제점을 적어서 거절 버튼을 누르면 교수에게 알림 기능으로 거절되었다고 연락이 간다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1CB35CE-FDF8-0D2B-A903-DB10E287D171}"/>
              </a:ext>
            </a:extLst>
          </p:cNvPr>
          <p:cNvGraphicFramePr>
            <a:graphicFrameLocks noGrp="1"/>
          </p:cNvGraphicFramePr>
          <p:nvPr/>
        </p:nvGraphicFramePr>
        <p:xfrm>
          <a:off x="2055303" y="-125834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8A799C15-2D81-04BC-EA9B-4FC6E4C1407F}"/>
              </a:ext>
            </a:extLst>
          </p:cNvPr>
          <p:cNvSpPr/>
          <p:nvPr/>
        </p:nvSpPr>
        <p:spPr>
          <a:xfrm>
            <a:off x="663231" y="1707803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2D0E7F-1AC1-7B25-6C1C-C03F94EED3E8}"/>
              </a:ext>
            </a:extLst>
          </p:cNvPr>
          <p:cNvSpPr/>
          <p:nvPr/>
        </p:nvSpPr>
        <p:spPr>
          <a:xfrm>
            <a:off x="664218" y="2758203"/>
            <a:ext cx="1323833" cy="416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거절 내용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FAFCC0-1192-6BFB-A38B-50935BA56CB9}"/>
              </a:ext>
            </a:extLst>
          </p:cNvPr>
          <p:cNvSpPr/>
          <p:nvPr/>
        </p:nvSpPr>
        <p:spPr>
          <a:xfrm>
            <a:off x="663230" y="2229343"/>
            <a:ext cx="1323833" cy="3859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첨부파일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7C2F92-C45D-8E58-468B-C9A1D9EC6985}"/>
              </a:ext>
            </a:extLst>
          </p:cNvPr>
          <p:cNvSpPr/>
          <p:nvPr/>
        </p:nvSpPr>
        <p:spPr>
          <a:xfrm>
            <a:off x="2055303" y="1753038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It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학과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 강좌개설 신청합니다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36DB73-A84E-E7A1-D28D-675A0C9C1713}"/>
              </a:ext>
            </a:extLst>
          </p:cNvPr>
          <p:cNvSpPr/>
          <p:nvPr/>
        </p:nvSpPr>
        <p:spPr>
          <a:xfrm>
            <a:off x="2055302" y="3174893"/>
            <a:ext cx="6183676" cy="1429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거절한 이유 및 문제점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C2B5F2-94F0-1F2D-F17E-9300A2612767}"/>
              </a:ext>
            </a:extLst>
          </p:cNvPr>
          <p:cNvSpPr/>
          <p:nvPr/>
        </p:nvSpPr>
        <p:spPr>
          <a:xfrm>
            <a:off x="2046913" y="2243967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강의 계획서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.pdf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A2E4C5-B744-AFF5-D9D0-94658AB401E1}"/>
              </a:ext>
            </a:extLst>
          </p:cNvPr>
          <p:cNvSpPr/>
          <p:nvPr/>
        </p:nvSpPr>
        <p:spPr>
          <a:xfrm>
            <a:off x="578841" y="1409350"/>
            <a:ext cx="7902429" cy="4261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0FCFD72-5B4A-8677-7DBA-C8A9AC7A7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302" y="2743876"/>
            <a:ext cx="5886450" cy="419100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23AD258-68B4-689D-930F-AA8749A4FB78}"/>
              </a:ext>
            </a:extLst>
          </p:cNvPr>
          <p:cNvSpPr/>
          <p:nvPr/>
        </p:nvSpPr>
        <p:spPr>
          <a:xfrm>
            <a:off x="5210070" y="5209735"/>
            <a:ext cx="1048117" cy="3114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승인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493FCE9-9503-1D09-02D6-819EDC69D8E6}"/>
              </a:ext>
            </a:extLst>
          </p:cNvPr>
          <p:cNvSpPr/>
          <p:nvPr/>
        </p:nvSpPr>
        <p:spPr>
          <a:xfrm>
            <a:off x="6605545" y="5200674"/>
            <a:ext cx="1048117" cy="3114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거절</a:t>
            </a:r>
          </a:p>
        </p:txBody>
      </p:sp>
    </p:spTree>
    <p:extLst>
      <p:ext uri="{BB962C8B-B14F-4D97-AF65-F5344CB8AC3E}">
        <p14:creationId xmlns:p14="http://schemas.microsoft.com/office/powerpoint/2010/main" val="2359344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297115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강좌개설 신청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URQ015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강좌 개설을 신청하기 위한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제목은 강좌개설 신청할 제목을 입력한다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첨부파일은 강의 계획서를 업로드한다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과제내용은 특이사항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추가적인 내용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등을 입력하여 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신청하기 버튼을 누르면 행정처에 강좌개설 신청이 보내진다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 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7A6EEAD7-B332-740E-BC28-D57FE1569907}"/>
              </a:ext>
            </a:extLst>
          </p:cNvPr>
          <p:cNvGraphicFramePr>
            <a:graphicFrameLocks noGrp="1"/>
          </p:cNvGraphicFramePr>
          <p:nvPr/>
        </p:nvGraphicFramePr>
        <p:xfrm>
          <a:off x="1879134" y="-411060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8769C81F-2ECD-D16C-A152-31A834416D21}"/>
              </a:ext>
            </a:extLst>
          </p:cNvPr>
          <p:cNvSpPr/>
          <p:nvPr/>
        </p:nvSpPr>
        <p:spPr>
          <a:xfrm>
            <a:off x="487062" y="1422577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제목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5BBB21C-A83B-368C-1F3E-954473D24163}"/>
              </a:ext>
            </a:extLst>
          </p:cNvPr>
          <p:cNvSpPr/>
          <p:nvPr/>
        </p:nvSpPr>
        <p:spPr>
          <a:xfrm>
            <a:off x="488049" y="2472977"/>
            <a:ext cx="1323833" cy="416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과제내용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2FF9C5-ACE9-14CE-7E3C-BFBBDE33B17B}"/>
              </a:ext>
            </a:extLst>
          </p:cNvPr>
          <p:cNvSpPr/>
          <p:nvPr/>
        </p:nvSpPr>
        <p:spPr>
          <a:xfrm>
            <a:off x="487061" y="1944117"/>
            <a:ext cx="1323833" cy="3859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첨부파일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0B9E728-5705-03CE-7517-E40BF9B6EDF9}"/>
              </a:ext>
            </a:extLst>
          </p:cNvPr>
          <p:cNvSpPr/>
          <p:nvPr/>
        </p:nvSpPr>
        <p:spPr>
          <a:xfrm>
            <a:off x="1879134" y="1467812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강좌개설 신청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C95146-96C6-0980-300E-F8575B9A0869}"/>
              </a:ext>
            </a:extLst>
          </p:cNvPr>
          <p:cNvSpPr/>
          <p:nvPr/>
        </p:nvSpPr>
        <p:spPr>
          <a:xfrm>
            <a:off x="1879133" y="2889667"/>
            <a:ext cx="6183676" cy="1429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추가적인 내용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8C8D997-3E47-49CC-A5D8-F2437FF1D7CA}"/>
              </a:ext>
            </a:extLst>
          </p:cNvPr>
          <p:cNvSpPr/>
          <p:nvPr/>
        </p:nvSpPr>
        <p:spPr>
          <a:xfrm>
            <a:off x="1870744" y="1958741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강의 계획서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.pdf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51BA141-10C4-2BA8-2118-89A062E0509F}"/>
              </a:ext>
            </a:extLst>
          </p:cNvPr>
          <p:cNvSpPr/>
          <p:nvPr/>
        </p:nvSpPr>
        <p:spPr>
          <a:xfrm>
            <a:off x="402672" y="1124124"/>
            <a:ext cx="7902429" cy="4261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56FC77-DEB6-4AB3-DA3A-6A41BE2B228F}"/>
              </a:ext>
            </a:extLst>
          </p:cNvPr>
          <p:cNvSpPr/>
          <p:nvPr/>
        </p:nvSpPr>
        <p:spPr>
          <a:xfrm>
            <a:off x="6738976" y="4478300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신청하기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255E0C4B-7B0D-0F1C-E9B2-915901563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133" y="2458650"/>
            <a:ext cx="58864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04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694297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공지 및 강의자료 상세보기 수정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URQ016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공지 및 강의자료 게시판에서 글쓰기 검색 게시글 목록을 확인 가능하고 상세보기시 수정도 가능하다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1.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검색 하고싶은 강의자료에 제목을 입력하면 거기에 맞는 게시물이 나온다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강의자료나 공지사항이 올라오는 부분이다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3.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글쓰기 버튼을 누르면 등록페이지로 넘어 간다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글쓰기는 교수 권한일 경우에만 나오고 학생이 권한일 경우는 나오지 않는다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게시글을 누르면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4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번 화면으로 넘어가고 상세보기가 가능하다 수정을 원한다면 수정하기 버튼을 누르면 수정 페이지 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번으로 넘어간다 수정 하고싶은 부분을 수정하고 완료 버튼을 누르면 게시판에 업로드 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수정하기는 작성자가 같아야지 수정하기 버튼이 활성화 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80DF5437-5E98-8C32-6CB5-2071AA73F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34" y="662599"/>
            <a:ext cx="7097372" cy="2575551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C333F05-F344-9191-A4AD-BCA53595608E}"/>
              </a:ext>
            </a:extLst>
          </p:cNvPr>
          <p:cNvCxnSpPr/>
          <p:nvPr/>
        </p:nvCxnSpPr>
        <p:spPr>
          <a:xfrm>
            <a:off x="0" y="3657600"/>
            <a:ext cx="8808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1CD24D-52AB-0E11-F4AF-26E23018890D}"/>
              </a:ext>
            </a:extLst>
          </p:cNvPr>
          <p:cNvSpPr/>
          <p:nvPr/>
        </p:nvSpPr>
        <p:spPr>
          <a:xfrm>
            <a:off x="746333" y="1107348"/>
            <a:ext cx="7097372" cy="41824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4D4D09-C0EA-A2DD-3004-72B8040F6B14}"/>
              </a:ext>
            </a:extLst>
          </p:cNvPr>
          <p:cNvSpPr/>
          <p:nvPr/>
        </p:nvSpPr>
        <p:spPr>
          <a:xfrm>
            <a:off x="452408" y="1107347"/>
            <a:ext cx="293924" cy="2385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C01AA9-52BD-B22D-1638-84706D4E71D5}"/>
              </a:ext>
            </a:extLst>
          </p:cNvPr>
          <p:cNvSpPr/>
          <p:nvPr/>
        </p:nvSpPr>
        <p:spPr>
          <a:xfrm>
            <a:off x="746333" y="1607240"/>
            <a:ext cx="7097372" cy="143796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838BAB-1C8A-B8B3-459E-2EAC3AF2762F}"/>
              </a:ext>
            </a:extLst>
          </p:cNvPr>
          <p:cNvSpPr/>
          <p:nvPr/>
        </p:nvSpPr>
        <p:spPr>
          <a:xfrm>
            <a:off x="452408" y="1607240"/>
            <a:ext cx="293924" cy="23851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B2C317-3D30-5D9F-C72A-D03FFCA9A01B}"/>
              </a:ext>
            </a:extLst>
          </p:cNvPr>
          <p:cNvSpPr/>
          <p:nvPr/>
        </p:nvSpPr>
        <p:spPr>
          <a:xfrm>
            <a:off x="6996418" y="3039090"/>
            <a:ext cx="847287" cy="19905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205B37-5297-1F58-914E-164338B01020}"/>
              </a:ext>
            </a:extLst>
          </p:cNvPr>
          <p:cNvSpPr/>
          <p:nvPr/>
        </p:nvSpPr>
        <p:spPr>
          <a:xfrm>
            <a:off x="7549780" y="3238149"/>
            <a:ext cx="293925" cy="26844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680DED-D61A-0349-9DE2-E45907F52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79" y="3900749"/>
            <a:ext cx="8324680" cy="2742857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26C3127-F8F8-479B-7FEC-D72DF7D0B1AC}"/>
              </a:ext>
            </a:extLst>
          </p:cNvPr>
          <p:cNvSpPr/>
          <p:nvPr/>
        </p:nvSpPr>
        <p:spPr>
          <a:xfrm>
            <a:off x="0" y="4001728"/>
            <a:ext cx="4093828" cy="264187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C5EF55-6B80-8245-DFDD-F76E88A3E4AC}"/>
              </a:ext>
            </a:extLst>
          </p:cNvPr>
          <p:cNvSpPr/>
          <p:nvPr/>
        </p:nvSpPr>
        <p:spPr>
          <a:xfrm>
            <a:off x="0" y="3733281"/>
            <a:ext cx="293925" cy="26844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9341BA-3623-8FCC-7553-E2DD314AF191}"/>
              </a:ext>
            </a:extLst>
          </p:cNvPr>
          <p:cNvSpPr/>
          <p:nvPr/>
        </p:nvSpPr>
        <p:spPr>
          <a:xfrm>
            <a:off x="4598565" y="3997500"/>
            <a:ext cx="4093828" cy="264187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A50E445-77EF-E57F-1A9B-38DA0A8829F3}"/>
              </a:ext>
            </a:extLst>
          </p:cNvPr>
          <p:cNvSpPr/>
          <p:nvPr/>
        </p:nvSpPr>
        <p:spPr>
          <a:xfrm>
            <a:off x="4598565" y="3716322"/>
            <a:ext cx="293925" cy="26844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960A66-D0AD-FB84-6908-04A175DB7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167" y="3045841"/>
            <a:ext cx="1709322" cy="35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41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1083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강의자료 및 공지 등록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URQ016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강의자료 및 공지를 등록할 수 있는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1.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제목은 강의자료 및 공지사항에 제목을 입력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첨부파일은 강의자료 및 공지사항에서 배포 해야 할 파일을 업로드한다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3.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과제내용은 좀 더 상세한 내용을 입력하는 부분이다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4.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등록하기를 누르면 게시판에  업로드 된다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8C7683-8F87-CAF3-2C81-C173C4E319FD}"/>
              </a:ext>
            </a:extLst>
          </p:cNvPr>
          <p:cNvSpPr/>
          <p:nvPr/>
        </p:nvSpPr>
        <p:spPr>
          <a:xfrm>
            <a:off x="428339" y="1607134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제목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1FE74A-FC26-6517-D432-9531F12F7140}"/>
              </a:ext>
            </a:extLst>
          </p:cNvPr>
          <p:cNvSpPr/>
          <p:nvPr/>
        </p:nvSpPr>
        <p:spPr>
          <a:xfrm>
            <a:off x="429326" y="2657534"/>
            <a:ext cx="1323833" cy="416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과제내용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C0CB3B-E229-66CD-D285-690BABD4AEBA}"/>
              </a:ext>
            </a:extLst>
          </p:cNvPr>
          <p:cNvSpPr/>
          <p:nvPr/>
        </p:nvSpPr>
        <p:spPr>
          <a:xfrm>
            <a:off x="428338" y="2128674"/>
            <a:ext cx="1323833" cy="3859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첨부파일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6BC5D6-E035-250B-48AC-331889C739F8}"/>
              </a:ext>
            </a:extLst>
          </p:cNvPr>
          <p:cNvSpPr/>
          <p:nvPr/>
        </p:nvSpPr>
        <p:spPr>
          <a:xfrm>
            <a:off x="1820411" y="1652369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주차 강의 자료입니다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CCDC8A-95BE-E66B-F01A-7DA0B478CCB5}"/>
              </a:ext>
            </a:extLst>
          </p:cNvPr>
          <p:cNvSpPr/>
          <p:nvPr/>
        </p:nvSpPr>
        <p:spPr>
          <a:xfrm>
            <a:off x="1820410" y="3074224"/>
            <a:ext cx="6183676" cy="1429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추가적인 내용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9BF560-E80E-59C7-2EBB-C13AB8AFB1BE}"/>
              </a:ext>
            </a:extLst>
          </p:cNvPr>
          <p:cNvSpPr/>
          <p:nvPr/>
        </p:nvSpPr>
        <p:spPr>
          <a:xfrm>
            <a:off x="1812021" y="2143298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주차 강의자료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.pdf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4C9B12-FB33-C925-CD7B-4B9584148255}"/>
              </a:ext>
            </a:extLst>
          </p:cNvPr>
          <p:cNvSpPr/>
          <p:nvPr/>
        </p:nvSpPr>
        <p:spPr>
          <a:xfrm>
            <a:off x="343949" y="1308681"/>
            <a:ext cx="7902429" cy="4261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01D803-4E2C-D602-EE35-ABCB516495CB}"/>
              </a:ext>
            </a:extLst>
          </p:cNvPr>
          <p:cNvSpPr/>
          <p:nvPr/>
        </p:nvSpPr>
        <p:spPr>
          <a:xfrm>
            <a:off x="6680253" y="4662857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등록하기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D865D9B-CFDD-4D69-4BAB-6FCA1502D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10" y="2643207"/>
            <a:ext cx="58864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14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694650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과제 조회 제출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URQ017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과제 게시판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황하경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해당 제목을 클릭하면 과제 제출 페이지로 이동한다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제출 여부를 확인할 수 있으며 제출 완료 상태일 때에는 해당 과제 페이지로 이동하여 수정하거나 내용을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해당 과제 페이지로 이동하여 수정하거나 내용을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제출 완료와 </a:t>
                      </a:r>
                      <a:r>
                        <a:rPr lang="ko-KR" alt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미제출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상태가 요구된다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68F1BBF-DB6C-4095-9E1C-47844588382E}"/>
              </a:ext>
            </a:extLst>
          </p:cNvPr>
          <p:cNvSpPr/>
          <p:nvPr/>
        </p:nvSpPr>
        <p:spPr>
          <a:xfrm>
            <a:off x="315884" y="931025"/>
            <a:ext cx="8079971" cy="55861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FC27E46-BA3E-4C94-B536-C8EE7341B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699834"/>
              </p:ext>
            </p:extLst>
          </p:nvPr>
        </p:nvGraphicFramePr>
        <p:xfrm>
          <a:off x="315883" y="1003057"/>
          <a:ext cx="8079973" cy="406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926">
                  <a:extLst>
                    <a:ext uri="{9D8B030D-6E8A-4147-A177-3AD203B41FA5}">
                      <a16:colId xmlns:a16="http://schemas.microsoft.com/office/drawing/2014/main" val="1859454164"/>
                    </a:ext>
                  </a:extLst>
                </a:gridCol>
                <a:gridCol w="3643952">
                  <a:extLst>
                    <a:ext uri="{9D8B030D-6E8A-4147-A177-3AD203B41FA5}">
                      <a16:colId xmlns:a16="http://schemas.microsoft.com/office/drawing/2014/main" val="224114443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17530742"/>
                    </a:ext>
                  </a:extLst>
                </a:gridCol>
                <a:gridCol w="996287">
                  <a:extLst>
                    <a:ext uri="{9D8B030D-6E8A-4147-A177-3AD203B41FA5}">
                      <a16:colId xmlns:a16="http://schemas.microsoft.com/office/drawing/2014/main" val="636771982"/>
                    </a:ext>
                  </a:extLst>
                </a:gridCol>
                <a:gridCol w="1091821">
                  <a:extLst>
                    <a:ext uri="{9D8B030D-6E8A-4147-A177-3AD203B41FA5}">
                      <a16:colId xmlns:a16="http://schemas.microsoft.com/office/drawing/2014/main" val="2523128114"/>
                    </a:ext>
                  </a:extLst>
                </a:gridCol>
                <a:gridCol w="889587">
                  <a:extLst>
                    <a:ext uri="{9D8B030D-6E8A-4147-A177-3AD203B41FA5}">
                      <a16:colId xmlns:a16="http://schemas.microsoft.com/office/drawing/2014/main" val="2670752077"/>
                    </a:ext>
                  </a:extLst>
                </a:gridCol>
              </a:tblGrid>
              <a:tr h="406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과제제목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제출여부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제출시작일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제출종료일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제출인원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87139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2D66399-A1BC-40FE-B03C-56C327D11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456847"/>
              </p:ext>
            </p:extLst>
          </p:nvPr>
        </p:nvGraphicFramePr>
        <p:xfrm>
          <a:off x="315883" y="1409567"/>
          <a:ext cx="8079972" cy="1181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926">
                  <a:extLst>
                    <a:ext uri="{9D8B030D-6E8A-4147-A177-3AD203B41FA5}">
                      <a16:colId xmlns:a16="http://schemas.microsoft.com/office/drawing/2014/main" val="3227213677"/>
                    </a:ext>
                  </a:extLst>
                </a:gridCol>
                <a:gridCol w="3630304">
                  <a:extLst>
                    <a:ext uri="{9D8B030D-6E8A-4147-A177-3AD203B41FA5}">
                      <a16:colId xmlns:a16="http://schemas.microsoft.com/office/drawing/2014/main" val="3062242321"/>
                    </a:ext>
                  </a:extLst>
                </a:gridCol>
                <a:gridCol w="941696">
                  <a:extLst>
                    <a:ext uri="{9D8B030D-6E8A-4147-A177-3AD203B41FA5}">
                      <a16:colId xmlns:a16="http://schemas.microsoft.com/office/drawing/2014/main" val="2629567420"/>
                    </a:ext>
                  </a:extLst>
                </a:gridCol>
                <a:gridCol w="955343">
                  <a:extLst>
                    <a:ext uri="{9D8B030D-6E8A-4147-A177-3AD203B41FA5}">
                      <a16:colId xmlns:a16="http://schemas.microsoft.com/office/drawing/2014/main" val="2153850551"/>
                    </a:ext>
                  </a:extLst>
                </a:gridCol>
                <a:gridCol w="1105469">
                  <a:extLst>
                    <a:ext uri="{9D8B030D-6E8A-4147-A177-3AD203B41FA5}">
                      <a16:colId xmlns:a16="http://schemas.microsoft.com/office/drawing/2014/main" val="3547341852"/>
                    </a:ext>
                  </a:extLst>
                </a:gridCol>
                <a:gridCol w="903234">
                  <a:extLst>
                    <a:ext uri="{9D8B030D-6E8A-4147-A177-3AD203B41FA5}">
                      <a16:colId xmlns:a16="http://schemas.microsoft.com/office/drawing/2014/main" val="3262350149"/>
                    </a:ext>
                  </a:extLst>
                </a:gridCol>
              </a:tblGrid>
              <a:tr h="610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u="sng" dirty="0">
                          <a:solidFill>
                            <a:schemeClr val="tx1"/>
                          </a:solidFill>
                        </a:rPr>
                        <a:t>자기소개서 제출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제출완료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2022-03-15 11:00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2022-03-18 23:00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20/35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948267"/>
                  </a:ext>
                </a:extLst>
              </a:tr>
              <a:tr h="489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>
                          <a:solidFill>
                            <a:schemeClr val="tx1"/>
                          </a:solidFill>
                        </a:rPr>
                        <a:t>기업설명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rgbClr val="FF0000"/>
                          </a:solidFill>
                        </a:rPr>
                        <a:t>미제출</a:t>
                      </a:r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2022-03-15 11:00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2022-03-18 23:00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19/35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66184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95A01222-0D31-4014-B221-F3831D475DA4}"/>
              </a:ext>
            </a:extLst>
          </p:cNvPr>
          <p:cNvSpPr/>
          <p:nvPr/>
        </p:nvSpPr>
        <p:spPr>
          <a:xfrm>
            <a:off x="1813375" y="1249715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897C01F-A7F4-4DB3-AF09-DB1CD8FCF788}"/>
              </a:ext>
            </a:extLst>
          </p:cNvPr>
          <p:cNvSpPr/>
          <p:nvPr/>
        </p:nvSpPr>
        <p:spPr>
          <a:xfrm>
            <a:off x="4355869" y="1249612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E839408-ECD0-4232-A727-BD4AC9ED0384}"/>
              </a:ext>
            </a:extLst>
          </p:cNvPr>
          <p:cNvSpPr/>
          <p:nvPr/>
        </p:nvSpPr>
        <p:spPr>
          <a:xfrm>
            <a:off x="7461689" y="1321938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C5367E-40DB-9EE1-977E-73ABAE7BDC32}"/>
              </a:ext>
            </a:extLst>
          </p:cNvPr>
          <p:cNvSpPr/>
          <p:nvPr/>
        </p:nvSpPr>
        <p:spPr>
          <a:xfrm>
            <a:off x="7072022" y="2628999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등록하기</a:t>
            </a:r>
          </a:p>
        </p:txBody>
      </p:sp>
    </p:spTree>
    <p:extLst>
      <p:ext uri="{BB962C8B-B14F-4D97-AF65-F5344CB8AC3E}">
        <p14:creationId xmlns:p14="http://schemas.microsoft.com/office/powerpoint/2010/main" val="3554372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786855" y="419450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905719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과제 등록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URQ017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과제게시판 등록하는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교수가 학생들에게  과제를 내줄 때 사용하는 페이지로 제목과 넘겨줄 첨부파일 업로드 내용을 적어서 등록하기를 누르면 강의 게시판에 올라가는 형식이다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7CC14A5-BE59-70C4-9105-09012D4ABFE2}"/>
              </a:ext>
            </a:extLst>
          </p:cNvPr>
          <p:cNvSpPr/>
          <p:nvPr/>
        </p:nvSpPr>
        <p:spPr>
          <a:xfrm>
            <a:off x="394783" y="2253087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제목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8E590C-7464-6715-E345-0D4F57AEB2D9}"/>
              </a:ext>
            </a:extLst>
          </p:cNvPr>
          <p:cNvSpPr/>
          <p:nvPr/>
        </p:nvSpPr>
        <p:spPr>
          <a:xfrm>
            <a:off x="395770" y="3303487"/>
            <a:ext cx="1323833" cy="416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과제내용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7C06FE-2EFF-713B-BBFB-B32BCE83D71B}"/>
              </a:ext>
            </a:extLst>
          </p:cNvPr>
          <p:cNvSpPr/>
          <p:nvPr/>
        </p:nvSpPr>
        <p:spPr>
          <a:xfrm>
            <a:off x="394782" y="2774627"/>
            <a:ext cx="1323833" cy="3859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첨부파일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1A16C4-3532-23FB-290E-E3AE8AFCDE0A}"/>
              </a:ext>
            </a:extLst>
          </p:cNvPr>
          <p:cNvSpPr/>
          <p:nvPr/>
        </p:nvSpPr>
        <p:spPr>
          <a:xfrm>
            <a:off x="394782" y="1731546"/>
            <a:ext cx="1323833" cy="4166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제출기한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5F7B07-74B9-6C89-65E1-C1B1A80A2BC5}"/>
              </a:ext>
            </a:extLst>
          </p:cNvPr>
          <p:cNvSpPr/>
          <p:nvPr/>
        </p:nvSpPr>
        <p:spPr>
          <a:xfrm>
            <a:off x="1786855" y="1761525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2022-03-15 11:00 ~ 2022-03-18 23:00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F94695-EAB4-D462-FAF7-3F4F40640F1F}"/>
              </a:ext>
            </a:extLst>
          </p:cNvPr>
          <p:cNvSpPr/>
          <p:nvPr/>
        </p:nvSpPr>
        <p:spPr>
          <a:xfrm>
            <a:off x="1786855" y="2298322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자기소개서 제출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D90C3A-A4BA-7B34-1883-38B522605448}"/>
              </a:ext>
            </a:extLst>
          </p:cNvPr>
          <p:cNvSpPr/>
          <p:nvPr/>
        </p:nvSpPr>
        <p:spPr>
          <a:xfrm>
            <a:off x="1786854" y="3720177"/>
            <a:ext cx="6183676" cy="1429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자기소개서 제출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8D1924-49AF-4AD8-FBB7-7AF7B9B9C02A}"/>
              </a:ext>
            </a:extLst>
          </p:cNvPr>
          <p:cNvSpPr/>
          <p:nvPr/>
        </p:nvSpPr>
        <p:spPr>
          <a:xfrm>
            <a:off x="1786854" y="2789251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과제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-2201000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홍길동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자기소개서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hwp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1C0F91-3C1E-0152-32FC-B9293E3035BD}"/>
              </a:ext>
            </a:extLst>
          </p:cNvPr>
          <p:cNvSpPr/>
          <p:nvPr/>
        </p:nvSpPr>
        <p:spPr>
          <a:xfrm>
            <a:off x="310393" y="1031846"/>
            <a:ext cx="7902429" cy="5184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A66EEA-062E-086B-42D2-7D5C0D63C3C5}"/>
              </a:ext>
            </a:extLst>
          </p:cNvPr>
          <p:cNvSpPr/>
          <p:nvPr/>
        </p:nvSpPr>
        <p:spPr>
          <a:xfrm>
            <a:off x="6646697" y="5308810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등록하기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8B95B2D-6055-EEB2-4E40-F2EE5F9DB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854" y="3289160"/>
            <a:ext cx="58864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69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770368" y="883651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EE389A6-77CF-614A-2D80-F001DC005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532049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9783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8542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59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18315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66770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93377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84623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53712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과제 제출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URQ023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과제 제출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황하경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교수가 올려놓은 과제를 클릭하면 이 화면으로 넘어오며 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번 부분은 교수 게시물 상세보기 화면이다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바로 밑으로 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번  학생 제출 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form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이 나오며 학생은 저기에서 과제를 적어서 제출하고 제출하기 버튼을 누르면 과제 리스트에 넘어가게 된다 그럼 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번 현재 제출 인원에 추가가 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번 수정하기는 교수 권한만 활성화 된다 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교수는 수정하고 싶은 부분을 바꾸고 수정하기를 누르면 수정이 완료된다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번은 학생만 활성화 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E7AE60D-9B93-EA2A-909C-335DFCD11E31}"/>
              </a:ext>
            </a:extLst>
          </p:cNvPr>
          <p:cNvSpPr/>
          <p:nvPr/>
        </p:nvSpPr>
        <p:spPr>
          <a:xfrm>
            <a:off x="223896" y="748738"/>
            <a:ext cx="8079971" cy="60545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3DB5B7-8030-E597-D288-502F9B60FE6E}"/>
              </a:ext>
            </a:extLst>
          </p:cNvPr>
          <p:cNvSpPr/>
          <p:nvPr/>
        </p:nvSpPr>
        <p:spPr>
          <a:xfrm>
            <a:off x="412979" y="1043293"/>
            <a:ext cx="1323833" cy="4166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/>
              <a:t>교수명</a:t>
            </a:r>
            <a:endParaRPr lang="ko-KR" altLang="en-US" sz="11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00FC4A-798B-6438-8B6B-92A910CDE43A}"/>
              </a:ext>
            </a:extLst>
          </p:cNvPr>
          <p:cNvSpPr/>
          <p:nvPr/>
        </p:nvSpPr>
        <p:spPr>
          <a:xfrm>
            <a:off x="412979" y="1531633"/>
            <a:ext cx="1323833" cy="416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제목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4D9C45-6465-AC3B-4BDE-C145A00EE9AA}"/>
              </a:ext>
            </a:extLst>
          </p:cNvPr>
          <p:cNvSpPr/>
          <p:nvPr/>
        </p:nvSpPr>
        <p:spPr>
          <a:xfrm>
            <a:off x="412979" y="2011197"/>
            <a:ext cx="1323833" cy="416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과제내용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084464-877C-80FD-05E4-79A03D9221C7}"/>
              </a:ext>
            </a:extLst>
          </p:cNvPr>
          <p:cNvSpPr/>
          <p:nvPr/>
        </p:nvSpPr>
        <p:spPr>
          <a:xfrm>
            <a:off x="412979" y="2490760"/>
            <a:ext cx="1323833" cy="3859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첨부파일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AC4A83-5314-1925-E78B-28C03B182D01}"/>
              </a:ext>
            </a:extLst>
          </p:cNvPr>
          <p:cNvSpPr/>
          <p:nvPr/>
        </p:nvSpPr>
        <p:spPr>
          <a:xfrm>
            <a:off x="4358423" y="1043293"/>
            <a:ext cx="1076932" cy="4166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제출기한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9B99B4-F9F5-7B4F-30C4-BAA59FF450C9}"/>
              </a:ext>
            </a:extLst>
          </p:cNvPr>
          <p:cNvSpPr/>
          <p:nvPr/>
        </p:nvSpPr>
        <p:spPr>
          <a:xfrm>
            <a:off x="412979" y="3744105"/>
            <a:ext cx="1323833" cy="416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과제 제출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6FE62E-DF5E-9CAD-5DAB-BE566B29043C}"/>
              </a:ext>
            </a:extLst>
          </p:cNvPr>
          <p:cNvSpPr/>
          <p:nvPr/>
        </p:nvSpPr>
        <p:spPr>
          <a:xfrm>
            <a:off x="412979" y="4223668"/>
            <a:ext cx="1323833" cy="3859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제출 파일 목록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D95BF0-8A44-2276-EA17-1B387FF5CEC6}"/>
              </a:ext>
            </a:extLst>
          </p:cNvPr>
          <p:cNvSpPr/>
          <p:nvPr/>
        </p:nvSpPr>
        <p:spPr>
          <a:xfrm>
            <a:off x="412978" y="4672524"/>
            <a:ext cx="1323833" cy="3859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과제 내용 입력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4812AD6-D56E-E25A-1D33-4DFCE43B9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245" y="4648508"/>
            <a:ext cx="5886450" cy="4191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B97723-E25C-BDFF-F753-9CA0248DA83F}"/>
              </a:ext>
            </a:extLst>
          </p:cNvPr>
          <p:cNvSpPr/>
          <p:nvPr/>
        </p:nvSpPr>
        <p:spPr>
          <a:xfrm>
            <a:off x="426626" y="5096038"/>
            <a:ext cx="7562101" cy="1284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과제 내용을 입력해 주세요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98A7FD5-547D-1140-3680-AE4D97C5A51F}"/>
              </a:ext>
            </a:extLst>
          </p:cNvPr>
          <p:cNvSpPr/>
          <p:nvPr/>
        </p:nvSpPr>
        <p:spPr>
          <a:xfrm>
            <a:off x="1791403" y="4237316"/>
            <a:ext cx="6197324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과제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-201947 </a:t>
            </a:r>
            <a:r>
              <a:rPr lang="ko-KR" altLang="en-US" sz="1100" dirty="0" err="1">
                <a:solidFill>
                  <a:schemeClr val="accent1">
                    <a:lumMod val="75000"/>
                  </a:schemeClr>
                </a:solidFill>
              </a:rPr>
              <a:t>황하경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 자기소개서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hwp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F5B0F1-FB67-5C05-4EEB-E03D4F3E84FB}"/>
              </a:ext>
            </a:extLst>
          </p:cNvPr>
          <p:cNvSpPr/>
          <p:nvPr/>
        </p:nvSpPr>
        <p:spPr>
          <a:xfrm>
            <a:off x="1791403" y="3776016"/>
            <a:ext cx="5049672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982A5F-5610-6769-AC71-9BB267E04FA1}"/>
              </a:ext>
            </a:extLst>
          </p:cNvPr>
          <p:cNvSpPr/>
          <p:nvPr/>
        </p:nvSpPr>
        <p:spPr>
          <a:xfrm>
            <a:off x="1805051" y="1073272"/>
            <a:ext cx="2470245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accent1">
                    <a:lumMod val="75000"/>
                  </a:schemeClr>
                </a:solidFill>
              </a:rPr>
              <a:t>황하경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DF97CD3-B9E7-94CA-9132-17B13ACE6BCF}"/>
              </a:ext>
            </a:extLst>
          </p:cNvPr>
          <p:cNvSpPr/>
          <p:nvPr/>
        </p:nvSpPr>
        <p:spPr>
          <a:xfrm>
            <a:off x="5518482" y="1070589"/>
            <a:ext cx="2470245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2022-03-15 11:00 ~ </a:t>
            </a:r>
          </a:p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2022-03-18 23:00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BFEBDB-F2B1-6BCA-DA2F-12D1C580AD1C}"/>
              </a:ext>
            </a:extLst>
          </p:cNvPr>
          <p:cNvSpPr/>
          <p:nvPr/>
        </p:nvSpPr>
        <p:spPr>
          <a:xfrm>
            <a:off x="1805051" y="1576868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자기소개서 제출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115A755-F4A6-6C1E-8E12-F105C7E58AFE}"/>
              </a:ext>
            </a:extLst>
          </p:cNvPr>
          <p:cNvSpPr/>
          <p:nvPr/>
        </p:nvSpPr>
        <p:spPr>
          <a:xfrm>
            <a:off x="1805051" y="2041175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자기소개서 제출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8282C1E-A25F-5A50-4785-4CA687E19801}"/>
              </a:ext>
            </a:extLst>
          </p:cNvPr>
          <p:cNvSpPr/>
          <p:nvPr/>
        </p:nvSpPr>
        <p:spPr>
          <a:xfrm>
            <a:off x="1805051" y="2505384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과제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-2201000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홍길동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자기소개서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hwp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ED34C3F-FB58-8483-1ACC-A1E9E1541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827" y="2564142"/>
            <a:ext cx="161925" cy="20955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DE8662-A738-9E19-261C-B61CE3A91712}"/>
              </a:ext>
            </a:extLst>
          </p:cNvPr>
          <p:cNvSpPr/>
          <p:nvPr/>
        </p:nvSpPr>
        <p:spPr>
          <a:xfrm>
            <a:off x="6925236" y="3776465"/>
            <a:ext cx="1063491" cy="356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파일첨부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17A1E37-EDDF-A5DA-9ED7-E3F3A569D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682" y="4295574"/>
            <a:ext cx="161925" cy="209550"/>
          </a:xfrm>
          <a:prstGeom prst="rect">
            <a:avLst/>
          </a:prstGeom>
        </p:spPr>
      </p:pic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DFB25DB-C1E7-21CF-73EB-562E348171E2}"/>
              </a:ext>
            </a:extLst>
          </p:cNvPr>
          <p:cNvCxnSpPr/>
          <p:nvPr/>
        </p:nvCxnSpPr>
        <p:spPr>
          <a:xfrm>
            <a:off x="223896" y="3429000"/>
            <a:ext cx="8079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0740688-EE50-93AB-414C-30D1AA2C529C}"/>
              </a:ext>
            </a:extLst>
          </p:cNvPr>
          <p:cNvSpPr/>
          <p:nvPr/>
        </p:nvSpPr>
        <p:spPr>
          <a:xfrm>
            <a:off x="6940610" y="3037051"/>
            <a:ext cx="1048117" cy="3114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수정하기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ACBF0A-EC30-18C9-0F4A-8BC2A42B76C7}"/>
              </a:ext>
            </a:extLst>
          </p:cNvPr>
          <p:cNvSpPr/>
          <p:nvPr/>
        </p:nvSpPr>
        <p:spPr>
          <a:xfrm>
            <a:off x="347405" y="917915"/>
            <a:ext cx="7823471" cy="247355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C86C6A8-6E62-917B-9CCC-E9B2041A664E}"/>
              </a:ext>
            </a:extLst>
          </p:cNvPr>
          <p:cNvSpPr/>
          <p:nvPr/>
        </p:nvSpPr>
        <p:spPr>
          <a:xfrm>
            <a:off x="53481" y="917916"/>
            <a:ext cx="291259" cy="28171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B932F19-8CDE-573A-C5E7-456D5B78683D}"/>
              </a:ext>
            </a:extLst>
          </p:cNvPr>
          <p:cNvSpPr/>
          <p:nvPr/>
        </p:nvSpPr>
        <p:spPr>
          <a:xfrm>
            <a:off x="6764146" y="2966235"/>
            <a:ext cx="1314973" cy="45467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7D2047F-6504-56A7-AE31-E260418CE7FB}"/>
              </a:ext>
            </a:extLst>
          </p:cNvPr>
          <p:cNvSpPr/>
          <p:nvPr/>
        </p:nvSpPr>
        <p:spPr>
          <a:xfrm>
            <a:off x="6496586" y="2957447"/>
            <a:ext cx="266228" cy="24860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8B465A5-955D-B5AF-EA1A-244FA6E1CC61}"/>
              </a:ext>
            </a:extLst>
          </p:cNvPr>
          <p:cNvSpPr/>
          <p:nvPr/>
        </p:nvSpPr>
        <p:spPr>
          <a:xfrm>
            <a:off x="360848" y="3641531"/>
            <a:ext cx="7823471" cy="316176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28488C2-784E-6999-DA72-AD010D3232B4}"/>
              </a:ext>
            </a:extLst>
          </p:cNvPr>
          <p:cNvSpPr/>
          <p:nvPr/>
        </p:nvSpPr>
        <p:spPr>
          <a:xfrm>
            <a:off x="64098" y="3641531"/>
            <a:ext cx="291259" cy="34535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7413424-6F12-B4BB-3EF1-6A76AFE5DBEC}"/>
              </a:ext>
            </a:extLst>
          </p:cNvPr>
          <p:cNvSpPr/>
          <p:nvPr/>
        </p:nvSpPr>
        <p:spPr>
          <a:xfrm>
            <a:off x="6940610" y="6435964"/>
            <a:ext cx="1048117" cy="3114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제출하기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BB3538A-5CEF-3B44-B408-E96F74EEFFBD}"/>
              </a:ext>
            </a:extLst>
          </p:cNvPr>
          <p:cNvSpPr/>
          <p:nvPr/>
        </p:nvSpPr>
        <p:spPr>
          <a:xfrm>
            <a:off x="6743579" y="6359680"/>
            <a:ext cx="1314973" cy="45467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B4B1CE4-F5D2-7664-0DAA-0F7AE16359F6}"/>
              </a:ext>
            </a:extLst>
          </p:cNvPr>
          <p:cNvSpPr/>
          <p:nvPr/>
        </p:nvSpPr>
        <p:spPr>
          <a:xfrm>
            <a:off x="6476019" y="6350892"/>
            <a:ext cx="266228" cy="24860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C799E-F9CC-9C74-F73F-C0A456DEC4D7}"/>
              </a:ext>
            </a:extLst>
          </p:cNvPr>
          <p:cNvSpPr txBox="1"/>
          <p:nvPr/>
        </p:nvSpPr>
        <p:spPr>
          <a:xfrm>
            <a:off x="568636" y="3045920"/>
            <a:ext cx="1314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현재 제출 인원</a:t>
            </a:r>
            <a:r>
              <a:rPr lang="en-US" altLang="ko-KR" sz="1000" dirty="0"/>
              <a:t>: 7</a:t>
            </a:r>
            <a:r>
              <a:rPr lang="ko-KR" altLang="en-US" sz="1000" dirty="0"/>
              <a:t>명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6654954-C673-B578-506B-149EA2B21CAF}"/>
              </a:ext>
            </a:extLst>
          </p:cNvPr>
          <p:cNvSpPr/>
          <p:nvPr/>
        </p:nvSpPr>
        <p:spPr>
          <a:xfrm>
            <a:off x="569968" y="2959131"/>
            <a:ext cx="1314973" cy="34239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AF822D6-8CF4-0443-321A-5ADD87A5E54A}"/>
              </a:ext>
            </a:extLst>
          </p:cNvPr>
          <p:cNvSpPr/>
          <p:nvPr/>
        </p:nvSpPr>
        <p:spPr>
          <a:xfrm>
            <a:off x="302408" y="2950343"/>
            <a:ext cx="266228" cy="24860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42861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980477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교직원 평가 조회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URQ018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교직원 평가 조회하는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번은 교수마다 교직원 평가를 받았던 학기이다 받았던 만큼 리스트에 표시가 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자신이 조회 하고싶은 학기를 클릭하면 옆에 차트처럼 학생들이 체크했던 결과를 통계로 정리하여 표시된다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250D51C-FFE5-C85B-FF57-8B54EFB7F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35" y="973123"/>
            <a:ext cx="8185081" cy="533333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E41391A-0DC8-203D-98EF-9152CAF07FD5}"/>
              </a:ext>
            </a:extLst>
          </p:cNvPr>
          <p:cNvSpPr/>
          <p:nvPr/>
        </p:nvSpPr>
        <p:spPr>
          <a:xfrm>
            <a:off x="738231" y="2169405"/>
            <a:ext cx="2214693" cy="328343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D542D7-2390-A3D5-39C8-877DE13374CF}"/>
              </a:ext>
            </a:extLst>
          </p:cNvPr>
          <p:cNvSpPr/>
          <p:nvPr/>
        </p:nvSpPr>
        <p:spPr>
          <a:xfrm>
            <a:off x="444307" y="2169405"/>
            <a:ext cx="293924" cy="30534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91390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103843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DV029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출결 등록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URQ019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학생들에 출결을 등록하는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학생 리스트와 출결 리스트를 연결하여 교과목 교수가 수업을 시작할 때 출석체크를 하는 페이지이다 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기본 값으로 출석이 들어가 있어서 출석을  한 경우는 체크를 하지 않는다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결석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지각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조퇴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기타사항을 체크하여 저장하기를 누르면 출결 리스트에 저장된다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FAADB85-1563-4D0F-F625-F73EBFEE3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24" y="1501629"/>
            <a:ext cx="8236955" cy="3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7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218967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DV003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아이디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패스워드 찾기 페이지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아이디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패스워드 찾기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공통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황하경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아이디 찾기 입력 폼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입력한 휴대폰 번호로 인증 번호 메시지 전송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인증 번호 확인이 완료되었는지 아닌지 판단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입력한 값으로 찾고자 하는 아이디 확인 가능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비밀번호 찾기 입력 폼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입력한 값이 데이터베이스와 일치한지 확인 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확인 버튼을 눌러 변경 시행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변경할 패스워드를 입력하여 패스워드 변경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Sms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인증이 </a:t>
                      </a:r>
                      <a:r>
                        <a:rPr lang="ko-KR" alt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완료되어야만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아이디 찾기가 가능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17" name="AutoShape 4" descr="data:image/png;base64,iVBORw0KGgoAAAANSUhEUgAACWQAAAjECAYAAAAhXPRYAAAAAXNSR0IArs4c6QAAC2V0RVh0bXhmaWxlACUzQ214R3JhcGhNb2RlbCUzRSUzQ3Jvb3QlM0UlM0NteENlbGwlMjBpZCUzRCUyMjAlMjIlMkYlM0UlM0NteENlbGwlMjBpZCUzRCUyMjElMjIlMjBwYXJlbnQlM0QlMjIwJTIyJTJGJTNFJTNDbXhDZWxsJTIwaWQlM0QlMjIyJTIyJTIwdmFsdWUlM0QlMjIlMjIlMjBzdHlsZSUzRCUyMnJvdW5kZWQlM0QwJTNCd2hpdGVTcGFjZSUzRHdyYXAlM0JodG1sJTNEMSUzQiUyMiUyMHZlcnRleCUzRCUyMjElMjIlMjBwYXJlbnQlM0QlMjIxJTIyJTNFJTNDbXhHZW9tZXRyeSUyMHglM0QlMjIxMzAlMjIlMjB5JTNEJTIyMjcwJTIyJTIwd2lkdGglM0QlMjI1ODAlMjIlMjBoZWlnaHQlM0QlMjI1NDAlMjIlMjBhcyUzRCUyMmdlb21ldHJ5JTIyJTJGJTNFJTNDJTJGbXhDZWxsJTNFJTNDbXhDZWxsJTIwaWQlM0QlMjIzJTIyJTIwdmFsdWUlM0QlMjIlMjZhbXAlM0JuYnNwJTNCJUVEJThDJUE4JUVDJThBJUE0JUVDJTlCJThDJUVCJTkzJTlDJUVCJUE1JUJDJTIwJUVDJTlFJTg1JUVCJUEwJUE1JUVEJTk1JUI0JTIwJUVDJUEzJUJDJUVDJTg0JUI4JUVDJTlBJTk0LiUyMiUyMHN0eWxlJTNEJTIycm91bmRlZCUzRDElM0J3aGl0ZVNwYWNlJTNEd3JhcCUzQmh0bWwlM0QxJTNCYWxpZ24lM0RsZWZ0JTNCJTIyJTIwdmVydGV4JTNEJTIyMSUyMiUyMHBhcmVudCUzRCUyMjElMjIlM0UlM0NteEdlb21ldHJ5JTIweCUzRCUyMjIwMCUyMiUyMHklM0QlMjI1MzAlMjIlMjB3aWR0aCUzRCUyMjQ0MCUyMiUyMGhlaWdodCUzRCUyMjYwJTIyJTIwYXMlM0QlMjJnZW9tZXRyeSUyMiUyRiUzRSUzQyUyRm14Q2VsbCUzRSUzQ214Q2VsbCUyMGlkJTNEJTIyNCUyMiUyMHZhbHVlJTNEJTIyJTI2YW1wJTNCbmJzcCUzQiVFQyU5NSU4NCVFQyU5RCVCNCVFQiU5NCU5NCVFQiVBNSVCQyUyMCVFQyU5RSU4NSVFQiVBMCVBNSVFRCU5NSVCNCUyMCVFQyVBMyVCQyVFQyU4NCVCOCVFQyU5QSU5NC4lMjIlMjBzdHlsZSUzRCUyMnJvdW5kZWQlM0QxJTNCd2hpdGVTcGFjZSUzRHdyYXAlM0JodG1sJTNEMSUzQmFsaWduJTNEbGVmdCUzQiUyMiUyMHZlcnRleCUzRCUyMjElMjIlMjBwYXJlbnQlM0QlMjIxJTIyJTNFJTNDbXhHZW9tZXRyeSUyMHglM0QlMjIyMDAlMjIlMjB5JTNEJTIyNDYwJTIyJTIwd2lkdGglM0QlMjI0NDAlMjIlMjBoZWlnaHQlM0QlMjI2MCUyMiUyMGFzJTNEJTIyZ2VvbWV0cnklMjIlMkYlM0UlM0MlMkZteENlbGwlM0UlM0NteENlbGwlMjBpZCUzRCUyMjUlMjIlMjB2YWx1ZSUzRCUyMiUyNmx0JTNCYiUyNmd0JTNCJUVDJTk4JTg4JUVCJThCJUI0JTIwSVQlMjAlRUIlOEMlODAlRUQlOTUlOTklRUElQjUlOTAlMjZsdCUzQmJyJTI2Z3QlM0IlMjZsdCUzQmZvbnQlMjBzdHlsZSUzRCUyNnF1b3QlM0Jmb250LXNpemUlM0ElMjAyNXB4JTNCJTI2cXVvdCUzQiUyNmd0JTNCTE9HSU4lMjZsdCUzQiUyRmZvbnQlMjZndCUzQiUyNmx0JTNCJTJGYiUyNmd0JTNCJTIyJTIwc3R5bGUlM0QlMjJ0ZXh0JTNCaHRtbCUzRDElM0JzdHJva2VDb2xvciUzRG5vbmUlM0JmaWxsQ29sb3IlM0Rub25lJTNCYWxpZ24lM0RjZW50ZXIlM0J2ZXJ0aWNhbEFsaWduJTNEbWlkZGxlJTNCd2hpdGVTcGFjZSUzRHdyYXAlM0Jyb3VuZGVkJTNEMCUzQiUyMiUyMHZlcnRleCUzRCUyMjElMjIlMjBwYXJlbnQlM0QlMjIxJTIyJTNFJTNDbXhHZW9tZXRyeSUyMHglM0QlMjIyMDAlMjIlMjB5JTNEJTIyMzUwJTIyJTIwd2lkdGglM0QlMjI0NDAlMjIlMjBoZWlnaHQlM0QlMjIxMDAlMjIlMjBhcyUzRCUyMmdlb21ldHJ5JTIyJTJGJTNFJTNDJTJGbXhDZWxsJTNFJTNDbXhDZWxsJTIwaWQlM0QlMjI2JTIyJTIwdmFsdWUlM0QlMjIlMjZsdCUzQmZvbnQlMjBzdHlsZSUzRCUyNnF1b3QlM0Jmb250LXNpemUlM0ElMjAxNXB4JTNCJTIwbGluZS1oZWlnaHQlM0ElMjAxLjIlM0IlMjZxdW90JTNCJTI2Z3QlM0IlRUIlQTElOUMlRUElQjclQjglRUMlOUQlQjglMjZsdCUzQiUyRmZvbnQlMjZndCUzQiUyMiUyMHN0eWxlJTNEJTIycm91bmRlZCUzRDAlM0J3aGl0ZVNwYWNlJTNEd3JhcCUzQmh0bWwlM0QxJTNCZm9udFNpemUlM0QyNSUzQnNwYWNpbmclM0QyJTNCJTIyJTIwdmVydGV4JTNEJTIyMSUyMiUyMHBhcmVudCUzRCUyMjElMjIlM0UlM0NteEdlb21ldHJ5JTIweCUzRCUyMjUyMCUyMiUyMHklM0QlMjI2MDAlMjIlMjB3aWR0aCUzRCUyMjEyMCUyMiUyMGhlaWdodCUzRCUyMjYwJTIyJTIwYXMlM0QlMjJnZW9tZXRyeSUyMiUyRiUzRSUzQyUyRm14Q2VsbCUzRSUzQ214Q2VsbCUyMGlkJTNEJTIyNyUyMiUyMHZhbHVlJTNEJTIyJTI2bHQlM0Jmb250JTIwc2l6ZSUzRCUyNnF1b3QlM0IxJTI2cXVvdCUzQiUyMHN0eWxlJTNEJTI2cXVvdCUzQiUyNnF1b3QlM0IlMjZndCUzQiUyNmx0JTNCYiUyMHN0eWxlJTNEJTI2cXVvdCUzQmZvbnQtc2l6ZSUzQSUyMDE0cHglM0IlMjZxdW90JTNCJTI2Z3QlM0IlRUMlOTUlODQlRUMlOUQlQjQlRUIlOTQlOTQlMjAlMkYlMjAlRUQlOEMlQTglRUMlOEElQTQlRUMlOUIlOEMlRUIlOTMlOUMlMjAlRUMlQjAlQkUlRUElQjglQjAlMjZsdCUzQiUyRmIlMjZndCUzQiUyNmx0JTNCJTJGZm9udCUyNmd0JTNCJTIyJTIwc3R5bGUlM0QlMjJ0ZXh0JTNCaHRtbCUzRDElM0JzdHJva2VDb2xvciUzRG5vbmUlM0JmaWxsQ29sb3IlM0Rub25lJTNCYWxpZ24lM0RjZW50ZXIlM0J2ZXJ0aWNhbEFsaWduJTNEbWlkZGxlJTNCd2hpdGVTcGFjZSUzRHdyYXAlM0Jyb3VuZGVkJTNEMCUzQmZvbnRTaXplJTNEMjUlM0IlMjIlMjB2ZXJ0ZXglM0QlMjIxJTIyJTIwcGFyZW50JTNEJTIyMSUyMiUzRSUzQ214R2VvbWV0cnklMjB4JTNEJTIyMjAwJTIyJTIweSUzRCUyMjYzMCUyMiUyMHdpZHRoJTNEJTIyMTUwJTIyJTIwaGVpZ2h0JTNEJTIyMzAlMjIlMjBhcyUzRCUyMmdlb21ldHJ5JTIyJTJGJTNFJTNDJTJGbXhDZWxsJTNFJTNDJTJGcm9vdCUzRSUzQyUyRm14R3JhcGhNb2RlbCUzRfUrVC0AACAASURBVHhe7NqxccNAEARBIv+gIQcwJLlj/BZbAWxRfQ9vro8/AgQIECBAgAABAgQIECBAgAABAgQIECBAgAABAgQIECBAgAABAgQIEEgErmTFCAECBAgQIECAAAECBAgQIECAAAECBAgQIECAAAECBAgQIECAAAECBAh8BFkeAQECBAgQIECAAAECBAgQIECAAAECBAgQIECAAAECBAgQIECAAAECBCIBQVYEaYYAAQIECBAgQIAAAQIECBAgQIAAAQIECBAgQIAAAQIECBAgQIAAAQKCLG+AAAECBAgQIECAAAECBAgQIECAAAECBAgQIECAAAECBAgQIECAAAECkYAgK4I0Q4AAAQIECBAgQIAAAQIECBAgQIAAAQIECBAgQIAAAQIECBAgQIAAAUGWN0CAAAECBAgQIECAAAECBAgQIECAAAECBAgQIECAAAECBAgQIECAAIFIQJAVQZohQIAAAQIECBAgQIAAAQIECBAgQIAAAQIECBAgQIAAAQIECBAgQICAIMsbIECAAAECBAgQIECAAAECBAgQIECAAAECBAgQIECAAAECBAgQIECAQCQgyIogzRAgQIAAAQIECBAgQIAAAQIECBAgQIAAAQIECBAgQIAAAQIECBAgQECQ5Q0QIECAAAECBAgQIECAAAECBAgQIECAAAECBAgQIECAAAECBAgQIEAgEhBkRZBmCBAgQIAAAQIECBAgQIAAAQIECBAgQIAAAQIECBAgQIAAAQIECBAgIMjyBggQIECAAAECBAgQIECAAAECBAgQIECAAAECBAgQIECAAAECBAgQIBAJCLIiSDMECBAgQIAAAQIECBAgQIAAAQIECBAgQIAAAQIECBAgQIAAAQIECBAQZHkDBAgQIECAAAECBAgQIECAAAECBAgQIECAAAECBAgQIECAAAECBAgQiAQEWRGkGQIECBAgQIAAAQIECBAgQIAAAQIECBAgQIAAAQIECBAgQIAAAQIECAiyvAECBAgQIECAAAECBAgQIECAAAECBAgQIECAAAECBAgQIECAAAECBAhEAoKsCNIMAQIECBAgQIAAAQIECBAgQIAAAQIECBAgQIAAAQIECBAgQIAAAQIEBFneAAECBAgQIECAAAECBAgQIECAAAECBAgQIECAAAECBAgQIECAAAECBCIBQVYEaYYAAQIECBAgQIAAAQIECBAgQIAAAQIECBAgQIAAAQIECBAgQIAAAQKCLG+AAAECBAgQIECAAAECBAgQIECAAAECBAgQIECAAAECBAgQIECAAAECkYAgK4I0Q4AAAQIECBAgQIAAAQIECBAgQIAAAQIECBAgQIAAAQIECBAgQIAAAUGWN0CAAAECBAgQIECAAAECBAgQIECAAAECBAgQIECAAAECBAgQIECAAIFIQJAVQZohQIAAAQIECBAgQIAAAQIECBAgQIAAAQIECBAgQIAAAQIECBAgQICAIMsbIECAAAECBAgQIECAAAECBAgQIECAAAECBAgQIECAAAECBAgQIECAQCQgyIogzRAgQIAAAQIECBAgQIAAAQIECBAgQIAAAQIECBAgQIAAAQIECBAgQECQ5Q0QIECAAAECBAgQIECAAAECBAgQIECAAAECBAgQIECAAAECBAgQIEAgEhBkRZBmCBAgQIAAAQIECBAgQIAAAQIECBAgQIAAAQIECBAgQIAAAQIECBAgIMjyBggQIECAAAECBAgQIECAAAECBAgQIECAAAECBAgQIECAAAECBAgQIBAJCLIiSDMECBAgQIAAAQIECBAgQIAAAQIECBAgQIAAAQIECBAgQIAAAQIECBAQZHkDBAgQIECAAAECBAgQIECAAAECBAgQIECAAAECBAgQIECAAAECBAgQiAQEWRGkGQIECBAgQIAAAQIECBAgQIAAAQIECBAgQIAAAQIECBAgQIAAAQIECAiyvAECBAgQIECAAAECBAgQIECAAAECBAgQIECAAAECBAgQIECAAAECBAhEAoKsCNIMAQIECBAgQIAAAQIECBAgQIAAAQIECBAgQIAAAQIECBAgQIAAAQIEBFneAAECBAgQIECAAAECBAgQIECAAAECBAgQIECAAAECBAgQIECAAAECBCIBQVYEaYYAAQIECBAgQIAAAQIECBAgQIAAAQIECBAgQIAAAQIECBAgQIAAAQKCLG+AAAECBAgQIECAAAECBAgQIECAAAECBAgQIECAAAECBAgQIECAAAECkYAgK4I0Q4AAAQIECBAgQIAAAQIECBAgQIAAAQIECBAgQIAAAQIECBAgQIAAAUGWN0CAAAECBAgQIECAAAECBAgQIECAAAECBAgQIECAAAECBAgQIECAAIFIQJAVQZohQIAAAQIECBAgQIAAAQIECBAgQIAAAQIECBAgQIAAAQIECBAgQIDAQpB1OxMBAgQIECBAgAABAgQIECBAgAABAgQIECBAgAABAgQIECBAgAABAgQegaObp6N/3AMoyPItESBAgAABAgQIECBAgAABAgQIECBAgAABAgQIECBAgAABAgQIECDwChzdPB394x5BQZaPiQABAgQIECBAgAABAgQIECBAgAABAgQIECBAgAABAgQIECBAgACBV+Do5unoH/cICrJ8TAQIECBAgAABAgQIECBAgAABAgQIECBAgAABAgQIECBAgAABAgQIvAJHN09H/7hH8FeQdd/6LN8WAQIECBAgQIAAAQIECBAgQIAAAQIECBAgQIAAAQIECBAgQIAAgW8RuK5/idPRzdPRP+55NIKsb/l6/J8ECBAgQIAAAQIECBAgQIAAAQIECBAgQIAAAQIECBAgQIAAAQIE/ggIsvonIc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rScQwAAIABJREFU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FbXcBXAAAgAElEQVQ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8MPe3QdrXdb5A/8MsDqIqMBYmmPYpB1sUiw1TVi1B6W2B9QwQEBtQSCVFElDCvwJ+bAY4lMEijUCKShlPrApaamphVmJtRG5rTKOWsNoq0imi/Kb6949xsM53Pf9va8b+HJe3xmm3c51fb7X9/W5Tn+cec91ES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sMMJvPjiizFs2LC49957N/q2MWPGxMyZM6Nr167b3TevXLkyBg8eHMuXLy/Nmrc7xO18QdOmTYspU6ZstMq+ffvGokWLoqWlJcvq29v7AwYMiO9973vRq1evLO9RhAABAgQIECBAgAABAgQIECCwrQQEsvLLC2TlN1WRAAECBAgQIECAAAECBAiUTiAFS4YPH77Zuh9++OHo169f5AhktRWeyQG1YMGCSlhs00cgK4futqlRbT+2rqqMgaxav23byHsrAQIECBAgQIAAAQIECBAg0BEFBLLyd10gK7+pigQIECBAgAABAgQIECBAoHQC1UIiAlmla2mpF1xtP7Z+nEBWqdts8QQIECBAgAABAgQIECBAgMB2IiCQlb8RAln5TVUkQIAAAQIECBAgQIAAAQJbRWD9+vWxatWquPXWW2Pp0qXx2GOPxZo1a6J3795xxBFHxMCBAyNdq1bLlWrVAjACWVulpV7yfwLV9mMrlECWLUOAAAECBAgQIECAAAECBAgQaFxAIKtxw00rCGTlN1WRAAECBAgQIECAAAECBAg0XeCll16K6dOnx6xZsyohrPaenj17xje/+c045ZRTYuedd253XLUAjEBW01tayhc88sgj0b9//4bX3no1ZmuhavuxdZxA1j/o2/sdbbg5NRbYtIc1TjOMAAECBAgQIECAAAECBAgQ2A4EBLLyN0EgK7+pigQIECBAgAABAgQIECBAoKkC6VSss846K5YsWVLzeyZNmhTpX7du3dqcUy0AI5BVM3WHGljWQNZrr70W48ePjzlz5myVfo0ZMyZmzpwZXbt2jWq/a0UXJJBVVM48AgQIECBAgAABAgQIECBAQCAr/x4QyMpvqiIBAgQIECBAgAABAgQIEGiawF//+tdI4Y7bbrut7nekE7XOO++86Ny582Zzq4VEmhXI6tu3byxatChaWlrq/p5qE1auXBmDBw+O5cuXbzR0w3BMtRpFf76lwE9b39zeWou+f0vz0jWWqd+1XGVZ7f0CWdWE/vfnAlm1ORlFgAABAgQIECBAgAABAgQIbBsBgaz87gJZ+U1VJECAAAECBAgQIECAAAECTRFYv359XHPNNXHuuecWqt+7d+9YvHhxHHbYYZvNF8gqRNruJIGs+jy39pWFTsiqrz+1jHZlYS1KxhAgQIAAAQIECBAgQIAAge1TQCArf18EsvKbqkiAAAECBAgQIECAAAECBJoi8PTTT8fQoUNj2bJlG9Xv2bNnXHHFFZXToHbZZZd4/vnn46qrropvfvObm62jvdOhBLLytkwgqz5PgayIRgNNriysb88ZTYAAAQIECBAgQIAAAQIECPxDQCAr/24QyMpvqiIBAgQIECBAgAABAgQIEGiKwMyZMytXDm74dO/ePWbPnl0Jam34h5O1a9fGBRdcELNmzWpoLa0hEVcW1sfY0QNZjYaLqgUEW7sxbdq0mDJlykbNqeUazB3xhKz6dmjx0bX2pvgbzCRAgAABAgQIECBAgAABAgS2toBAVn5xgaz8pioSIECAAAECBAgQIECAAIHsAi+//HKMGjWqcuXghs+pp54a1157bey2226bvfPJJ5+MIUOGxIoVKwqvZ0cMZG0JY+rUqTF58uTCXq0TBbIejn79+hV2rDX0UzSQVXhhGSbW+m0ZXtWUEmVff1NQFCVAgAABAgQIECBAgAABAiUXEMjK30CBrPymKhIgQIAAAQIECBAgQIAAgewCKVw1aNCgeOqppzaqPXfu3Bg5cmSb78txCpBAVrFWCmQJZLW3c8oeaCr7+ov9RptFgAABAgQIECBAgAABAgR2bAGBrPz9FcjKb6oiAQIECBAgQIAAAQIECBDILrBo0aLKaVcbPgcccEDlxKyDDz643ffNmTMnxo4dW3g9AlnF6OoNZNX6lvaujkzzx4wZE+lay65du9ZaruFxjzzySPTv33+zOtv7lYXVPvytt96KZ599Nu67775I3/KnP/0pnnjiiVizZs3bUz/4wQ9G79694yMf+Ugce+yxccghh8ROO+1UrXSUPdBU9vVXbZABBAgQIECAAAECBAgQIECgAwoIZOVvukBWflMVCRAgQIAAAQIECBAgQIBAdoHLLrssJk2atFHdT3ziE3HzzTfHnnvu2e77HnrooTjmmGMKr0cgqxidQFY5T8h6/fXX4+67746rr746fvazn9XV/BTOGj16dJxxxhlb/J0se6Cp7Ouvq6kGEyBAgAABAgQIECBAgACBDiIgkJW/0QJZ+UrtzN8AACAASURBVE1VJECAAAECBAgQIECAAAECWQX+/ve/x4QJE2LWrFkb1R0xYkR861vfiu7du7f7vvauOly4cGEMHjz47XnVQhbtncxUz6lM06ZNiylTpmy01r59+0Y6/aulpSWrWSq2cuXKyjcuX7685tpTp06NyZMn1zy+vYECWeULZK1atSrGjx8ft99+e0P9T3v5qquuigEDBkQbf8xs94Ss9l7azN+RIh9a7X8ritQ0hwABAgQIECBAgAABAgQIENi2AgJZ+f0FsvKbqkiAAAECBAgQIECAAAECBLIK/O1vf4tzzjkn5s6du1HdWsJQ7YWSZs+eXbnirvWpFrLYFoGsdG3cyy+/HOk/W590jdx///d/x//8z//E7373u3j11Vfj17/+daQAVDrVaMNgV3vfXotbow0UyCpXICvtlZEjR0a6gjHH07Nnz0pYMgUCN/2DZnu/a+29VyArR0fUIECAAAECBAgQIECAAAECBLYkIJCVf38IZOU3VZEAAQIECBAgQIAAAQIECGQVaC8MddFFF0X619YpPK0LWL16dZxyyilx3333bbSmTU+C2laBrFxQe++9d9x1111x6KGHvl1SICuXbvt1UoCpf//+mw1oveqy6Aqq7cfWujlOXdtSeK7o+tO89oJUAlmNqJpLgAABAgQIECBAgAABAgQINENAICu/qkBWflMVCRAgQIAAAQIECBAgQIBAVoH2Alm1XK9X69xqAZhmnZCVE2rTEJBAVk7dtmtt7UBWLV9U74lSjz32WJxwwgnxwgsvbFZ+6NChMXr06PjABz4Qe+yxR3Tp0uXtMel0tnRi2z333BNz5sypXJG56TNjxozKNYgb/lFTIKuWLhpDgAABAgQIECBAgAABAgQIbE0Bgaz82gJZ+U1VJECAAAECBAgQIECAAAECWQVqDVW19dJa5+4IgaylS5fGcccd9zaDQFbWbdhmsR0hkJXCVGPHjt3s+y6//PKYMGHCRiGs9kRXrFgRKby1fPnyjYaMGDGicnVh9+7d3/7vyx7ImjdvXpx22mmbUTR6Klrzd6s3ECBAgAABAgQIECBAgAABAu0JCGTl3xsCWflNVSRAgAABAgQIECBAgAABAlkFag1VtfXSWufuCIGsBQsWxLBhw95mEMjKug3bLLYjBLLauvYwfWw9AaO1a9fGuHHj4rvf/e5GTgMGDIj0u9WrV6+3//tqv2s5u1bPlY61rqutmgcddFDceuut0adPn5zLV4sAAQIECBAgQIAAAQIECBDYSgICWfmhBbLym6pIgAABAgQIECBAgAABAgSyCrQXqrrwwgsjhSM6d+7c7vuef/75SkjpgQce2GjMptcdVgtjbK0rC1taWqJ3796bfc/+++8f7373uyv//U477VS5Qu6f/umfKtfI7bvvvrHzzjvHrrvuutE8gays27DNYjtCIKu9E7Jmz54dZ5xxRnTq1KkqZI4TsuoJgFVd0P8N2FqBrHqviax1/cYRIECAAAECBAgQIECAAAECW0dAICu/s0BWflMVCRAgQIAAAQIECBAgQIBAVoG//e1vcc4558TcuXM3qjtmzJiYOXNmdO3atd33tRdKuvLKK2P8+PFvz9sagaysKDUUE8iqAanBITtCIOuxxx6LE044IV544YWNNNI1g+lqviFDhlROfurRo8dG4axXX301nn322bjnnnsihbrSftv0mTFjRuX3bMM/alb7XWuwJRtNF8jKqakWAQIECBAgQIAAAQIECBDYcQUEsvL3ViArv6mKBAgQIECAAAECBAgQIEAgq8Df//73mDBhQsyaNWujuoMGDaqEtHbfffd23/erX/0qPvvZz24WNlm4cGEMHjz47XnVQiI5TsjKilJDMYGsGpAaHLK1A1mbniJVT+CovU997bXXKqGpFKrK+bR3alS137Wca6jHp5Z1vfnmmzF58uS47LLLNlpmW1cz5vwOtQgQIECAAAECBAgQIECAAIHmCghk5fcVyMpvqiIBAgQIECBAgAABAgQIEMgukAIQkyZN2qjuUUcdFTfffHObV/y1Drzzzjtj4MCBhdfTGoARyKqPcEshn0aud2uvD2l1tZyYVt9XVB+9IwSy0lem8N7IkSMjfU+OJ52ula48HDp06EanY6XatQSfcqwh1cgdyGpvXwtk5eqYOgQIECBAgAABAgQIECBAYNsICGTldxfIym+qIgECBAgQIECAAAECBAgQyC6waNGiytVpGz4p9LF06dI48sgj231fW0GuehZX5kBWPd+Ze6xA1sPRr1+/wqy1hpbqCRxVW8yqVasqJ2Xdfvvt1YZu8ectLS1x1VVXRQoptfHHzFIHstq7PnXUqFFx9dVXxy677NKQnckECBAgQIAAAQIECBAgQIDAthEQyMrvLpCV31RFAgQIECBAgAABAgQIECCQXeDJJ5+MdEXhU089tVHtK6+8shIiaet5+eWXIwUlFi9eXHg9AlnF6ASyyhfISp1+/fXX4+67766Ei372s5/V1fzevXvH6NGj44wzzog999yz3bm1hs3qenk7g+sJrNWyrjKelJfDUQ0CBAgQIECAAAECBAgQILCjCwhk5e+wQFZ+UxUJECBAgAABAgQIECBAgEB2gfbCVZ/73OfihhtuiHe84x2bvfOhhx6qnKr1wgsvFF7P1ghktRUaKbzgGiZujav9BLLaDmS9+uqrldBT8nn66afj2Wefjd///vfxi1/8IiZOnBif+MQnKh2sJRyUxtUTOKpha7w95K233qqEH9P+T//+9Kc/xRNPPBFr1qx5e0w6mW6//faLdHVo+nfQQQfFTjvtVPU1tX5b1UI1DKjHp5Z1Pf/88zFs2LB44IEHNnr71KlTY/LkyTWsyBACBAgQIECAAAECBAgQIEBgexQQyMrfFYGs/KYqEiBAgAABAgQIECBAgACBpgjMmTMnxo4du1ntdErWOeecE506dXr7Z6+88kqMGzcu5s2b19BaBLKK8XX0QFYRtQULFlTCPumpJRyUxtUTOCqypmbMqfXbcry7Hp9a1rVy5coYPHhwLF++fKPlbemkvhzfoQYBAgQIECBAgAABAgQIECDQXAGBrPy+Aln5TVUkQIAAAQIECBAgQIAAAQJNEUgnCg0dOjSWLVu2Uf3u3bvHlClTKtelpf87jfv6178et9xyy2brOP300+O6666Lbt26bfSzamGMZl5V5oSs2rdLe31IFbbGyV+brvSRRx6J/v371/4BWxg5e/bsyjekp9p+bC1TT+AoyyJLVqQen1rN161bVzkpLP3nM888E2vXro33vOc9ka5s9BAgQIAAAQIECBAgQIAAAQLlFBDIyt83gaz8pioSIECAAAECBAgQIECAAIGmCKxfvz6uueaaOPfccwvV33vvvWPhwoVx9NFHbza/WhhDIKs+cidk1eeVRm947V21/dhavZ7AUS0r2lLfapnfyJjW0+gaqbHp3Hp8ajXPuT61CBAgQIAAAQIECBAgQIAAge1DQCArfx8EsvKbqkiAAAECBAgQIECAAAECBJom8Ne//rVyitBtt91W9zsuv/zymDBhQnTp0mWzudXCGAJZ9XELZNXnlUZfeOGFlSsIO3fuvM1OyBLIGr5Z45oRFKt/d5hBgAABAgQIECBAgAABAgQINFNAICu/rkBWflMVCRAgQIAAAQIECBAgQIBAUwVWrVoVZ511VixZsqTm95xzzjlxySWXbHZVYWuB7S2Q1bdv31i0aFG0tLTU/I2bDmxmiKzaogSyonKF3QEHHBCdOnV6m2v//fePd7/73ZX//33ve1/06NGjMm6PPfaI3Xff/e2x1fZja8F6ToCq1rP0c4Esgaxa9okxBAgQIECAAAECBAgQIEBgRxMQyMrfUYGs/KYqEiBAgAABAgQIECBAgACBpgu89NJLMX369Jg1a1asWbOm3ff17NmzchXcqFGjYuedd253XLUATDPDTblDNa0f2cw1V2twRwlkVXMo+vNq+7G1bu69I5AlkFV0z5pHgAABAgQIECBAgAABAgTKLCCQlb97Aln5TVUkQIAAAQIECBAgQIAAAQJbRWD9+vWRTsu69dZbY+nSpfHYY49VwlnpxKF0wtSnP/3p+PznPx+9evWqup5qAZhmhptyh2paP7aZa64GKpBVTWjLP6+2H1tn5947AlkCWY3tXLMJECBAgAABAgQIECBAgEA5BQSy8vdNICu/qYoECBAgQIAAAQIECBAgQKB0AtUCMM0MN+UO1bTiN3PN1RoskFVNaMs/r7YfW2c3a+80tvo837alKitXrozBgwfH8uXLm7nUhmuPGTMmZs6cGV27dm24lgIECBAgQIAAAQIECBAgQIBA8wQEsvLbCmTlN1WRAAECBAgQIECAAAECBAiUTqBaAKaZ4aZmhWqaueZqDRbIqia05Z9X24+ts5u1dxpbfZ5v21IVgaxmdkhtAgQIECBAgAABAgQIECDQ8QQEsvL3XCArv6mKBAgQIECAAAECBAgQIECgdALVAjDNDDc1K1TTzDVXa7BAVjWhLf+82n5snd2svdPY6vN825aqCGQ1s0NqEyBAgAABAgQIECBAgACBjicgkJW/5wJZ+U1VJECAAAECBAgQIECAAAECpROoFoBpZripWaGaZq65WoMFsqoJbfnn1fZj6+xm7Z3GVp/n27ZURSCrmR1SmwABAgQIECBAgAABAgQIdDwBgaz8PRfIym+qIgECBAgQIECAAAECBAgQKJ1AtQBMM8NNzQrVNHPN1RoskFVNaMs/r7YfW2c3a+80tvo837alKgJZzeyQ2gQIECBAgAABAgQIECBAoOMJCGTl77lAVn5TFQkQIECAAAECBAgQIECAQOkEqgVgmhluaitU00zAMWPGxMyZM6Nr165Ne41AVmO01fZja/WOGshqTNdsAgQIECBAgAABAgQIECBAgMDGAgJZ+XeEQFZ+UxUJECBAgAABAgQIECBAgEDpBKoFYASy6mupQFZ9XpuOrrYfW8cLZDXmbDYBAgQIECBAgAABAgQIECBAIAkIZOXfBwJZ+U1VJECAAAECBAgQIECAAAECpROoFoARyCpdS0u94Gr7sfXjBLJK3WaLJ0CAAAECBAgQIECAAAECBLYTAYGs/I0QyMpvqiIBAgQIECBAgAABAgQIECidQLUAjEBW6Vpa6gVX24+tHyeQVeo2WzwBAgQIECBAgAABAgQIECCwnQgIZOVvhEBWflMVCRAgQIAAAQIECBAgQIBA6QSqBWAEskrX0lIvuNp+bP04gaxSt9niCRAgQIAAAQIECBAgQIAAge1EQCArfyMEsvKbqkiAAAECBAgQIECAAAECBHY4gWYGsnY4LB+01QQEsrYatRcRIECAAAECBAgQIECAAAECO7CAQFb+5gp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LAdC7zxxhvx3HPPxe9///tYsWJF/Md//Ec8//zz8corr8QvfvGLzVbes2fP6Nu3b+yyyy5xyCGHxHve8544+OCDY//994899tgj2viD1Xb89Y0t7dVXX41nn302/vCHP1Tsfvvb38ZLL70Uq1evjt/85jdtFj/yyCNjt912i3e9613Rp0+feN/73lf5z3333Td23XXXxhZkNgECBAgQIECAAAECBAgQIECAQMMCAlkNE25WQCArv6mKBAgQIECAAAECBAgQIEAgu8D3vve9GD58eN11BwwYEGlur1696p67o0xYt25d/PGPf4ylS5fG3XffHffff3+2T2tpaYlkfOKJJ8bhhx8e3bp1y1Z7eyiUwmtPPPFE3HXXXbFkyZJ2Q1dF1/rBD34wPvnJT8bxxx8fRxxxRHTt2rVoqcLzXnvttRg/fnzMmTOn7hpTp06NyZMn1z2v6O/z2WefHdOnT9+qTitXrozBgwfH8uXL6/rOhx9+OPr161fXHIMJECBAgAABAgQIECBAgACBbSMgkJXfXSArv6mKBAgQIECAAAECBAgQIEAgu0DRAEdHDWStX78+Vq1aFQsWLKj8S6GSZj/du3evBLNGjx5dCRd16dKl2a9sSv1kl07ASgGl+fPnV07A2hpPOolsxIgRMWrUqHj/+98fnTp12hqvjTIFstIeSz0ZOHDgVrFJLxHI2mrUXkSAAAECBAgQIECAAAECBLaZgEBWfnqBrPymKhIgQIAAAQIECBAgQIAAgewCAlm1kbaGia644opYvHhxrFmzpraJmUel07LOP//8+MxnPrNVTzNq5DPeeuut+PWvfx2XXnpp3H777Y2UanhuChJ+9atfjWOOOabpwawyBbIS7Kc//emYO3du7LXXXg0711JAIKsWJWMIECBAgAABAgQIECBAgEC5BQSy8vdPICu/qYoECBAgQIAAAQIECBAgQCC7gEBWddLVq1fHjBkzYtasWdssiLXpKlMwKwWcPvaxjzU9WFRdqP0RzzzzTFx00UUxb968Rspkn5tOHEt+ffr0yV67tWDZAllp3enawvPOOy86d+7cNJfWwgJZTSf2AgIECBAgQIAAAQIECBAgsM0FBLLyt0AgK7+pigQIECBAgAABAgQIECBAILuAQFb7pOlkpx/84Afx9a9/fatcTVikuaeeemp84xvfiH333bfI9KbNef311yunLU2ZMmWrXU1Y78ekqwy/+c1vximnnBI777xzvdOrji9jIKt3796VE+AOO+ywqt/X6ACBrEYFzSdAgAABAgQIECBAgAABAtu/gEBW/h4JZOU3VZEAAQIECBAgQIAAAQIECGQXEMhqmzRdSZhOULr88suzm+cu2NLSEldddVWk6/ja+CNX7tdVrbdq1aoYP378Nr+esOpC/2/AuHHj4pJLLonu3bvXOqWmcWUMZKUPO+OMM2LmzJnRrVu3mr6z6CCBrKJy5hEgQIAAAQIECBAgQIAAgfIICGTl75VAVn5TFQkQIECAAAECBAgQIECAQHYBgazNSZ977rlKoOi2227L7t2sgilMlEJFo0ePbsppT7Wse/369fHoo4/GWWedFcuXL69lynYzZsSIEZVrKffcc89sayprICvtpeuvvz6GDBmSzaKtQgJZTeVVnAABAgQIECBAgAABAgQIbBcCAln52yCQld9URQIECBAgQIAAAQIECBAgkF1AIGtj0nS6UwoULVmyJLv11ig4adKkSP+afbrRpt+SwliLFi2q2L300ktb41Ozv+Pkk0+Oa6+9Nt75zndmqV3WQFb6+I9+9KMxf/782GeffbJYtFVEIKtptAoTIECAAAECBAgQIECAAIHtRkAgK38rBLLym6pIgAABAgQIECBAgAABAgSyCwhk/YO07GGs1i8588wzY/r06VstlJXCWLfcckuMHTs20lWPZX5y2pU5kJV6OG3atJg4cWJ06dKlKS0VyGoKq6IECBAgQIAAAQIECBAgQGC7EhDIyt8Ogaz8pioSIECAAAECBAgQIECAAIHsAgJZ/0v6l7/8JcaMGRN33HFHduNtUTBnsGhL69+Rwlit33n55ZfHhAkTGg4ilT2Q1bt370j/+9CvX7+mbGGBrKawKkqAAAECBAgQIECAAAECBLYrAYGs/O0QyMpvqiIBAgQIECBAgAABAgQIEMguIJAVsXbt2rjgggti1qxZ2X23ZcFcwaItfcODDz4Yp512WqTTxXaUJwWRbrrppjjmmGMa+qSyB7LSx5966qmVaxx32223hizamiyQlZ1UQQIECBAgQIAAAQIECBAgsN0JCGTlb4lAVn5TFQkQIECAAAECBAgQIECAQHaBjh7IWrduXcyYMaNyNVvOp6WlJU466aQ4+uij4wMf+EB07969Empp/SNUOlnqlVdeqVzx97vf/S4eeuih+MEPfhAppJLrSe+cPXt2DB069O335qqd6qxYsSK++MUvxrJly7KVTWv++Mc/Hp/85CfjQx/6UOy3336x6667RteuXd9+x1tvvRUvv/xy/PnPf47HH3+84nb//fdnvS7xxBNPjDlz5sSee+5Z+Nt2hEBW+vj58+fHsGHDsu8hgazCW8tEAgQIECBAgAABAgQIECBQGgGBrPytEsjKb6oiAQIECBAgQIAAAQIECBDILtDRA1k5T3hKYaJ0WlS6+vD9739/dOrUqa5+pXBYCjnNnDkzFi9enCVgdMQRR8R3v/vdOPDAA+taS7XBKUw2bty4mDdvXrWhNf18wIABcc4551QCbN26datpzoaD0npScCid5pQr1Hb99dfHqFGjCgeRdpRAVrqycMGCBZVwXM5HICunploECBAgQIAAAQIECBAgQGD7FBDIyt8Xgaz8pioSIECAAAECBAgQIECAAIHsAh05kJVOWEqBmyVLljTsmq52u/jii7OEVtLpWU8//XSlXo7A0xlnnFEJeRUJOrUFk9Y3d+7cGD16dMNuhx9+eFx66aXxsY99rO4AW1svX716deXEs3T9ZDp9rJGn0SDSjhLISoaTJk2q7McuXbo0QrrRXIGsbJQKESBAgAABAgQIECBAgACB7VZAICt/awSy8puqSIAAAQIECBAgQIAAAQIEsgt01EDWm2++GVdeeWVccMEFDZn27t27Eij6whe+kDWskhb1+uuvx8033xxf+cpX4qWXXiq8znRyVzrtaciQIYVrbDjxySefrNRKp3kVfdKazj///DjvvPOyBcVa15ICDQ5w8wAAIABJREFUY/fcc0986UtfilWrVhVdYmVeCp6NHDmyUI0dKZC19957x8KFCysnmOV6BLJySapDgAABAgQIECBAgAABAgS2XwGBrPy9EcjKb6oiAQIECBAgQIAAAQIECBDILtBRA1k5QkV9+/aNb3/72/GRj3wke19aC6ZwUbpWcezYsQ1dxffRj360cqXfPvvs09BaU0jsa1/7WuUUqqJPCrGlMNyJJ55Y+DrAWt790EMPVU7xauQKw7TGG2+8MXr06FHLKzcasyMFstKHnXzyyTFnzpxCFm3hCWTVvaVMIECAAAECBAgQIECAAAECpRMQyMrfMoGs/KYqEiBAgAABAgQIECBAgACB7AIdMZCVI1R0xBFHVE5P+sAHPpC9J20V/PnPf1458Wn58uWF35dOyUpXNLbxh7Caa6aQUzod64UXXqh5zoYDUxjrO9/5TqSAWCPrqPXlKcx22mmnFT4pK53k9aMf/SjS9YX1PjtaICt9f4491OookFXvjjKeAAECBAgQIECAAAECBAiUT0AgK3/PBLLym6pIgAABAgQIECBAgAABAgSyC3TEQNbjjz8egwYNKhzSSaGim266KY455pjs/dhSwUbDRZ/4xCdi3rx5ka6fK/KkIFu64vGaa64pMj22dhgrLTKdMJbWe+655xZac5o0bdq0yqlg9QbIdsRAVjoVbtGiRdHS0lLYs3WiQFbDhAoQIECAAAECBAgQIECAAIHtXkAgK3+LBLLym6pIgAABAgQIECBAgAABAgSyC3S0QNabb74ZF198cSVkU+RJJybNnj07hg4dWndAp8j7NpyT1p6u+kuhqKLP97///TjppJMKTX/sscfihBNOKHw61vTp0+O8886Lzp07F3p/0Ul//etfY8yYMXHbbbcVKpHCe+k0tN13372u+TtiICsBTJgwIS655JLYeeed6/LYdLBAVkN8JhMgQIAAAQIECBAgQIAAgVIICGTlb5NAVn5TFQkQIECAAAECBAgQIECAQHaBjhbIevrppythqmXLlhWyPOOMM2LmzJnRrVu3QvMbnbR69epKuOj2228vVOr000+P6667ru71NxpkO/nkk2POnDnRo0ePQutudNLSpUsrp6KtWbOm7lIHHXRQ3HrrrdGnT5+65u6ogawUSly8eHEcf/zxdXlsOlggqyE+kwkQIECAAAECBAgQIECAQCkEBLLyt0kgK7+pigQIECBAgAABAgQIECBAILtARwtk/eAHP4jPf/7zhRzTlXspiHLYYYcVmp9rUiPhonRd4V133RWHHnpoXctZtWpVnHLKKfHoo4/WNS8NTu9cuHBhHH300XXPzTUhnZI1cuTImoJsPXv2jKOOOir++Z//Ofr16xfvf//7Y4899qj7RLQdNZCVenLiiSdWAnZ77rln4RYJZBWmM5EAAQIECBAgQIAAAQIECJRGQCArf6sEsvKbqkiAAAECBAgQIECAAAECBLILdKRA1uuvv1657u+aa64p5JjrqrZCL99g0iuvvBLjxo2LefPmFSqVrj0cP358XXMbCbJ9+ctfjnRdYaNX3NW14DYG33jjjTFq1KiNfpJOe/rwhz8c/fv3jyOPPDIOPvjg2GuvvaJTp06Nvi525EBWwrnqqqsi9baNP6zWZCeQVROTQQQIECBAgAABAgQIECBAoNQCAln52yeQld9URQIECBAgQIAAAQIECBAgkF2gIwWyGj3l6Yc//GElvLM9PI0EpEaMGBHf+ta3IoWRanneeOONmDhxYuWqxnqf9I50veLHP/7xeqdmH//kk0/GOeecE4cffnh85CMfiUMOOST22Wef2GmnnbK/KxXc0QNZBx54YOXksxRiK/IIZBVRM4cAAQIECBAgQIAAAQIECJRLQCArf78EsvKbqkiAAAECBAgQIECAAAECBLILdKRA1kMPPRTHHHNMIcN0RVs6YalHjx6F5uee1Ei4rG/fvrFo0aJoaWmpaVnPP/98DBs2LB544IGaxm84aHtzq/sDGpiwoweyEs3ZZ59dOf2sa9eudUsJZNVNZgIBAgQIECBAgAABAgQIECidgEBW/pYJZOU3VZEAAQIECBAgQIAAAQIECGQX6EiBrHTC03nnnVfIsMg1f4VeVOOkRk6tSq9YunRpHHfccTW97ZFHHolPfepTsWbNmprGbzhoxowZlesRi15rV/cLt6MJHSGQlU5Amz9/fgwcOLBueYGsuslMIECAAAECBAgQIECAAAECpRMQyMrfMoGs/KYqEiBAgAABAgQIECBAgACB7AIdJZD197//PSZMmBCzZs2q2zCFTn70ox9Fv3796p7bzAl33nlnoSBMWtOll14aF154YU3LKxpk217davroDIPKEsgaPnx45YSrG264odBXf/rTn465c+fGXnvtVdd8gay6uAwmQIAAAQIECBAgQIAAAQKlFBDIyt82gaz8pioSIECAAAECBAgQIECAAIHsAh0lkPXiiy9Wrt2799576zY89thjIzm9613vqntuMyc8+eSTMWjQoHjqqafqfs2YMWMiBa2qXTXXSJDtqKOOiptvvjl69+5d9/p2hAllCWSlvfClL30p0n8uW7asEH26tjCdPte5c+ea5wtk1UxlIAECBAgQIECAAAECBAgQKK2AQFb+1glk5TdVkQABAgQIECBAgAABAgQIZBfoKIGsouGPBD5q1Ki4+uqrY5dddsnu30jB1atXxymnnBL33Xdf3WUGDBhQCZn16tVri3MbCbJtr251YxWcUKZAVrpaMoXnRo8eXehrU+hu8eLFcdhhh9U8v+jv5MMPP7zdnVZX80cbSIAAAQIECBAgQIAAAQIEOpiAQFb+hgtk5TdVkQABAgQIECBAgAABAgQIZBfoKIGsX/ziF3H88cfHmjVr6jacOnVqTJ48ue55zZ7QSOCnb9++sWjRomhpadniMouGZlLRiy66qPKvjT+8NZtmu6jfSH+K7rkiv8+tp6Wl09DS/33bbbcV8jvjjDMqp65169atpvlF95ZAVk28BhEgQIAAAQIECBAgQIAAge1CQCArfxsEsvKbqkiAAAECBAgQIECAAAECBLILFAlwpEXUesJS9gUXLHjnnXfGwIEDC81esGBB5brD7fGZNm1aTJkype6lde/ePZYuXRpHHnnkFuc2EmS76aab4tRTT617bTvKhLIFstL1lY888khlr69ataruNqQ9df3118eQIUNqmiuQVROTQQQIECBAgAABAgQIECBAoNQCAln52yeQld9URQIECBAgQIAAAQIECBAgkF2gowSyin5nAn/wwQfj6KOPzm6fo+CcOXNi7NixhUrV8l0//vGPKyeLFXnuuOOO+NznPldk6g4xp4yBrHXr1sXll19e+ES4j370ozF//vzYZ599qvZQIKsqkQEECBAgQIAAAQIECBAgQKD0AgJZ+VsokJXfVEUCBAgQIECAAAECBAgQIJBdoGhQqWwnZF122WUxadKkuv1qPUmq7sKZJhTtX3p9LSd/NVK/o18tV8ZAVtoXzzzzTAwfPrxyWlaRJ53aNnHixOjSpcsWpwtkFdE1hwABAgQIECBAgAABAgQIlEtAICt/vwSy8puqSIAAAQIECBAgQIAAAQIEsgsUDdyULZBV9Gq/vn37xqJFi6KlpSW7fY6CDz30UBxzzDGFStUSyJo5c2acd955ddffe++946677opDDz207rk7yoSyBrKS/8KFC2P06NGxZs2autvRu3fvWLx4cRx22GFbnCuQVTetCQQIECBAgAABAgQIECBAoHQCAln5WyaQld9URQIECBAgQIAAAQIECBAgkF1AIGvLpNt7ICudYtS/f/9C++LKK6+M8ePHb3Hu9hRke/HFF2PYsGFx7733FvreRifVe+JXmQNZa9eureyNG264oRDbqaeeGtdee23stttu7c4XyCpEaxIBAgQIECBAgAABAgQIECiVgEBW/nYJZOU3VZEAAQIECBAgQIAAAQIECGQX6AiBrEaCMTtyIGvq1KkxefLkLe4pgax/8HSkQFb66scffzwGDRoUq1atKvS/O/Pnz68E6Nr4w2ulnkBWIVaTCBAgQIAAAQIECBAgQIBAqQQEsvK3SyArv6mKBAgQIECAAAECBAgQIEAgu4BA1pZJBbKmxZQpU+red81wc0JW9TYU+X0eM2ZMpKspu3btutEL3nzzzUinqF1wwQXVX9zGiH79+kW6FnO//fZrc75AViFWkwgQIECAAAECBAgQIECAQKkEBLLyt0sgK7+pigQIECBAgAABAgQIECBAILtAkQBHWsSAAQMize3Vq1f2NeUu6ISstkWdkFXfTutoJ2QlnT//+c8xatSoWLJkSX1Y/zd60qRJcfHFF0eXLl02my+QVYjUJAIECBAgQIAAAQIECBAgUCoBgaz87RLIym+qIgECBAgQIECAAAECBAgQyC4gkLVl0mac9JSziY888kj079+/UMlmBrIOOuiguPXWW6NPnz6F1tbWJCdkVacs8vvc3glZrW9bunRp5erCNWvWVF/AJiP23nvvWLhwYRx99NGbzRXIqpvTBAIECBAgQIAAAQIECBAgUDoBgaz8LRPIym+qIgECBAgQIECAAAECBAgQyC5QJMCRFlGmE7LeeOONmDhxYuVatnqfHTmQdemll8aFF164RZJp04pdWZiK1nuiVLXeCGRVE4rKqXXDhw+vPnCDEdUCWemEuXRt4XXXXVdX3dbBJ598csyZMyd69Oix0XyBrEKcJhEgQIAAAQIECBAgQIAAgVIJCGTlb5dAVn5TFQkQIECAAAECBAgQIECAQHaBIgGOtIgyBbLSeosGi7b3QNadd94ZAwcOLLQvFixYEMOGDdvi3KL7IxUVyHotxo8fXwkj1fvUcnpZWzWL9KtaICu9Z8WKFTF06NBYvnx5vZ9SGX/99ddXrj7c8I+wAlmFKE0iQIAAAQIECBAgQIAAAQKlEhDIyt8ugaz8pioSIECAAAECBAgQIECAAIHsAkUCHGkRHSWQlb41d7AoZxOL9i+toZZA1qJFi2LIkCGFllxL/XoKOyGrulaR/VBLIGv9+vUxd+7cGD16dPVFtDGirWCjQFYhSpMIECBAgAABAgQIECBAgECpBASy8rdLICu/qYoECBAgQIAAAQIECBAgQCC7QJEAR1pE2QJZ6ZSisWPHFvJbunRpHHfccYXmNnvSZZddFpMmTSr0mgcffDCOPvroLc595JFHon///oXqz549O1LYJ9cjkFVdssjvcy2BrPTm1atXV/p5++23V19IGyMmTJgQl1xySey8886VnwpkFWI0iQABAgQIECBAgAABAgQIlEpAICt/uwSy8puqSIAAAQIECBAgQIAAAQIEsgsUCXCkRZQtkFX0O9O33nTTTXHqqadmt2+04BtvvBETJ06MmTNn1l2qe/fukYJmRx555Bbn/uEPf4gvfOEL8dvf/rbud1x44YWVqyI7d+5c99y2JghkVWcsss9rDWSlt//kJz+J4cOHxwsvvFB9MZuMSHtu8eLFcfzxx1d+IpBVN6EJBAgQIECAAAECBAgQIECgdAICWflbJpCV31RFAgQIECBAgAABAgQIECCQXaBIgCMtomyBrEZOerrooosi/WvjD0jZ+1FPwZdffjlGjRpVCbnU+7R1hVxbNZ5//vkYNmxYPPDAA/W+IkaMGBHf+ta3IgVxcjwCWdUVi/w+1xPIWrduXeV34dJLL62+mDZGnHjiiZFOq9tzzz0FsgoJmkSAAAECBAgQIECAAAECBMolIJCVv18CWflNVSRAgAABAgQIECBAgAABAtkFigQ40iLKFshq5KSn3MGiXE1ctWpVnHLKKfHoo4/WXbLW/v3tb3+Lc845J+bOnVv3O4466qi4+eabo3fv3nXPbWuCQFZ1xiK/z/UEstIKnnnmmcopWSnkWOS56qqr4stf/nL88Y9/jMGDB8fy5cvrKvPwww9Hv3796ppjMAECBAgQIECAAAECBAgQILBtBASy8rsLZOU3VZEAAQIECBAgQIAAAQIECGQXKBLgSIuoNdCTfcEFC65evboSXrrvvvvqrnDooYfGwoULY//99697bjMnpEDMpz71qVizZk3dr0kna1199dWxyy67bHHu+vXr4+KLL678q/dJJ2P96Ec/2q7CM42clFZvEOi1116L8ePHV06EqveZOnVqTJ48ud5pUeT3ud5AVtoT6T0pqFjkOfDAAyu/TzvvvLNAVhFAcwgQIECAAAECBAgQIECAQIkEBLLyN0sgK7+pigQIECBAgAABAgQIECBAILtAkQBHWkTZAlmNnPSUvnfp0qVx3HHHZfdvpODMmTPjvPPOK1QiXTl34YUX1jT3zjvvjIEDB9Y0dtNBV155ZSWUtL08Almbd6LeQFaq8Morr8S4ceNi3rx5hVp79tlnx8iRI+P00093QlYhQZMIECBAgAABAgQIECBAgEA5BASy8vdJICu/qYoECBAgQIAAAQIECBAgQCC7QEcJZCW4yy67LCZNmlTIMIWXpk2bFp07dy40P/ekdCrWWWedFfPnzy9U+o477ojPfe5zNc1t5LrHQYMGVa473H333Wt6V7MHCWRtLlwkkJWqPP7445H6m67OrPdJp6edf/758f3vf18gq1484wkQIECAAAECBAgQIECAQIkEBLLyN0sgK7+pigQIECBAgAABAgQIECBAILtARwpk/fjHP47jjz++kOGxxx5buabtXe96V6H5uSc9+eSTlTDMU089VXfpAw44IBYvXhwHH3xwTXMbCX/tvffe8cMf/jA+/OEP1/SuZg8SyNpcuGgg680334zp06cXDjkW7XW9V0cWfY95BAgQIECAAAECBAgQIECAQOMCAlmNG25aQSArv6mKBAgQIECAAAECBAgQIEAgu0BHCmSlk3xOOeWUePTRRws5ptN8TjrppEJzc05av359pOsKJ0yYUKhskVOrGrkecfLkyXHRRRdtF6eLCWRtvmWKBrJSpeeeey5GjBgRP/3pTwvtxSKTBLKKqJlDgAABAgQIECBAgAABAgS2jYBAVn53gaz8pioSIECAAAECBAgQIECAAIHsAh0pkPXaa6/F+PHjY86cOYUcTzzxxLjxxhujR48ehebnmvTMM8/E8OHDI4WLijwzZsyoOLTxB7F2y/3qV7+Kz372s/HCCy/U/cq+ffvGokWLoqWlpe65uScIZG0u2kggK1VL11+mUFY6SW1rPAJZW0PZOwgQIECAAAECBAgQIECAQB4Bgaw8jhtWEcjKb6oiAQIECBAgQIAAAQIECBDILtCRAlkJr+j3tsIvWLAghg0blr0PtRZMp2Ndc801ce6559Y6ZaNxRa8QbOTawrSASZMmxcUXXxxdunQptO5ckwSyNpdsNJDVaNCx3t4KZNUrZjwBAgQIECBAgAABAgQIENh2AgJZ+e0FsvKbqkiAAAECBAgQIECAAAECBLILFA0oDRgwoBJu6tWrV/Y1NbPg008/HUOHDo1ly5YVek2/fv0ihbL222+/QvMbnfTkk0/GkCFDYsWKFYVKNXLKVzodbNSoUYXe27t378p+SX7b8hHI2ly/0UBWqtjovqxnTwhk1aNlLAECBAgQIECAAAECBAgQ2LYCAln5/QWy8puqSIAAAQIECBAgQIAAAQIEsgt0tEDWm2++WTmpadq0aYUtzzzzzJg+fXp069atcI0iE9euXVu5avCGG24oMr0yZ+7cuTFy5MhC8xsNsw0cOLByXeQ73/nOQu/PMUkga3PFHIGsRk9uq6e3Aln1aBlLgAABAgQIECBAgAABAgS2rYBAVn5/gaz8pioSIECAAAECBAgQIECAAIHsAh0tkJUAH3vssTjhhBPihRdeKOx5+eWXx4QJE7baFXzr1q2LGTNmxMSJEwuv+Ygjjohbbrkl3vOe9xSqkUI3M2fOrHx30WdbhdnSetP6//3f/z0+85nPFFp+vUGgRq7ymzp1akyePLnudRb5fc4RyEoLXb16daRat99+e93rrmdCvX2op7axBAgQIECAAAECBAgQIECAQF4Bgay8npW/cW1YMv3By0OAAAECBAgQIECAAAECBAhsfwJFAhzpK8p6ZWFaeyNBmdYOdu/ePWbPnl25/rCNPyxlbXQKY6V3TZo0KdasWVO4dgp0pRO2GlnvypUrY/DgwbF8+fLC60jfkf5tzRPGXn/99crpYFOmTImXXnqp0NrrDQI1ss/KGMhKqEuXLo1BgwY1tE+rNafePlSr5+cECBAgQIAAAQIECBAgQIBA8wQEsvLbCmTlN1WRAAECBAgQIECAAAECBAhkF+iIgayE+NBDD8WQIUMaOiUrhbLSiVGnnXZa007KSkGi66+/Pr72ta81FHLp169fLFiwIPbbb7+G9lCuq+nGjRsXl1xySSTDZj//9V//FV/5ylcaPrmp3iBQRwxkpf2a9moK/zXrqbcPzVqHugQIECBAgAABAgQIECBAgEB1AYGs6kb1jhDIqlfMeAIECBAgQIAAAQIECBAgsA0EOmogK2dwJF0jmE58yh0uSlfA/b//9/9i1qxZDe+MFOoaNWpUQ6djtS7iueeeixEjRsRPf/rThtaVrg684oorok+fPg3VaW9y8pszZ04lNFf0VKwNa9cbBOqIgazk9dRTT1X2x7Jly5rS13r70JRFKEqAAAECBAgQIECAAAECBAjUJCCQVRNTXYMEsuriMpgAAQIECBAgQIAAAQIECGwbgY4ayEraOYMjhx9+eFx66aXxsY99LDp16tRQM9966634yU9+Ugl5/fKXv2yoVpp88sknV4JJPXr0aLhWa4E77rijErpp5ArFVKtnz57x9a9/PUaPHp3tCsMXXnghbrzxxmxBrNZvrjcI1FEDWekUtXQ9ZOppM556+9CMNahJgAABAgQIECBAgAABAgQI1CYgkFWbUz2jBLLq0TKWAAECBAgQIECAAAECBAhsI4GOHMhKwZFbbrklxo4d23CwqLV96dSnM888M4499tjo2rVrXV1NAZ4HHnggrr766rj33nvrmtve4N69e8fixYvjsMMOy1KvtUjOE8ZSzZaWljjrrLNi8ODB8Y53vKPutb7xxhvx2GOPxQ033FC5mrDRoFhbC6g3CNRRA1nJ7q9//WuMGTMmbrvttrp7WW1CvX2oVs/PCRAgQIAAAQIECBAgQIAAgeYJCGTltxXIym+qIgECBAgQIECAAAECBAgQyC5QNJCVfSENFkzhj3Q1Xb0hqNzBotbPSEGof/mXf4njjjsuDjnkkMpJULvtttvbVwamMNgrr7xSuUrviSeeqISIlixZkuVqvdY1pCsUZ8+eHUOHDs1yVeGmLfrLX/5SCd2k07JyPh//+McjBduOPPLIeO973xu77rrrRn1dt25dJXC1atWqyrV4999/f+VfjmsJt/Qd9QaBOnIgKzk+8sgjMWzYsEqfcj719iHnu9UiQIAAAQIECBAgQIAAAQIE6hMQyKrPq5bRAlm1KBlDgAABAgQIECBAgAABAgS2sUBHD2Ql/mYFi7Zxa+Pyyy+PCRMmRJcuXZq2lBUrVsQXv/jFSjBqR3/qDQJ19EBWCs6lPTh58uSsW6PePmR9uWIECBAgQIAAAQIECBAgQIBAXQICWXVx1TRYIKsmJoMIECBAgAABAgQIECBAgMC2FRDI+l//p556Ks4+++xYunTptm1IprenaxOnT58e3bp1y1Sx/TIPPvhgnHbaadlPQmr6wut4wYgRI2LGjBmx55571jyroweyEtQzzzwTw4cPr5yWlesRyMolqQ4BAgQIECBAgAABAgQIEGi+gEBWfmOBrPymKhIgQIAAAQIECBAgQIAAgewCAln/IF25cmWMHDkya3gke8NqKFgkPFRD2S0O2ZFDWRMnToxJkyZFugKynkcg63+1Fi5cGKNHj65cM5njEcjKoagGAQIECBAgQIAAAQIECBDYOgICWfmdBbLym6pIgAABAgQIECBAgAABAgSyCwhkbUxa9pOyzjjjjMo1cT179sy+V6oV/PnPfx5f+tKXYvny5dWGluLnLS0t8Y1vfCNOOumk6NSpU91rFsj6X7K1a9fG+PHj44YbbqjbsK0JAllZGBUhQIAAAQIECBAgQIAAAQJbRUAgKz+zQFZ+UxUJECBAgAABAgQIECBAgEB2AYGszUn//Oc/xwUXXBDz58/P7t3MgukUp/Rva1xT2N53/OEPf4jzzz8/7r777mZ+atNr/+u//mtccsklsddeexV+l0DWP+gef/zxGDRoUJZrLQWyCm9JEwkQIECAAAECBAgQIECAwFYXEMjKTy6Qld9URQIECBAgQIAAAQIECBAgkF1AIKtt0hSmmTFjRkyfPj3bVWvZm/d/BXv37h2XXnppfOELX4guXbo06zU1101X06VTuq699trt3m7Tj/rMZz4TX/3qV+Ooo44qdCrWhvUEsv6h8eabb8aVV15ZCTo2+ghkNSpoPgECBAgQIECAAAECBAgQ2HoCAln5rQWy8puqSIAAAQIECBAgQIAAAQIEsgsIZLVPun79+vjpT38aEydOjF/+8pfZ7XMUTAGiK664Ivr06ZOjXLYaZbDb8GMHDBhQOdnrmGOOyRZqE8jaeDulk+dGjRoVS5YsaWifCWQ1xGcyAQIECBAgQIAAAQIECBDYqgICWfm5BbLym6pIgAABAgQIECBAgAABAgSyCwhkVSddu3ZtXH/99fGNb3wjXnrppeoTtsKIlpaWmDJlSnz+85+PnXfeeSu8sdgrkt2tt94a//Zv/xYrV64sVqRJs7p37x4nnnhijB07No444oiGT8TadJkCWZs3bunSpZWrC9MpakUfgayicuYRIECAAAECBAgQIECAAIGtLyCQld9cICu/qYoECBAgQIAAAQIECBAgQCC7gEBW7aSrV6+OOXPmxMyZM7dZMCsFscaNGxenn356dOvWrfbFb+ORKZg1b968+Pa3vx2//e3ZTYy0AAAgAElEQVRvt+lqDjrooBg9enTlisd3vOMdTVuLQNbmtMkkXVt43XXXFXYXyCpMZyIBAgQIECBAgAABAgQIENjqAgJZ+ckFsvKbqkiAAAECBAgQIECAAAECBLILCGTVT/rKK6/E3XffHd/5znfi/vvvr79AgRnpasIzzzwzjj322OjatWuBCtvHlHXr1sWyZcvixhtvjDvuuGOrBdtSkO3kk0+uhLAOPPDAbNcSbklVIKttnRUrVsTQoUNj+fLlhTalQFYhNpMIECBAgAABAgQIECBAgMA2ERDIys8ukJXfVEUCBAgQIECAAAECBAgQIJBdQCCrOOn69evjL3/5S/zkJz+JH/7wh5VwVq4rDXv37l0JX6UQ0VFHHRU9evQovtDtdGY6NeuXv/xlpGvs7rnnnvjNb36TbaWtfscff3z069cv9t133+xXElZbrEBW20Lp92bu3LmVU8qKPAJZRdTMIUCAAAECBAgQIECAAAEC20ZAICu/u0BWflMVCRAgQIAAAQIECBAgQIAAge1YIJ3+9OKLL8Yf//jHyrV8zzzzTOUUoBTMeeKJJ2LNmjUbrb579+5xyCGHVE686tu3b+y3336RrtPr06dP9OrVa6sHiLY17auvvhr/+Z//GU8//XSkU5SSYQq4pasi2wprpVOvUvBql112iQ996EPx3ve+Nw444IDYf//9Y4899og2/uC3rT/R+wkQIECAAAECBAgQIECAAAECHUpAICt/uwW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P4/e/cCbed45w/8WVgISl2CMlM1aCihBkkJoxO3KuLaCY1rmegwWhGrQ9zKEMZMEnWroK4Z4n6/1CVTbVwSLNVWSTGtmdVKZamiqtTlv573331mn519zt77nN/Z57znfN61spac/b6/93k/v2fvk9X97fM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zMkE4cAACAASURBVC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j0k8Af/vCHNH/+/PSTn/wkPf/88+mXv/xl+vWvf50WLVqU3n777fTee++ljz/u9LHXTyN1WwIECBAgQIAAAQIECBAgQIAAAQIECBAgQIAAgbII5KDCMssskz7xiU+k4cOHp7XXXjutu+66aaONNkqbbrppGjVqVFphhRXK8jjGSYAAgcUEBLLiJ4VAVrypigQItFHg0UcfTffee296+OGH07x589p4Z7ciQIAAAQIECBAgQIAAAQIECBAgQIAAAQIECBAg8P8FRo8enXbYYYf05S9/OY0ZMwYLAQIESiUgkBXfLoGseFMVCRDoY4EFCxaka665Jt1www3p5Zdf7uO7KU+AAAECBAgQIECAAAECBAgQIECAAAECBAgQIECgeYH11lsvjR8/Ph188MFpxIgRzV/oTAIECPSTgEBWPLxAVrypigQI9JHAnDlz0kUXXZRuvfXWPrqDsgQIECBAgAABAgQIECBAgAABAgQIECBAgAABAgTiBPbZZ5909NFHp7Fjx8YVVYkAAQLBAgJZwaApJYGseFMVCRAIFsjbEp599tnpnnvuaVh5k002SVtuuWUaOXJk2mCDDdI666yTVl999bTSSiulZZddNtX5RdKwphMIECBAgAABAgQIECBAgAABAgQIECBAgAABAgSGrsDHH3+c/vSnP6U333wzvfbaa+mVV15JL774YvrpT3+annrqqfSzn/2sIc5uu+2WTjzxRNsZNpRyAgEC/SEgkBWvLpAVb6oiAQJBAq+//nqaMmVKuvTSS7usuPTSS6f8/yzI/4jdcccd05prrhl0d2UIECBAgAABAgQIECBAgAABAgQIECBAgAABAgQINBZYuHBheuihh4rFBfJOL++//36XF02cODFNnTo1rbrqqo0LO4MAAQJtEhDIiocWyIo3VZEAgQCBWbNmpeOOOy4tWrSobrVtttkmfe1rX0tf/epX07BhwwLuqAQBAgQIECBAgAABAgQIECBAgAABAgQIECBAgACB3gm8++676brrrktXXHFFeuyxx+oWGz58eJo+fXo68MADe3czVxMgQCBIQCArCLKqjEBWvKmKBAj0UuDII4/sclWsXXfdNU2aNCnttNNOvbyLywkQIECAAAECBAgQIECAAAECBAgQIECAAAECBAj0ncCDDz6YZsyYke677766N8mrZc2cObPvBqAyAQIEmhQQyGoSqoXTBLJawHIqAQJ9K7BgwYJ0yCGHpHnz5i12oy222CKddtppaY899ujbQahOgAABAgQIECBAgAABAgQIECBAgAABAgQIECBAIFDgrrvuSqeffnp6+umnF6s6evTodPXVV6cRI0YE3lEpAgQItCYgkNWaVzNnC2Q1o+QcAgT6XGDOnDlp//33r7tF4VlnnZWmTJnS52NwAwIECBAgQIAAAQIECBAgQIAAAQIECBAgQIAAAQJ9JTB16tR00kknLVY+b2E4e/bsNHbs2L66tboECBDoVkAgK36CCGTFm6pIgECLAnfccUfae++908cfd/pISnlVrIsvvjiNGjWqxYpOJ0CAAAECBAgQIECAAAECBAgQIECAAAECBAgQIDDwBObPn5+OOuqoxVbLymGI2267Le25554Db9BGRIDAoBcQyIpvsUBWvKmKBAi0IJDDWHvttddiVxx66KHpiiuuSHU++Fuo7lQCBAgQIECAAAECBAgQIECAAAECBAgQIECAAAECA0sgL1Lwta99LV111VWLDez2228XyhpY7TIaAkNCQCArvs0CWfGmKhIg0KRA3qZwxx13XGxlrFNPPbXYR9tBgAABAgQIECBAgAABAgQIECBAgAABAgQIECBAYLAKnHbaaemMM87o9Hg5FPHQQw/ZvnCwNt1zERigAgJZ8Y0RyIo3VZEAgSYEFixYkLbbbru0aNGiTmdPmzYtHXfccU1UcAoBAgQIECBAgAABAgQIECBAgAABAgQIECBAgACBcgtMnz49TZ48udNDDB8+PP3oRz9KI0aMKPfDGT0BAqUREMiKb5VAVrypigQINCHwhS98Ic2bN6/TmcJYTcA5hQABAgQIECBAgAABAgQIECBAgAABAgQIECBAYFAJ1AtljR49Oj3xxBOD6jk9DAECA1dAICu+NwJZ8aYqEiDQQODII49Ml156aaezbFNo2hAgQIAAAQIECBAgQIAAAQIECBAgQIAAAQIECAxVgXrbF06cODHNnDlzqJJ4bgIE2iggkBWPLZAVb6oiAQLdCMyaNSsddNBBnc449NBD05VXXsmNAAECBAgQIECAAAECBAgQIECAAAECBAgQIECAwJAVOOyww9JVV13V6fmvvfbadOCBBw5ZEw9OgEB7BASy4p0FsuJNVSRAoAuB119/PW200UZp0aJFHWdsscUW6cknn0x1PuA5EiBAgAABAgQIECBAgAABAgQIECBAgAABAgQIEBgyAh9//HHaaqut0tNPP93xzMOHD0/PP/98WnXVVYeMgwclQKD9AgJZ8eYCWfGmKhIg0IVAva0K582bl0aNGsWMAAECBAgQIECAAAECBAgQIECAAAECBAgQIECAwJAXmD9/fho9enQnB1sXDvlpAYBAnwsIZMUTC2TFm6pIgEAdgUcffTRtu+22nV4566yz0pQpU3gRIECAAAECBAgQIECAAAECBAgQIECAAAECBAgQIPAXgalTp6aTTjqpk8fcuXPTmDFjGBEgQKBPBASy4lkFsuJNVSRAoI7A7rvvnu65556OV/JWhU899RQrAgQIECBAgAABAgQIECBAgAABAgQIECBAgAABAgRqBLbccstOWxfutttu6e677+ZEgACBPhEQyIpnFciKN1WRAIEagTlz5qQddtih00/vvPPOtMcee7AiQIAAAQIECBAgQIAAAQIECBAgQIAAAQIECBAgQKBG4K677krjxo3r9NOHH344jR07lhUBAgTCBQSywkmTQFa8qYoECNQI7LvvvunWW2/t+Omuu+6a7r33Xk4ECBAgQIAAAQIECBAgQIAAAQIECBAgQIAAAQIECHQh8OUvfzndd999Ha/us88+6ZZbbuFFgACBcAGBrHBSgax4UhUJEKgWWLBgQdpwww07oTzwwANpp512AkWAAAECBAgQIECAAAECBAgQIECAAAECBAgQIECAQBcCDz74YNp55507vfrCCy+kESNGMCNAgECogEBWKGdRzApZ8aYqEiBQJXDSSSelqVOndvxkm222SY8++igjAgQIECBAgAABAgQIECBAgAABAgQIECBAgAABAgQaCIwZMyY99thjHWdNmTIlnXXWWdwIECAQKiCQFcpZFBPIijdVkQCBKoH1118/vfzyyx0/ufzyy9Phhx/OiAABAgQIECBAgAABAgQIECBAgAABAgQIECBAgACBBgLf+9730hFHHNFx1nrrrZdeeuklbgQIEAgVEMgK5SyKCWTFm6pIgMBfBPJKWNtuu22Hx9JLL51+//vfp2HDhjEiQIAAAQIECBAgQIAAAQIECBAgQIAAAQIECBAgQKCBwLvvvps++clPpvfff7/jzLlz56a8cpaDAAECUQICWVGS/1dHICveVEUCBP4iULtd4f7775+uv/56PgQIECBAgAABAgQIECBAgAABAgQIECBAgAABAgQINClwwAEHpNmzZ3ecbdvCJuGcRoBA0wICWU1TNX2iQFbTVE4kQKBVgS984Qtp3rx5HZdde+216cADD2y1jPMJECBAgAABAgQIECBAgAABAgQIECBAgAABAgQIDFmBWbNmpYMOOqjj+UePHp2eeOKJIevhwQkQiBcQyIo3FciKN1WRAIGU0h/+8If0iU98opPFq6++mtZcc00+BAgQIECAAAECBAgQIECAAAECBAgQIECAAAECBAg0KbBw4cL0qU99qtPZb7/9dlphhRWarOA0AgQIdC8gkBU/QwSy4k1VJEAgpTRnzpy0ww47dFhssskm6ac//SkbAgQIECBAgAABAgQIECBAgAABAgQIECBAgAABAgRaFBg5cmT62c9+1nHVww8/nMaOHdtiFacTIECgvoBAVvzMEMiKN1WRAIGU0nnnnZcmTZrUYXHooYemK6+8kg0BAgQIECBAgAABAgQIECBAgAABAgQIECBAgAABAi0KHHbYYemqq67quGrGjBnp2GOPbbGK0wkQIFBfQCArfmYIZMWbqkiAQErpyCOPTJdeemmHxbRp09Jxxx3HhgABAgQIECBAgAABAgQIECBAgAABAgQIECBAgACBFgWmT5+eJk+e3HHVxIkT08yZM1us4nQCBAjUFxDIip8ZAlnxpioSIJBS2nnnndODDz7YYXHnnXemPfbYgw0BAgQIECBAgAABAgQIECBAgAABAgQIECBAgAABAi0K3HXXXWncuHEdV+20007pgQceaLGK0wkQIFBfQCArfmYIZMWbqkiAQEpp4403Tj//+c87LJ599tm06aabsiFAgAABAgQIECBAgAABAgQIECBAgAABAgQIECBAoEWBn/zkJ2mzzTbruOpzn/tceu6551qs4nQCBAjUFxDIip8ZAlnxpioSIJBSWn311dOiRYs6LF599dW05pprsiFAgAABAgQIECBAgAABAgQIECBAgAABAgQIECBAoEWBhQsXpk996lMdVw0fPjy99tprLVZxOgECBOoLCGTFzwyBrHhTFQkQSCkNGzYs/elPf+qw+OMf/1j8zEGAAAECBAgQIECAAAECBAgQIECAAAECBAgQIECAQGsC7777blpuueU6Llp22WVT/pmDAAECEQICWRGKnWsIZMWbqkiAQEppiSWWSB9//H8fMR999FGq8yHOigABAgQIECBAgAABAgQIECBAgAABAgQIECBAgACBBgL5e7f8/VvlyN+75e/fHAQIEIgQEMiKUOxcQyAr3lRFAgRSWix8VR3OAkSAAAECBAgQIECAAAECBAgQIECAAAECBAgQIECAQGsCtYEJ37+15udsAgS6FhDIip8d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DDIA1mvv/56mjBhQvr+979f9PqMM85Ip5xySin7/p//+Z/pwAMPLMa+yy67pPz3VVddtTTPUvbxlwY6cKC1759Zs2YV76eyHGUff3Z+991306RJk9LMmTNL/xlWlnnT23EuWLAgjR8/Pj377LNFqblz56YxY8b0tqzrCRAgQIAAAQIECBAgQIAAAQIECBAomYBAVskaZrgESiQgkBXfLIGseFMVCRAQyCrNHCh7oCl6/LVBlXY0cqAFkj744IP0/PPPp9tvvz098cQT6bnnnkuvvPJKQTFixIi00UYbpe233z6NGzcufeYzn0lLLLFES0xlDzT19fgj6v/rv/5rOvXUU4u+HHnkkWnGjBlp2LBhHX0SyGppyrbl5EcffTRtu+22xb3qhWMFstrSBjchQIAAAQIECBAgQIAAAQIECBAgMOAFBLIGfIsMkEBpBQSy4lsnkBVvqiIBAgJZpZkD0YGmdj949PiHciDro48+SnPmzClWfPvRj37UVCv33nvvdPLJJ6fNN9881flHWt0aEYGjSuHq4FFTA+7ipFZWh4scf73hRNQfyIGs6uBRb3rWm2sH4upSAlm96ahrCRAgQIAAAQIECBAgP3ynEgAAIABJREFUQIAAAQIECAwdAYGsodNrT0qg3QICWfHiAlnxpioSIDBAAlmvvfZauuuuu9IDDzyQ5s2b17HKTw6PbL311mnPPfdM2223XaeVY5ppXru2LMwBmZ///OfptttuS4888kiaP39+evvtt9MnPvGJNGrUqGKVohyI+dznPtfyKkWV54wONDXjF3lO9PiHaiArz6upU6emc845p+X25Pl41llnpYkTJ6Zlllmm4fURgaPKTQSy6nMLZHU/DaMDWRErjglkNfzocAIBAgQIECBAgAABAgQIECBAgAABAgPk+zeNIEBgcAoIZMX3VSAr3lRFAgT6+R+Ev/vd79K5556bLr744iLA1N0xcuTI9O1vfzvttddeTYea2hHI+vGPf5xOOeWUdPfddzecTzmUlbcn+/znP9/w3NoTogJNtSYtD6SLC/JqTdmhqyNq/FHjbaZOZCCpmfs1Ouedd95J3/rWt4r3S+XIWxPmre7y+2LttddOSy+9dPFSDp68/PLL6dZbb03f+c53Un6vVY78Psp1qrfGq3fvyOcXyKrfXYGs7me9QFb3Ph9//HHx3n766afTY489lp566qn0m9/8Jj3zzDOdLszh5rXWWittueWWaZtttklbbLFFWmWVVZpeLa/RZ5PXCRAgQIAAAQIECBAgQIAAAQIECBBYXMAKWWYFAQJ9JSCQFS8rkBVvqiIBAv0YyHruueeKIElebaSVY8qUKSn/WX755Rte1peBrLwq1uzZs9MxxxzTKezSaFDrrLNOmj59erFiVrNbx+WaUYEmgaxGHfq/1yMDSc3ftf6ZH3zwQZo2bVo64YQTOk44/vjj04knnlgEK7o7Fi5cWASwrr322o7TLr300nTEEUd0OwcHyvP3dO739fgj6g/kQFZP5+ybb75ZzK2bb765KHHQQQeliy66qFgxsL+PwbJCVn6OHAKeOXNmevjhh3vEusMOOxS/g3ffffeG4cwe3cBFBAgQIECAAAECBAgQIECAAAECBIa4gEDWEJ8AHp9AHwoIZMXjCmTFm6pIgEA/BbKef/75dNhhhxXbE1aOHFA69thj01ZbbVV8OZwDTzlIct9996V///d/TwsWLOg495vf/Gax9VqjUFZfBbLyqiTXX399+vrXv96xslcOG+Qvtw855JD02c9+tlip6P3330+/+MUv0tVXX118cV5ZBSyfe8kll6QDDjig6VBWT0MptZNcIKv5t31E4Kb5u3V/5g9/+MO0//77p1dffbU4MW9beNxxxzW19WA+v3Z1rY022ijddNNNaeONN+7yxgPl+Xs69/t6/BH1B2MgK2/Zmldsq8zVZuZa1PukUZ2yB7Ly78U5c+YUoeQnn3yy0eM29Xr+nZs/T8aOHdv06pNNFXYSAQIECBAgQIAAAQIECBAgQIAAgSEuIJA1xCeAxyfQhwICWfG4AlnxpioSINAPgaw33nijCC7lMEg+cjhpxowZRZBpqaWWqtuTeiv85NV+JkyY0NIKP4221Wt2QuRtofbbb7/0yiuvFJeMHj06XXDBBcV2UPVWvcoBrnxNXk2rEkLLK2XlFWTyNc0cPQ2l1NaOCJE0M97ac6LG35N79/Sa/rKqHe97771XrHB1/vnnFy+NGzcuXXbZZWn11Vdv6dF+9atfpQMPPLBjVbq8xeRpp52Wllxyybp1BsrzdzV38up62267bdMGs2bNKj4zoo4In8EWyMpz9aSTTipWc6s+coDo9NNP7/IzPqonjeqUOZCVA705OHXOOed0esy8Qt5uu+2WvvSlL6Wtt966WDFvxRVX7PhdlH//vPXWW8VKjo8//nixslb+U7tNcCurTzZy9joBAgQIECBAgAABAgQIECBAgAABAmmx74vy/1bnIECAQISAQFaEYucaAlnxpioSINDmQFb+x+bll1+eJk6cWNi3slLUb3/72yLIdccddxTXbrbZZumGG25II0aM6LKPfbFCVv5iOwerrrnmmuK+OYyVn2mTTTZpOJ9+9rOfFVt5VUJZX/nKV4qVs1ZeeeWG10YFmiJCJA0HW+eEqPFXStcGK3oyplaviQ70NHv/vDrc+PHj07PPPltccsstt6R99tmn2cs7zsvvvxx+nDx5cvGzHODIwcbVVlutbq3+miu1g2l3IKuvVpGrPFf1PBpMgax6KwdWnjkHUPNKgdtvv33L8zbygrIGsmpXuMsmOXh18sknp8MPP7wIYLVy5Dl+xRVXFOGuHNSqHEcddVQ699xzG64+2cq9nEuAAAECBAgQIECAAAECBAgQIEBgqApYIWuodt5zE+h7AYGseGOBrHhTFQkQaHMg69e//nU66KCD0n/9138V9v/8z/9cfPmbtyhs5shbHeZt/irBlFZX+IlYISsHwvIz5NVFWgmU5efLgYUcLsnX5yNfnwMxe+65Z8PHjwo09VfIJmr8FaihFMjK2xVWgiwjR45MN954Y9pwww0bzpl6J+RVpXbddddi/m6wwQbFKm2bbrpp3Vr9NVdqByOQNakIbuYj4jOsRxOniYseeeSRYqXDysqBxx9/fBEUOvXUU4urc3j1yiuvTHkLw/46yhjI+vDDD9P06dOLVfIqR97i9z/+4z/S3/zN3/SK8oUXXkh5C+AHHnigo855552XvvGNbzS9nW6vBuBiAgQIECBAgAABAgQIECBAgAABAoNYQCBrEDfXoxHoZwGBrPgGCGTFm6pIgECbA1m33npr2nfffQv3/KX87NmzuwyD1GtO7Qo/+Qv+66+/Pq277rp1exm9QlZepSSHyK666qrifgcffHCxVWErq5PUbtl46KGHpgsvvLDhiiRRgab+CtlEjb/S6KEUyIq0q11ta+7cuWnMmDFNvX/6a4Wwnj5/T+e6FbJa+9WYP5dzGOvrX/96yvMrHzlkWgmRVa9suPPOOxefdzkM2B9HGQNZzz33XMqrKeZAcrXtGmusEULYk9UnQ26sCAECBAgQIECAAAECBAgQIECAAIFBLiCQNcgb7PEI9KOAQFY8vkBWvKmKBAi0MZBV+0V4XoEjr461zDLLtNSH2i+nu9u+LTqQFbV1XG0w7aabbkobb7xxtw49DaXUFu1pSKWlJtU5OWr8ldIRwYrePlO7ro+0669AVvXWfL1x22WXXYpV5lZdddWGZfprrjccWNUJZd+y8L333kvXXXddyqthVba+22233dJFF12U8jaF+agX+Jk2bVoaO3Zs21dhivjcyKvMbbvttsWz1ZuPrbzHGs2V2hByT4LMje6RX8/PNGHChI7VzS655JJii2AHAQIECBAgQIAAAQIECBAgQIAAAQI9FxDI6rmdKwkQ6F5AICt+hghkxZuqSIBAGwNZeRurr371q+mxxx4r3LsLUnXXmLzV2tFHH11s9ZePE088MeVQw5JLLrnYZdGBrDvvvLNje8FGq3N19wy//OUvi60X582bV5yWVwobP358t/MxKpTTXyGVqPFXkCKCFWX5AIi0ayUsEjlXBLLqz7YyB7J+9atfpSlTphSrFFaOvB1rDtquueaanR540aJFafLkyR2f23m71qOOOqr42fDhw9v2Voz43GhnIKv2911Pg8yNgHOwLm+JeP755xenHnHEEek73/lOWm655Rpd6nUCBAgQIECAAAECBAgQIECAAAECBLoQEMgyNQgQ6CsBgax4WYGseFMVCRBoYyDriSeeSHm7qvwFc96u6uabb25pu8LqZs2YMSMdd9xxxY/222+/dPnll6eVVlppsX5GB7KqwxO9+cK69kv20047LeU/dX55djxTVCgnMmTTyhsoavyVe0YEK1oZf3+e+8Mf/jBtv/32xRBGjhyZbrzxxrThhhv2aEg5TLLrrrs29T6MnCsCWfXbVcZA1quvvlqEdS6++OJiHuUjB6zyZ1gOWQ0bNqzuw+b3bL7m9NNP77huxIgR6V/+5V/SP/zDPzTctrVHE77motrPjUmTJqVzzjknLb300k2Xb2cgqzbI3Ex4t+kHqTnxmmuuSYccckjx01ZWouvp/VxHgAABAgQIECBAgAABAgQIECBAYLALCGQN9g57PgL9JyCQFW8vkBVvqiIBAm0MZN1www1p//33L8x33HHHYpurnq6MUr1S1TbbbFPUqmyPVd3UyEBWZAAob0OVQwn5Tz7y1lA5ZNZVkCGfExVoigzZtPIGihp/5Z6R/WjlOfrj3NpQxqxZs4rtxVo9arc/+9KXvlSsWLTaaqvVLRU5VxoFj1p9lmbOjxx/9f3eeuutdO+996Y77rgjPfPMMymvOpaPzTffPG233XZp7733TltvvXVT27E2chko8/yjjz5KP//5z4vwa54zle0J83OPGTMmnXfeeWmLLbZouAVhnoNPP/10OvbYY4tt8ipH/vw+/PDDU15hK/93d+HUZnrf1TlvvPFGcY977rmn6c/e2lrtDGS1sqJdb1zytdXBz8022yzl39k5MOcgQIAAAQIECBAgQIAAAQIECBAgQKBnAgJZPXNzFQECjQUEshobtXqGQFarYs4nQKApgXb9g7B69Y38hfhFF11UrKrSk6P6C/HuVgyKDGS9+eabxTZOeWWvfPQ0FFN53lZXI4kKNPVVSKVRH6PGX7lPbVCl0f2jXu9t33syjtrtxHbbbbciGFO7LVyj2i+++GIRRqlslTlt2rSUVwjqKvwSOVcaBY8ajb3e69WfA81c39ve5Tl3ySWXpDPPPLNTIKnevbfaaqs0derUNHbs2LTEEkt0ObxGLv0VyMrBqd///vdFCOv+++9PN910U0fwrPIwOTj1zW9+M02cOLHl1a3eeeeddOmllxYrbeXAYfWRt4PdZ5990g477FAEglZYYYVm2tvUObXhxnrh4FbmVb2VpCJDVJG1GgEJZDUS8joBAgQIECBAgAABAgQIECBAgACB1gTa9f1ba6NyNgECg0FAICu+iwJZ8aYqEiDQxhWyGgUPWmlGs19SRwayIsMp+VlbDSi1en5XntHP0WzfosZfud9QCmTlZ85hibzCXN4uLh857JO37VxmmWWaakHeWi5vDffd7363OL+ZFXAi50rk+7/ywK0EZ/I1vQlkLVq0KE2ePLlYHarZIwdOTz755CK01FWfGrm0O5CVV5DKY85b41WvglX9zDmIdcwxx6RDDz00rbrqqs1y1D0vu1522WVFOKs2mFW5YJVVVim2NDzrrLNS/u/eHHl1rj322KPjfVRv+9xW5lVfB7JqA2R5VbZx48b1hqDLa1sNCffJIBQlQIAAAQIECBAgQIAAAQIECBAgMIgEBLIGUTM9CoEBJiCQFd8Qgax4UxUJEBDIanoO1IZT5s6dW2zV1dOj1YBSq+d3Na7IkE0rzx41/so9h1og64MPPkh5RasTTjihg/34449P3/rWtxpu/blw4cLivEqYKAeF8kpPBxxwQLdbw0XOlUbBo1bmUuXcVoIz+ZqeBrJ++9vfFtuK5jBM5cjbEuZt9/72b/+2WMEpryiVA0w5OHf22WenJ598suPcc845pwhzLbXUUos9ZiOXdgey8gCff/75dNhhh3WspFYZdF6x6mtf+1rafffd04orrtiTlnV5Td4G8u67705XXHFFevjhhzudlwNgV199ddp+++17fc/qz6FKsdqQUyvzqq8DWbUrM5544okpz5kll1yy1xbVBWpX4curQebVy5ZbbrnQ+yhGgAABAgQIECBAgAABAgQIECBAYCgJCGQNpW57VgLtFRDIivcWyIo3VZEAgSEWyOqu4Y1WDBLI6t3bJTqQ1bvRlPPqvM1bDlZdfPHFHQ+Qt3TLYaG99torrb322mnppZcuXstBnpdffjndeuutRbCierWj7gJC1TIDPZDVqIsR489BuOx1yimnFLfLYbYZM2akQw45pG7AKp+TVyPLK5jl6yrX5K1Od95558WGPBADWXmQOaSUx5a3D8yho1GjRqU11lij2wBfo34083oOtuUA3Pz589P3v//99PjjjxcrwU2YMKHX937//feLQGPuX/XRasipOrDV14Gs7JHHmwN9+dhoo42K1cs23XTTZjibPuepp55K++23X8cqZdOnTy+2M3UQIECAAAECBAgQIECAAAECBAgQINBzAYGsntu5kgCB7gUEsuJniEBWvKmKBAgIZHXMgVYDWT1dbadyw1YDSq2e39Xkjgip9OSNEzX+ntx7MF2TQ1k56JNDVjn408qRw0R527eJEyc2tdVh5FxpFDxq5TmaPTdi/LVBlWbDbLXhua985Stp5syZaeWVV+40/EYu/bFCVrO+ZTvvN7/5TRHs+sEPftBp6F/84heLLWTXWmutph6pnYGsPKDnnnsu5fmTVy7LR9669Pzzz2+4Ml5TD5NSEYCrXgEuh75uuummtPHGGzdbwnkECBAgQIAAAQIECBAgQIAAAQIECNQREMgyLQgQ6CsBgax4WYGseFMVCRBoYyDrmmuuKVaVycdBBx2ULrroomK1mZ4c1V+Ijxw5Mt14441pww03XKxUbSCju3s1CmTVbh3V20BWtUe9VVZqxxoVaIoIqfSkZ1Hj78m9B9s1H330UZozZ04644wz0o9+9KOmHi9vsXfyySenzTffvOmVhiLnSqPgUXcPkUNJf/zjH9P//u//pl//+tfFdoA//vGP05lnnpk22WSTLi/t7fjz6kQ5wFZZHWvcuHHpsssuS6uvvnpT5j/5yU+K8EwO0uTPuttuuy3lbf+qj0YuAllNUTd10oMPPtixSlnervONN95I999/f3HtLbfckvbZZ5+m6rQ7kPXhhx+mvGJVXh2vcuTx/9u//Vv667/+66bG3NVJ//3f/53y1qd5blaOc889t1iVLHpbxF4N1MUECBAgQIAAAQIECBAgQIAAAQIESiggkFXCphkygZIICGTFN0ogK95URQIE2hjIuvPOO9Oee+5ZmO+4447puuuu6/EKH9W1ttlmm6LWOuuss1g/awMZOcBSCVe02vzIYEQOepx++unFn3zk1UnytlTDhg3rclhRgabehlRadauc39PxVwdWenrvdlw3d+7cNGbMmHbcquMeOZi1YMGCdNddd6VHHnmkWEnnlVdeKV7PWxnmlW7yNnm77757+qu/+qumg1iVG0TOle76mMNKn//85zvm/6JFi9IzzzzT0PKBBx5IO+20U5fn9Xb8tSHMSy65pHivNnu89957RYgmr2aUj7yNYd4er/podX735jOs2XEPxvNqe5EDWPm9koNH+Tj00EPThRdemJZffvmGj9/uQFYeUFfblR5zzDFFwHnFFVdsOO7qE9566630ve99rwg1Vm9netRRR6UcyGrGoaUbOpkAAQIECBAgQIAAAQIECBAgQIDAEBQQyBqCTffIBNokIJAVDy2QFW+qIgECbQxkPf3002mPPfZIr776atpggw3SzTffnDbddNMe9eDss89OU6ZMKa7db7/90uWXX55WWmmlxWpFBrJy8er79maVr7zV3NFHH52uvfbaYsynnXZa8afOL8+OZ+ppoKkWpbchlR41LKViS7ADDzywuLyZFcEq92k1sNLT8fX2uv4IZPV2zI2uj5wrfdHHRgGp3o7/pZdeKla4yp9d+ehJj6tXwsthl2nTpqVll122g75VF4GsRrO2/uvV2/6NHj06XX/99cWqa5WtALtawaxetf4IZOVx5N8bJ510Urrgggs6DWuVVVZJu+22W8qr4OVgY/57DmhVfp/kAHAOYOXgVV5ZLq+Gdc8993QKYuWCeX7m+ZivdxAgQIAAAQIECBAgQIAAAQIECBAg0HsBgazeG6pAgEB9AYGs+JkhkBVvqiIBAm0MZP3mN79JEyZMSD/4wQ8K955u+VcbZsorzuQvkettrxQdyKpemavypf66667b8jzKqxqNHz8+Pfvss8W1s2fPLv7e3dHTQFNtzd6GVFp+2L9c0NPxtxpY6en4entdT8I6vb1nma5vtY95ha/qVe/WX3/99OlPf7rYoi0HOvP77pOf/GRaaqmlumTo7Vyvfp92tzVqs+/beivhteoikNX6rM9b/uXVCLN1PvIqiTkA+8EHH3Rawezggw8uwk6NVpvqr0BWHnsec96iNweSK6vhtS7S+YpPfepT6Zxzzil+By2zzDK9Led6AgQIECBAgAABAgQIECBAgAABAgT+IiCQZSoQINBXAgJZ8bICWfGmKhIg0MZA1vvvv59OOOGEYmu+fLSyRVR1o+bPn5/22muvYqWtfNxxxx1p3LhxdXsZHciqDVL1NFSWt4o64ogjijHnbeVuuummtPHGG3c7H3saaKot2tuQSk/fNFHj7+n9XTf0BHo719sdyKoX2IrcKrW7GVBrNVBnSyur61WeoXp1rPx5mwOwldUZH3744WJlqRz0zatk5VULK1vrdmXQn4GsPKboXm222WbphhtuKLY5dRAgQIAAAQIECBAgQIAAAQIECBAgECcgkBVnqRIBAp0FBLLiZ4RAVrypigQItDGQlbFvvfXWtO+++xbueVWO22+/PY0aNarpPuTVQfLKJlOnTi2uabRKVXQg67333uu0okr+Ij+Hq1ZeeeWmn+G1115L//iP/5jyalv5aDaYFhVo6m1IpekHrTkxavw9vf9gvK46GNIXoYr+mitRvert+Nu9ZaFAVuPOtxrIqv2dkVeWyqtlVVZWy1v5HXPMMSlvLZmPv//7vy9CWWuvvXaXgxlogawLL7ywCPTmsPLjjz+eFi5cmJ544olO4998883TWmutVWxpmH/n/vnPfy62+81HX3x2NO6kMwgQIECAAAECBAgQIECAAAECBAgMfgGBrMHfY09IoL8EBLLi5QWy4k1VJECgzYGsvKpV3hbqoYceKuxzMCmvmLX88ss31Yv8RXje9rCyVVNl66l62xXmgtGBrFyzekWV/Pf85X0eU51ffIs908cff5wuv/zyNHHixOK1ZldkyedGBZp6G1JpqlF1Tooaf0/vPxivE8jqvqu9netvvvlmsZLdzTffXNzokksuSTk01exRG+DMQdK8xWr1Ub1loUBWY9lWA1k//OEP0/7771+sqFi7OlblbtXn5J/lnuTVHLvaDnOgBbJ6slJjX392NO6kMwgQIECAAAECBAgQIECAAAECBAgMfgGBrMHfY09IoL8EBLLi5QWy4k1VJECgzYGsDF4dzMl/P+ecc9LkyZO7/PK70qTf/va3RRgib1GYj2ZW9eiLQFbtFmLrrLNOuvrqq9P222/fcD498sgj6ZBDDukIlOVw2gUXXJBWXHHFhtdGBZp6G1JpONAuTogaf6V89LZdzTzXGWeckXIIcKAcfR2q6K+5MlB8c4DyrLPO6uh53hr1sssuS6uvvnpTQ6zeKi+HL2+77ba0ww47dLp2oASymnqgJk+q/YysFzRrslSvTlu0aFHxOyO75+O8885L3/jGNxYLz+bg3EknnZSmTZtWnJd7lcN3BxxwQN2grUBWr9riYgIECBAgQIAAAQIECBAgQIAAAQJDRkAga8i02oMSaLuAQFY8uUBWvKmKBAj0QyDrnXfeKbb9u/jiizu+/M6hh7xq1DLLLFO3J3lFrKOPPjrdc889Ha83szJVXwSy8gCef/75dNhhh6V58+YV48nhsIsuuihts802db/Az8GOHMb6+te/nhYsWFBc09VqLV1NyqhAU3+FbKLGX/ERyEpJIKvvP8KfeuqpYmu3yqp8zQZIaz/nutreVCCrb3qYtyrMAau80lU+9txzzzRz5sy0xhpr1L3hiy++mA466KCOz/TugrYCWX3TM1UJECBAgAABAgQIECBAgAABAgQIDDYBgazB1lHPQ2DgCAhkxfdCICveVEUCBPohkJXRa1e7yj/bfffd07HHHpu23HLLtNJKK6WPPvooLVy4MN1yyy1F2KkSZMrnTpkypfjTaKvDvgpk5THUrnaVV1XJq7HkFbA++9nPpqWXXjq9//776YUXXihW1cmraL399tvFnFtllVWKZxo/fnxTWx3ma6ICTT0JZOVwQx577knlyD976aWX0p///Of0xhtvpF/84hfpf/7nf4ptIqdPn57WWmutTu+vqPFXigpklTeQ1R+9y/OmJ1u75XmeQ1iVldHy+zxvs5rf511taZffK3l7wnxdPvI1edvDnXfeebHfOQJZ8b+GcwD2+uuvLwKwuRfNrmI4e/bsIhhc+ZwePXp0uvLKK4vwbPUhkBXfMxUJECBAgAABAgQIECBAgAABAgQIDEYBgazB2FXPRGBgCAhkxfdBICveVEUCBPopkJXh66161UxDmg1j5Vp9GcjKX/rff//96Z/+6Z86Vs9pZvw5HJADS3nFnDq/LLssERVo6uswTFdbSUaNvxnjqHNqt16zZeGsNGHChF7z9vUc7GqAPQlk5Vr1AqT5/ZtX7asESPPnwe9+97v0/e9/v9ga78knn+wYRneraglk9Xo6LVagNizb7Kpmtatq5cI5lHX55ZenTTbZpOM+AlnxPVORAAECBAgQIECAAAECBAgQIECAwGAUEMgajF31TAQGhoBAVnwfBLLiTVUkQKAfA1kZP2/rdemll6YzzzyzCDN0d4wcOTJ9+9vfTnvttVdaYoklmupdXwayKgP41a9+lU477bR0zTXXNBzTwQcfnE4//fT0mc98puG5tSdEBZr6OgyT+3TjjTemDTfcsNMjRI2/ZbheXCCQ9XoRwMoho3z0NNBU24K+noNdtbw341+0aFGaPHlyylulNnvklbFOPvnk9M1vfrPL7VgFsprVbHxeva1h82fuBRdckFZcccXGBf4S4s19zisaVo7cvxzqWnbZZYsfCWQ1RekkAgQIECBAgAABAgQIECBAgAABAkNeQCBryE8BAAT6TEAgK55WICveVEUCBPo5kFVpwGuvvZYeeuihdMcdd6R58+Z1rDj1hS98IY0aNapYTSqvVDJs2LCWetaOQFYeUN7KL2+peNddd6UHHnggzZ8/v9j2Km9NuNVWW6WxY8emPfaRhvmdAAAgAElEQVTYI40YMaLpMFntg0YFmnoahtl8883T8OHDOw1r/fXXT5/+9KfTaqutltZbb71ia7B8zgorrLBYn6LG39IE6OXJZQpk9fJRm7q8N4Gmpm4QfFJPtufsbgh5PlxyySVNBUjz+z5vW5jf+90FSAWyYpr+4Ycfpuuuu67Y9rYS7u1qy8FGd6xeEe2oo45K5557bqftcQWyGgl6nQABAgQIECBAgAABAgQIECBAgACBLCCQZR4QINBXAgJZ8bICWfGmKhIgMMj/QdiuQFY7JlIZA03VLmUcv0BW55k91ANZFY233nor3XvvvUWA9JlnninCmPnIocXtttuuCJBuvfXWXa6KVa0qkBX36Zm3wZ00aVK67bbbUt469bvf/W7Rh54cL774Ypo9e3YR8MornVUfAlk9EXUNAQIECBAgQIAAAQIECBAgQIAAgaEnIJA19HruiQm0S0AgK15aICveVEUCBASySjMHyhhoqsaNHn9PV/rqTcPPOOOMdMopp/SmROi11cGQ0MJdFBPIilcWyIo1zSsTzpgxI33xi19Mf/d3fxdb/C/VBLL6hFVRAgQIECBAgAABAgQIECBAgAABAoNOQCBr0LXUAxEYMAICWfGtEMiKN1WRAAGBrNLMgehAU7sfPHr8AlkpVQdD8opAN9xwQ7EtZtQRveVf1LiarVOG8QtkNdvNgXNeXwSy+uPzrCeiu+yyS8qf5auuumpPLncNAQIECBAgQIAAAQIECBAgQIAAgSElIJA1pNrtYQm0VUAgK55bICveVEUCBASySjMHogNN7X7w6PH3R4BhIK+QJZC1+IwWyGr3u/z/3692q88jjzyyWLVq2LBh/TOg4LsKZHUdyKoOGGb2vvhcCm6ncgQIECBAgAABAgQIECBAgAABAgT6TEAgq89oFSYw5AUEsuKngEBWvKmKBAgIZJVmDkQHmtr94NHjL0PYpq+NrZDVvXAZ5ogVsvr6XRJfXyBLICt+VqlIgAABAgQIECBAgAABAgQIECAwGAUEsgZjVz0TgYEhIJAV3weBrHhTFQkQEMgqzRyIDjS1+8Gjx1+GsE1fGwtkdS9chjkikNXX75L4+n0RyIofZf9UtEJW/7i7KwECBAgQIECAAAECBAgQIECAwMAUEMgamH0xKgKDQUAgK76LAlnxpioSICCQVZo5EB1oaveDR4+/DGGbvjYWyOpeuAxzRCCrr98l8fUFsro2FciKn28qEiBAgAABAgQIECBAgAABAgQIlFdAIKu8vTNyAgNdQCArvkMCWfGmKhIgIJBVmjkQHWhq94NHj78MYZu+NhbI6l64DHNEIKuv3yXx9QWyujYVyIqfbyoSIECAAAECBAgQIECAAAECBAiUV0Agq7y9M3ICA11AICu+QwJZ8aYqEiAgkFWaORAdaGr3g0ePvzZs067nOeOMM9Ipp5zSrtt1e5/qYEg7BjRr1qw0YcKEdtwq5B4CWSGMLRd5991306RJk9LMmTOLa4888sg0Y8aMNGzYsJZrDcQLBLIGYleMiQABAgQIECBAgAABAgQIECBAgMDAExDIGng9MSICg0VAICu+kwJZ8aYqEiAgkFWaORAdaGr3g0ePXyArJYGs7mexQFa73+X//34CWQvS+PHj07PPPlt4zJ07N40ZM6Z/muGuBAgQIECAAAECBAgQIECAAAECBAj0m4BAVr/RuzGBQS8gkBXfYoGseFMVCRAQyCrNHIgONLX7waPHL5AlkNVoDgtkNRLqm9cFsgSy+mZmqUqAAAECBAgQIECAAAECBAgQIECgXAICWeXql9ESKJOAQFZ8twSy4k1VJEBAIKs0cyA60NTuBy/7+Nvt5X69FyhDIKvRU9aGmwbSlpldjX2wB7Ia9WzBAoGsRkZeJ0CAAAECBAgQIECAAAECBAgQIDAUBASyhkKXPSOB/hEQyIp3F8iKN1WRAIFBHsjSYAIECBAgQIAAAQIECBAgQIAAAQIECBAgQIAAAQLtFhDIare4+xEYOgICWfG9FsiKN1WRAAGBLHOAAAECBAgQIECAAAECBAgQIECAAAECBAgQIECAQKiAQFYop2IECFQJCGTFTweBrHhTFQkQEMgyBwgQIECAAAECBAgQIECAAAECBAgQIECAAAECBAiECghkhXIqRoBAlYBAVvx0EMiKN1WRAAGBLHOAAAECBAgQIECAAAECBAgQIECAAAECBAgQIECAQKiAQFYop2IECFQJCGTFTweBrHhTFQkQEMgyBwgQIECAAAECBAgQIECAAAECBAgQIECAAAECBAiECghkhXIqRoBAlYBAVvx0EMiKN1WRAAGBLHOAAAECBAgQIECAAAECBAgQIECAAAECBAgQIECAQKiAQFYop2IECFQJCGTFTweBrHhTFQkQEMgyBwgQIECAAAEC/4+9u4HSsqzzB34d66CY9kYQ6u6aqy6SguuqYKLZglKIoNK2akLiS9DRsoBOm+BLuoFuG2AvuoH5CquYbymKpcKuKeQgnPI91lzz7ClZOW4aFurf5H+ue5tn7xlmeJ5n5vcMM8znPseTzFz3777vz/Wbe/A8366L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CCltMMOO6TNm//vFfP222+nNl7irAgQIECAAAECBAgQIECAAAECBAgQIECAAAECBAgQqCKQP3fLn781H/lzt/z5m4MAAQIRAgJZEYotawhkxZuqSIBASqlv377p9ddfr1j84Q9/KL7mIECAAAECBAgQIECAAAECBAgQIECAAAECBAgQIECgPoFNmzalnXfeuXLSTjvtlPLXHAQIEIgQEMiKUGxZQyAr3lRFAgRSSgMGDEgbNmyoWLz44otp4MCBbAgQIECAAAECBAgQIECAAAECBAgQIECAAAECBAgQqFNg/fr1abfddquc1b9///TSSy/VWcVwAgQItC0gkBXfGQJZ8aYqEiCQUtp///3T008/XbF47LHH0tChQ9kQIECAAAECBAgQIECAAAECBAgQIECAAAECBAgQIFCnwOOPP54OPPDAylkf/vCH01NPPVVnFcMJECDQtoBAVnxnCGTFm6pIgEBKafTo0en++++vWNx1111p3LhxbAgQIECAAAECBAgQIECAAAECBAgQIECAAAECBAgQqFNg6dKlafz48ZWzjjnmmHTffffVWcVwAgQItC0gkBXfGQJZ8aYqEiCQUpo6dWpauHBhxWLu3Llp+vTpbAgQIECAAAECBAgQIECAAAECBAgQIECAAAECBAgQqFNg3rx5acaMGZWzpkyZkhYsWFBnFcMJECDQtoBAVnxnCGTFm6pIgEBK6fLLL0/Tpk2rWEyePDlde+21bAgQIECAAAECBAgQIECAAAECBAgQIECAAAECBAgQqFPg9NNPT9ddd13lrPnz56cvfelLdVYxnAABAm0LCGTFd4ZAVrypigQIpJRWrFiRRo0aVbE44IAD0hNPPMGGAAECBAgQIECAAAECBAgQIECAAAECBAgQIECAAIE6BYYMGZKefPLJylnLly9PI0eOrLOK4QQIEGhbQCArvjMEsuJNVSRAIKX02muvpV133bWFxYsvvpgGDhzIhwABAgQIECBAgAABAgQIECBAgAABAgQIECBAgACBGgXWr1+fdttttxajN27cmHbZZZcaKxhGgACBrQsIZMV3iEBWvKmKBAj8SeCwww5LTU1NFY9FixaliRMn8iFAgAABAgQIECBAgAABAgQIECBAgAABAgQIECBAoEaBxYsXp0mTJlVGDx8+PD3yyCM1nm0YAQIEqgsIZFU3qneEQFa9YsYTIFCzwKxZs9KcOXMq408++eR000031Xy+gQQIECBAgAABAgQIECBAgAABAgQIECBAgAABAgR6u8App5ySlixZUmGYOXNmmj17dm9n8fwECAQKCGQFYv6plEBWvKmKBAj8SWDlypXpiCOOqHj06dMnvfLKK6lv376MCBAgQIAAAQIECBAgQIAAAQIECBAgQIAAAQIECBCoIrBp06b03ve+N7355puVkQ8//HAaMWIEOwIECIQJCGSFUVYKCWTFm6pIgEBJYJ999knPPfdc5Svf//7305lnnsmIAAECBAgQIECAAAECBAgQIECAAAECBAgQIECAAIEqAldffXU666yzKqP23nvv9Mtf/pIbAQIEQgUEskI5i2ICWfGmKhIgUBJovW3h4YcfnvLKWQ4CBAgQIECAAAECBAgQIECAAAECBAgQIECAAAECBLYukFfCWrVqVWWQ7Qp1DAECjRAQyIpXFciKN1WRAIGSwLp169J+++3XwuS+++5LxxxzDCcCBAgQIECAAAECBAgQIECAAAECBAgQIECAAAECBNoRuP/++9Po0aNbfPcXv/hFGjRoEDMCBAiECghkhXIWxQSy4k1VJECglcAnP/nJdPvtt1e+OmbMmLRs2TJOBAgQIECAAAECBAgQIECAAAECBAgQIECAAAECBAi0I3Dssceme++9t/LdCRMmpNtuu40XAQIEwgUEssJJBbLiSVUkQKC1wIoVK9KoUaNafPmuu+5K48aNg0WAAAECBAgQIECAAAECBAgQIECAAAECBAgQIECAQCuBpUuXpvHjx7f46vLly9PIkSNZESBAIFxAICucVCArnlRFAgTaEjjuuOPSPffcU/nWwQcfnNasWQOLAAECBAgQIECAAAECBAgQIECAAAECBAgQIECAAIFWAoccckhau3Zt5atjx45Nd999NycCBAg0REAgK57VloXxpioSINCGwMqVK9MRRxzR4juzZ89OM2fO5EWAAAECBAgQIECAAAECBAgQIECAAAECBAgQIECAwJ8E5syZk2bNmtXC4+GHH04jRoxgRIAAgYYICGTFswpkxZuqSIBAOwJTp05NCxcubPHdpqamNGzYMGYECBAgQIAAAQIECBAgQIAAAQIECBAgQIAAAQIEer3A6tWr0/Dhw1s4TJkyJS1YsKDX2wAgQKBxAgJZ8bYCWfGmKhIg0I7Ayy+/nAYPHpw2bNhQGZG3Lnz00UdTGy94jgQIECBAgAABAgQIECBAgAABAgQIECBAgAABAgR6jcDmzZvToYce2mKrwv79+6dnnnkm9evXr9c4eFACBLpeQCAr3lwgK95URQIEtiKwePHiNGnSpBYjJk+enK699lpuBAgQIECAAAECBAgQIECAAAECBAgQIECAAAECBHqtwOmnn56uu+66Fs+/aNGiNHHixF5r4sEJEOgaAYGseGeBrHhTFQkQqCLQ1taFF154Ybr44ovZESBAgAABAgQIECBAgAABAgQIECBAgAABAgQIEOh1AhdddFG65JJLWjy3rQp7XRt4YALbTEAgK55eICveVEUCBGoQOOyww1JTU1OLkXPnzk3Tp0+v4WxDCBAgQIAAAQIECBAgQIAAAQIECBAgQIAAAQIECGwfAvPmzUszZsxo8TDDhw9PjzzyyPbxgJ6CAIFuLyCQFT9FAlnxpioSIFCDwLp169KRRx6ZNmzY0GK0UFYNeIYQIECAAAECBAgQIECAAAECBAgQIECAAAECBAhsFwJthbH69++fHnrooTRo0KDt4hk9BAEC3V9AICt+jgSy4k1VJECgRoEVK1ako48+Om3e3OJVlGxfWCOgYQQIECBAgAABAgQIECBAgAABAgQIECBAgAABAj1WoK1tCnMo4oEHHkgjR47ssc/lxgkQ6HkCAlnxcyaQFW+qIgECdQjceeed6YQTTtjijMmTJ6drrrkmtfHir6O6oQQIECBAgAABAgQIECBAgAABAgQIECBAgAABAgS6l0BerOCMM85I11133RY39sMf/jAdf/zx3euG3Q0BAtu9gEBW/BQLZMWbqkiAQJ0COZR14oknbrFS1sEHH5yuvPLKNGzYsDorGk6AAAECBAgQIECAAAECBAgQIECAAAECBAgQIECg+wmsXr06nX322Wnt2rUtbi6HIe644w5hrO43Ze6IQK8QEMiKn2aBrHhTFQkQ6IBA3r7w5JNPThs2bNji7NmzZ6eZM2d2oKpTCBAgQIAAAQIECBAgQIAAAQIECBAgQIAAAQIECHQPgTlz5qRZs2ZtcTP9+/dPS5YssU1h95gmd0GgVwoIZMVPu0BWvKmKBAh0UGDdunXptNNOS01NTVtUyKtl5X20x40b18HqTiNAgAABAgQIECBAgAABAgQIECBAgAABAgQIECDQ9QJLly5NF1988RarYuU7GT58eLr++uvToEGDuv7GXJEAAQJ/EhDIim8Fgax4UxUJEOikwNSpU9PChQvbrDJmzJg0bdq0dMwxx3TyKk4nQIAAAQIECBAgQIAAAQIECBAgQIAAAQIECBAg0DiB+++/P82fPz/de++9bV5kypQpacGCBY27AZUJECBQo4BAVo1QdQwTyKoDy1ACBLpOYPHixWn69OltbmGY7+Lwww9PZ5xxRvr0pz+d+vbt23U35koECBAgQIAAAQIECBAgQIAAAQIECBAgQIAAAQIE2hHYtGlTuvHGG9M111yTVq1a1eaovEXhvHnz0sSJEzkSIECgWwgIZMVPg0BWvKmKBAgECbz88stp5syZ7a6WlS/Tp0+fNOAl+TYAACAASURBVGHChDR27Nh09NFHp4EDBwZdXRkCBAgQIECAAAECBAgQIECAAAECBAgQIECAAAEC1QXWr1+fHnjggXTPPfek22+/Pb355pvtnpRXxZozZ07q169f9cJGECBAoIsEBLLioQWy4k1VJEAgWGDlypXp0ksvLf4SW+044IAD0iGHHJKGDBmS9t1337TnnnumAQMGpPe85z1pp512Sm38IqlW0vcJECBAgAABAgQIECBAgAABAgQIECBAgAABAgR6scDmzZvT66+/nl599dX00ksvpRdeeCE9++yz6Yknnkhr1qxJTz75ZFWdvLjAeeedl0aMGFF1rAEECBDoagGBrHhxgax4UxUJEGiQwIoVK9IVV1xR/D8LHAQIECBAgAABAgQIECBAgAABAgQIECBAgAABAgS6u0De6eWcc85JI0eO7O636v4IEOjFAgJZ8ZMvkBVvqiIBAg0WWLduXbrhhhvSzTffnJ577rkGX015AgQIECBAgAABAgQIECBAgAABAgQIECBAgAABArUL7L333umkk05Kn/nMZ9KgQYNqP9FIAgQIbCMBgax4eIGseFMVCRDoQoG8neGyZcvS8uXLU1NTUxde2aUIECBAgAABAgQIECBAgAABAgQIECBAgAABAgQI/K/A8OHD06hRo9Kxxx5rW0JNQYBAjxMQyIqfMoGseFMVCRDYRgKvvfZaWr16dXr88cfTM888k55//vn061//Om3YsCFt3LgxvfHGGynv8e0gQIAAAQIECBAgQIAAAQIECBAgQIAAAQIECBAgUKtADirsuOOOadddd039+/dPe+yxR9prr73S4MGD09ChQ9OwYcPSLrvsUms54wgQINDtBASy4qdE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LaRwGuvvZZWr16dHn/88fTMM8+k559/Pv36179OGzZsSBs3bkxvvPFG2ry5xWtvG92pyxIgQIAAAQIECBAgQIAAAQIECBAgQIAAAQIECPQUgRxU2HHHHdOuu+6a+vfvn/bYY4+01157pcGDB6ehQ4emYcOGpV122aWnPI77JECAwBYCAlnxTSGQFW+qIgECXSiwcuXKtGzZsrR8+fLU1NTUhVd2KQIECBAgQIAAAQIECBAgQIAAAQIECBAgQIAAAQL/KzB8+PA0atSodOyxx6YRI0ZgIUCAQI8SEMiKny6BrHhTFQkQaLDAunXr0g033JBuvvnm9NxzzzX4asoTIECAAAECBAgQIECAAAECBAgQIECAAAECBAgQqF1g7733TieddFL6zGc+kwYNGlT7iUYSIEBgGwkIZMXDC2TFm6pIgECDBFasWJGuuOKKdPvttzfoCsoSIECAAAECBAgQIECAAAECBAgQIECAAAECBAgQiBOYMGFCOuecc9LIkSPjiqpEgACBYAGBrGDQlJJAVrypigQIBAvkbQkvvfTSdM8991StfMABB6RDDjkkDRkyJO27775pzz33TAMGDEjvec970k477ZTa+EVStaYBBAgQIECAAAECBAgQIECAAAECBAgQIECAAAECvVdg8+bN6fXXX0+vvvpqeumll9ILL7yQnn322fTEE0+kNWvWpCeffLIqztixY9N5551nO8OqUgYQILAtBASy4tUFsuJNVSRAIEjg5ZdfTjNnzkwLFy5st2KfPn1S/n8W5L/EHn300WngwIFBV1eGAAECBAgQIECAAAECBAgQIECAAAECBAgQIECAQHWB9evXpwceeKBYXCDv9PLmm2+2e9KUKVPSnDlzUr9+/aoXNoIAAQJdJCCQFQ8tkBVvqiIBAgECixcvTtOnT08bNmxos9rhhx+ezjjjjPTpT3869e3bN+CKShAgQIAAAQIECBAgQIAAAQIECBAgQIAAAQIECBDonMCmTZvSjTfemK655pq0atWqNov1798/zZs3L02cOLFzF3M2AQIEggQEsoIgS2UEsuJNVSRAoJMCU6dObXdVrDFjxqRp06alY445ppNXcToBAgQIECBAgAABAgQIECBAgAABAgQIECBAgACBxgncf//9af78+enee+9t8yJ5tawFCxY07gZUJkCAQI0CAlk1QtUxTCCrDixDCRBorMC6devSaaedlpqamra40MEHH5wuuuiiNG7cuMbehOoECBAgQIAAAQIECBAgQIAAAQIECBAgQIAAAQIEAgWWLl2aLr744rR27dotqg4fPjxdf/31adCgQYFXVIoAAQL1CQhk1edVy2iBrFqUjCFAoOECK1asSCeffHKbWxTOnj07zZw5s+H34AIECBAgQIAAAQIECBAgQIAAAQIECBAgQIAAAQIEGiUwZ86cNGvWrC3K5y0MlyxZkkaOHNmoS6tLgACBrQoIZMU3iEBWvKmKBAjUKXDnnXemE088MW3e3OKVlPKqWFdeeWUaNmxYnRUNJ0CAAAECBAgQIECAAAECBAgQIECAAAECBAgQIND9BFavXp3OPvvsLVbLymGIO+64Ix1//PHd76bdEQEC272AQFb8FAtkxZuqSIBAHQI5jHXCCSdsccbkyZPTNddck9p48ddR3VACBAgQIECAAAECBAgQIECAAAECBAgQIECAAAEC3UsgL1JwxhlnpOuuu26LG/vhD38olNW9psvdEOgVAgJZ8dMskBVvqiIBAjUK5G0Kjz766C1WxrrwwguLfbQdBAgQIECAAAECBAgQIECAAAECBAgQIECAAAECBLZXgYsuuihdcsklLR4vhyIeeOAB2xdur5PuuQh0UwGBrPiJEciKN1WRAIEaBNatW5eOPPLItGHDhhaj586dm6ZPn15DBUMIECBAgAABAgQIECBAgAABAgQIECBAgAABAgQI9GyBefPmpRkzZrR4iP79+6eHHnooDRo0qGc/nLsnQKDHCAhkxU+VQFa8qYoECNQgcNhhh6WmpqYWI4WxaoAzhAABAgQIECBAgAABAgQIECBAgAABAgQIECBAYLsSaCuUNXz48PTII49sV8/pYQgQ6L4CAlnxcyOQFW+qIgECVQSmTp2aFi5c2GKUbQq1DQECBAgQIECAAAECBAgQIECAAAECBAgQIECAQG8VaGv7wilTpqQFCxb0VhLPTYBAFwoIZMVjC2TFm6pIgMBWBBYvXpwmTZrUYsTkyZPTtddey40AAQIECBAgQIAAAQIECBAgQIAAAQIECBAgQIBArxU4/fTT03XXXdfi+RctWpQmTpzYa008OAECXSMgkBXvLJAVb6oiAQLtCLz88stp8ODBacOGDZURBx98cHr00UdTGy94jgQIECBAgAABAgQIECBAgAABAgQIECBAgAABAgR6jcDmzZvToYcemtauXVt55v79+6dnnnkm9evXr9c4eFACBLpeQCAr3lwgK95URQIE2hFoa6vCpqamNGzYMGYECBAgQIAAAQIECBAgQIAAAQIECBAgQIAAAQIEer3A6tWr0/Dhw1s42Lqw17cFAAINFxDIiicWyIo3VZEAgTYEVq5cmY444ogW35k9e3aaOXMmLwIECBAgQIAAAQIECBAgQIAAAQIECBAgQIAAAQIE/iQwZ86cNGvWrBYeDz/8cBoxYgQjAgQINERAICueVSAr3lRFAgTaEDjuuOPSPffcU/lO3qpwzZo1rAgQIECAAAECBAgQIECAAAECBAgQIECAAAECBAgQaCVwyCGHtNi6cOzYsenuu+/mRIAAgYYICGTFswpkxZuqSIBAK4EVK1akUaNGtfjqXXfdlcaNG8eKAAECBAgQIECAAAECBAgQIECAAAECBAgQIECAAIFWAkuXLk3jx49v8dXly5enkSNHsiJAgEC4gEBWOGkSyIo3VZEAgVYCn/zkJ9Ptt99e+eqYMWPSsmXLOBEgQIAAAQIECBAgQIAAAQIECBAgQIAAAQIECBAg0I7Asccem+69997KdydMmJBuu+02XgQIEAgXEMgKJxXIiidVkQCBssC6devSfvvt1wLlvvvuS8cccwwoAgQIECBAgAABAgQIECBAgAABAgQIECBAgAABAgTaEbj//vvT6NGjW3z3F7/4RRo0aBAzAgQIhAoIZIVyFsWskBVvqiIBAiWBWbNmpTlz5lS+cvjhh6eVK1cyIkCAAAECBAgQIECAAAECBAgQIECAAAECBAgQIECgisCIESPSqlWrKqNmzpyZZs+ezY0AAQKhAgJZoZxFMYGseFMVCRAoCeyzzz7pueeeq3zl+9//fjrzzDMZESBAgAABAgQIECBAgAABAgQIECBAgAABAgQIECBQReDqq69OZ511VmXU3nvvnX75y19yI0CAQKiAQFYoZ1FMICveVEUCBP4kkFfCOuKIIyoeffr0Sa+88krq27cvIwIECBAgQIAAAQIECBAgQIAAAQIECBAgQIAAAQIEqghs2rQpvfe9701vvvlmZeTDDz+c8spZDgIECEQJCGRFSf5fHYGseFMVCRD4k0Dr7QpPPvnkdNNNN/EhQIAAAQIECBAgQIAAAQIECBAgQIAAAQIECBAgQKBGgVNOOSUtWbKkMtq2hTXCGUaAQM0CAlk1U9U8UCCrZioDCRCoV+Cwww5LTU1NldMWLVqUJk6cWG8Z4wkQIECAAAECBAgQIECAAAECBAgQIECAAAECBAj0WoHFixenSZMmVZ5/+PDh6ZFHHum1Hh6cAIF4AYGseFOBrHhTFQkQSCm99tpradddd21h8eKLL6aBAwfyIUCAAAECBAgQIECAAAECBAgQIECAAAECBAgQIECgRoH169en3XbbrcXojRs3pl122aXGCoYRIEBg6wICWfEdIpAVb6oiAQIppRUrVqRRo0ZVLA444ID0xBNPsCFAgAABAgQIECBAgAABAgQIECBAgAABAgQIECBAoE6BIUOGpCeffLJy1vLly9PIkSPrrGI4AQIE2hYQyIrvDIGseFMVCRBIKV1++eVp2rRpFYvJkyena6+9lg0BAgQIECBAgAABAgQIECBAgAABAgQIECBAgAABAnUKnH766em6666rnDV//vz0pS99qc4qhhMgQKBtAYGs+M4QyIo3VZEAgZTS1KlT08KFCysWc+fOTdOnT2dDgAABAgQIECBAgAABAgQIECBAgAABAgQIECBAgECdAvPmzUszZsyonDVlypS0YMGCOqsYToAAgbYFBLLiO0MgK95URQIEUkqjR49O999/f8XirrvuSuPGjWNDgAABAgQIECBAgAABAgQIECBAgAABAgQIECBAgECdAkuXLk3jx4+vnHXMMcek++67r84qhhMgQKBtAYGs+M4QyIo3VZEAgZTS/vvvn55++umKxWOPPZaGDh3KhgABAgQIECBAgAABAgQIECBAgAABAgQIECBAgACBOgUef/zxdOCBB1bO+vCHP5yeeuqpOqsYToAAgbYFBLLiO0MgK95URQIEUkoDBgxIGzZsqFi8+OKLaeDAgWwIECBAgAABAgQIECBAgAABAgQIECBAgAABAgQIEKhTYP369Wm33XarnNW/f//00ksv1VnFcAIECLQtIJAV3xkCWfGmKhIgkFLq27dvev311ysWf/jDH4qvOQgQIECAAAECBAgQIECAAAECBAgQIECAAAECBAgQqE9g06ZNaeedd66ctNNOO6X8NQcBAgQiBASyIhRb1hDIijdVkQCBlNIOO+yQNm/+v1fM22+/ndp4ibMiQIAAAQIECBAgQIAAAQIECBAgQIAAAQIECBAgQKCKQP7cLX/+1nzkz93y528OAgQIRAgIZEUotqwhkBVvqiIBAiltEb4qh7MAESBAgAABAgQIECBAgAABAgQIECBAgAABAgQIECBQn0DrwITP3+rzM5oAgfYFBLLiu0M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aKMqnwAAIABJREFU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elkg6x//8R/ThRdeWMz71KlT0/z581Pfvn31QRcIrFu3Lp100knpscceK6728MMPpxEjRnTBlV2itwq8/PLL6dRTT00//vGPC4LFixcXf+4pR0+//+y8adOmNG3atLRgwYKC/ZJLLkkXXHBBT5mCXnmf3tW9cto9NAECBAgQIECAAAECBAgQIECAQAMEBLIagKokAQKFgEBWfCMIZMWbqkiAwHYUyPrXf/3XNHHixGJOP/7xj6f85379+rWYY4Gs9lv+d7/7XXrooYfSsmXL0hNPPJF+/vOfp40bNxYnDBo0KA0ePDgdddRRhW3+8w477FDXz48P+VtytQ6q1IXZwcHdLZD01ltvpWeeeSb98Ic/TI888kh66qmn0gsvvLBFz40fPz596EMfqrvnenqgqdH3H1G/2jtVIKuDP6wNPG3lypXpiCOOaPd3pXd1A/GVJkCAAAECBAgQIECAAAECBAgQ6FUCAlm9aro9LIEuFRDIiucWyIo3VZEAAYGsXr9C1oYNG4rVa/JqYf/zP/9T08/EkUceWaw0NnLkyJpDMj7kb0nbmwNZb7/9dlqxYkWxWlIOAdZynHjiien8889PBx10UFup/zZLRASOmguXg0e13G97Y9oLi7Y1PvL+G1W/OweyysGjzsxZZ87tjisBCmR1ZkadS4AAAQIECBAgQIAAAQIECBAgQKB2AYGs2q2MJECgPgGBrPq8ahktkFWLkjEECNQtsL38hdAKWXVPfbEq0bnnnpseffTR+k9OKZ199tkpBzLe//73Vz1fIKslUW8NZOVV1+bMmZMuu+yyqj3TesCuu+6aZs+enaZMmZJ23HHHqudHBpoEstrmFsjaehtGB7IiVhwTyKr66jCAAAECBAgQIECAAAECBAgQIECAQIjA9vL5WwiGIgQIhAoIZIVyFsUEsuJNVSRAoItWyIoKM5QnLK+uc8EFF1S+1BMCWbXcY1c15YMPPphOO+20yhZx+brHHXdc+uxnP5uGDx9ebPf4zne+s7idHAJ47rnn0h133JGuvvrqFudMmjQpzZ07N/Xv33+rt96IQFbZsyvcosMVjb7nyEBSxL3+/ve/T1/5ylfSlVdeWSmXt7+cOnVqOuGEE9Iee+yR+vTp06Lnbr/99vStb32rxeptX/va14o6ffv23eptRT5/1DvMClkt39sRfdVeje1xhaztLZC1efPm4md77dq1adWqVWnNmjXpN7/5TfrZz37WYlrzyni77757OuSQQ9Lhhx+eDj744CII3MZ/cDaypdQmQIAAAQIECBAgQIAAAQIECBAgUJeAQFZdXAYTIFCHgEBWHVg1DhXIqhHKMAIE6hPoir8QRoUZyk8mkFXfPJdHP/vssykHqZqamoov51BMDlWNGTOm6haEeYvDb3zjG+mb3/xmpeSMGTOKlYu2tmqRQFbH56ujZ0YGkjp6D83nvfXWW0WPffWrX62U+vKXv5zOO++8qiusrV+/vghgLVq0qHLuwoUL01lnnbXVQEZ3ef6OBjEbff8R9bvzClkd7dlXX3216K1bb721KJHflVdccUXKK7Rt62N7CWTl57j77ruL7XKXL1/eIdZRo0YVYc4cJK4WzuzQBZxEgAABAgQIECBAgAABAgQIECBAoJMCXfH5Wydv0ekECPRQAYGs+IkTyIo3VZEAAStkdekHuR0NZkQ26htvvJFmzZpVhGPykVfDymGDvOJIrUeuMW/evDRz5szilN122y0tWbIkffSjH223hEBWrbpx4yICN1F385Of/CSdfPLJ6cUXXyxK5m0Lp0+fXtPWg3l869W1Bg8enG655Za0//77t3uL3eX5O/pz3+j7j6i/PQayVq9eXazY1tyrtfRa1M9JtTo9PZD19ttvpxUrVhS/Ozq6VW5ro0MPPbR4n4wcObJqoLiar+8TIECAAAECBAgQIECAAAECBAgQiBQQyIrUVIsAgbKAQFZ8PwhkxZuqSIBAFwWyugK6ltBDtfBAo+8zrwbyuc99rrhMDkDlENM+++zT6Mu2qN86GJVXHTr11FPr3vrppZdeKrY3vOuuu4r606ZNS5dddllly7nWD9XoQFY9W8F1Kfg2vFhE4Cbi9nOAL69w9e1vf7soN378+HTVVVelAQMG1FX+V7/6VZo4cWLKW9HlI29ZetFFF6V3vOMdbdbpLs/f3rup3i31Fi9eXPysRh0RPtXeqREBoqjnraVO68Bq8zk5QHTxxRdXtnGtpVYjxkR4lvuurfdmI97V2WLjxo1FcCr/nigfeevBsWPHpk984hPpIx/5SLFi3rvf/e7K76S8reHvfve7YmvDn/70p8XKWvmfXK985DnK/7zrXe9qBL2aBAgQIECAAAECBAgQIECAAAECBOoWEMiqm8wJBAjUKCCQVSNUHcMEsurAMpQAgdoFtpe/EHb3QFbrUEre/uree+9NI0aMqH2yAkbmANXxxx9fVPrYxz6Wstvuu+/eocrlgFm1Wo34kL+WOe/Qg3XBSa2DFV1wyRQd6Kn1nlvP/W233ZYmTJhQ6+mVcTmYMX/+/JS3yMxHDnDkQOEHPvCBNmtFBI7qvsk2TujqQFbr5454hnKNch9tT4Gs3F833XRTEZptHfbZc8890/XXX5+OOuqoaM666vXUQFbrFe7yQ+fg1fnnn5/OPPPMIoBVz5F7/JprrinCXTmo1XycffbZxZa6Qln1aBpLgAABAgQIECBAgAABAgQIECDQKIHt5fO3RvmoS4BAxwUEsjpu196ZAlnxpioSIGCFrC7bsvD5559Pp5xySmpqaqr0XbUVfhrRoJdeemllq8GpU6cWAZe+fft26FLllVaGDBmSfvCDH6T99tuvzVoCWS1ZelMgK29X2BxkqdYn1Rox99yYMWOKwMy+++6bbr311jR06NA2TxPI+nE1zg59f3sNZD344IPptNNOSy+88ELh8uUvf7kICl144YXFn/P2rtdee23KWxhuq6MnBrL++Mc/Flvc5lXymo8TTzwxffOb30x/+Zd/2SnKX/ziF+mLX/xiuu+++yp1Lr/88nTuuefWvepjp27EyQQIECBAgAABAgQIECBAgAABAgTaEBDI0hYECDRKQCArXlYgK95URQIEtkEgq54PlOtZAamWsdVWc2lUQ7Re2af5OgceeGC6+eab06BBgxp16S3qRhrUE7KqZ2ytGLXMea21unpcbwpkRc5TPX3U3QNZ1Xquo/dvhaxqsi2/n9/POYyVV8bK/ZWPvIpgXgEwHzm4eueddxb/Pnr06PTd7363CANui6Oe35/t3V9Xb1n41FNPpU996lPpmWeeaWH7wQ9+MITwv//7v1vM0bb4vRryIIoQIECAAAECBAgQIECAAAECBAhsdwICWdvdlHogAt1GQCArfioEsuJNVSRAQCCrw6tD1dM8jz/+eDr55JMrH0iXz/385z9fbLHU0VWq6rmPPNYKWfWKNWZ8RLCiMXcWX3V7CGSVg4ydEfr4xz9ebBPar1+/qmU6GsiqWjhwQLWAZ3fv87yV7I033lishtW89d3YsWPTFVdckfI2hfloK/Azd+7cNHLkyC5fhSnCsysDWa3DyHl1sSVLlrS7ql1HWzM/06mnnlpZ3ex73/teEdJyECBAgAABAgQIECBAgAABAgQIENiWAgJZ21LftQls3wICWfHzK5AVb6oiAQICWQ0PQm3YsKH4YPiOO+4o+i2v3vHJT34y/fM//3Ox7dquu+6a8ofHeTvDNn55hvdoXpErh8Py8bGPfawIh+y+++4duk45aFOtVj0rG9V6M5FBn1qvGTUuIlgRdS+NrhM5T/X0UWSgSSCr7S7pyYGsX/3qV8X2rTfddFPl4SZNmlQEZAcOHNjigfN7fMaMGWnRokXF1/N7++yzzy6+1r9//0b/CFXqR7w3ujKQlX/HnXPOORW3vJVg9t1xxx1DzXKwLm+J+O1vf7uoe9ZZZ6Vvfetbaeeddw69jmIECBAgQIAAAQIECBAgQIAAAQIE6hEQyKpHy1gCBOoREMiqR6u2sQJZtTkZRYBAnQJd/RfCej5QrifIUcvYauGBOumqDs/Pmj98/trXvlYZu3DhwiIQ9dWvfjVdeeWVxdfzSizXX399Ouqoo6rW7OyA1ttHLV68uFhZpN7jt7/9bRE0u+WWW4pTq33QXk+QptZ7qWXOa63V1ePq+Tno6nuLvt5PfvKTSm8PGTIk/eAHP0j77bdfhy6TwyRjxowpwox527hbb7213dV2BLI6RFzXSdXeqd2xz1988cUirJPfv7mP8pEDVhdddFERsmpvtcL8LPmciy++uHJe3m72H/7hH9Lf//3fp3e961112XVkcGvPadOmpcsuuyz16dOn5nJdGch64YUX0qc//em0atWq4v7y6lgnnXRSzfdaz8AbbrghnXbaacUp9axEV881jCVAgAABAgQIECBAgAABAgQIECBQj0BXf/5Wz70ZS4BAzxYQyIqfP4GseFMVCRCwQlbDVsh66623Ut7WKgevmo/8YX8OaOUP7ltvg9VVoay8ksisWbOKe8vH8OHD0/e///10wAEH1Pzz0PrZcpghrwA2atSodmsIZLWk6Y5BlZoboM6BrUMZHQ0Btt7+7BOf+ESx8s4HPvCBNu+oUYGsHEScP39+w94dzQ8Tef9loN/97ndp2bJl6c4770w/+9nPUv7ZzMdBBx2UjjzyyHTiiSemj3zkIzWtYtRTAllvv/12evrpp4t3Xe6Z5u0J83OPGDEiXX755enggw+uukph7sG1a9emL33pSykHm5qP/P4+88wzU15hK/97o1Y7zEHYfI177rmnuHRHerErA1mNeO+39/opBz/zSpR5NcgcmHMQIECAAAECBAgQIECAAAECBAgQ2FYCAlnbSt51CWz/AgJZ8XMskBVvqiIBAtsgkPXHP/4xXXDBBenSSy8t/C+55JLiz20dCxYsSJ/73OeKb+UPoa+44opiJZO2jlpWS6oWHohqiBx6mjdvXrEdVvNx/PHHp/w8H/zgBytfe+aZZ9Lpp5+empqaiq/lD/L/5V/+JeWgSaM+0M/XaX3d/OF13kIxB6p22GGHrTLkFWXyiizf+c53KqvEfP7zny+CZu2tLJMLNuKD+VrmPGpOo+u0DmRF12+vXkfDUJ25v9bbiY0dO7YIxrTeFq7aNZ599tniPdD885JDhXmFoPZ+ViIDTY14d5SDMdWePX+/s3OXey5vj/r1r3+9RSCprWsfeuihac6cOWnkyJFbfSdUc9lWwcMcnHrllVeKENaPfvSjYiW/5uBZ8/Pm9+0Xv/jFNGXKlLpXt/r973+f8mqHeaWtHDgsHznkOmHChOJ9mgNBu+yySy3TW9OY1uHGo48+Ot14440ttk2sp6/aWkkq8l0dWasakEBWNSHfJ0CAAAECBAgQIECAAAECBAgQ6GoBgayuFnc9Ar1HQCArfq4FsuJNVSRAYBsEsjJ6+UP88847r/jzO97xji3mo9qH/eUTagnn1FOvo82RV17JAbPm7QhznU996lNFgKkcxmqun7cQzKucNK+2kgNns2fPLkICO+64Y0dvo+p5Dz74YLG9UzlMcNxxx6XPfvazxapZ/fr1S+985zuLOjlU8dxzzxWrslx77bUtgg1be7byTTTig/la5rwqxDYa0JsCWZk4hyXyVp15u7h85LDP9OnTa+7xHATMW8PlwGI+alkBRyDr/5p7w4YNacaMGcXqULUe+V10/vnnF6Gl9t5F1d6pXR3IyitI5XvOW+OVV8EqP3MOYn3hC19IkydPLt5znTmy61VXXVWEs1oHs5rrvv/97y+2NMzv9fzvnTny6lzjxo2r/By1tW1ndwpktQ6Q5VXZxo8f3xmCds+1ZWFDWBUlQIAAAQIECBAgQIAAAQIECBDohIBAVifwnEqAwFYFBLLiG0QgK95URQIEukEga2tbLlX7sL88gbWEc+qpV29z5BVZfvrTnxZbWT366KOV0/M2hfm6W/sgPn9onVf6ydv+NR+nnHJKEVr50Ic+VO+t1DQ+3++qVavSOeeckx577LGazmk9qJZnaz5HIKulXm8LZLW1heeXv/zl9JWvfKXF6j5tNeL69euLcc1hohwUyis95Z+Rra0kJ5D1v5qtt0fNX8vbEuZ31d/8zd8UKzjl90EOMOXgXF69sPwOyyvi5TBXc0CzPEfV3qldHcjK99Z6BcDm+80rVp1xxhkpB0/f/e53d+id195JeRvIu+++O11zzTVp+fLlLYZFbkdb/j3XfJHWIafuFMh69dVX01lnnZVuvfXW4na3FsDuzIS0XoUvXzOvXrbzzjt3pqxzCRAgQIAAAQIECBAgQIAAAQIECHRKQCCrU3xOJkBgKwICWfHtIZAVb6oiAQICWVvdZq/WBvnVr36V8vZp119/fWUbv3pXuspbYOVtDvPWgXk1oHzkEFcOauXQWv/+/Wu9nbrG5RVeLr/88iLg0t6KMq0L5u3MLr744nTMMce0GdJo6wYEsuqalu1ycO7xHKwqrx6Xt3TL/X3CCSekPfbYI/Xp06d49uZV2W6//fYiWFHuza0FhMpw3T2QVW2SI+4/B+GyV/O2sPm9NH/+/GJ1vLYCVvme8vsnh0HzefnI5+RAzejRo7e45e4YyMo3mUNK+d7yan95W75hw4YVKxQ2civYfN0cbMsBuNWrV6cf//jHRUg3rwR36qmndvrab775ZvrqV79azF/5qDfkVA5sNXrLwuyR7zcH+vIxePDgYvWyoUOHVmv/ur6/Zs2a9Hd/93eVVcry79L8u9NBgAABAgQIECBAgAABAgQIECBAYFsKCGRtS33XJrB9Cwhkxc+vQFa8qYoECGyngaxaJnZrK3PVcv7bb7+dnn766bRgwYIWQax8bg4s5ZDTRz7ykbo+hM8fXv/bv/1b8aF7eYWaHMzKWwnmbQzzilk77LBDLbdY15i8wstDDz2Uli1blp544on085//vBIMy6GZ/EH6UUcdVYQy/uqv/qrmIFbzTQhk1TUd2+3gHMrKQZ8csmoOHtb6sPWGHCMCTc33Vi14VOsz1DMu4v5bB1VqDbO1Ds/lrUnzu+5973tfi0eo5rItVsiqx7gnjf3Nb35TBLv+/d//vcVtf+xjH0t55azdd9+9psfpykBWvqG8LW/un7xyWT7y1qXf/va3w0LGrVeAy7+rbrnllrT//vvX5GEQAQIECBAgQIAAAQIECBAgQIAAgUYJCGQ1SlZdAgQEsuJ7QCAr3lRFAgS2USArr5iRVw3JR61bFubVLnKYoHkFndaT19ZWTlub4I4EsvIKJf/xH/9RhJYWL15cBJfKRw5OnX/++UVw6l3veleH+yuvBvSNb3yjWEmodWjlyCOPLLZqGzNmTPqzP/uzuoNRHb6pTp4okNVJwO3o9BxmXLFiRbrkkkuKEGAtR95iL/9sHXTQQTWHHCMCTc33Vi14tLVnyKGkP/zhD+m//uu/0q9//esibJkDj1//+tfTAQcc0O6pnb3/HPCcPXt2ZXWs8ePHp6uuuioNGDCgFvL0+OOPF+GZHKTJYbi8pWre9q98VHMRyKqJuqZB999/f2WVsvw74Le//W360Y9+VJx72223pQkTJtRUp6sDWX/84x+L1R/z6njNR77/f/qnf0p//ud/XtM9tzfoP//zP1Pe+rS83W/+3Zn/fvGOd7yjU7WdTIAAAQIECBAgQIAAAQIECBAgQKCzAgJZnRV0PgEC7QkIZMX3hkBWvKmKBAhso0BWOTxVayArhzeat91qa+IaHci666670umnn97mtn45rJC3S7rwwguLFayijrwVYn7uvF1YW6sJ5ZWrcjDskEMOibpkw+r01kBWObDSMNyAwg8//HAaMWJEQKXaS+RgVu6LpUuXpgcffLBYSeeFF14oCjSvypZXZDvuuOOK8GG92811NtBUfpKtzWP++f/rv/7ryvaneRvQn/3sZ1Uh7rvvvmLbz/aOzt7/q6++ms4666zi/ZGPvC1pft/WerzxxhtFiCavZpSPvI1h3h6vVpe2rlPtPV7rvfW2ca3nIgew8s9Kc7B58uTJ6bvf/W5NQeCuDmTluWpvu9IvfOELadKkSend7353XVOaV3S8+uqri1BjeTvTs88+uwgzdyYQXdeNGEyAAAECBAgQIECAAAECBAgQIEBgKwICWdqDAIFGCQhkxcsKZMWbqkiAwHYayPr4xz9ebOHUr1+/FnNcbTWXrTXEW2+9lebOnVtsJ9h85BWx8ofJ5557btprr73qDozU0oB5lZvnn3++CEUsWrSo8uFzDoHkgEVeaaTeoEot140e0+hAVvT9tlWvvb7a2rUFsrpiZtq+RmcDTeWqjZjHagGpzt7/L3/5y2KFq7Vr1xaP0pHQ3Q033JBOO+204vwcdsnvwJ122qlCU6+LQFbHfh7K2/4NHz483XTTTcWqa81bAba3gllbV9sWgax8HzlUPGvWrPSd73ynxW3l36Njx45NeRW8HGzMf84Brebfa/l3YA5g5eBVXlkur4Z1zz33bBGOzv2Z+zGf7yBAgAABAgQIECBAgAABAgQIECDQHQQEsrrDLLgHAtungEBW/LwKZMWbqkiAgEBWZVWbWpohr/KRV4h55ZVX0sSJE4sVhbpyJY78oXTeLvGWW24pVuTKYYvIMFZesSivqpP/t60jb7mWn735yB55O7O8JVX+J2/hmD80/3//7/+l1157rQiQ5ZWO8iGQVUuHbbsxHQnrbLu77for1xs8yn2/5557Vm50n332SX/xF39RbNG27777FgHO9773vVvdcrSzgazyz9yQIUPSD37wg7TffvvVhVdtNcN6XQSy6uIvBud368UXX1yEjfKRV4q86KKLUg4Jl1cw+8xnPlOEnaqtNrWtAln53vM95z6cOXNmZTW8+kVanrHbbrsV2xmfdNJJaccdd+xsOecTIECAAAECBAgQIECAAAECBAgQCBMQyAqjVIgAgVYCAlnxLSGQFW+qIgEC3SCQlbfU+ta3vpV23nnnFvPx5ptvFqtRzZ8/v/h6tQ/yy8GBRqyQ1VObJW+1ePzxx3f57efQSd4qbejQocW1e2sgq8vhXXC7Eehpgay2tp/dtGlTmjZtWlqwYEFN7/GOTl5rq47WafR5HVllr7w61uDBg9OSJUsq79Xly5cXK0vl1afyKlk5BFvtfb8tA1nZN3quDjzwwHTzzTdXwr+NnkP1CRAgQIAAAQIECBAgQIAAAQIECNQqIJBVq5RxBAjUKyCQVa9Y9fECWdWNjCBAoAMC2+IvhLWEp+r9IL+Wmp3ZsrADtN3ilPKH7119Q+VVlxoRyOrq53G9WIFybzYiVNHZQFPs09ZfrbP339VbFgpkVZ/jegNZeUWpvBrWnDlziuJ5Zam8WtY73/nO4s951cQvfOELKW8tmY+//du/LUJZe+yxR7s3090CWd/97nfT/vvvn1avXp1++tOfpvXr16dHHnmkxf0fdNBBaffddy+2NBw2bFixCmNeJTIfjXh3VJ9JIwgQIECAAAECBAgQIECAAAECBAhUF9gWn79VvysjCBDYHgQEsuJnUSAr3lRFAgS20QpZ1T4QzhPTOpC1ePHidOr6YE8jAAAgAElEQVSpp7Y7ZwJZbdO0DkK1HpVXVckfcvft27fyrbxl4bPPPlvZUurYY49NH/3oRyvf/8AHPpD23nvvFqXy9mzNW2XtsMMO6T3veU/K/9t8CGR53bQWEMjaek90NpCVtx/NKxDmlery8b3vfS/l0FStxxtvvNFiS7wcCspbtpaPaiHXeoO1td5b63HRqy519D6qnVdvIOsnP/lJsTXtiy++mFqvjtV8rfKY/LU8J3l1yebQ1tZ+7tq6n0a/qzvb1/l5Gv3uqDaPvk+AAAECBAgQIECAAAECBAgQIECgFgGBrFqUjCFAoCMCAlkdUdv6OQJZ8aYqEiAgkNUiiKQh/legESGKRn/I39PmblsESKpt+9nVho0OVUQEP7raJPJ6mzdvTrNnz04XXHBBUXb8+PHpqquuSgMGDKjpMuWt8nJw84477kijRo1qcW53CWTV9EA1Dmr9/mtr5a8aS3Vq2IYNG4oAXXbPx+WXX57OPffc1Po/snJwbtasWWnu3LnFuDxXOXx3yimnbDE2f79aILrR7+qIn8tGvzs6NXFOJkCAAAECBAgQIECAAAECBAgQIPAnAYEsrUCAQKMEBLLiZQWy4k1VJEBAIEsgq42fAoGsxr8aBLIav8pNRPCj8Z3Q2CusWbOm2NrthRdeKC502WWXpRkzZrS7elLz3fz+978vVse68soriy+deOKJ6eqrr07ve9/7WtywQFZj5i9vVZgDVnmlq3wcf/zxacGCBemDH/xgmxfMKxpOmjQpNTU1Fd/PKxZef/316aijjtpivEBWY+ZMVQIECBAgQIAAAQIECBAgQIAAAQKtBQSy9AQBAo0SEMiKlxXIijdVkQABgSyBrDZ+CgSyGv9qEMjquYGsbTF3uSOrbdvaVtfmYE8OYTWvkpVXT5o/f3467bTT2g1lbdy4MeXtCfN5+cjn5G0PR48evcUlBLLi3xV5ZbObbropfe5zn0t5LrYWripffcmSJWnKlCnFOfn4/+zdf6zV9X0/8HdcozLL3EIwtPuDLLW57fzBtlJhYDeDVdL6o+p0OMFOu82b6DoLJs2KtVYnzLoIS5s5cVjdBAar1lknTVHJpmAK2qxoOyWuWfzDiSXqNppRzSrfnNt6vufChXsOvM657/M6j5ssy+BzXuf9erze3LfJ+7lzZs2aVe65556Rrzps/RHIip+ZigQIECBAgAABAgQIECBAgAABAgTGEhDIsi8IEOiWgEBWvKxAVrypigQIdDmQ1e3gwvz588vatWvLlClTRv73okWLRmba+uetQx4vPGBD/FRAICvHTujGHCNluv21Y936hKxu/147mPHhBLIatV599dWRr7576KGHmqUbn3h1zTXXlJkzZ5bjjz++NEJAr7/+evnWt7418tV4Tz/9dPPZQ32q1ni/U2vfg2NZT/RXFv7Lv/zLSGCu00812/9TtRq9NUJZq1evLieffHKzVYGsyN9iahEgQIAAAQIECBAgQIAAAQIECBA4uIBAlt1BgEC3BASy4mUFsuJNVSRAoM8DWTNmzCgbNmwoQ0NDAlmBu7ndEMX+z3WyhC1btpS5c+d28hLPdijQ7hw7LBv2uEBWZ5SHG8hqvMvu3btHvqrwvvvua/tNG5+M9fnPf75ce+215ZhjjhnzdQJZbXOO+2AjFNcIYzU+GWvnzp0jz3/yk58sX/nKV8ov/MIvjPv6xgONsGBjzo2vK3znpzG/Rqju2GOPHfkjgay2KD1EgAABAgQIECBAgAABAgQIECBA4IgFBLKOmFABAgQOIiCQFb81BLLiTVUkQKDPA1mnnHJK+Yd/+IfygQ98QCArcDe3G+QRyApE70KpdufYhbduq2RrMKStFxzhQ0cSaDrCtz6sl0d/wldjP9x5553llltuGfk0rEP9fPjDHx752sJ58+aVo4466qCPCmQd1mgPeNFPfvKTsm7duvKZz3ymOZuDfeXgeO/Y+oloV199dbntttvKcccd13yZQNZ4gv6eAAECBAgQIECAAAECBAgQIECAQIyAQFaMoyoECBwoIJAVvysEsuJNVSRAoMuBrF4C+8rCOO12gzwCWXHm3ajU7hy78d7t1BTIOrRSdCDrnXf7n//5n7Jx48aRrzD813/91+anMf36r/96+chHPlIaX2f4m7/5mwf9VKzWVQtktbPT23um8RWFixcvLg8++GBpfPrjX//1X4/M4XB+XnzxxbJ+/fqRgFfjk85afwSyDkfUawgQIECAAAECBAgQIECAAAECBAh0LiCQ1bmZVxAg0J6AQFZ7Tp08JZDViZZnCRBoWyDLfxAKZLU98nEf7EaQp/EVXAsWLCg7duwYef9B/8rC/cM24w4l4IGbb7653HDDDQGVYkoIZB3asVuBrJjp/bSKQFakZil79uwpK1euLGeccUb5rd/6rdjiP6smkNUVVkUJECBAgAABAgQIECBAgAABAgQIHCCQ5f7NaAkQqE9AICt+JgJZ8aYqEiDgE7LKpEmTDrkPWgMHNW+YyIBTTYGsrP4CWaW0BkManwi0YcOGMjQ0FPbPrB8CTYdqth/WL5AVtl17VqgbgayJ+H12OGDz588f+XrjKVOmHM7LvYYAAQIECBAgQIAAAQIECBAgQIBARwICWR1xeZgAgQ4EBLI6wGrzUYGsNqE8RoBAZwJZ/oOwW5+QlTUQdKhdIpDV2b+hxtOdBuImIsBQ8ydkCWQduOcEsjr/dxjxiv1//w0PD498atV44d2I9+5FDYGsgwey9j/vu/F7qRcz9h4ECBAgQIAAAQIECBAgQIAAAQJ1CGS5f6tD0yoIEGgVEMiK3w8CWfGmKhIg4BOyxr1kF8gqJSLIc7hfWZjVvx/CNt3+BekTsg4t3A97xCdkdftfSXx9gSyBrPhdpSIBAgQIECBAgAABAgQIECBAgMBYAgJZ9gUBAt0SEMiKlxXIijdVkQABgaxxA1mDuElq+oSsrP79ELbptr1A1qGF+2GPCGR1+19JfP1uBLLiVzkxFX1C1sS4e1cCBAgQIECAAAECBAgQIECAQFYBgaysk9UXgYkXEMiKn4FAVrypigQICGQJZI3xr0Agq/u/GvohbNNtBYGsQwv3wx4RyOr2v5L4+gJZBzcVyIrfbyoSIECAAAECBAgQIECAAAECBAZZQCBrkKevdwLdFRDIivcVyIo3VZEAAYEsgawx/hUIZHX/V0M/hG26rSCQdWjhftgjAlnd/lcSX18g6+CmAlnx+01FAgQIECBAgAABAgQIECBAgMAgCwhkDfL09U6guwICWfG+AlnxpioSICCQJZA1xr8Cgazu/2rYP2zT/Xf86TvcfPPN5YYbbujV2x3yfVqDIb1Y0Jo1a8rChQt78VYh7yGQFcLYcZH9f/8NDw+XlStXpjkrBLI63hJeQIAAAQIECBAgQIAAAQIECBAgQOCwBASyDovNiwgQaENAIKsNpA4fEcjqEMzjBAi0J5DlPwjXrl1bFi1aNNL0/PnzS+P/njJlyiiE8T7NpT2x/E8JZHV/xgJZpQhkHXqfCWR1/9/hWO8gkLWzLFiwoOzYsWOEZ8uWLWXu3LkTMwzvSoAAAQIECBAgQIAAAQIECBAgQKCPBbLcv/XxCCydQFoBgaz40QpkxZuqSICAT8hK86knkZtZICtSc+xaAlkCWePtMoGs8YS68/cCWQJZ3dlZqhIgQIAAAQIECBAgQIAAAQIECAyagEDWoE1cvwR6JyCQFW8tkBVvqiIBAokCWe0M0ydktaPUnWd27nTJ3x1ZVbMK9EMgazz7boQ7x3vPI/377IGs8Xz8rh5PyN8TIECAAAECBAgQIECAAAECBAgQaE9AIKs9J08RINC5gEBW52bjvUIgazwhf0+AwGEJ+A/Cw2LzIgIECBAgQIAAAQIECBAgQIAAAQIECBAgQIAAAQJjCrh/szEIEOiWgEBWvKxAVrypigQIDNgnZBk4AQIECBAgQIAAAQIECBAgQIAAAQIECBAgQIAAgW4LCGR1W1h9AoMrIJAVP3u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KKUcddRRZd++//8r5u233y5j/BJnRYAAAQIECBAgQIAAAQIECBAgQIAAAQIECBAgQIDAOAKNe7fG/ds7P417t8b9mx8CBAhECAhkRSiOriGQFW+qIgECpZRJkyaVH//4x02L//3f/x35Mz8ECBAgQIAAAQIECBAgQIAAAQIECBAgQIAAAQIECHQmsHfv3vLzP//zzRcde+yxpfFnfggQIBAhIJAVoTi6hkBWvKmKBAiUUk444YSye/fupsUrr7xSpk2bxoYAAQIECBAgQIAAAQIECBAgQIAAAQIECBAgQIAAgQ4Fdu3aVd7znvc0XzV16tTywx/+sMMqHidAgMDYAgJZ8TtDICveVEUCBEopJ510Uvm3f/u3psWOHTvKqaeeyoYAAQIECBAgQIAAAQIECBAgQIAAAQIECBAgQIAAgQ4Fnn322TJjxozmq371V3+1fP/73++wiscJECAwtoBAVvzOEMiKN1WRAIFSytlnn10effTRpsU3vvGNct5557EhQIAAAQIECBAgQIAAAQIECBAgQIAAAQIECBAgQKBDgYcffricf/75zVedddZZZdOmTR1W8TgBAgTGFhDIit8ZAlnxpioSIFBKGR4eLnfddVfT4vbbby9LlixhQ4AAAQIECBAgQIAAAQIECBAgQIAAAQIECBAgQIBAhwIrVqwo1113XfNVV111VVm1alWHVTxOgACBsQUEsuJ3hkBWvKmKBAiUUv7yL/+yLF68uGlxxRVXlHvuuYcNAQIECBAgQIAAAQIECBAgQIAAAQIECBAgQIAAAQIdClx55ZXl3nvvbb5q5cqV5TOf+UyHVTxOgACBsQUEsuJ3hkBWvKmKBAiUUjZv3lzOPPPMpsXJJ59cnnvuOTYECBAgQIAAAQIECBAgQIAAAQIECBAgQIAAAQIECHQocMopp5Tvfe97zVc9/vjjZd68eR1W8TgBAgTGFhDIit8ZAlnxpioSIFBK+dGPflQmT548yuKVV14p06ZN40OAAAECBAgQIECAAAECBAgQIECAAAECBAgQIECAQJsCu3btKu95z3tGPb1nz57y7ne/u80KHiNAgMChBQSy4neIQFa8qYoECPxMYPbs2WXbtm1Nj/vuu68sWrSIDwECBAgQIECAAAECBAgQIECAAAECBAgQIECAAAECbQqsWbOmXH755c2nZ82aVb797W+3+WqPESBAYHwBgazxjTp9QiCrUzHPEyDQtsD1119fli9f3nz+0ksvLX//93/f9us9SIAAAQIECBAgQIAAAQIECBAgQIAAAQIECBAgQGDQBX7v936vrF+/vsmwdOnSsmzZskFn0T8BAoECAlmBmD8rJZAVb6oiAQI/E9i6dWs5/fTTmx5HH310+a//+q8yadIkRgQIECBAgAABAgQIECBAgAABAgQIECBAgAABAgQIjCOwd+/e8ou/+Ivlrbfeaj65ZcuWMnfuXHYECBAIExDICqNsFhLIijdVkQCBFoETTzyx/OAHP2j+yerVq8sf/MEfMCJAgAABAgQIECBAgAABAgQIECBAgAABAgQIECBAYByBu+++u/zhH/5h86n3ve995d///d+5ESBAIFRAICuUc6SYQFa8qYoECLQI7P+1hXPmzCmNT87yQ4AAAQIECBAgQIAAAQIECBAgQIAAAQIECBAgQIDAoQUan4T11FNPNR/ydYV2DAEC3RAQyIpXFciKN1WRAIEWgZ07d5YPfOADo0w2bdpUzjrrLE4ECBAgQIAAAQIECBAgQIAAAQIECBAgQIAAAQIECBxE4NFHHy1nn332qL994YUXytDQEDMCBAiECghkhXKOFBPIijdVkQCB/QR+53d+p3z9619v/unHPvaxsnHjRk4ECBAgQIAAAQIECBAgQIAAAQIECBAgQIAAAQIECBxE4OMf/3j55je/2fzbiy66qDzwwAO8CBAgEC4gkBVOKpAVT6oiAQL7C2zevLmceeaZo/74G9/4RjnvvPNgESBAgAABAgQIECBAgAABAgQIECBAgAABAgQIECCwn8DDDz9czj///FF/+vjjj5d58+axIkCAQLiAQFY4qUBWPKmKBAiMJXDuueeWRx55pPlXH/rQh8ozzzwDiwABAgQIECBAgAABAgQIECBAgAABAgQIECBAgACB/QRmzpxZvvOd7zT/9Jxzzin/9E//xIkAAQJdERDIimqRTJYAACAASURBVGf1lYXxpioSIDCGwNatW8vpp58+6m+WLVtWli5dyosAAQIECBAgQIAAAQIECBAgQIAAAQIECBAgQIAAgZ8JLF++vFx//fWjPLZs2VLmzp3LiAABAl0REMiKZxXIijdVkQCBgwgMDw+Xu+66a9Tfbtu2rZx22mnMCBAgQIAAAQIECBAgQIAAAQIECBAgQIAAAQIECAy8wPbt28usWbNGOVx11VVl1apVA28DgACB7gkIZMXbCmTFm6pIgMBBBF577bXywQ9+sOzevbv5ROOrC59++ukyxi94jgQIECBAgAABAgQIECBAgAABAgQIECBAgAABAgQGRmDfvn3lwx/+8KivKpw6dWp5/vnny5QpUwbGQaMECPReQCAr3lwgK95URQIEDiGwZs2acvnll4964oorrij33HMPNwIECBAgQIAAAQIECBAgQIAAAQIECBAgQIAAAQIDK3DllVeWe++9d1T/9913X1m0aNHAmmicAIHeCAhkxTsLZMWbqkiAwDgCY3114Re+8IVy0003sSNAgAABAgQIECBAgAABAgQIECBAgAABAgQIECAwcAI33nhjufnmm0f17asKB24baJjAhAkIZMXTC2TFm6pIgEAbArNnzy7btm0b9eTtt99elixZ0sarPUKAAAECBAgQIECAAAECBAgQIECAAAECBAgQIEAgh8CKFSvKddddN6qZWbNmlW9/+9s5GtQFAQLVCwhkxY9IICveVEUCBNoQ2LlzZ/nIRz5Sdu/ePeppoaw28DxCgAABAgQIECBAgAABAgQIECBAgAABAgQIECCQQmCsMNbUqVPLk08+WYaGhlL0qAkCBOoXEMiKn5FAVrypigQItCmwefPm8tGPfrTs2zfqV1Hx9YVtAnqMAAECBAgQIECAAAECBAgQIECAAAECBAgQIECgbwXG+prCRijiscceK/PmzevbviycAIH+ExDIip+ZQFa8qYoECHQg8NBDD5ULLrjggFdcccUV5atf/WoZ4xd/B9U9SoAAAQIECBAgQIAAAQIECBAgQIAAAQIECBAgQKAugcaHFXzqU58q99577wEL+8d//MfyiU98oq4FWw0BAukFBLLiRyyQFW+qIgECHQo0QlkXXnjhAZ+U9aEPfajccccd5bTTTuuwoscJECBAgAABAgQIECBAgAABAgQIECBAgAABAgQI1Cewffv2cvXVV5fvfOc7oxbXCEM8+OCDwlj1jcyKCAyEgEBW/JgFsuJNVSRA4DAEGl9feOmll5bdu3cf8Oply5aVpUuXHkZVLyFAgAABAgQIECBAgAABAgQIECBAgAABAgQIECBQh8Dy5cvL9ddff8Bipk6dWtavX+9rCusYk1UQGEgBgaz4sQtkxZuqSIDAYQrs3Lmz/P7v/37Ztm3bARUan5bV+B7t88477zCrexkBAgQIECBAgAABAgQIECBAgAABAgQIECBAgACB3gs8/PDD5aabbjrgU7EaK5k1a1b527/92zI0NNT7hXlHAgQI/ExAICt+KwhkxZuqSIDAEQoMDw+Xu+66a8wqH/vYx8rixYvLWWeddYTv4uUECBAgQIAAAQIECBAgQIAAAQIECBAgQIAAAQIEuifw6KOPlpUrV5ZvfvObY77JVVddVVatWtW9BahMgACBNgUEstqE6uAxgawOsDxKgEDvBNasWVOWLFky5lcYNlYxZ86c8qlPfapcdtllZdKkSb1bmHciQIAAAQIECBAgQIAAAQIECBAgQIAAAQIECBAgcBCBvXv3lnXr1pWvfvWr5amnnhrzqcZXFK5YsaIsWrSIIwECBKoQEMiKH4NAVrypigQIBAm89tprZenSpQf9tKzG2xx99NHloosuKuecc0756Ec/WqZNmxb07soQIECAAAECBAgQIECAAAECBAgQIECAAAECBAgQGF9g165d5bHHHiuPPPJI+frXv17eeuutg76o8alYy5cvL1OmTBm/sCcIECDQIwGBrHhogax4UxUJEAgW2Lp1a/nzP//zkf+IHe/n5JNPLjNnziynnHJKef/731+mT59eTjjhhHL88ceXY489toxxkIxX0t8TIECAAAECBAgQIECAAAECBAgQIECAAAECBAgMsMC+ffvKj3/84/Lf//3f5Yc//GF56aWXyosvvliee+658swzz5Tvfe974+o0Plzgc5/7XJk7d+64z3qAAAECvRYQyIoXF8iKN1WRAIEuCWzevLn81V/91cj/Z4EfAgQIECBAgAABAgQIECBAgAABAgQIECBAgAABArULNL7p5Zprrinz5s2rfanWR4DAAAsIZMUPXyAr3lRFAgS6LLBz587yd3/3d2XDhg3lBz/4QZffTXkCBAgQIECAAAECBAgQIECAAAECBAgQIECAAAEC7Qu8733vKwsWLCif/OQny9DQUPsv9CQBAgQmSEAgKx5eICveVEUCBHoo0Pg6w40bN5bHH3+8bNu2rYfv7K0IECBAgAABAgQIECBAgAABAgQIECBAgAABAgQI/FRg1qxZ5cwzzywf//jHfS2hTUGAQN8JCGTFj0wgK95URQIEJkjgRz/6Udm+fXt59tlny/PPP1/+4z/+o7z88stl9+7dZc+ePeXNN98sje/49kOAAAECBAgQIECAAAECBAgQIECAAAECBAgQIECgXYFGUOGYY44pkydPLlOnTi2//Mu/XH7lV36lfPCDHyynnnpqOe2008q73/3udst5jgABAtUJCGTFj0QgK95URQIECBAgQIAAAQIECBAgQIAAAQIECBAgQIAAAQIECBAgQIAAAQJ9ISCQFT8mgax4UxUJECBAgAABAgQIECBAgAABAgQIECBAgAABAgQIECBAgAABAgQI9IWAQFb8mASy4k1VJECAAAECBAgQIECAAAECBAgQIECAAAECBAgQIECAAAECBAgQINAXAgJZ8WMSyIo3VZEAAQIECBAgQIAAAQIECBAgQIAAAQIECBAgQIAAAQIECBAgQIBAXwgIZMWPSSAr3lRFAgQIECBAgAABAgQIECBAgAABAgQIECBAgAABAgQIECBAgAABAn0hIJAVPyaBrHhTFQkQIECAAAECBAgQIECAAAECBAgQIECAAAECBAgQIECAAAECBAj0hYBAVvyYBLLiTVUkQIAAAQIECBAgQIAAAQIECBAgQIAAAQIECBAgQIAAAQIECBAg0BcCAlnxYxLIijdVkQABAgQIECBAgAABAgQIECBAgAABAgQIECBAgAABAgQIECBAgEBfCAhkxY9JICveVEUCBAgQIECAAAECBAgQIECAAAECBAgQIECAAAECBAgQIECAAAECfSEgkBU/JoGseFMVCRAgQIAAAQIECBAgQIAAAQIECBAgQIAAAQIECBAgQIAAAQIECPSFgEBW/JgEsuJNVSRAgAABAgQIECBAgAABAgQIECBAgAABAgQIECBAgAABAgQIECDQFwICWfFjEsiKN1WRAAECBAgQIECAAAECBAgQIECAAAECBAgQIECAAAECBAgQIECAQF8ICGTFj0kgK95URQIECBAgQIAAAQIECBAgQIAAAQIECBAgQIAAAQIECBAgQIAAAQJ9ISCQFT8mgax4UxUJECBAgAABAgQIECBAgAABAgQIECBAgAABAgQIECBAgAABAgQI9IWAQFb8mASy4k1VJECAAAECBAgQIECAAAECBAgQIECAAAECBAgQIECAAAECBAgQINAXAgJZ8WMSyIo3VZEAAQIECBAgQIAAAQIECBAgQIAAAQIECBAgQIAAAQIECBAgQIBAXwgIZMWPSSAr3lRFAgQIECBAgAABAgQIECBAgAABAgQIECBAgAABAgQIECBAgAABAn0hIJAVPyaBrHhTFQkQIECAAAECBAgQIECAAAECBAgQIECAAAECBAgQIECAAAECBAj0hYBAVvyYBLLiTVUkQIAAAQIECBAgQIAAAQIECBAgQIAAAQIECBAgQIAAAQIECBAg0BcCAlnxYxLIijdVkQABAgQIECBAgAABAgQIECBAgAABAgQIECBAgAABAgQIECBAgEBfCAhkxY9JICveVEUCBAgQIECAAAECBAgQIECAAAECBAgQIECAAAECBAgQIECAAAECfSEgkBU/JoGseFMVCRAgQIAAAQIECBAgQIAAAQIECBAgQIAAAQIECBAgQIAAAQIECPSFgEBW/JgEsuJNVSRAgAABAgQIECBAgAABAgQIECBAgAABAgQIECBAgAABAgQIECDQFwICWfFjEsiKN1WRAAECBAgQIECAAAECBAgQIECAAAECBAgQIECAAAECBAgQIECAQF8ICGTFj0kgK95URQIECBAgQIAAAQIECBAgQIAAAQIECBAgQIAAAQIECBAgQIAAAQJ9ISCQFT8mgax4UxUJECBAgAABAgQIECBAgAABAgQIECBAgAABAgQIECBAgAABAgQI9IWAQFb8mASy4k1VJECAAAECBAgQIECAAAECBAgQIECAAAECBAgQIECAAAECBAgQINAXAgJZ8WMSyIo3VZEAAQIECBAgQIAAAQIECBAgQIAAAQIECBAgQIAAAQIECBAgQIBAXwgIZMWPSSAr3lRFAgQIECBAgAABAgQIECBAgAABAgQIECBAgAABAgQIECBAgAABAn0hIJAVPyaBrHhTFQkQIECAAAECBAgQIECAAAECBAgQIECAAAECBAgQIECAAAECBAj0hYBAVvyYBLLiTVUkQIAAAQIECBAgQIAAAQIECBAgQIAAAQIECBAgQIAAAQIECBAg0BcCAlnxYxLIijdVkQABAgQIECBAgAABAgQIECBAgAABAgQIECBAgAABAgQIECBAgEBfCAhkxY9JICveVEUCBAgQIECAAAECBAgQIECAAAECBAgQIECAAAECBAgQIECAAAECfSEgkBU/JoGseFMVCRAgQIAAAQIECBAgQIAAAQIECBAgQIAAAQIECBAgQIAAAQIECPSFgEBW/JgEsuJNVSRAgAABAgQIECBAgAABAgQIECBAgAABAgQIECBAgAABAgQIECDQFwICWfFjEsiKN1WRAAECBAgQIECAAAECBAgQIECAAAECBAgQIECAAAECBAgQIECAQF8ICGTFj0kgK95URQIECBAgQIAAAQIECBAgQIAAAQIECBAgkFpgjAub1P1qjgABAgQI1Ciwb9+o6/4al2hNBAj0iYBAVvygBLLiTVUkQIAAAQIECBAgQIAAAQIECBAgQIAAAQKpBQSyUo9XcwQIECDQJwICWX0yKMsk0AcCAlnxQxLIijdVkQABAgQIECBAgAABAgQIECBAgAABAgQIpBYQyEo9Xs0RIECAQJ8ICGT1yaAsk0AfCAhkxQ9JICveVEUCBAgQIECAAAECBAgQIECAAAECBAgQIJBaQCAr9Xg1R4AAAQJ9IiCQ1SeDskwCfSAgkBU/JIGseFMVCRAgQIAAAQIECBAgQIAAAQIECBAgQIBAaoH9L2xcCKcet+YIECBAoBIB528lg7AMAgkFBLLihyq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kYYdzAAAIABJREFU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ECLwJ/92Z+VL3zhC80/GR4eLitXriyTJk3iRKDnAs7fnpN7QwIDIyCQFT9qgax4UxUJECBAgAABAgQIECBAgAABAgQIECBAgEBqARfCqcerOQIEWgQEsmyHmgScvzVNw1oI5BIQyIqfp0BWvKmKBAgQIECAAAECBAgQIECAAAECBAgQIEAgtYAL4dTj1RyBagXeeOON8tRTT5WNGzeW5557rnz3u98te/bsGVnv9OnTy0knnVRmz55d5s2bV37jN34j5FOsBLKq3Q4DuTDn70COXdMEeiIgkBXPLJAVb6oiAQIECBAgQIAAAQIECBAgQIAAAQIECBBILeBCOPV4NUegKoF9+/aVZ599tqxYsaI8+OCDzQDWeItsBLSuuuqq8kd/9Edl6tSp4z1+0L8XyDpsOi/sgoDztwuoShIgMCIgkBW/EQSy4k1VJECAAAECBAgQIECAAAECBAgQIECAAAECqQVcCKcer+YIVCPw+uuvl9tuu63ccccdbQex9l/80NBQufHGG8sll1xS3vWud3Xcm0BWx2Re0EUB528XcZUmMOACAlnxG0AgK95URQIECBAgQIAAAQIECBAgQIAAAQIECBAgkFrAhXDq8fZFczt37iwLFiwoO3bsqGK9M2bMKBs2bCiN8E83fmrqt9u9vuP3wgsvlGuvvbZs2rQphPTTn/50WbZsWZk8eXJH9QSyOuLycJcFnL9dBlaewAALCGTFD18gK95URQIECBAgQIAAAQIECBAgQIAAAQIECBAgkFrAhXDq8fZFczUFlBpg3Q4p1dRvt3tteD7//PPlyiuvLNu2bRu1HxthqnPPPbcsXLiwzJw5s0yZMqX5qVd79+4tu3btKk888US5++67y5NPPnnAXr766qtHPnHruOOOa3ufC2S1TeXBHgg4f3uA7C0IDKiAQFb84AWy4k1VJECAAAECBAgQIECAAAECBAgQIECAAAECqQVcCKceb180V1NAqQHW7ZBSTf12u9dXX321DA8Pl4ceemjUXrzwwgvLl770pXLiiSeWMS6NRz379ttvl82bN5elS5eWp59+etTf3XrrreW6665r++sLBbL64lfCwCzS+Tswo9YogZ4LCGTFkwtkxZuqSIAAAQIECBAgQIAAAQIECBAgQIAAAQIEUgu4EE493r5orqaAUgOs2yGlmvrtZq9vvvlmuf7668vtt98+ah9+8YtfLJ/97GfLpEmTOtqfL7/8clm8eHH52te+1nxd41O27rvvvvKJT3yirVoCWW0xeahHAs7fHkF7GwIDKCCQFT90gax4UxUJECBAgAABAgQIECBAgAABAgQIECBAgEBqARfCqceruTYEtm7dWk4//fTmk90MKbWxnK4+sn8YrJu9Pv7446XxSVh79uxp9vT5z39+5JOuOg1jvVNgrE/cOv/888vf/M3flBNOOGFcO4GscYk80EMB528Psb0VgQETEMiKH7hAVrypigQIECBAgAABAgQIECBAgAABAgQIECBAILWAC+HU49VcGwICWRvK0NBQG1LtP9L4dKzGp2B9+ctfbr7onHPOKatXry7Tpk1rv9AYTz7zzDPl4osvLi+99FLzbx944IFy0UUXjVtXIGtcIg/0UMD520Nsb0VgwAQEsuIHLpAVb6oiAQIECBAgQIAAAQIECBAgQIAAAQIECBBILeBCOPV4NdeGgEBWfCDr+9//frnkkkvK888/35xAu6Gp8Ub2k5/8pNx0002lEa5652d4eLisXLly3E/eEsgaT9ff91LA+dtLbe9FYLAEBLLi5y2QFW+qIgECBAgQIECAAAECBAgQIECAAAECBAgQSC3gQjj1eDXXhoBAVnwga8OGDeXSSy9t6p9xxhll7dq15b3vfW8bExn/ke3bt5cLLrigvPLKKyMPz5kzp6xbt65Mnz79kC8WyBrf1hO9E3D+9s7aOxEYNAGBrPiJC2TFm6pIgAABAgQIECBAgAABAgQIECBAgAABAgRSC7gQTj1ezbUhIJAVG8jat2/fyCdYNf7nnZ/FixeXW2+9tRx99NFtTGT8R3bv3l0uu+yy8thjj408PHny5LJp06Yye/bsQ75YIGt8W0/0TsD52ztr70Rg0AQEsuInLpAVb6oiAQIECBAgQIAAAQIECBAgQIAAAQIECBBILeBCOPV4NdeGgEBWbCBr7969pRHAWrVqVVP/zjvvLI2vFYz6Ges91q9fXxYsWHDItxDIipqAOhECzt8IRTUIEBhLQCArfl8IZMWbqkiAAAECBAgQIECAAAECBAgQIECAAAECBFILuBBOPV7NtSEgkBUbyNqzZ0+55ppryn333dfUX7NmTVm4cGEb02jvkbE+haud9xDIas/XU70RcP72xtm7EBhEAYGs+KkLZMWbqkiAAAECBAgQIECAAAECBAgQIECAAAECBFILuBBOPV7NtSEgkBUbyHrttddGwlff+ta3mvrthKXaGNWoR/YPV7XzHgJZnSp7vpsCzt9u6qpNYLAFBLLi5y+QFW+qIgECBAgQIECAAAECBAgQIECAAAECBAgQSC3gQjj1ePuiuf0DURO96BkzZpQNG2JDShPd0zvvv3PnzpGv9duxY8fIH3WjV5+QVcu0raN2Aedv7ROyPgL9KyCQFT87gax4UxUJECBAgAABAgQIECBAgAABAgQIECBAgEBqARfCqcfbF80JZPVuTL0IZO3du7csXry4rFq1qtnYnXfeWYaHh8MaHes91q9fPxI2O9SPT8gKG4FCAQLO3wBEJQgQGFNAICt+YwhkxZuqSIAAAQIECBAgQIAAAQIECBAgQIAAAQIEUgu4EE493r5oTiCrd2PqRSCr0c3+wadGQOvWW28tRx99dEizu3fvLpdddll57LHHRupNnjy5bNq0qcyePfuQ9QWyQvgVCRJw/gZBKkOAwAECAlnxm0IgK95URQIECBAgQIAAAQIECBAgQIAAAQIECBAgkFrAhXDq8fZFcwJZvRtTrwJZja98vPTSS5uNnXHGGWXt2rXlve99b0iz27dvLxdccEF55ZVXRurNmTOnrFu3rkyfPv2Q9QWyQvgVCRJw/gZBKkOAwAECAlnxm0IgK95URQIECBAgQIAAAQIECBAgQIAAAQIECBAgkFrAhXDq8fZFc/sHsmbMmFEagZ6hoaG+WH8/LbJXgaz936dh9MADD5SLLrroiLn+7//+r9x4441l+fLlzVp/8id/Um677bZyzDHHHLK+QNYR8ysQKOD8DcRUigCBUQICWfEbQiAr3lRFAgQIECBAgAABAgQIECBAgAABAgQIECCQWsCFcOrx9kVzAlm9G1OvAllvvvlm+exnP1u+/OUvN5s755xzyurVq8u0adOOqOFnnnmmXHzxxeWll15q1mk37CWQdUT0Xhws4PwNBlWOAIGmgEBW/GYQyIo3VZEAAQIECBAgQIAAAQIECBAgQIAAAQIECKQWcCGcerx90ZxAVu/G1KtAVqOjJ554YuRrC9/5WsHGny1ZsqTccsstZdKkSYfV9KuvvlqGh4fLQw891Hz9JZdcUlatWlV+6Zd+adyaAlnjEnmghwLO3x5ieysCAyYgkBU/cIGseFMVCRAgQIAAAQIECBAgQIAAAQIECBAgQIBAagEXwqnH2xfNCWT1bky9DGSN9dWCjU6/+MUvjnx6VqehrJdffrksXry4fO1rX2uCTZ48udx///3l7LPPbgtRIKstJg/1SMD52yNob0NgAAUEsuKHLpAVb6oiAQIECBAgQIAAAQIECBAgQIAAAQIECBBILeBCOPV4+6I5gazejWn/QNacOXPKunXryvTp07uyiLE+0arxRhdeeGH50pe+VE488cQyxqXxqLW8/fbbZfPmzWXp0qXl6aefHvV3t956a7nuuuvKu971rrbWL5DVFpOHeiTg/O0RtLchMIACAlnxQxfIijdVkQABAgQIECBAgAABAgQIECBAgAABAgQIpBZwIZx6vH3RnEBW78b0wgsvlN/93d8tzz333Mibzp8/v6xdu7ZMmTKla4t4/vnny5VXXlm2bds26j0an2517rnnloULF5aZM2eOrOGdYNXevXvLrl27Rr728O677y5PPvnkAeu79tpry7Jly8pxxx3X9toFstqm8mAPBJy/PUD2FgQGVEAgK37wAlnxpioSIECAAAECBAgQIECAAAECBAgQIECAAIHUAi6EU4+3L5oTyOrdmPa37kUgq9Hdiy++WP74j/+4bNq0KaTZxqdlNf6nkzBW440FskL4FQkScP4GQSpDgMABAgJZ8ZtCICveVEUCBAgQIECAAAECBAgQIECAAAECBAgQIJBawIVw6vH2RXMCWb0b00QFshodvv766+W2224rd9xxR9mzZ89hNT00NFRuueWWctFFF5Wjjjqq4xoCWR2TeUEXBZy/XcRVmsCACwhkxW8Agax4UxUJECBAgAABAgQIECBAgAABAgQIECBAgEBqARfCqcfbF80JZPVuTPtbDw8Pl5UrV5ZJkyb1ZBH79u0rja9N/Iu/+Ity//33tx3Mmj59evn0pz9drrjiiiP6ekWBrJ6M2Zu0KeD8bRPKYwQIdCwgkNUx2bgvEMgal8gDBAgQIECAAAECBAgQIECAAAECBAgQIECAQKuAC2H7YaIF9g8JTfR63nn/XoeVetH3E088UX77t3+7+VYT2eMbb7xRnnrqqbJx48by3HPPle9+97vNgFYjgHXSSSeV2bNnl8bXKv7ar/1aOfroo4+YSCDriAkVCBRw/gZiKkWAwCgBgaz4DSGQFW+qIgECBAgQIECAAAECBAgQIECAAAECBAgQSC3gQjj1ePuiOYGs3o1p7dq1ZdGiRc03/NznPlcaIaWf+7mf690iJvCdBLImEN9bHyDg/LUpCBDoloBAVrysQFa8qYoECBAgQIAAAQIECBAgQIAAAQIECBAgQCC1gAvh1OPti+YEsno3pv0DWTfffHO54YYbereACX4ngawJHoC3HyXg/LUhCBDoloBAVrysQFa8qYoECBAgQIAAAQIECBAgQIAAAQIECBAgQCC1gAvh1OPti+YEsno3ppUrV5YlS5Y033DFihVl8eLFvVvABL+TQNYED8DbjxJw/toQBAh0S0AgK15WICveVEUCBAgQIECAAAECBAgQIECAAAECBAgQIJBawIVw6vEORHM7d+4sCxYsKDt27Gj2u2XLljJ37tyB6L+TJvcPJK1Zs6YsXLiwkxJ9/axAVl+PL93inb/pRqohAtUICGTFj0IgK95URQIECBAgQIAAAQIECBAgQIAAAQIECBAgkFrAhXDq8Q5EcwJZ7Y35rbfeKn/6p39aGp+S9c7PQw89VM4///z2CiR4SiArwRATteD8TTRMrRCoTEAgK34gAlnxpioSIECAAAECBAgQIECAAAECBAgQIECAAIHUAi6EU493IJoTyGpvzHv37h35esJVq1Y1X9DrTxIbaw29/JQugaz29oqneiPg/O2Ns3chMIgCAlnxUxfIijdVkQABAgQIECBAgAABAgQIECBAgAABAgQIpBZwIZx6vAPRnEBWe2N+4403yuWXX14eeeSRkRe8//3vL/fff3859dRT2ysQ8JRAVgCiEmkEnL9pRqkRAtUJCGTFj0QgK95URQIECBAgQIAAAQIECBAgQIAAAQIECBAgkFrAhXDq8Q5EcwJZ7Y35P//zP8vChQvLP//zP4+8YMaMGWXDhg1laGiovQIBTwlkBSAqkUbA+ZtmlBohUJ2AQFb8SASy4k1VJECAAAECBAgQIECAAAECBAgQIECAAAECqQVcCKce70A0J5DV3pj3d5o/f35Zu3ZtmTJlSnsFAp4SyApAVCKNgPM3zSg1QqA6AYGs+JEIZMWbqkiAAAECBAgQIECAAAECBAgQIECAAAECBFILuBBOPd6BaE4gq70xb926tZx++unNhy+++OKyevXqcvzxx7dXIOApgawARCXSCDh/04xSIwSqExDIih+JQFa8qYoECBAgQIAAAQIECBAgQIAAAQIECBAgQCC1gAvh1OMdiOZqC2SNtZ5+H8SWLVvK3Llzj7gNgawjJlQgkYDzN9EwtUKgMgGBrPiBCGTFm6pIgAABAgQIECBAgAABAgQIECBAgAABAgRSC7gQTj3egWhOIKv7Y84SyOq+lHcg0L6A87d9K08SINCZgEBWZ17tPC2Q1Y6SZwgQIECAAAECBAgQIECAAAECBAgQIECAAIGmgAthm6HfBQSyuj9BgazuG3uHwRNw/g7ezHVMoFcCAlnx0gJZ8aYqEiBAgAABAgQIECBAgAABAgQIECBAgACB1AIuhFOPt4rmBu0r/Aat30422UR/ZWEna/UsgW4LOH+7Law+gcEVEMiKn71AVrypigQIECBAgAABAgQIECBAgAABAgQIECBAILWAC+HU462iOQGlKsZQxSIEsqoYg0VUIuD8rWQQlkEgoYBAVvxQBbLiTVUkQIAAAQIECBAgQIAAAQIECBAgQIAAAQKpBVwIpx5vFc0JZFUxhioWIZBVxRgsohIB528lg7AMAgkFBLLihyqQFW+qIgECBAgQIECAAAECBAgQIECAAAECBAgQSC3gQjj1eKtoTiCrijFUsQiBrCrGYBGVCDh/KxmEZRBIKCCQFT9Ugax4UxUJECBAgAABAgQIECBAgAABAgQIECBAgEBqARfCqcerOQJVCQhkVTUOi5lgAefvBA/A2xNILCCQFT9cgax4UxUJECBAgAABAgQIECBAgAABAgQIECBAgEBqARfCqcerOQJVCQhkVTUOi5lgAefvBA/A2xNILCCQFT9cgax4UxUJECBAgAABAgQIECBAgAABAgQIECBAgEBqARfCqcerOQJVCQhkVTUOi5lgAefvBA/A2xNILCCQFT9cgax4UxUJECBAgAABAgQIECBAgAABAgQIECBAgEBqARfCqcerOQJVCYwVyKphgVu2bClz586tYSnWMEACzt8BGrZWCfRYQCArHlwgK95URQIECBAgQIAAAQIECBAgQIAAAQIECBAgkFrAhXDq8WqOQFUCAllVjcNiJljA+TvBA/D2BBILCGTFD1cgK95URQIECBAgQIAAAQIECBAgQIAAAQIECBAgkFrAhXDq8WqOQFUCAllVjcNiJljA+TvBA/D2BBILCGTFD1cgK95URQIECBAgQIAAAQIECBAgQIAAAQIECBAgkFrAhXDq8WqOQFUCAllVjcNiJljA+TvBA/D2BBILCGTFD1cgK95URQIECBAgQIAAAQIECBAgQIAAAQIECBAgkFrAhXDq8WqOAAECBCoVcP5WOhjLIpBAQCArfogCWfGmKhIgQIAAAQIECBAgQIAAAQIECBAgQIAAgdQCLoRTj1dzBAgQIFCpgPO30sFYFoEEAgJZ8UMUyIo3VZEAAQIECBAgQIAAAQIECBAgQIAAAQIECKQWcCGceryaI0CAAIFKBZy/lQ7GsggkEBDIih+iQFa8qYoECBAgQIAAAQIECBAgQIAAAQIECBAgQCC1gAvh1OPVHAECBAhUKuD8rXQwlkUggYBAVvwQBbLiTVUkQIAAAQIECBAgQIAAAQIECBAgQIAAAQKpBVwIpx6v5ggQIECgUgHnb6WDsSwCCQQEsuKHKJAVb6oiAQIECBAgQIAAAQIECBAgQIAAAQIECBBILeBCOPV4NUeAAAEClQo4fysdjGURSCAgkBU/RIGseFMVCRAgQIAAAQIECBAgQIAAAQIECBAgQIBAagEXwqnHqzkCBAgQqFTA+VvpYCyLQAIBgaz4IQpkxZuqSOD/sXcvwHaV5f343wkpASJyUy7OWGQGitEiCHJRasFWgSqXAhEIIaByEcEbBBCQBBECAQZErkFuchMoCKIyEFEKVRmsUgqoSHWU1FFubRikseJw+c27///Qk3P29exn77PedT5rJlOnZ61nv+/nWXsvnfWd9yVAgAABAgQIEKiUwH//93+n2bNnp8WLF48Z184775yuv/76tM4661RqzAZDgAABAgQIECBAgEC1BbwQrnZ/jI4AAQIE6ing+VvPvpoVgSoICGTFd0EgK95URQIECBAoRCAHEA444IAxo918883TTTfdlDbddNNCZlK/YQqPlN3TU089Nc2fP993q0JtHOR36n//93/TUUcdlS699NIxM65T2Kud4Re/+MU0b968CnXcUAgQIECAAAECBAgMXsAL4cEb+wQCBAgQIDBawPPXPUGAwKAEBLLiZQWy4k1VJECg5gJePKf08Y9/PH3pS19Kq666atHdFsgafvvafX9G3leDDI8Mf9bV+MTnnnsu3X///em+++5LP/nJT9LDDz+cli5d2hjc6quvnrbYYou02Wabpfe+971pxx13TOutt15q8l8XsflWAAAgAElEQVS+u5qMQFZXTEM9aZDfKc/FlASyhno7+zACBAgQIECAAIGKCHghXJFGGAYBAgQITCoBz99J1W6TJTBUAYGseG6BrHhTFQkQqLmAF88CWTW/xQc6PYGsgfKOKf7qq6+mRx55JJ177rnptttuSy+88ELXA9h1113T0UcfnXbYYYc0ZcqUrq/LJwpk9cQ1lJMFsvpntkJW/4YqECBAgAABAgQI1EvAC+F69dNsCBAgQKAMAc/fMvpklARKFBDIiu+aQFa8qYoECNRcQCBLIKvmt/hApyeQNVDeFYrn8NXChQvTBRdc0FMQa/QIP/axj6UFCxak9ddfv+vBC2R1TTW0EwWy+qcWyOrfUAUCBAgQIECAAIF6CXghXK9+mg0BAgQIlCHg+VtGn4ySQIkCAlnxXRPIijdVkQCBCRR46aWX0kMPPZTuuuuu9MADD6Sf/exnacmSJY0RbbrppmnGjBlpp512Sh/84AfTm9/85p5Xfcl1JjqQ9cwzz6R77rknLV68uLHlWJ5vPtZee+209dZbp+233z7tsssu6Z3vfGeaOnXquLvR7sWzLQvHzTrpLyw9kDXIUEvkzfHss8+muXPnpmuvvTakbP5dueKKKxq/o90cAlndKA33nEHeuxP9XByWpEDWsKR9DgECBAgQIECAQCkCXgiX0injJECAAIE6CXj+1qmb5kKgWgICWfH9EMiKN1WRAIEJEHjxxRfTt7/97XTmmWemH//4x12NYM8990wnnXRSI7jU5AHTssZEvXh+4okn0he/+MV0yy23dLXazWabbZZOOOGEtNdee6Vp06Z1ZTLypEEFsq6//vp0wAEH9DyeXi/YeeedU/6sddZZp+Wlrcay+eabp5tuuqnr8EmvY6vS+e3u58hx5nt33rx5bQONI4N+gwyP9DOvqo5r5JyWLVuWjjvuuHTxxRf3M9Ux12677bbpqquuagRbOx3DCGQ9/vjjad99920EUyfqmOjfilbOg/a47rrr0uzZs1/7mEE/F9t97yLn2ilsLJAVqa0WAQIECBAgQIBAHQS8EK5DF82BAAECBEoT8PwtrWPGS6AcAYGs+F4JZMWbqkiAwJAFfvvb36bPfe5z6YYbbuj5k1dfffX0qU99Kh1//PEp/+dujkG/eB49hrzqVw4OHX300Wnp0qXdDHGFc3Lw7Etf+lLacMMNe7pWIEsgq6cbpsPJAlmRmq1rvfzyy+ncc89tBLKaHfl3Lv8mHHrooWmLLbZIr3vd6xqn5d+1Rx99tLGi1tVXX90y9Jmvy78n06dPbzshgazh9FsgK9ZZICvWUzUCBAgQIECAAIH6C3ghXP8emyEBAgQIVE/A87d6PTEiAnUREMiK76RAVrypigQIDFEgr5By8MEHpx/+8Id9feqcOXPSOeeck974xjd2rDPMQFYOY+XwQ37p/sILL3QcW6sTet1uLNcRyBLIGvcN1+RCgaxIzda18jatH/7wh9Njjz025qQcyrzkkksaW5q2WhXw1VdfTffdd186/PDDU/59HX3kQFcObe2xxx5tJySQNZx+C2TFOh911FFp4cKFaeWVV25a2ApZsd6qESBAgAABAgQIlC/ghXD5PTQDAgQIEChPwPO3vJ4ZMYFSBASy4jslkBVvqiIBAkMS+NWvfpU+8pGP9B3GWj7cI444Ip111lkdV34ZViArr3Tz5S9/OX3hC1/oK4y1fH45QHHppZem9dZbr6sOCWRNbCDr+eefT4ccckhji8qRR75Pc3hwlVVW6aqPnU6yZWEnoRX/XuUtC3OYKgc4586dO2ZSOUi1aNGiNGvWrK62aL3nnnsaW4s++eSTY2rl390LL7yw7W+lQFZv99V4zxbIGq9c8+uWB0dbVRXIivVWjQABAgQIECBAoHwBL4TL76EZECBAgEB5Ap6/5fXMiAmUIiCQFd8pgax4UxUJEBiCwLJlyxpbcl188cWhn5YDWXlrwJVWWqll3WEFsvIqNQcddFBasmRJ2By7DZ3lDxTImthA1iOPPJJmzpyZfvnLX67Q/xyqydtqRR0CWb1J5u/j/vvvn+6///4xF2611VbpxhtvTBtvvHFvRYPObhXiy+UPPPDAdMEFF6TXv/71XX3aiy++2PiNPf/888c1T4Gsrpj7Pkkgq2/CFQrk7Trzd6XVIZAV660aAQIECBAgQIBA+QJeCJffQzMgQIAAgfIEPH/L65kREyhFQCArvlMCWfGmKhIgMASB66+/vrF6S6tj0003TUceeWRj6668IlReOeaJJ55I1113XWPVqaVLlza9NG/plVckete73tWy9jACWc8++2wjdHPbbbe1HEd+aXzMMcekGTNmpKlTp6YcxvjOd76Tzj777PTjH/+46XXdbjeWLxbImthA1je/+c0x28Ll/t15550pb0EZdQhk9SZ59913p5122qnlRfk7+IEPfKC3okFn51UD99tvv/Tggw+OqTieIF+7uf7gBz9oex8KZAU1tUMZgaxY507fX4GsWG/VCBAgQIAAAQIEyhfwQrj8HpoBAQIECJQn4PlbXs+MmEApAgJZ8Z0SyIo3VZEAgQEL5C20chjpu9/9btNPymGVvDXf29/+9jF/z8GsvLJNDms9/PDDTa//9Kc/3di6cNq0aU3/PoxA1hVXXNHYrq7ZkUM5eWWwvErPlClTxpzyu9/9Lh111FHp5ptvbnr97rvvni677LK07rrrtu3UsANZm2++ebrppuGGoFoF+yZiLCObke/TU045pfFv5PGe97wnfe1rX0s5OFjq0e77k0OIecu9VVddtW0gcOedd065d+uss85QGfI2orknOQTT6uj0+zHIAT/++ONp3333bfrb1ilo0mxcOdi12267Nd228Pbbb0/5t6TVMdGBrE5bzw2yD1Wt/fvf/z7Nnj073XvvvWOG2O93ahjPxSjXVr/7G2ywQfrWt76V8kp3rQ6BrKguqEOAAAECBAgQIFAXAS+E69JJ8yBAgACBkgQ8f0vqlrESKEtAICu+XwJZ8aYqEiAwYIFbb7017b333k0/Ja8WlbcMe8c73tF2FPfcc09jha0c7hp95Jey3/jGN9I222zTtMagXzw/99xz6eCDD265OtbChQvT3LlzG6titTpyKGvOnDnpn//5n5ue8vWvfz3ttddebY0EsoYbDhvZjFZbz40MLA34azaw8iUHsvI2knkFqscee6ylT7e/QYMAHmYgK//O5vBXq0MgaxAd7q9mq21Qc9V+w56Dfi72N/P/u7pV2DWfseOOOzaCnm9605tafpxAVlQn1CFAgAABAgQIEKiLgBfCdemkeRAgQIBASQKevyV1y1gJlCUgkBXfL4GseFMVCRAYoMCyZcvSJz/5yfTVr3616ad85Stfaaws1eSBscL5L730Ujr55JPT6aef3rTOOeec01hlqlmdQb94/t73vpf23HPP9MILL4wZW96CMa/+tdZaa3VUzivizJw5s2mdboI9AlkTF8hqFaw599xzG/dlyUepgaw87uOOOy5deOGFHfkPPfTQxkpf06dP73hu5Am2LPw/TStkjb2zmm2DOvKs8ayitvz6frY+7Xd1rl6+Q63CrrlGv89F91wvnXAuAQIECBAgQIBAXQS8EK5LJ82DAAECBEoS8PwtqVvGSqAsAYGs+H4JZMWbqkiAwAAF2q0A8/73vz9dc801Ka9w1c3xs5/9LOWAU7PVbnKQ6fLLL09rrLHGmFKDDGTl1TsWLFiQ5s2b13QK3axstfzCP/zhD+lTn/pUw2T0se2226YbbrghbbTRRi2pBLImLpDVKjhx3333pb/927/t5vYe9zntVtH5wQ9+kPKWoCOPVishtfoOlRjIyt/L/H05/PDDmwYcR2PnbUUXLVqUZs2a1TEcOu5GNbmwXdgkhzzzVqjdhDlz6Xah1bylW14ha+ONN245fCtkRXa2/1ovvvhiI1B4/vnntyyWnzs5qLzSSiv1/IGlBLLa/b51E3i1QlbPt4YLCBAgQIAAAQIEai7ghXDNG2x6BAgQIFBJAc/fSrbFoAjUQkAgK76NAlnxpioSIDBAgXYrfLRb1arZkNq9oN5kk03SLbfc0nTrw0EGstoFKnoNnOU55+2X8taMzY5Oq6EIZE1MIKtVKK/fLcW6/Vq2Cz32EshqtdpMiYGsHIQ76KCD0pIlS7plTBtuuGG6+uqr0w477ND1Nf2e2CnQee2116bZs2d3FRJrN+ePfOQjjZXC2q0AJpDVbzdjr28XQF7+Sf1st1lKIKvVMzGHKO+8884xgdPRXRDIir0vVSNAgAABAgQIEChfwAvh8ntoBgQIECBQnoDnb3k9M2ICpQgIZMV3SiAr3lRFAgQGKHDGGWekE088ccwndPsydfSF7QJLt99+e9p9993HfNYgA1ntthw74YQTUg459LJ6ST+rgQhkTUwgK29VeeSRR6Ycnhl55K04v/zlL6fVVlttgN+wlASyVuT96U9/2tgG9Uc/+lHT3528WtS9997btCd5JbqLLroo5XOGdeTv/H777dd05b/8O5m3UswhzWnTpjUdUg515TBWXg0s3wujj1wjh1V32mmntlMSyBpWxzt/TqctekdWyFsCn3XWWWnVVVftXHjEGSUEstptebzLLrs0fnPf8IY3tJ23QFZPt4WTCRAgQIAAAQIEJoGAF8KToMmmSIAAAQKVE/D8rVxLDIhAbQQEsuJbKZAVb6oiAQIDEmj3wne8qwc9+OCDabfddktPPvnkmFG32r5okIGsBx54oBF0yKGc0UdebefAAw/sSfe5555Lc+bMSXfccceY64444oiUVxVbZZVVmtYUyJqYQFarUF4322n1dHO0OLldIKvZqmqtgjd1WCEr/z7kcFyzMFbmy+HQY489Nn3+859PF198cVPRYYeycvhm4cKFLbc9zYPceeed02c+85m03XbbpTXXXLOxYlb+XXv00UcboZT8W9PsNyhf221gRyAr4tsYU+Oee+5phPCaPedGf8J4t9ssIZDVbpWwbrdrFMiKuSdVIUCAAAECBAgQqI+AF8L16aWZECBAgEA5Ap6/5fTKSAmUJiCQFd8xgax4UxUJEBiQQLtw0cyZM9Pll1+e1lhjjZ4+PW9Btv/++6f7779/zHWtVqQaZCCr3ZaMzbaL6zTZP/3pT2nu3LlNwyI5qJVX78kv4JsdAlkTE8i6++67m64+1GmLyU73Qrd/bxfIuu666xpb3o08WgVvjjrqqEYwaOWVV17h/BK2LMyrRC1evDh99rOfbbpKVJ5Q/v7kQOMb3/jG9PTTT6dPfepT6eabb27KvOmmm6bzzjuvEYRq8l9mu21N1+fl8eRAXF7lL/LYY4890qWXXprWW2+9jmUFsjoSDeWExx57LH30ox9tGSpsNojxbLdZ9UDWyy+/3Fj5q9kKmxtssEH6xje+kbbZZpuOPRHI6kjkBAIECBAgQIAAgUkm4IXwJGu46RIgQIBAJQQ8fyvRBoMgUEsBgaz4tgpkxZuqSIDAgAQGERAaT81BBrJabaG42WabpX/6p39Kb33rW3vWbRWMyOGQ/HnrrLNO05rjselmcK3muPnmm6ebbhpuCKpKY1lul7eUO/roo1egzFve3XjjjWnjjTfuhrivc9r1vZdA1he/+MWmqzRVPZCVtzXLq5GdffbZLVeJahZM6hSCysHH+fPnp0984hNp+vTpffWom4t/97vfpRyKaxUS66bGyHPyyn0XXnhh2mSTTbq6VCCrK6aBntTunsz348knn9xYEe3hhx8eM44cyrryyivT+973vq5ChIN8LkYg/eY3v0mzZs1qGkzbc8890xVXXJHWWmutjh8lkNWRyAkECBAgQIAAAQKTTMAL4UnWcNMlQIAAgUoIeP5Wog0GQaCWAgJZ8W0VyIo3VZEAgQEJtNrKLX9cfrGc//W6+swf//jHxtZdeXWt0cd4tlzrZurtVrrKq88cfvjhY8r0E1YSyGrdlaoFsvI2cXmLvBySGHl0Ws2sm/uu23N6CWT9+c9/Tscff3zKIbLRR2mBrFdeeSXlrd3yCjo//vGPW3J9+MMfThdccEHTVaKeffbZxop0o/s3slgONuXt0fI2q1OmTOm2LeM6L99PeZWyPN5WWxB2U/iYY45JecXAtddeu5vTG+cIZHVNNZATOwXy8n162mmnpVtvvbXxzGl2f+RQVg4m7r333h3v1SoHstqtjpXxmwVNWzVFIGsgt6uiBAgQIECAAAECBQt4IVxw8wydAAECBIoV8PwttnUGTqDyAgJZ8S0SyIo3VZEAgQEJtNtKrVX4o9NQ2r1EbrUNYj9bM+XxtAtkDSLE0Cp01GnVJStkDXe1rnxvtNpC8/TTT28EYoZx9BLIavddKCWQlYNYecvSvCrWbbfd1pb4iCOOaASN2gWTcrAl9ysHododebWeHHTaYostOoZd+ul73n7xkUceSWeeeWa64YYbeiqVVw7KAbUtt9yy5zEO4rds9OAH8UzoCaiiJ//iF79oBI3zNqfNjpErvL300kuNrTdzsLLZkVfSyvf9cccd1/a+r3IgK9//++23X8rbN44+3v/+96drrrkm5W0LuzkEsrpRcg4BAgQIECBAgMBkEvBCeDJ121wJECBAoCoCnr9V6YRxEKifgEBWfE8FsuJNVSRAYEACg3j5LpDVehs8gazhB7L+5V/+Je2www5jvkE5WPGBD3xgQN+sFctGBbJywClvmTf66DfQmOt12m6zG6jnnnsu3XnnnWnRokXp+9//fttLcgArB8wOOeSQNG3atI7lc8glbzGaw0w5ZNfueO9739tYoWjXXXdNr3/96zvW7ueEZ555Jj3wwANp8eLFjXBK3qpu6dKljZI5eJPDYXl71DymHXfcsbEKWK+rDi4fn0BWP50a37UvvvhiY4vKk046qeV9t+2226arrroqzZgx47UPydfl72u+X1sdW2+9dfrc5z7XuE+bfQeqGsjK48phsrzdZrMjr4558MEHdw0ukNU1lRMJECBAgAABAgQmiYAXwpOk0aZJgAABApUS8PytVDsMhkCtBASy4tspkBVvqiIBAgMSaLV6UP64vHpQDgCstNJKPX16qy3icpG6bFl4xhlnNH3R3inUIpA1/EBW3vrv6KOPXuEe7me7yp6+DP//yc8//3wjeHTLLbeMuXz01l7tQhittgGbqEBWXgnrqaeeSvfee28jtPK9732vq238tt9++3TeeeelvKJcr+GkX//6141VsDqtvJWhcyAqh13ySj7bbLNNX2Go8fQ9+pqJDmRFz6ddvU6/pYMey/JV0BYsWNC4t1sdeQvCq6++umnoM4cIczgxh7LabW+ZA3uHHXZY2meffdK666772kdVMZCVXfKqcK22ZNx9993TZZddtsI8OvVKIKuTkL8TIECAAAECBAhMNgEvhCdbx82XAAECBKog4PlbhS4YA4F6CghkxfdVICveVEUCBAYkMIiA0Hhq9hsoabdlYavtBfNL8Lzizlvf+taedVsFIzqFCMZj083gWs1x2MGjPNYqjaXVfTVnzpx00UUXNQI7wzh6CVn1cu7ysff7/cl1Ot27o50efPDB9NGPfjQ9+uijXRNm72OPPbYRkJs+fXrX140+Ma8+9PWvf72xwlZe5a/bI2+ldsUVV6S//Mu/7PaSSp0nkDX4duSQ4c9//vPG6lY5QNkuSJXDWFdeeWV63/ve1zJYmANMOTyY7/lOK7vl2eWVp/J9nVfMqmIgK68Cl7/3P/rRj8Y0I3+/r7322pS3b+zlEMjqRcu5BAgQIECAAAECk0HAC+HJ0GVzJECAAIGqCXj+Vq0jxkOgPgICWfG9FMiKN1WRAIEBCbRbuWfmzJkpbz20xhpr9PTpv/rVrxor0uTAxuij1apb/QZK2gWyvvnNb7Z8QdzuulaT/tOf/pTmzp2bLr744jGndAr6CGQNd4Ws3//+92n27NmNFZxGHjnY8vnPf77n1Zl6+iKMOLnd/Z1X0Mkrxy0/Sglk5aDJXXfdlT7xiU90FTSZNWtWY3u2d7zjHWHuzz77bDrnnHMa38V2wZls224lo/H2ddjXCWQNVvyPf/xjmj9/fuOe6nTksOsll1yS3v3ud3c6tfH3X/ziF+kzn/lMylultjpykOnSSy9trOSWj6oFsp5++unGb9Xtt9/edAqHHnpoyisS9hq2FMjq6hZyEgECBAgQIECAwCQS8EJ4EjXbVAkQIECgMgKev5VphYEQqJ2AQFZ8SwWy4k1VJEBgQALtwkXvec970te+9rVGkKGX44EHHkg77bRT04BEXnXkqKOOGlNukC+e240nbzV14IEH9jK99Nxzz6UcvLrjjjvGXHfEEUc0XuavssoqTWsKZA03kPXDH/4w/cM//MOYezEHCvLWWsM62t3feTWcefPmvTaUdue2Gne/gcb84b2ukJWv6bR9WT5nzz33bKwOlH9PpkyZEk6ex/Cb3/ymEQTJ3+dmway8ck8OvuVQWK9bJHYacP78P/zhDylvT9fqyP3JY3z55ZdfOyX/57y618jx5tBODhHmI9fM19100/99ZwSyOnWj/7/nkF8O3OaVnlod+Z7O91uvz8Zly5Y1Vt46++yzx9yn2267bbrqqqvSjBkzuvotGM/3tR+dPPa8elezIHKum8d94403NgKXvR4CWb2KOZ8AAQIECBAgQKDuAl4I173D5keAAAECVRTw/K1iV4yJQD0EBLLi+yiQFW+qIgECAxQ444wz0oknntj0E/JqHh/4wAd6+vS8wsfhhx/e9JrxBEr6ffGct4naf//90/333z9mTDkctnDhwrTyyit3PcdHHnkk5dXDfvnLX465plXgbPmJAlnDDWQ1uxf72aqy65tk1IlRgaxWK7pNVCArTzMHkXII8fjjj39t1muvvXYjtHjIIYekt73tbQMJYjXrxX/+5382Qll5W8KR28Pl73gO2UydOrVtC9t9P8fb+36uG73lqEBWP5rdX9sqlBWx5WYO8D300EPptNNOa2xlmI9Wq7cNMqjcvUbz7/jo63OALa9GOJ7Ao0BWL91wLgECBAgQIECAwGQQ8EJ4MnTZHAkQIECgagKev1XriPEQqI+AQFZ8LwWy4k1VJEBggALttvTLK/ecfPLJaaWVVupqBHkVjU9+8pPpq1/96pjzN9lkk3TLLbc0XUFjkC+e8wo0Rx55ZNMVT3bcccd0/fXXpze96U1dzS+flMMeOWjS7OgUYBPIGl4gq9Xqb+PdirPrG6TJiTmEccoppzT+jT5Gr5CVt03LW5vl7UJHH+MJZOUtxvJqPquuumpqd//1E3zM3/uTTjqpsXpcDj9uv/32PW9b1o/v6Gvz78mPfvSjdM0116TXve51KYdOu9lGrd0WrpHj67bW6N9Mgaxu5fo/b+nSpY2Q4WWXXdYotuuuuza+v+985zvHFToaPaJXXnmlcY/m0Gj+7uVtfkf/j7JBPhe7FcqByxxyzOHlVtuC5pUhzzrrrK6+Y80+VyCr2244jwABAgQIECBAYLIIeCE8WTptngQIECBQJQHP3yp1w1gI1EtAICu+nwJZ8aYqEiAwQIG8bda+++6bHn744TGfkrdRuuGGG9JGG23U1Qj+9V//Nf3jP/5jevLJJ8ec3y4IM+gXzzmQkrdNa3Zcd911jZU9ujly4OTggw9+bWWTkdeMXs2mWT2BrOEFsvLWb7mv99577wqtyAHD/G88K7l0c4+0OqdVmGZ0IKvdPVLVQFY/LlW6NmKlsej5jOz5MAJZ0eMvuV4OZeXv5zbbbJP23nvvNG3atJKn0/PYuwlj7bHHHo1Q2Xrrrddz/eUXCGSNm86FBAgQIECAAAECNRXwQrimjTUtAgQIEKi0gOdvpdtjcASKFhDIim+fQFa8qYoECAxQoFMI4bzzzkuf/vSnOwZY8io5eRWN5SuKjB5y3tYs/71ZEGbQgax2QbEPfehDjdWI1l9//Y7KN954YzrssMOarhQyciWiVoXqEsj685//nF5++eXGqkujj7zi2AEHHDDm/99NYK1jA3o44cEHH0y77bbbmHBgq20zeyg9rlP7DWTl7dLyCmzbbbfdmM9v9/0ZxgpZ4wKp6EWt+jRRwxXImij5yf25OYy1aNGixnbGrVbGarXVYq9yAlm9ijmfAAECBAgQIECg7gJeCNe9w+ZHgAABAlUU8PytYleMiUA9BASy4vsokBVvqiIBAgMWuPXWWxsrgDQ7unnpmrdkyytpHX744U1f3s6YMSPdfPPN6e1vf3vTzxh0ICuvbJWDKXkMzY6FCxemuXPnpqlTp7aUfuyxx9JHP/rRxjZTzY6vf/3raa+99mrbqaoGsvL2WXm7tvx/lx/PPPNMevrppxvBq7yKWh77v/3bv6UlS5akhx56KLVaWawqgay8aku+H0ce7bbNHPBXLPUbyGoXaBPIiutes/smrnrvlXIINK9gmA8rZPXuF3VFp+By1Of0Umf06nq9XNvu3BzAOv3001N+LrY6uvnvBd2ORyCrWynnESBAgAABAgQITBYBL4QnS6fNkwABAgSqJOD5W6VuGAuBegkIZMX3UyAr3lRFAgQGLNBuK7780XnrwosuuihttdVWY0aSw1i33XZbY0vAHNZpduSw04IFC1pu+TToQFYeU7vQWV59KL+AzgGeZqGsPK8jjzwy3XHHHU3nt/vuuzdWBlt33XXbdmrYgaxB3jatwgBVCGTlFbyOP/74lLeqHHnk1dCuvfbatNZaaw2SpmntM844o7HazOij2y0Llwey8j2WA3IPPPBAuvvuu9P8+fPTO97xjsbqczlMNPqwQlZvrW51//ZWZezZa6+9dso9/Iu/+Iu02mqrpS233DKtvPLKjX9//dd/3fj/538bb7xx4zdoypQpaY011mj83+WHQFa/XRj/9ZMlkPXrX/86HXPMMU235V2ul5+XefWsWbNmdVw5sxtxgaxulJxDgAABAgQIECAwmQS8EFxXyOsAACAASURBVJ5M3TZXAgQIEKiKgOdvVTphHATqJyCQFd9Tgax4UxUJEBiCQN7Kbc6cOS23J8qBghxyyeest956KQexnnjiiXTJJZc0giCttjXKq2PlVV5yaKTVMYxAVqdVsvLYDjzwwMbL6DzmHIrI13zjG99IZ555ZiME0+zIL6dzyGePPfbo2CWBrJvSpptu2tGp3xOeffbZtP/++6fvfve7K5Q64YQTGqsMrbTSSv1+RMvrf/jDH6a/+Zu/GVj90YXvu+++tPXWWwtkDU28+Qe163vUSkYCWRPX5LoHsvLqiDm0fNJJJ7V81mX96DBWrimQNXH3tU8mQIAAAQIECBCopoAXwtXsi1ERIECAQL0FPH/r3V+zIzCRAgJZ8foCWfGmKhIgMASB/ML5uOOOSxdeeGHop5133nnp05/+dNuVNIYRyMqT+slPfpJmzpzZciWv8Uz8iCOOSGeddVaaPn16x8vrFMjKKzLlLa3yCj8jjyqskPXggw+m3XbbLT355JMrjG3k9m8dmzXOE4YdyMpbR+atMq2QNc6GBV0mkBUEWdEydQ5k5WD1ySefnK655pq2+jmUnVfKzFtoNvkfkOPunEDWuOlcSIAAAQIECBAgUFMBL4Rr2ljTIkCAAIFKC3j+Vro9BkegaAGBrPj2CWTFm6pIgMCQBJ5++umUtzjLq2VFHN2GlYYVyMqret1www2NrQlbrejVy7zzqlh5dbC8Ylg3R50CWSO3whs59yoEspqNYZNNNkm33HJL25Xauulhp3OGHcg699xzG/ezQFanzgz27wJZg/Wd6Op1DGTlwOoVV1zR2Np16dKlbYk33HDDxmqYu+yyS2gYK3+oQNZE390+nwABAgQIECBAoGoCXghXrSPGQ4AAAQKTQcDzdzJ02RwJTIyAQFa8u0BWvKmKBAgMUWDJkiXpyCOPTHfccUdfn3rooYc2VlDKq2p0OoYVyMrjeOmll9KiRYvSiSee2Fcoa/vtt2+8zO5lC766BLJyT3MIaN68eWmVVVZZob0THch6+eWXG+M644wzVhhXDhLkrSXf8IY3dLod+/r7sANZeTu8vM2mQFZfbev74vEEsqJCPptvvnm66abhbAfaN1ShBaJ6FTn98WyFmUPJ+Rmfn4GXXXZZxyBWHm9+1p1//vlpyy23jBz+a7UEsgbCqigBAgQIECBAgEDBAl4IF9w8QydAgACBYgU8f4ttnYETqLyAQFZ8iwSy4k1VJEBgyAJPPfVU+vznP5+uvPLKnj959dVXb2x9OHfu3LTqqqt2df0wA1l5QK+88kq69dZb00knnZQef/zxrsY48qQ999yzsapIXjWkl6Oqgaw8j7yC1JQpU16bzmqrrdZ4AZ+3JPyrv/qrRpBpo402SmuuuWZ63ete13LaEx3I+q//+q80Z86cdNddd60wxhNOOCGdeuqpaaWVVuqlZT2fO+xAVl6pbMGCBY3va16tbfQxciWzdvffzjvvnHLv1llnnZ7n7IKUBLLcBc0EHnvssTRr1qz08MMPtwTKgae89ehb3vKWgSPmZ23eYvcLX/hCV5+Vf0vz+euvv35X54/nJIGs8ai5hgABAgQIECBAoM4CXgjXubvmRoAAAQJVFfD8rWpnjItA+QICWfE9FMiKN1WRAIEJEMihpXvuuSflVTi+//3vdzWCHFTKIad3vvOdPW1rNOxA1vLJPPHEE+mcc85JV199dVerZW222WYpB3v22muvNG3atK5MRp40qEBWzwMZ4AUTHch65JFH0syZM9Mvf/nLFWaZAw+zZ88e4Mz/v9KDCmTloOMWW2zRCDnmFZHyymxbbbXVayu0WSFr4K1t+wECWRPrX8VPX7ZsWWPlurwSVaej2+19O9Xp5u95lcgcKM4B1VZb9+ZVEPOz/5BDDhnXs66bcSw/RyCrFy3nEiBAgAABAgQITAYBL4QnQ5fNkQABAgSqJuD5W7WOGA+B+ggIZMX3UiAr3lRFAgQmUCC/vP2P//iP9O1vfzvdd9996Wc/+1ljy6N85FDIjBkz0k477ZQ++MEPpje/+c0rrLLU7bAnKpC1fHzPPPNMI3y2ePHixkomDz30UONP+aV0Dr/kFUx23333RtBs6tSp3U5rzHkCWYPfVi1v3bbffvutYL/BBhukb33rW40AUx2Pdt+f6BWy2t3DpdgOYjWwUgJZ+jecu7TXlajyqPIWv3llyX6eMd3OLj/XcxA5B8ZGh7J23XXXdMopp/QcrO72s0efJ5A1XjnXESBAgAABAgQI1FXAC+G6dta8CBAgQKDKAp6/Ve6OsREoW0AgK75/AlnxpioSIFBzgYkOZA2LVyBrsIGsl19+Oc2bNy+dccYZK7T0/e9/f/ra176W3vjGNw6r1UP9HIGs3rgFsmY3wqelHoPoX6RFDjidfvrpjYBVr0feSjBv+dvtdr+91h95fl4FM/8u5tW58phzADmvcHnYYYel6dOn91O6p2sFsnricjIBAgQIECBAgMAkEPBCeBI02RQJECBAoHICnr+Va4kBEaiNgEBWfCsFsuJNVSRAoOYCAlkpjVzJqOR2T+SWhc8//3xji61bbrllBcK8CkwOR6y88sol07Ycu0BWb20dRKDHClm99aCfswfRv37GM/LaX//61+mYY45Jt91227hLfuxjH0sLFixI66+//rhrdHvhq6++2hjrXXfdlU488cT0lre8pdtLw84TyAqjVIgAAQIECBAgQKAmAl4I16SRpkGAAAECRQl4/hbVLoMlUJSAQFZ8uwSy4k1VJECg5gICWQJZEbf4L37xi7TPPvukRx99dIVyeWuuAw88MOIjKllDIKu3tgwi0DOeQFZvo07p1FNPTfPnzx9zWd5WNW/VmbeQ7XTYsrCT0Pj+vmzZsvSVr3wlnXbaaWnp0qUti+yxxx4pr4KV/91+++0tz8u9zL3ee++907Rp08Y3qEKuEsgqpFGGSYAAAQIECBAgMDQBL4SHRu2DCBAgQIDAawKev24GAgQGJSCQFS8rkBVvqiIBAjUXEMgSyIq4xb/5zW+mHHgYeWywwQbpW9/6Vtpqq60iPqKSNQSyemuLQJYtC3u7Y1qfnYNYeUW+c845Z0wQdPRVH/rQh9JFF12UNtxww7RkyZJ05JFHpjvuuKPtUPK9euyxx6YddtghTZ06NWrYlaojkFWpdhgMAQIECBAgQIBABQS8EK5AEwyBAAECBCadgOfvpGu5CRMYmoBAVjy1QFa8qYoECNRcQCBLIKvfWzxvvXXKKac0/o08dtxxx5S3UXzTm97U70dU9nqBrN5aI5AlkNXbHbPi2a+88kp6/PHHG0GsK664ohGu6nTMmTMnnXXWWStsQ/i73/0u5e1Ub7755k6Xp8022ywddthhaebMmWm99dZLTf4HXMcaVT1BIKuqnTEuAgQIECBAgACBiRLwQnii5H0uAQIECExmAc/fydx9cycwWAGBrHhfgax4UxUJEKi5gECWQFa/t/jzzz+fDjnkkEZIYuSRAw8LFy5MK6+8cr8fUdnrhxnIqizCBA+slC0LJ5ipyI9/6aWX0lNPPZV++tOfpjvvvDMtXry4Ecjq5lh99dXTcccdl+bOnZtWXXXVMZe88MIL6fTTT2/8RnV7bLvttimvtvV3f/d36W1ve1tac801iw5oCWR123nnESBAgAABAgQITBYBL4QnS6fNkwABAgSqJOD5W6VuGAuBegkIZMX3UyAr3lRFAgRqLiCQJZDV7y2eAxL77rtvevjhh1cotWjRovTxj3+83/KVvl4ga+LbI5A18T2IHkHeTnDevHnpoYceGlfprbfeuhG0et/73tc2MJVX3Lr11lvTSSed1HXQa+SAcujr3e9+d1qwYEF617veNa6xTuRFAlkTqe+zCRAgQIAAAQIEqijghXAVu2JMBAgQIFB3Ac/funfY/AhMnIBAVry9QFa8qYoECNRcQCBLIKvfW/zuu+9OO+200wplclDhO9/5Ttpuu+36LV/p6wWyJr49AlkT34PoESxbtqyxutXFF1/cU+m11167Ea7KWwxOnz6962t/+9vfNq675pprur5m+Yk5+JVX4Zo6dWrP1070BQJZE90Bn0+AAAECBAgQIFA1AS+Eq9YR4yFAgACBySDg+TsZumyOBCZGQCAr3l0gK95URQIEai4gkCWQVfNbfKDTE8gaKG9XxQWyumIq7qQnnngiHXDAASn3t9ORA6AzZ85M8+fPT295y1s6nd7073m1rPvvvz+deeaZ6dvf/nZXNT784Q+nSy+9NK211lpdnV+1kwSyqtYR4yFAgAABAgQIEJhoAS+EJ7oDPp8AAQIEJqOA5+9k7Lo5ExiOgEBWvLNAVrypigQI1FxAIEsgq+a3+ECnJ5A1UN6uigtkdcVU5En33XdfOuigg9KSJUuajj8HsfLfjzrqqLTRRhu13Z6wW4CXXnop5c89++yz0+LFi1tetu2226arrroqzZgxo9vSlTtPIKtyLTEgAgQIECBAgACBCRbwQniCG+DjCRAgQGBSCnj+Tsq2mzSBoQgIZMUzC2TFm6pIgEDNBQSyBLJqfosPdHoCWQPl7aq4QFZXTEWelMNR55xzTjr++ONXGH8OQ+XVs/bZZ5+07rrrDmRuecWsn//85+nyyy9P1157bVq6dOlrn5ODYIsWLUqzZs0KCYENZAJdFBXI6gLJKQQIECBAgAABApNKwAvhSdVukyVAgACBigh4/lakEYZBoIYCAlnxTRXIijdVkQCBmgsIZAlk1fwWr8T02gUfdt5553T99denddZZpxJjLW0QAlmlday38f7hD39In/3sZ9P//M//pL//+79Pu+yyS3rzm9+cpkyZ0luhPs7+85//nP793/+9sWJWXj1ru+22S1/4whfS1KlT+6g68ZcKZE18D4yAAAECBAgQIECgWgJeCFerH0ZDgAABApNDwPN3cvTZLAlMhIBAVry6QFa8qYoECNRcQCBLIKvmt3glpieQVYk2jHsQp556apo/f/6Y6zfffPN00003pU033XTctV1IYKIEBLImSt7nEiBAgAABAgQIVFXAC+Gqdsa4CBAgQKDOAp6/de6uuRGYWAGBrHh/gax4UxUJECBAgAABAgQIECBAgAABAgQIECBAgECtBbwQrnV7TY4AAQIEKirg+VvRxhgWgRoICGTFN1EgK95URQIECBAgQIAAAQIECBAgQIAAAQIECBAgUGsBL4Rr3V6TI0CAAIGKCnj+VrQxhkWgBgICWfFNFMiKN1WRAAECBAgQIECAAAECBAgQIECAAAECBAjUWsAL4Vq31+QIECBAoKICnr8VbYxhEaiBgEBWfBMFsuJNVSRAgAABAgQIECBAgAABAgQIECBAgAABArUW8EK41u01OQIECBCoqIDnb0UbY1gEaiAgkBXfRIGseFMVCRAgQIAAAQIECBAgQIAAAQIECBAgQIBArQW8EK51e02OAAECBCoq4Plb0cYYFoEaCAhkxTdRICveVEUCBAgQIECAAAECBAgQIECAAAECBAgQIFBrAS+Ea91ekyNAgACBigp4/la0MYZFoAYCAlnxTRTIijdVkQABAgQIECBAgAABAgQIECBAgAABAgQI1FrAC+Fat9fkCBAgQKCiAp6/FW2MYRGogYBAVnwTBbLiTVUkQIAAAQIECBAgQIAAAQIECBAgQIAAAQK1FvBCuNbtNTkCBAgQqKiA529FG2NYBGogIJAV30SBrHhTFQkQIECAAAECBAgQIECAAAECBAgQIECAQK0FvBCudXtNjgABAgQqKuD5W9HGGBaBGggIZMU3USAr3lRFAgQIECBAgAABAgQIECBAgAABAgQIECBQawEvhGvdXpMjQIAAgYoKeP5WtDGGRaAGAgJZ8U0UyIo3VZEAAQIECBAgQIAAAQIECBAgQIAAAQIECNRawAvhWrfX5AgQIECgogKevxVtjGERqIGAQFZ8EwWy4k1VJECAAAECBAgQIECAAAECBAgQIECAAAECtRbwQrjW7TU5AgQIEKiogOdvRRtjWARqICCQFd9Egax4UxUJECBAgAABAgQIECBAgAABAgQIECBAgECtBbwQrnV7TY4AAQIEKirg+VvRxhgWgRoICGTFN1EgK95URQIECBAgQIAAAQIECBAgQIAAAQIECBAgUGsBL4Rr3V6TI0CAAIGKCnj+VrQxhkWgBgICWfFNFMiKN1WRAAECBAgQIECAAAECBAgQIECAAAECBAjUWsAL4Vq31+QIECBAoKICnr8VbYxhEaiBgEBWfBMFsuJNVSRAgAABAgQIECBAgAABAgQIECBAgAABArUWaPLCptbzNTkCBAgQIFBFgVdfXeF1fxWHaEwECBQiIJAV3yiBrHhTFQkQIECAAAECBAgQIECAAAECBAgQIECAQK0FBLJq3V6TI0CAAIFCBASyCmmUYRIoQEAgK75JAlnxpioSIECAAAECBAgQIECAAAECBAgQIECAAIFaCwhk1bq9JkeAAAEChQgIZBXSKMMkUICAQFZ8kwSy4k1VJECAAAECBAgQIECAAAECBAgQIECAAAECtRYQyKp1e02OAAECBAoREMgqpFGGSaAAAYGs+C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ogsylgAAIABJREFU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v+PXTtGcSAIgiCI/v9pOcvB2UqWLogHqLREj5k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ATgUg9AAAgAElEQVS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N/nD2oAACAASURBV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1XHJxAAAC6JJREFU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f6F2T18xYJECBAgAABAgQIECBAgAABAgQIECBAgAABAgQIECBAgAABAgQIEBgS+Fz+1tMf98AJsi6/IN9GgAABAgQIECBAgAABAgQIECBAgAABAgQIECBAgAABAgQIECBA4F2B083T6Y977iTIevfB+jcCBAgQIECAAAECBAgQIECAAAECBAgQIECAAAECBAgQIECAAAEClwVON0+nP+65qiDr8vP2bQQIECBAgAABAgQIECBAgAABAgQIECBAgAABAgQIECBAgAABAgTeFTjdPJ3+uHfv5N8IECBAgAABAgQIECBAgAABAgQIECBAgAABAgQIECBAgAABAgQIECDwm4Ag6zc/vyZAgAABAgQIECBAgAABAgQIECBAgAABAgQIECBAgAABAgQIECBAgMCfgCDLYyBAgAABAgQIECBAgAABAgQIECBAgAABAgQIECBAgAABAgQIECBAgEAkIMiKIM0QIECAAAECBAgQIECAAAECBAgQIECAAAECBAgQIECAAAECBAgQIEBAkOUNECBAgAABAgQIECBAgAABAgQIECBAgAABAgQIECBAgAABAgQIECBAIBIQZEWQZggQIECAAAECBAgQIECAAAECBAgQIECAAAECBAgQIECAAAECBAgQICDI8gYIECBAgAABAgQIECBAgAABAgQIECBAgAABAgQIECBAgAABAgQIECAQCQiyIkgzBAgQIECAAAECBAgQIECAAAECBAgQIECAAAECBAgQIECAAAECBAgQEGR5AwQIECBAgAABAgQIECBAgAABAgQIECBAgAABAgQIECBAgAABAgQIEIgEBFkRpBkCBAgQIECAAAECBAgQIECAAAECBAgQIECAAAECBAgQIECAAAECBAgIsrwBAgQIECBAgAABAgQIECBAgAABAgQIECBAgAABAgQIECBAgAABAgQIRAKCrAjSDAECBAgQIECAAAECBAgQIECAAAECBAgQIECAAAECBAgQIECAAAECBARZ3gABAgQIECBAgAABAgQIECBAgAABAgQIECBAgAABAgQIECBAgAABAgQiAUFWBGmGAAECBAgQIECAAAECBAgQIECAAAECBAgQIECAAAECBAgQIECAAAECgixvgAABAgQIECBAgAABAgQIECBAgAABAgQIECBAgAABAgQIECBAgAABApGAICuCNEOAAAECBAgQIECAAAECBAgQIECAAAECBAgQIECAAAECBAgQIECAAAFBljdAgAABAgQIECBAgAABAgQIECBAgAABAgQIECBAgAABAgQIECBAgACBSECQFUGaIUCAAAECBAgQIECAAAECBAgQIECAAAECBAgQIECAAAECBAgQIECAgCDLGyBAgAABAgQIECBAgAABAgQIECBAgAABAgQIECBAgAABAgQIECBAgEAkIMiKIM0QIECAAAECBAgQIECAAAECBAgQIECAAAECBAgQIECAAAECBAgQIEBAkOUNECBAgAABAgQIECBAgAABAgQIECBAgAABAgQIECBAgAABAgQIECBAIBIQZEWQZggQIECAAAECBAgQIECAAAECBAgQIECAAAECBAgQIECAAAECBAgQICDI8gYIECBAgAABAgQIECBAgAABAgQIECBAgAABAgQIECBAgAABAgQIECAQCQiyIkgzBAgQIECAAAECBAgQIECAAAECBAgQIECAAAECBAgQIECAAAECBAgQEGR5AwQIECBAgAABAgQIECBAgAABAgQIECBAgAABAgQIECBAgAABAgQIEIgEBFkRpBkCBAgQIECAAAECBAgQIECAAAECBAgQIECAAAECBAgQIECAAAECBAgIsrwBAgQIECBAgAABAgQIECBAgAABAgQIECBAgAABAgQIECBAgAABAgQIRAKCrAjSDAECBAgQIECAAAECBAgQIECAAAECBAgQIECAAAECBAgQIECAAAECBARZ3gABAgQIECBAgAABAgQIECBAgAABAgQIECBAgAABAgQIECBAgAABAgQiAUFWBGmGAAECBAgQIECAAAECBAgQIECAAAECBAgQIECAAAECBAgQIECAAAECgixvgAABAgQIECBAgAABAgQIECBAgAABAgQIECBAgAABAgQIECBAgAABApGAICuCNEOAAAECBAgQIECAAAECBAgQIECAAAECBAgQIECAAAECBAgQIECAAAFBljdAgAABAgQIECBAgAABAgQIECBAgAABAgQIECBAgAABAgQIECBAgACBSECQFUGaIUCAAAECBAgQIECAAAECBAgQIECAAAECBAgQIECAAAECBAgQIECAgCDLGyBAgAABAgQIECBAgAABAgQIECBAgAABAgQIECBAgAABAgQIECBAgEAkIMiKIM0QIECAAAECBAgQIECAAAECBAgQIECAAAECBAgQIECAAAECBAgQIEBAkOUNECBAgAABAgQIECBAgAABAgQIECBAgAABAgQIECBAgAABAgQIECBAIBIQZEWQZggQIECAAAECBAgQIECAAAECBAgQIECAAAECBAgQIECAAAECBAgQICDI8gYIECBAgAABAgQIECBAgAABAgQIECBAgAABAgQIfNu1QwIAAAAAQf9fe8LIAQNZAgQIECBAgAABAgQmAUPWBClDgAABAgQIECBAgAABAgQIECBAgAABAgQIECBAgAABAgQIECBAgACBAHbBckJpirvtAAAAAElFTkSuQmCC">
            <a:extLst>
              <a:ext uri="{FF2B5EF4-FFF2-40B4-BE49-F238E27FC236}">
                <a16:creationId xmlns:a16="http://schemas.microsoft.com/office/drawing/2014/main" id="{44000413-9ACB-4E04-98CF-B630A2F1EE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9932" y="872648"/>
            <a:ext cx="5724525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D3B0124-6F6B-402F-93AC-B277CC02B856}"/>
              </a:ext>
            </a:extLst>
          </p:cNvPr>
          <p:cNvSpPr/>
          <p:nvPr/>
        </p:nvSpPr>
        <p:spPr>
          <a:xfrm>
            <a:off x="144357" y="1370722"/>
            <a:ext cx="4169546" cy="212325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0EFE78-0E47-44A0-8B71-D75A88A3BE74}"/>
              </a:ext>
            </a:extLst>
          </p:cNvPr>
          <p:cNvSpPr txBox="1"/>
          <p:nvPr/>
        </p:nvSpPr>
        <p:spPr>
          <a:xfrm>
            <a:off x="204509" y="1456902"/>
            <a:ext cx="410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: </a:t>
            </a:r>
            <a:r>
              <a:rPr lang="ko-KR" altLang="en-US" sz="900" dirty="0"/>
              <a:t>아이디 찾기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2419E98-215E-4E5D-AF39-28E0655901A1}"/>
              </a:ext>
            </a:extLst>
          </p:cNvPr>
          <p:cNvSpPr/>
          <p:nvPr/>
        </p:nvSpPr>
        <p:spPr>
          <a:xfrm>
            <a:off x="713921" y="1753660"/>
            <a:ext cx="3425822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이름을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690BC32-7180-44EA-8326-229A351887F3}"/>
              </a:ext>
            </a:extLst>
          </p:cNvPr>
          <p:cNvSpPr/>
          <p:nvPr/>
        </p:nvSpPr>
        <p:spPr>
          <a:xfrm>
            <a:off x="2828187" y="2394344"/>
            <a:ext cx="1127464" cy="3348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인증번호 전송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D06034-1AD0-4B36-8504-6031C1716BD3}"/>
              </a:ext>
            </a:extLst>
          </p:cNvPr>
          <p:cNvSpPr txBox="1"/>
          <p:nvPr/>
        </p:nvSpPr>
        <p:spPr>
          <a:xfrm>
            <a:off x="162329" y="1891907"/>
            <a:ext cx="410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: </a:t>
            </a:r>
            <a:r>
              <a:rPr lang="ko-KR" altLang="en-US" sz="900" dirty="0"/>
              <a:t>이름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F32BF1-EA02-4D6C-BC29-F07F41C76749}"/>
              </a:ext>
            </a:extLst>
          </p:cNvPr>
          <p:cNvSpPr txBox="1"/>
          <p:nvPr/>
        </p:nvSpPr>
        <p:spPr>
          <a:xfrm>
            <a:off x="110041" y="2476350"/>
            <a:ext cx="2759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: </a:t>
            </a:r>
            <a:r>
              <a:rPr lang="ko-KR" altLang="en-US" sz="900" dirty="0"/>
              <a:t>휴대폰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6432EB9-F031-4FD9-9AFD-1991C82FC2EE}"/>
              </a:ext>
            </a:extLst>
          </p:cNvPr>
          <p:cNvSpPr/>
          <p:nvPr/>
        </p:nvSpPr>
        <p:spPr>
          <a:xfrm>
            <a:off x="123342" y="3680116"/>
            <a:ext cx="4169546" cy="26702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13D805-78E1-43B5-BE0E-954164A59202}"/>
              </a:ext>
            </a:extLst>
          </p:cNvPr>
          <p:cNvSpPr txBox="1"/>
          <p:nvPr/>
        </p:nvSpPr>
        <p:spPr>
          <a:xfrm>
            <a:off x="149463" y="3784327"/>
            <a:ext cx="410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: </a:t>
            </a:r>
            <a:r>
              <a:rPr lang="ko-KR" altLang="en-US" sz="900" dirty="0"/>
              <a:t>패스워드 찾기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B8028F0-0141-4F7B-8257-B20A56767236}"/>
              </a:ext>
            </a:extLst>
          </p:cNvPr>
          <p:cNvSpPr/>
          <p:nvPr/>
        </p:nvSpPr>
        <p:spPr>
          <a:xfrm>
            <a:off x="658875" y="4081085"/>
            <a:ext cx="3425822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아이디를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0D73162-3E30-4D47-84FD-814A5A8F014D}"/>
              </a:ext>
            </a:extLst>
          </p:cNvPr>
          <p:cNvSpPr/>
          <p:nvPr/>
        </p:nvSpPr>
        <p:spPr>
          <a:xfrm>
            <a:off x="2957233" y="5794727"/>
            <a:ext cx="1127464" cy="3784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FFC6092-B279-422E-9DC2-EDACC99F3E87}"/>
              </a:ext>
            </a:extLst>
          </p:cNvPr>
          <p:cNvSpPr/>
          <p:nvPr/>
        </p:nvSpPr>
        <p:spPr>
          <a:xfrm>
            <a:off x="658875" y="4634044"/>
            <a:ext cx="3425822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휴대폰 번호를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395AD6-CE90-49CA-925C-8AF34342E3A1}"/>
              </a:ext>
            </a:extLst>
          </p:cNvPr>
          <p:cNvSpPr txBox="1"/>
          <p:nvPr/>
        </p:nvSpPr>
        <p:spPr>
          <a:xfrm>
            <a:off x="107283" y="4219332"/>
            <a:ext cx="826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: </a:t>
            </a:r>
            <a:r>
              <a:rPr lang="ko-KR" altLang="en-US" sz="900" dirty="0"/>
              <a:t>아이디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B36209-64AD-4B97-B4A4-7C1FEE509348}"/>
              </a:ext>
            </a:extLst>
          </p:cNvPr>
          <p:cNvSpPr txBox="1"/>
          <p:nvPr/>
        </p:nvSpPr>
        <p:spPr>
          <a:xfrm>
            <a:off x="90092" y="4802917"/>
            <a:ext cx="410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: </a:t>
            </a:r>
            <a:r>
              <a:rPr lang="ko-KR" altLang="en-US" sz="900" dirty="0"/>
              <a:t>이름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D74253D-18A0-4947-AA8F-14697A882EB7}"/>
              </a:ext>
            </a:extLst>
          </p:cNvPr>
          <p:cNvSpPr/>
          <p:nvPr/>
        </p:nvSpPr>
        <p:spPr>
          <a:xfrm>
            <a:off x="658875" y="5186404"/>
            <a:ext cx="3425822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휴대폰 번호를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274343-6EF2-4DF6-AD36-2A2DF772F0A1}"/>
              </a:ext>
            </a:extLst>
          </p:cNvPr>
          <p:cNvSpPr txBox="1"/>
          <p:nvPr/>
        </p:nvSpPr>
        <p:spPr>
          <a:xfrm>
            <a:off x="90092" y="5355277"/>
            <a:ext cx="410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: </a:t>
            </a:r>
            <a:r>
              <a:rPr lang="ko-KR" altLang="en-US" sz="900" dirty="0"/>
              <a:t>휴대폰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7BD0432-79A8-4E35-9D5A-9ECF1739D7F6}"/>
              </a:ext>
            </a:extLst>
          </p:cNvPr>
          <p:cNvSpPr/>
          <p:nvPr/>
        </p:nvSpPr>
        <p:spPr>
          <a:xfrm>
            <a:off x="4350065" y="1284284"/>
            <a:ext cx="4169546" cy="24059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3928E5-3305-4817-BA2B-53DB87334BE6}"/>
              </a:ext>
            </a:extLst>
          </p:cNvPr>
          <p:cNvSpPr txBox="1"/>
          <p:nvPr/>
        </p:nvSpPr>
        <p:spPr>
          <a:xfrm>
            <a:off x="4426424" y="1390409"/>
            <a:ext cx="410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: </a:t>
            </a:r>
            <a:r>
              <a:rPr lang="ko-KR" altLang="en-US" sz="900" dirty="0"/>
              <a:t>아이디 찾기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020DB40-9AC9-4B68-A541-8BB0B0D896FD}"/>
              </a:ext>
            </a:extLst>
          </p:cNvPr>
          <p:cNvSpPr/>
          <p:nvPr/>
        </p:nvSpPr>
        <p:spPr>
          <a:xfrm>
            <a:off x="4935836" y="1653910"/>
            <a:ext cx="3425822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이름을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4A9225-20A9-4D81-BB28-A8778B6D846C}"/>
              </a:ext>
            </a:extLst>
          </p:cNvPr>
          <p:cNvSpPr/>
          <p:nvPr/>
        </p:nvSpPr>
        <p:spPr>
          <a:xfrm>
            <a:off x="7192253" y="3165965"/>
            <a:ext cx="1127464" cy="3784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B9F423-9A12-453B-96A3-05507E5834C0}"/>
              </a:ext>
            </a:extLst>
          </p:cNvPr>
          <p:cNvSpPr txBox="1"/>
          <p:nvPr/>
        </p:nvSpPr>
        <p:spPr>
          <a:xfrm>
            <a:off x="4384244" y="1792157"/>
            <a:ext cx="410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: </a:t>
            </a:r>
            <a:r>
              <a:rPr lang="ko-KR" altLang="en-US" sz="900" dirty="0"/>
              <a:t>이름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60824A-6028-428B-8D66-3C5BE52A0005}"/>
              </a:ext>
            </a:extLst>
          </p:cNvPr>
          <p:cNvSpPr txBox="1"/>
          <p:nvPr/>
        </p:nvSpPr>
        <p:spPr>
          <a:xfrm>
            <a:off x="4367053" y="2375741"/>
            <a:ext cx="2438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: </a:t>
            </a:r>
            <a:r>
              <a:rPr lang="ko-KR" altLang="en-US" sz="900" dirty="0"/>
              <a:t>휴대폰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C9434B8-9D41-4282-829F-FB2B95F1F2AF}"/>
              </a:ext>
            </a:extLst>
          </p:cNvPr>
          <p:cNvSpPr/>
          <p:nvPr/>
        </p:nvSpPr>
        <p:spPr>
          <a:xfrm>
            <a:off x="4358362" y="3814333"/>
            <a:ext cx="4169546" cy="253605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EA1D6C-7D6A-4788-B04E-7E325C9E15DF}"/>
              </a:ext>
            </a:extLst>
          </p:cNvPr>
          <p:cNvSpPr txBox="1"/>
          <p:nvPr/>
        </p:nvSpPr>
        <p:spPr>
          <a:xfrm>
            <a:off x="4384483" y="3918544"/>
            <a:ext cx="410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: </a:t>
            </a:r>
            <a:r>
              <a:rPr lang="ko-KR" altLang="en-US" sz="900" dirty="0"/>
              <a:t>패스워드 찾기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60AA2A5-C048-486F-BAEE-9EFDC208ECDD}"/>
              </a:ext>
            </a:extLst>
          </p:cNvPr>
          <p:cNvSpPr/>
          <p:nvPr/>
        </p:nvSpPr>
        <p:spPr>
          <a:xfrm>
            <a:off x="7192253" y="5743635"/>
            <a:ext cx="1127464" cy="3784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10AA24B-9351-4A0B-AB95-58FE3600CB44}"/>
              </a:ext>
            </a:extLst>
          </p:cNvPr>
          <p:cNvSpPr/>
          <p:nvPr/>
        </p:nvSpPr>
        <p:spPr>
          <a:xfrm>
            <a:off x="4602919" y="4502255"/>
            <a:ext cx="3716798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변경할 패스워드를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AB8B3ED-330E-4259-A9E4-9AE7533F1070}"/>
              </a:ext>
            </a:extLst>
          </p:cNvPr>
          <p:cNvSpPr/>
          <p:nvPr/>
        </p:nvSpPr>
        <p:spPr>
          <a:xfrm>
            <a:off x="4619204" y="5122945"/>
            <a:ext cx="3681149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변경할 패스워드를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1917CBD8-FA06-4745-9D4B-A25D2735F931}"/>
              </a:ext>
            </a:extLst>
          </p:cNvPr>
          <p:cNvSpPr/>
          <p:nvPr/>
        </p:nvSpPr>
        <p:spPr>
          <a:xfrm>
            <a:off x="4131833" y="2122739"/>
            <a:ext cx="395901" cy="321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F1F92801-890B-43C5-AAB8-B7E648163478}"/>
              </a:ext>
            </a:extLst>
          </p:cNvPr>
          <p:cNvSpPr/>
          <p:nvPr/>
        </p:nvSpPr>
        <p:spPr>
          <a:xfrm>
            <a:off x="4115859" y="4719372"/>
            <a:ext cx="395901" cy="321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44B926F0-31DE-4925-AA2C-CE4C7184BD7C}"/>
              </a:ext>
            </a:extLst>
          </p:cNvPr>
          <p:cNvSpPr/>
          <p:nvPr/>
        </p:nvSpPr>
        <p:spPr>
          <a:xfrm>
            <a:off x="4935836" y="2756066"/>
            <a:ext cx="2014632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전송된 인증 번호를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DE224B5-F50E-4AA1-9A75-0645DC80E975}"/>
              </a:ext>
            </a:extLst>
          </p:cNvPr>
          <p:cNvSpPr/>
          <p:nvPr/>
        </p:nvSpPr>
        <p:spPr>
          <a:xfrm>
            <a:off x="4940563" y="2227540"/>
            <a:ext cx="2009905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휴대폰 번호를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80533EA-BD79-424E-ADBA-A084CF2BA6FA}"/>
              </a:ext>
            </a:extLst>
          </p:cNvPr>
          <p:cNvSpPr/>
          <p:nvPr/>
        </p:nvSpPr>
        <p:spPr>
          <a:xfrm>
            <a:off x="706011" y="2312827"/>
            <a:ext cx="2009905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휴대폰 번호를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CF9C242-0462-49B3-91AB-E9ED47B7058C}"/>
              </a:ext>
            </a:extLst>
          </p:cNvPr>
          <p:cNvSpPr/>
          <p:nvPr/>
        </p:nvSpPr>
        <p:spPr>
          <a:xfrm>
            <a:off x="162329" y="1244999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FD2BB86-18F4-4F4C-B905-7EF4F38287DC}"/>
              </a:ext>
            </a:extLst>
          </p:cNvPr>
          <p:cNvSpPr/>
          <p:nvPr/>
        </p:nvSpPr>
        <p:spPr>
          <a:xfrm>
            <a:off x="4305993" y="1195983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C8CC4C8-A76D-4404-8C39-CEF46B8DE9B7}"/>
              </a:ext>
            </a:extLst>
          </p:cNvPr>
          <p:cNvSpPr/>
          <p:nvPr/>
        </p:nvSpPr>
        <p:spPr>
          <a:xfrm>
            <a:off x="2660241" y="2209325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9F5B2E05-7A8F-4E82-BAF3-FB099DAB7BBB}"/>
              </a:ext>
            </a:extLst>
          </p:cNvPr>
          <p:cNvSpPr/>
          <p:nvPr/>
        </p:nvSpPr>
        <p:spPr>
          <a:xfrm>
            <a:off x="4827907" y="2576141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C7037EED-6652-45FD-ABA4-8F5375A9C4B2}"/>
              </a:ext>
            </a:extLst>
          </p:cNvPr>
          <p:cNvSpPr/>
          <p:nvPr/>
        </p:nvSpPr>
        <p:spPr>
          <a:xfrm>
            <a:off x="7087537" y="3005637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1E64F350-155D-4F58-986B-8C0BDF4646E9}"/>
              </a:ext>
            </a:extLst>
          </p:cNvPr>
          <p:cNvSpPr/>
          <p:nvPr/>
        </p:nvSpPr>
        <p:spPr>
          <a:xfrm>
            <a:off x="123342" y="3608165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2389ECA-6801-44DF-B818-E7E9217BF197}"/>
              </a:ext>
            </a:extLst>
          </p:cNvPr>
          <p:cNvSpPr/>
          <p:nvPr/>
        </p:nvSpPr>
        <p:spPr>
          <a:xfrm>
            <a:off x="4370816" y="3722457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D1C96EF6-5D36-4A64-B7D6-9109D24B5BE1}"/>
              </a:ext>
            </a:extLst>
          </p:cNvPr>
          <p:cNvSpPr/>
          <p:nvPr/>
        </p:nvSpPr>
        <p:spPr>
          <a:xfrm>
            <a:off x="7109438" y="5618030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862AF80-93A6-468E-BA52-206325FCD69F}"/>
              </a:ext>
            </a:extLst>
          </p:cNvPr>
          <p:cNvSpPr/>
          <p:nvPr/>
        </p:nvSpPr>
        <p:spPr>
          <a:xfrm>
            <a:off x="2845711" y="5634929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803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046001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DV030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수강신청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URQ020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학생들이 수강신청을 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1.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학과를 선택하고 교과명을 입력하여 조회를 누르면 개설된 강좌가 목록에 표시된다 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자신이 원하는 교과목을 더블클릭 또는 신청버튼을 누르면 신청과목 리스트로 들어가게 된다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원하는 과목을 신청 완료했으면 신청하기 버튼을 누르면 신청과목 리스트에 저장이 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9569E5F-F9CE-A3D3-ACA0-1667075E0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37" y="623435"/>
            <a:ext cx="7247500" cy="5761905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AF52D39-E08E-F685-CA90-9019B04DDAB2}"/>
              </a:ext>
            </a:extLst>
          </p:cNvPr>
          <p:cNvSpPr/>
          <p:nvPr/>
        </p:nvSpPr>
        <p:spPr>
          <a:xfrm>
            <a:off x="6369746" y="6385340"/>
            <a:ext cx="727340" cy="250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신청하기</a:t>
            </a:r>
          </a:p>
        </p:txBody>
      </p:sp>
    </p:spTree>
    <p:extLst>
      <p:ext uri="{BB962C8B-B14F-4D97-AF65-F5344CB8AC3E}">
        <p14:creationId xmlns:p14="http://schemas.microsoft.com/office/powerpoint/2010/main" val="3004220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733429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DV031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수강신청 정정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URQ021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학생들이 수강신청을 정정하는 페이지이다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수강신청이 끝나고 정정을 하기위해서 사용하는 페이지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번은 수강신청이 가능한 강좌 목록이고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번은 내가 수강신청을 해 놓은 목록이다 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번에서 삭제버튼을 눌러서 신청과목 리스트에서 삭제하고 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번에서 다시 신청을 눌러주면 신청과목 리스트에 들어가게 된다 그후 수정버튼을 누르면 저장이 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0D87D25-7500-8DE3-EB4D-0ED79ED73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37" y="1301764"/>
            <a:ext cx="8390476" cy="4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3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016470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DV032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강의 시간표 조회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URQ022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학생들이 강의 시간표를 조회하는 페이지이다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강의시간표 조회하기를 들어가면 자신이 신청과목리스트에서  교과목에 시간표를 기준으로 화면처럼 스케줄이 나온다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7945096-A7F8-8153-6F3C-BCF2E1654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33" y="1288176"/>
            <a:ext cx="7733333" cy="4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7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C7BF92-23F1-3CAD-8675-3A1A30A3F25F}"/>
              </a:ext>
            </a:extLst>
          </p:cNvPr>
          <p:cNvGraphicFramePr>
            <a:graphicFrameLocks noGrp="1"/>
          </p:cNvGraphicFramePr>
          <p:nvPr/>
        </p:nvGraphicFramePr>
        <p:xfrm>
          <a:off x="1862356" y="973123"/>
          <a:ext cx="8791662" cy="528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1662">
                  <a:extLst>
                    <a:ext uri="{9D8B030D-6E8A-4147-A177-3AD203B41FA5}">
                      <a16:colId xmlns:a16="http://schemas.microsoft.com/office/drawing/2014/main" val="3080715160"/>
                    </a:ext>
                  </a:extLst>
                </a:gridCol>
              </a:tblGrid>
              <a:tr h="5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0155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470240A2-E400-5999-175C-6384832B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669955"/>
              </p:ext>
            </p:extLst>
          </p:nvPr>
        </p:nvGraphicFramePr>
        <p:xfrm>
          <a:off x="-1" y="0"/>
          <a:ext cx="1232033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421062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6799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757456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75894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91830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61646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64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DV033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교직원 평가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URQ024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74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학생들이 교직원 만족도를 평가하는 페이지이다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김용현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319073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교직원 만족도 검사에 들어가게 되면 잘 만들어진 만족도 조사 문항이 나오고 옆에 체크를 해서 제출하기를 누르면 항목별로 만족도 별로 교직원 평가 리스트에 저장이 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E80FD03-E956-9ECE-C2C5-49E295348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52" y="1501629"/>
            <a:ext cx="7885005" cy="4523809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E9F8E59-74DB-87D6-C991-418941FFF95D}"/>
              </a:ext>
            </a:extLst>
          </p:cNvPr>
          <p:cNvSpPr/>
          <p:nvPr/>
        </p:nvSpPr>
        <p:spPr>
          <a:xfrm>
            <a:off x="7225836" y="6025438"/>
            <a:ext cx="1048117" cy="3114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제출하기</a:t>
            </a:r>
          </a:p>
        </p:txBody>
      </p:sp>
    </p:spTree>
    <p:extLst>
      <p:ext uri="{BB962C8B-B14F-4D97-AF65-F5344CB8AC3E}">
        <p14:creationId xmlns:p14="http://schemas.microsoft.com/office/powerpoint/2010/main" val="1432201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563902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DV034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성적 입력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수정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URQ025, URQ026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성적 입력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수정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황하경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년도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과목명 등으로 입력이 필요한 학생의 성적 등록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수정을 검색할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검색한 결과들이 나타나며 기본값으로는 성명 오름차순으로 나온다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점수를 입력하게 되고 백분위인 점수만 입력 가능하며 입력하게 되면 합계와 등급이 자동으로 정해진다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등록한 성적을 엑셀로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다운로드받아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성적 확정을 누르게 되면 데이터베이스에 저장된다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출석 미달자는 체크박스에 표시되며 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처리만 가능하다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68F1BBF-DB6C-4095-9E1C-47844588382E}"/>
              </a:ext>
            </a:extLst>
          </p:cNvPr>
          <p:cNvSpPr/>
          <p:nvPr/>
        </p:nvSpPr>
        <p:spPr>
          <a:xfrm>
            <a:off x="315884" y="931025"/>
            <a:ext cx="8079971" cy="55861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1671AC-F09F-4289-BA52-EC066F0A5546}"/>
              </a:ext>
            </a:extLst>
          </p:cNvPr>
          <p:cNvSpPr/>
          <p:nvPr/>
        </p:nvSpPr>
        <p:spPr>
          <a:xfrm>
            <a:off x="432262" y="1130531"/>
            <a:ext cx="61514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년도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857146-26D5-4131-8C40-2B27E7D0784C}"/>
              </a:ext>
            </a:extLst>
          </p:cNvPr>
          <p:cNvSpPr/>
          <p:nvPr/>
        </p:nvSpPr>
        <p:spPr>
          <a:xfrm>
            <a:off x="1352204" y="1130531"/>
            <a:ext cx="61514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학기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023D30-00FE-4BD0-B427-541C13ABCA02}"/>
              </a:ext>
            </a:extLst>
          </p:cNvPr>
          <p:cNvSpPr/>
          <p:nvPr/>
        </p:nvSpPr>
        <p:spPr>
          <a:xfrm>
            <a:off x="2272146" y="1130531"/>
            <a:ext cx="206709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과목명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C9DE40-8885-4985-BD33-FE18C14C04A9}"/>
              </a:ext>
            </a:extLst>
          </p:cNvPr>
          <p:cNvSpPr txBox="1"/>
          <p:nvPr/>
        </p:nvSpPr>
        <p:spPr>
          <a:xfrm>
            <a:off x="1047404" y="113053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266BCF-972A-4A33-8565-E4DAD09AE216}"/>
              </a:ext>
            </a:extLst>
          </p:cNvPr>
          <p:cNvSpPr txBox="1"/>
          <p:nvPr/>
        </p:nvSpPr>
        <p:spPr>
          <a:xfrm>
            <a:off x="1967346" y="111672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▼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68C26A-4F70-4801-B8AC-50D1C4EAA963}"/>
              </a:ext>
            </a:extLst>
          </p:cNvPr>
          <p:cNvSpPr txBox="1"/>
          <p:nvPr/>
        </p:nvSpPr>
        <p:spPr>
          <a:xfrm>
            <a:off x="4342015" y="111672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A3643F-F847-4A6B-BBD6-EAEC654BABA5}"/>
              </a:ext>
            </a:extLst>
          </p:cNvPr>
          <p:cNvSpPr/>
          <p:nvPr/>
        </p:nvSpPr>
        <p:spPr>
          <a:xfrm>
            <a:off x="4617319" y="1128274"/>
            <a:ext cx="641867" cy="249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미처리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5A8D8B-4F3B-427D-85CB-D32CDBDFC1AE}"/>
              </a:ext>
            </a:extLst>
          </p:cNvPr>
          <p:cNvSpPr/>
          <p:nvPr/>
        </p:nvSpPr>
        <p:spPr>
          <a:xfrm>
            <a:off x="5537261" y="1128274"/>
            <a:ext cx="61514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5D70B5-D67F-4B88-ADC8-A747D34B774A}"/>
              </a:ext>
            </a:extLst>
          </p:cNvPr>
          <p:cNvSpPr txBox="1"/>
          <p:nvPr/>
        </p:nvSpPr>
        <p:spPr>
          <a:xfrm>
            <a:off x="5232461" y="111891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F19748-9FF8-40F1-A9DD-59ADA009DFE2}"/>
              </a:ext>
            </a:extLst>
          </p:cNvPr>
          <p:cNvSpPr txBox="1"/>
          <p:nvPr/>
        </p:nvSpPr>
        <p:spPr>
          <a:xfrm>
            <a:off x="6152403" y="1100657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○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3151AF5-9DB5-4429-A4CA-04204F13C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889931"/>
              </p:ext>
            </p:extLst>
          </p:nvPr>
        </p:nvGraphicFramePr>
        <p:xfrm>
          <a:off x="331926" y="1574952"/>
          <a:ext cx="8079974" cy="2254928"/>
        </p:xfrm>
        <a:graphic>
          <a:graphicData uri="http://schemas.openxmlformats.org/drawingml/2006/table">
            <a:tbl>
              <a:tblPr/>
              <a:tblGrid>
                <a:gridCol w="438095">
                  <a:extLst>
                    <a:ext uri="{9D8B030D-6E8A-4147-A177-3AD203B41FA5}">
                      <a16:colId xmlns:a16="http://schemas.microsoft.com/office/drawing/2014/main" val="4101134921"/>
                    </a:ext>
                  </a:extLst>
                </a:gridCol>
                <a:gridCol w="1106905">
                  <a:extLst>
                    <a:ext uri="{9D8B030D-6E8A-4147-A177-3AD203B41FA5}">
                      <a16:colId xmlns:a16="http://schemas.microsoft.com/office/drawing/2014/main" val="315299038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03240990"/>
                    </a:ext>
                  </a:extLst>
                </a:gridCol>
                <a:gridCol w="721898">
                  <a:extLst>
                    <a:ext uri="{9D8B030D-6E8A-4147-A177-3AD203B41FA5}">
                      <a16:colId xmlns:a16="http://schemas.microsoft.com/office/drawing/2014/main" val="3045707844"/>
                    </a:ext>
                  </a:extLst>
                </a:gridCol>
                <a:gridCol w="721892">
                  <a:extLst>
                    <a:ext uri="{9D8B030D-6E8A-4147-A177-3AD203B41FA5}">
                      <a16:colId xmlns:a16="http://schemas.microsoft.com/office/drawing/2014/main" val="2797249296"/>
                    </a:ext>
                  </a:extLst>
                </a:gridCol>
                <a:gridCol w="545431">
                  <a:extLst>
                    <a:ext uri="{9D8B030D-6E8A-4147-A177-3AD203B41FA5}">
                      <a16:colId xmlns:a16="http://schemas.microsoft.com/office/drawing/2014/main" val="3940592163"/>
                    </a:ext>
                  </a:extLst>
                </a:gridCol>
                <a:gridCol w="657727">
                  <a:extLst>
                    <a:ext uri="{9D8B030D-6E8A-4147-A177-3AD203B41FA5}">
                      <a16:colId xmlns:a16="http://schemas.microsoft.com/office/drawing/2014/main" val="2653553706"/>
                    </a:ext>
                  </a:extLst>
                </a:gridCol>
                <a:gridCol w="561476">
                  <a:extLst>
                    <a:ext uri="{9D8B030D-6E8A-4147-A177-3AD203B41FA5}">
                      <a16:colId xmlns:a16="http://schemas.microsoft.com/office/drawing/2014/main" val="3916256813"/>
                    </a:ext>
                  </a:extLst>
                </a:gridCol>
                <a:gridCol w="547541">
                  <a:extLst>
                    <a:ext uri="{9D8B030D-6E8A-4147-A177-3AD203B41FA5}">
                      <a16:colId xmlns:a16="http://schemas.microsoft.com/office/drawing/2014/main" val="1065988091"/>
                    </a:ext>
                  </a:extLst>
                </a:gridCol>
                <a:gridCol w="621536">
                  <a:extLst>
                    <a:ext uri="{9D8B030D-6E8A-4147-A177-3AD203B41FA5}">
                      <a16:colId xmlns:a16="http://schemas.microsoft.com/office/drawing/2014/main" val="2062565934"/>
                    </a:ext>
                  </a:extLst>
                </a:gridCol>
                <a:gridCol w="621537">
                  <a:extLst>
                    <a:ext uri="{9D8B030D-6E8A-4147-A177-3AD203B41FA5}">
                      <a16:colId xmlns:a16="http://schemas.microsoft.com/office/drawing/2014/main" val="1039248509"/>
                    </a:ext>
                  </a:extLst>
                </a:gridCol>
                <a:gridCol w="621536">
                  <a:extLst>
                    <a:ext uri="{9D8B030D-6E8A-4147-A177-3AD203B41FA5}">
                      <a16:colId xmlns:a16="http://schemas.microsoft.com/office/drawing/2014/main" val="713303997"/>
                    </a:ext>
                  </a:extLst>
                </a:gridCol>
              </a:tblGrid>
              <a:tr h="349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순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학과</a:t>
                      </a:r>
                      <a:r>
                        <a:rPr lang="en-US" altLang="ko-KR" sz="900" b="1" dirty="0"/>
                        <a:t>/</a:t>
                      </a:r>
                      <a:r>
                        <a:rPr lang="ko-KR" altLang="en-US" sz="900" b="1" dirty="0"/>
                        <a:t>학년</a:t>
                      </a:r>
                      <a:endParaRPr lang="en-US" altLang="ko-KR" sz="900" b="1" dirty="0"/>
                    </a:p>
                    <a:p>
                      <a:pPr algn="ctr" latinLnBrk="1"/>
                      <a:r>
                        <a:rPr lang="ko-KR" altLang="en-US" sz="900" b="1" dirty="0"/>
                        <a:t>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성명</a:t>
                      </a:r>
                      <a:r>
                        <a:rPr lang="en-US" altLang="ko-KR" sz="900" b="1" dirty="0"/>
                        <a:t>/</a:t>
                      </a:r>
                      <a:r>
                        <a:rPr lang="ko-KR" altLang="en-US" sz="900" b="1" dirty="0"/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중간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기말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과제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출석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출석미달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재수강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등급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평점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963287"/>
                  </a:ext>
                </a:extLst>
              </a:tr>
              <a:tr h="472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컴퓨터정보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학년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재학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홍길동</a:t>
                      </a:r>
                      <a:r>
                        <a:rPr lang="en-US" altLang="ko-KR" sz="1000" dirty="0"/>
                        <a:t>/1111112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97.87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A+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741709"/>
                  </a:ext>
                </a:extLst>
              </a:tr>
              <a:tr h="472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전자전기공학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학년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재학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박철광</a:t>
                      </a:r>
                      <a:r>
                        <a:rPr lang="en-US" altLang="ko-KR" sz="1000" dirty="0"/>
                        <a:t>/2222212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93.39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75554"/>
                  </a:ext>
                </a:extLst>
              </a:tr>
              <a:tr h="472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멀티미디어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학년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재학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김영희</a:t>
                      </a:r>
                      <a:r>
                        <a:rPr lang="en-US" altLang="ko-KR" sz="1000" dirty="0"/>
                        <a:t>/3333312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79.5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C+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2.5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708890"/>
                  </a:ext>
                </a:extLst>
              </a:tr>
              <a:tr h="472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정보보안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학년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재학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황하경</a:t>
                      </a:r>
                      <a:r>
                        <a:rPr lang="en-US" altLang="ko-KR" sz="1000" dirty="0"/>
                        <a:t>/4444412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97.87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A+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111564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54DAA7-5F08-432E-A1FE-4B2332C6B60E}"/>
              </a:ext>
            </a:extLst>
          </p:cNvPr>
          <p:cNvSpPr/>
          <p:nvPr/>
        </p:nvSpPr>
        <p:spPr>
          <a:xfrm>
            <a:off x="6463728" y="1124257"/>
            <a:ext cx="134013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학생명</a:t>
            </a:r>
            <a:r>
              <a:rPr lang="ko-KR" altLang="en-US" sz="1100" dirty="0">
                <a:solidFill>
                  <a:schemeClr val="tx1"/>
                </a:solidFill>
              </a:rPr>
              <a:t> 검색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7DCF50-91BA-4981-A1A5-ACDA532E9BD0}"/>
              </a:ext>
            </a:extLst>
          </p:cNvPr>
          <p:cNvSpPr/>
          <p:nvPr/>
        </p:nvSpPr>
        <p:spPr>
          <a:xfrm>
            <a:off x="7592784" y="3940234"/>
            <a:ext cx="803071" cy="320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성적확정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B50105-4058-4E2F-B14C-82E2F0A096DA}"/>
              </a:ext>
            </a:extLst>
          </p:cNvPr>
          <p:cNvSpPr/>
          <p:nvPr/>
        </p:nvSpPr>
        <p:spPr>
          <a:xfrm>
            <a:off x="7898658" y="1136151"/>
            <a:ext cx="433063" cy="265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476A50-0C8C-4EC9-998B-BEE6CD2E5284}"/>
              </a:ext>
            </a:extLst>
          </p:cNvPr>
          <p:cNvSpPr/>
          <p:nvPr/>
        </p:nvSpPr>
        <p:spPr>
          <a:xfrm>
            <a:off x="6288506" y="3940234"/>
            <a:ext cx="1122948" cy="320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엑셀 다운로드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926953-A72E-4397-B5CF-036180A1EE01}"/>
              </a:ext>
            </a:extLst>
          </p:cNvPr>
          <p:cNvSpPr/>
          <p:nvPr/>
        </p:nvSpPr>
        <p:spPr>
          <a:xfrm>
            <a:off x="2855495" y="2063217"/>
            <a:ext cx="59355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28.21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490343-B0C6-445B-9352-A806E90DE063}"/>
              </a:ext>
            </a:extLst>
          </p:cNvPr>
          <p:cNvSpPr/>
          <p:nvPr/>
        </p:nvSpPr>
        <p:spPr>
          <a:xfrm>
            <a:off x="3585410" y="2063217"/>
            <a:ext cx="59355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29.86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766732-E50C-4168-B71A-FBDCFA32A2D5}"/>
              </a:ext>
            </a:extLst>
          </p:cNvPr>
          <p:cNvSpPr/>
          <p:nvPr/>
        </p:nvSpPr>
        <p:spPr>
          <a:xfrm>
            <a:off x="4331367" y="2069731"/>
            <a:ext cx="34753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EB9E354-4707-48F3-94E0-EF3F2F217E6B}"/>
              </a:ext>
            </a:extLst>
          </p:cNvPr>
          <p:cNvSpPr/>
          <p:nvPr/>
        </p:nvSpPr>
        <p:spPr>
          <a:xfrm>
            <a:off x="4833925" y="2074681"/>
            <a:ext cx="556222" cy="237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9.80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868AF04-4345-49CD-82F8-9DEF92499EF5}"/>
              </a:ext>
            </a:extLst>
          </p:cNvPr>
          <p:cNvSpPr/>
          <p:nvPr/>
        </p:nvSpPr>
        <p:spPr>
          <a:xfrm>
            <a:off x="2855495" y="2506731"/>
            <a:ext cx="59355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28.00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1CE7A2-CA3C-4028-9B46-9D696B5061EB}"/>
              </a:ext>
            </a:extLst>
          </p:cNvPr>
          <p:cNvSpPr/>
          <p:nvPr/>
        </p:nvSpPr>
        <p:spPr>
          <a:xfrm>
            <a:off x="3585410" y="2506731"/>
            <a:ext cx="59355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27.00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B72B46E-323A-4FD2-84E4-AF63E95D3D88}"/>
              </a:ext>
            </a:extLst>
          </p:cNvPr>
          <p:cNvSpPr/>
          <p:nvPr/>
        </p:nvSpPr>
        <p:spPr>
          <a:xfrm>
            <a:off x="4331367" y="2513245"/>
            <a:ext cx="34753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28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AF37EBA-9118-4CF5-9A16-509057628434}"/>
              </a:ext>
            </a:extLst>
          </p:cNvPr>
          <p:cNvSpPr/>
          <p:nvPr/>
        </p:nvSpPr>
        <p:spPr>
          <a:xfrm>
            <a:off x="4833925" y="2518195"/>
            <a:ext cx="556222" cy="237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9.40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047F706-5915-426A-9B49-D3D04CA1E48E}"/>
              </a:ext>
            </a:extLst>
          </p:cNvPr>
          <p:cNvSpPr/>
          <p:nvPr/>
        </p:nvSpPr>
        <p:spPr>
          <a:xfrm>
            <a:off x="2850099" y="2972390"/>
            <a:ext cx="59355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27.00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3559C9D-F35E-4BCF-B0B2-1861FA34A892}"/>
              </a:ext>
            </a:extLst>
          </p:cNvPr>
          <p:cNvSpPr/>
          <p:nvPr/>
        </p:nvSpPr>
        <p:spPr>
          <a:xfrm>
            <a:off x="3580014" y="2972390"/>
            <a:ext cx="59355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28.00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DF8CCC0-3DE0-40AB-AD16-642E8427653C}"/>
              </a:ext>
            </a:extLst>
          </p:cNvPr>
          <p:cNvSpPr/>
          <p:nvPr/>
        </p:nvSpPr>
        <p:spPr>
          <a:xfrm>
            <a:off x="4325971" y="2978904"/>
            <a:ext cx="34753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930618F-5D77-4147-AC58-2D91FAE2F5F7}"/>
              </a:ext>
            </a:extLst>
          </p:cNvPr>
          <p:cNvSpPr/>
          <p:nvPr/>
        </p:nvSpPr>
        <p:spPr>
          <a:xfrm>
            <a:off x="4828529" y="2983854"/>
            <a:ext cx="556222" cy="237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9.50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C7BF69-DEE0-4824-BA96-400434441AFB}"/>
              </a:ext>
            </a:extLst>
          </p:cNvPr>
          <p:cNvSpPr/>
          <p:nvPr/>
        </p:nvSpPr>
        <p:spPr>
          <a:xfrm>
            <a:off x="2850099" y="3473757"/>
            <a:ext cx="59355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28.21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098E6F5-E150-46C5-BBDD-9E4555A96D1A}"/>
              </a:ext>
            </a:extLst>
          </p:cNvPr>
          <p:cNvSpPr/>
          <p:nvPr/>
        </p:nvSpPr>
        <p:spPr>
          <a:xfrm>
            <a:off x="3580014" y="3473757"/>
            <a:ext cx="59355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29.86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3BA93DA-C325-4740-AC07-C5E3222D1FD0}"/>
              </a:ext>
            </a:extLst>
          </p:cNvPr>
          <p:cNvSpPr/>
          <p:nvPr/>
        </p:nvSpPr>
        <p:spPr>
          <a:xfrm>
            <a:off x="4325971" y="3480271"/>
            <a:ext cx="34753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CB20EAD-935B-4E87-921D-2642ED599FB1}"/>
              </a:ext>
            </a:extLst>
          </p:cNvPr>
          <p:cNvSpPr/>
          <p:nvPr/>
        </p:nvSpPr>
        <p:spPr>
          <a:xfrm>
            <a:off x="4828529" y="3485221"/>
            <a:ext cx="556222" cy="237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9.50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C3132F-6A08-4B04-B88D-2777A7B5B1C8}"/>
              </a:ext>
            </a:extLst>
          </p:cNvPr>
          <p:cNvSpPr/>
          <p:nvPr/>
        </p:nvSpPr>
        <p:spPr>
          <a:xfrm>
            <a:off x="5613349" y="2059399"/>
            <a:ext cx="205813" cy="237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D9CB880-F5E2-4DBB-B39A-DE63AF051849}"/>
              </a:ext>
            </a:extLst>
          </p:cNvPr>
          <p:cNvSpPr/>
          <p:nvPr/>
        </p:nvSpPr>
        <p:spPr>
          <a:xfrm>
            <a:off x="6167027" y="2059399"/>
            <a:ext cx="205813" cy="237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92EDCB2-3E77-4EAF-9DAC-992F2F757EC8}"/>
              </a:ext>
            </a:extLst>
          </p:cNvPr>
          <p:cNvSpPr/>
          <p:nvPr/>
        </p:nvSpPr>
        <p:spPr>
          <a:xfrm>
            <a:off x="5613349" y="2536854"/>
            <a:ext cx="205813" cy="237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F8B26F6-B57E-4861-8C59-63D2A16C5EAD}"/>
              </a:ext>
            </a:extLst>
          </p:cNvPr>
          <p:cNvSpPr/>
          <p:nvPr/>
        </p:nvSpPr>
        <p:spPr>
          <a:xfrm>
            <a:off x="6167027" y="2536854"/>
            <a:ext cx="205813" cy="237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A843EC0-0BD4-4940-BA4A-5C2DCF509A79}"/>
              </a:ext>
            </a:extLst>
          </p:cNvPr>
          <p:cNvSpPr/>
          <p:nvPr/>
        </p:nvSpPr>
        <p:spPr>
          <a:xfrm>
            <a:off x="5631921" y="3014309"/>
            <a:ext cx="205813" cy="237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E691542-B566-4A0F-ABD9-ED9AF6F0A1DD}"/>
              </a:ext>
            </a:extLst>
          </p:cNvPr>
          <p:cNvSpPr/>
          <p:nvPr/>
        </p:nvSpPr>
        <p:spPr>
          <a:xfrm>
            <a:off x="6185599" y="3014309"/>
            <a:ext cx="205813" cy="237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4791DFE-FF0D-4521-AE77-EE3320DD6F31}"/>
              </a:ext>
            </a:extLst>
          </p:cNvPr>
          <p:cNvSpPr/>
          <p:nvPr/>
        </p:nvSpPr>
        <p:spPr>
          <a:xfrm>
            <a:off x="5613349" y="3478286"/>
            <a:ext cx="205813" cy="237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38544CF-BEA1-4B3F-B02A-AECFD52A6ADB}"/>
              </a:ext>
            </a:extLst>
          </p:cNvPr>
          <p:cNvSpPr/>
          <p:nvPr/>
        </p:nvSpPr>
        <p:spPr>
          <a:xfrm>
            <a:off x="6167027" y="3478286"/>
            <a:ext cx="205813" cy="237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4C80DBD-339F-4D43-A92B-013A4D5862DA}"/>
              </a:ext>
            </a:extLst>
          </p:cNvPr>
          <p:cNvSpPr/>
          <p:nvPr/>
        </p:nvSpPr>
        <p:spPr>
          <a:xfrm>
            <a:off x="259735" y="1429663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C6667A7-DB90-476B-985D-C13835A465D7}"/>
              </a:ext>
            </a:extLst>
          </p:cNvPr>
          <p:cNvSpPr/>
          <p:nvPr/>
        </p:nvSpPr>
        <p:spPr>
          <a:xfrm>
            <a:off x="6145005" y="3763633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34EDF29D-D6CD-4F45-97F0-34D195A46A95}"/>
              </a:ext>
            </a:extLst>
          </p:cNvPr>
          <p:cNvSpPr/>
          <p:nvPr/>
        </p:nvSpPr>
        <p:spPr>
          <a:xfrm>
            <a:off x="7466899" y="3763633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D7F661-BF0F-4A2A-A449-D28825B15652}"/>
              </a:ext>
            </a:extLst>
          </p:cNvPr>
          <p:cNvSpPr/>
          <p:nvPr/>
        </p:nvSpPr>
        <p:spPr>
          <a:xfrm>
            <a:off x="2785931" y="1873282"/>
            <a:ext cx="2659661" cy="19565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5F49EBD-C94A-4703-9228-2E30F810A116}"/>
              </a:ext>
            </a:extLst>
          </p:cNvPr>
          <p:cNvSpPr/>
          <p:nvPr/>
        </p:nvSpPr>
        <p:spPr>
          <a:xfrm>
            <a:off x="2626133" y="1713484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C82BA6-E476-4461-9673-EC93C8B1384A}"/>
              </a:ext>
            </a:extLst>
          </p:cNvPr>
          <p:cNvSpPr/>
          <p:nvPr/>
        </p:nvSpPr>
        <p:spPr>
          <a:xfrm>
            <a:off x="400178" y="1100657"/>
            <a:ext cx="7963593" cy="3068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B4492C8-28BB-4080-B622-6CB513D82C98}"/>
              </a:ext>
            </a:extLst>
          </p:cNvPr>
          <p:cNvSpPr/>
          <p:nvPr/>
        </p:nvSpPr>
        <p:spPr>
          <a:xfrm>
            <a:off x="260439" y="931025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436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860525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DV035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수강 성적 누계 조회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URQ027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수강 성적 누계 조회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황하경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학생의 성적을 년도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학기 등으로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 학점과 취득 학점 등을 합계로 볼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68F1BBF-DB6C-4095-9E1C-47844588382E}"/>
              </a:ext>
            </a:extLst>
          </p:cNvPr>
          <p:cNvSpPr/>
          <p:nvPr/>
        </p:nvSpPr>
        <p:spPr>
          <a:xfrm>
            <a:off x="315884" y="931025"/>
            <a:ext cx="8079971" cy="55861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3151AF5-9DB5-4429-A4CA-04204F13C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386734"/>
              </p:ext>
            </p:extLst>
          </p:nvPr>
        </p:nvGraphicFramePr>
        <p:xfrm>
          <a:off x="331926" y="1574952"/>
          <a:ext cx="8079975" cy="1766065"/>
        </p:xfrm>
        <a:graphic>
          <a:graphicData uri="http://schemas.openxmlformats.org/drawingml/2006/table">
            <a:tbl>
              <a:tblPr/>
              <a:tblGrid>
                <a:gridCol w="486940">
                  <a:extLst>
                    <a:ext uri="{9D8B030D-6E8A-4147-A177-3AD203B41FA5}">
                      <a16:colId xmlns:a16="http://schemas.microsoft.com/office/drawing/2014/main" val="4101134921"/>
                    </a:ext>
                  </a:extLst>
                </a:gridCol>
                <a:gridCol w="450376">
                  <a:extLst>
                    <a:ext uri="{9D8B030D-6E8A-4147-A177-3AD203B41FA5}">
                      <a16:colId xmlns:a16="http://schemas.microsoft.com/office/drawing/2014/main" val="3152990383"/>
                    </a:ext>
                  </a:extLst>
                </a:gridCol>
                <a:gridCol w="491319">
                  <a:extLst>
                    <a:ext uri="{9D8B030D-6E8A-4147-A177-3AD203B41FA5}">
                      <a16:colId xmlns:a16="http://schemas.microsoft.com/office/drawing/2014/main" val="100324099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045707844"/>
                    </a:ext>
                  </a:extLst>
                </a:gridCol>
                <a:gridCol w="777922">
                  <a:extLst>
                    <a:ext uri="{9D8B030D-6E8A-4147-A177-3AD203B41FA5}">
                      <a16:colId xmlns:a16="http://schemas.microsoft.com/office/drawing/2014/main" val="2797249296"/>
                    </a:ext>
                  </a:extLst>
                </a:gridCol>
                <a:gridCol w="668741">
                  <a:extLst>
                    <a:ext uri="{9D8B030D-6E8A-4147-A177-3AD203B41FA5}">
                      <a16:colId xmlns:a16="http://schemas.microsoft.com/office/drawing/2014/main" val="3940592163"/>
                    </a:ext>
                  </a:extLst>
                </a:gridCol>
                <a:gridCol w="627797">
                  <a:extLst>
                    <a:ext uri="{9D8B030D-6E8A-4147-A177-3AD203B41FA5}">
                      <a16:colId xmlns:a16="http://schemas.microsoft.com/office/drawing/2014/main" val="2653553706"/>
                    </a:ext>
                  </a:extLst>
                </a:gridCol>
                <a:gridCol w="627797">
                  <a:extLst>
                    <a:ext uri="{9D8B030D-6E8A-4147-A177-3AD203B41FA5}">
                      <a16:colId xmlns:a16="http://schemas.microsoft.com/office/drawing/2014/main" val="3916256813"/>
                    </a:ext>
                  </a:extLst>
                </a:gridCol>
                <a:gridCol w="614149">
                  <a:extLst>
                    <a:ext uri="{9D8B030D-6E8A-4147-A177-3AD203B41FA5}">
                      <a16:colId xmlns:a16="http://schemas.microsoft.com/office/drawing/2014/main" val="1065988091"/>
                    </a:ext>
                  </a:extLst>
                </a:gridCol>
                <a:gridCol w="641445">
                  <a:extLst>
                    <a:ext uri="{9D8B030D-6E8A-4147-A177-3AD203B41FA5}">
                      <a16:colId xmlns:a16="http://schemas.microsoft.com/office/drawing/2014/main" val="2062565934"/>
                    </a:ext>
                  </a:extLst>
                </a:gridCol>
                <a:gridCol w="682388">
                  <a:extLst>
                    <a:ext uri="{9D8B030D-6E8A-4147-A177-3AD203B41FA5}">
                      <a16:colId xmlns:a16="http://schemas.microsoft.com/office/drawing/2014/main" val="1039248509"/>
                    </a:ext>
                  </a:extLst>
                </a:gridCol>
                <a:gridCol w="614149">
                  <a:extLst>
                    <a:ext uri="{9D8B030D-6E8A-4147-A177-3AD203B41FA5}">
                      <a16:colId xmlns:a16="http://schemas.microsoft.com/office/drawing/2014/main" val="713303997"/>
                    </a:ext>
                  </a:extLst>
                </a:gridCol>
                <a:gridCol w="700916">
                  <a:extLst>
                    <a:ext uri="{9D8B030D-6E8A-4147-A177-3AD203B41FA5}">
                      <a16:colId xmlns:a16="http://schemas.microsoft.com/office/drawing/2014/main" val="3572308285"/>
                    </a:ext>
                  </a:extLst>
                </a:gridCol>
              </a:tblGrid>
              <a:tr h="349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년도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학년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학기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신청학점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취득학점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/>
                        <a:t>교필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교선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/>
                        <a:t>전필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전선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/>
                        <a:t>평점계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평균평점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/>
                        <a:t>점수계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점수평균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963287"/>
                  </a:ext>
                </a:extLst>
              </a:tr>
              <a:tr h="472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741709"/>
                  </a:ext>
                </a:extLst>
              </a:tr>
              <a:tr h="472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26.00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2.60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788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78.80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75554"/>
                  </a:ext>
                </a:extLst>
              </a:tr>
              <a:tr h="472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40.00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940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94.00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70889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4E8082D-E525-4490-8595-00EBA840A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85970"/>
              </p:ext>
            </p:extLst>
          </p:nvPr>
        </p:nvGraphicFramePr>
        <p:xfrm>
          <a:off x="315884" y="3477689"/>
          <a:ext cx="80799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508">
                  <a:extLst>
                    <a:ext uri="{9D8B030D-6E8A-4147-A177-3AD203B41FA5}">
                      <a16:colId xmlns:a16="http://schemas.microsoft.com/office/drawing/2014/main" val="3494692112"/>
                    </a:ext>
                  </a:extLst>
                </a:gridCol>
                <a:gridCol w="481371">
                  <a:extLst>
                    <a:ext uri="{9D8B030D-6E8A-4147-A177-3AD203B41FA5}">
                      <a16:colId xmlns:a16="http://schemas.microsoft.com/office/drawing/2014/main" val="1127395964"/>
                    </a:ext>
                  </a:extLst>
                </a:gridCol>
                <a:gridCol w="498367">
                  <a:extLst>
                    <a:ext uri="{9D8B030D-6E8A-4147-A177-3AD203B41FA5}">
                      <a16:colId xmlns:a16="http://schemas.microsoft.com/office/drawing/2014/main" val="809249129"/>
                    </a:ext>
                  </a:extLst>
                </a:gridCol>
                <a:gridCol w="692178">
                  <a:extLst>
                    <a:ext uri="{9D8B030D-6E8A-4147-A177-3AD203B41FA5}">
                      <a16:colId xmlns:a16="http://schemas.microsoft.com/office/drawing/2014/main" val="2957472160"/>
                    </a:ext>
                  </a:extLst>
                </a:gridCol>
                <a:gridCol w="789082">
                  <a:extLst>
                    <a:ext uri="{9D8B030D-6E8A-4147-A177-3AD203B41FA5}">
                      <a16:colId xmlns:a16="http://schemas.microsoft.com/office/drawing/2014/main" val="207948280"/>
                    </a:ext>
                  </a:extLst>
                </a:gridCol>
                <a:gridCol w="697528">
                  <a:extLst>
                    <a:ext uri="{9D8B030D-6E8A-4147-A177-3AD203B41FA5}">
                      <a16:colId xmlns:a16="http://schemas.microsoft.com/office/drawing/2014/main" val="4207551610"/>
                    </a:ext>
                  </a:extLst>
                </a:gridCol>
                <a:gridCol w="631705">
                  <a:extLst>
                    <a:ext uri="{9D8B030D-6E8A-4147-A177-3AD203B41FA5}">
                      <a16:colId xmlns:a16="http://schemas.microsoft.com/office/drawing/2014/main" val="3352397998"/>
                    </a:ext>
                  </a:extLst>
                </a:gridCol>
                <a:gridCol w="631705">
                  <a:extLst>
                    <a:ext uri="{9D8B030D-6E8A-4147-A177-3AD203B41FA5}">
                      <a16:colId xmlns:a16="http://schemas.microsoft.com/office/drawing/2014/main" val="2084855258"/>
                    </a:ext>
                  </a:extLst>
                </a:gridCol>
                <a:gridCol w="631705">
                  <a:extLst>
                    <a:ext uri="{9D8B030D-6E8A-4147-A177-3AD203B41FA5}">
                      <a16:colId xmlns:a16="http://schemas.microsoft.com/office/drawing/2014/main" val="652600630"/>
                    </a:ext>
                  </a:extLst>
                </a:gridCol>
                <a:gridCol w="631705">
                  <a:extLst>
                    <a:ext uri="{9D8B030D-6E8A-4147-A177-3AD203B41FA5}">
                      <a16:colId xmlns:a16="http://schemas.microsoft.com/office/drawing/2014/main" val="1267135101"/>
                    </a:ext>
                  </a:extLst>
                </a:gridCol>
                <a:gridCol w="631705">
                  <a:extLst>
                    <a:ext uri="{9D8B030D-6E8A-4147-A177-3AD203B41FA5}">
                      <a16:colId xmlns:a16="http://schemas.microsoft.com/office/drawing/2014/main" val="3743744786"/>
                    </a:ext>
                  </a:extLst>
                </a:gridCol>
                <a:gridCol w="631705">
                  <a:extLst>
                    <a:ext uri="{9D8B030D-6E8A-4147-A177-3AD203B41FA5}">
                      <a16:colId xmlns:a16="http://schemas.microsoft.com/office/drawing/2014/main" val="3011424691"/>
                    </a:ext>
                  </a:extLst>
                </a:gridCol>
                <a:gridCol w="631705">
                  <a:extLst>
                    <a:ext uri="{9D8B030D-6E8A-4147-A177-3AD203B41FA5}">
                      <a16:colId xmlns:a16="http://schemas.microsoft.com/office/drawing/2014/main" val="721111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계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135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135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135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66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6.60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1728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172.80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080473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EA15AA-F4CA-4947-B393-4A485277BEF1}"/>
              </a:ext>
            </a:extLst>
          </p:cNvPr>
          <p:cNvSpPr/>
          <p:nvPr/>
        </p:nvSpPr>
        <p:spPr>
          <a:xfrm>
            <a:off x="416208" y="1059288"/>
            <a:ext cx="1824420" cy="3874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schemeClr val="bg1"/>
                </a:solidFill>
              </a:rPr>
              <a:t>성적누계조회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A5565FD-2AED-4706-845E-1D0A9BEA0AE5}"/>
              </a:ext>
            </a:extLst>
          </p:cNvPr>
          <p:cNvSpPr/>
          <p:nvPr/>
        </p:nvSpPr>
        <p:spPr>
          <a:xfrm>
            <a:off x="206248" y="1355228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79F590D-91D8-4FA1-9E3E-00CEB03CEE6A}"/>
              </a:ext>
            </a:extLst>
          </p:cNvPr>
          <p:cNvSpPr/>
          <p:nvPr/>
        </p:nvSpPr>
        <p:spPr>
          <a:xfrm>
            <a:off x="185728" y="3289846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86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066246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DV036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수강 성적 조회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URQ027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수강 성적 조회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황하경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년도와 학기로 학생의 성적을 검색할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교과목으로 분류되어 성적을 조회할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68F1BBF-DB6C-4095-9E1C-47844588382E}"/>
              </a:ext>
            </a:extLst>
          </p:cNvPr>
          <p:cNvSpPr/>
          <p:nvPr/>
        </p:nvSpPr>
        <p:spPr>
          <a:xfrm>
            <a:off x="315884" y="931025"/>
            <a:ext cx="8079971" cy="55861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3151AF5-9DB5-4429-A4CA-04204F13C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592966"/>
              </p:ext>
            </p:extLst>
          </p:nvPr>
        </p:nvGraphicFramePr>
        <p:xfrm>
          <a:off x="331928" y="2047164"/>
          <a:ext cx="8063927" cy="1606906"/>
        </p:xfrm>
        <a:graphic>
          <a:graphicData uri="http://schemas.openxmlformats.org/drawingml/2006/table">
            <a:tbl>
              <a:tblPr/>
              <a:tblGrid>
                <a:gridCol w="1278511">
                  <a:extLst>
                    <a:ext uri="{9D8B030D-6E8A-4147-A177-3AD203B41FA5}">
                      <a16:colId xmlns:a16="http://schemas.microsoft.com/office/drawing/2014/main" val="4101134921"/>
                    </a:ext>
                  </a:extLst>
                </a:gridCol>
                <a:gridCol w="750627">
                  <a:extLst>
                    <a:ext uri="{9D8B030D-6E8A-4147-A177-3AD203B41FA5}">
                      <a16:colId xmlns:a16="http://schemas.microsoft.com/office/drawing/2014/main" val="1003240990"/>
                    </a:ext>
                  </a:extLst>
                </a:gridCol>
                <a:gridCol w="614149">
                  <a:extLst>
                    <a:ext uri="{9D8B030D-6E8A-4147-A177-3AD203B41FA5}">
                      <a16:colId xmlns:a16="http://schemas.microsoft.com/office/drawing/2014/main" val="3045707844"/>
                    </a:ext>
                  </a:extLst>
                </a:gridCol>
                <a:gridCol w="668740">
                  <a:extLst>
                    <a:ext uri="{9D8B030D-6E8A-4147-A177-3AD203B41FA5}">
                      <a16:colId xmlns:a16="http://schemas.microsoft.com/office/drawing/2014/main" val="2797249296"/>
                    </a:ext>
                  </a:extLst>
                </a:gridCol>
                <a:gridCol w="655093">
                  <a:extLst>
                    <a:ext uri="{9D8B030D-6E8A-4147-A177-3AD203B41FA5}">
                      <a16:colId xmlns:a16="http://schemas.microsoft.com/office/drawing/2014/main" val="3940592163"/>
                    </a:ext>
                  </a:extLst>
                </a:gridCol>
                <a:gridCol w="682388">
                  <a:extLst>
                    <a:ext uri="{9D8B030D-6E8A-4147-A177-3AD203B41FA5}">
                      <a16:colId xmlns:a16="http://schemas.microsoft.com/office/drawing/2014/main" val="2653553706"/>
                    </a:ext>
                  </a:extLst>
                </a:gridCol>
                <a:gridCol w="859809">
                  <a:extLst>
                    <a:ext uri="{9D8B030D-6E8A-4147-A177-3AD203B41FA5}">
                      <a16:colId xmlns:a16="http://schemas.microsoft.com/office/drawing/2014/main" val="3916256813"/>
                    </a:ext>
                  </a:extLst>
                </a:gridCol>
                <a:gridCol w="968991">
                  <a:extLst>
                    <a:ext uri="{9D8B030D-6E8A-4147-A177-3AD203B41FA5}">
                      <a16:colId xmlns:a16="http://schemas.microsoft.com/office/drawing/2014/main" val="1065988091"/>
                    </a:ext>
                  </a:extLst>
                </a:gridCol>
                <a:gridCol w="887104">
                  <a:extLst>
                    <a:ext uri="{9D8B030D-6E8A-4147-A177-3AD203B41FA5}">
                      <a16:colId xmlns:a16="http://schemas.microsoft.com/office/drawing/2014/main" val="2062565934"/>
                    </a:ext>
                  </a:extLst>
                </a:gridCol>
                <a:gridCol w="698515">
                  <a:extLst>
                    <a:ext uri="{9D8B030D-6E8A-4147-A177-3AD203B41FA5}">
                      <a16:colId xmlns:a16="http://schemas.microsoft.com/office/drawing/2014/main" val="1039248509"/>
                    </a:ext>
                  </a:extLst>
                </a:gridCol>
              </a:tblGrid>
              <a:tr h="418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교과목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이수구분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점수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등급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평점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취득여부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성적인정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재수강구분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대체구분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963287"/>
                  </a:ext>
                </a:extLst>
              </a:tr>
              <a:tr h="381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IT</a:t>
                      </a:r>
                      <a:r>
                        <a:rPr lang="ko-KR" altLang="en-US" sz="1000" dirty="0"/>
                        <a:t>융합프로젝트실무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A+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12.50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취득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정규인정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741709"/>
                  </a:ext>
                </a:extLst>
              </a:tr>
              <a:tr h="3813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프로젝트관리론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3.0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B+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10.50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취득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정규인정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75554"/>
                  </a:ext>
                </a:extLst>
              </a:tr>
              <a:tr h="381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IT</a:t>
                      </a:r>
                      <a:r>
                        <a:rPr lang="ko-KR" altLang="en-US" sz="1000" dirty="0"/>
                        <a:t>마케팅실무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3.0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C+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7.50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취득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정규인정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70889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EA15AA-F4CA-4947-B393-4A485277BEF1}"/>
              </a:ext>
            </a:extLst>
          </p:cNvPr>
          <p:cNvSpPr/>
          <p:nvPr/>
        </p:nvSpPr>
        <p:spPr>
          <a:xfrm>
            <a:off x="416208" y="1059288"/>
            <a:ext cx="1824420" cy="3874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수강성적조회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F3CD3A-B6D3-4DF0-B684-CDE8C42E3F98}"/>
              </a:ext>
            </a:extLst>
          </p:cNvPr>
          <p:cNvSpPr/>
          <p:nvPr/>
        </p:nvSpPr>
        <p:spPr>
          <a:xfrm>
            <a:off x="457152" y="1620050"/>
            <a:ext cx="61514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년도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135165-F9B4-4BBC-A396-B9AF8EE15AD7}"/>
              </a:ext>
            </a:extLst>
          </p:cNvPr>
          <p:cNvSpPr/>
          <p:nvPr/>
        </p:nvSpPr>
        <p:spPr>
          <a:xfrm>
            <a:off x="1377094" y="1620050"/>
            <a:ext cx="61514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학기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54C4F1-06E7-41D8-AE3C-05BE2FEDA540}"/>
              </a:ext>
            </a:extLst>
          </p:cNvPr>
          <p:cNvSpPr txBox="1"/>
          <p:nvPr/>
        </p:nvSpPr>
        <p:spPr>
          <a:xfrm>
            <a:off x="1072294" y="16200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F6FBC-5FD7-4B23-BFB8-4832C3722E7B}"/>
              </a:ext>
            </a:extLst>
          </p:cNvPr>
          <p:cNvSpPr txBox="1"/>
          <p:nvPr/>
        </p:nvSpPr>
        <p:spPr>
          <a:xfrm>
            <a:off x="1992236" y="160624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C30608-B69C-4EB9-AE8C-B0930D77E475}"/>
              </a:ext>
            </a:extLst>
          </p:cNvPr>
          <p:cNvSpPr/>
          <p:nvPr/>
        </p:nvSpPr>
        <p:spPr>
          <a:xfrm>
            <a:off x="2322154" y="1625996"/>
            <a:ext cx="433063" cy="265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13D7462-CCE8-45AD-B089-D702AA1D22AD}"/>
              </a:ext>
            </a:extLst>
          </p:cNvPr>
          <p:cNvSpPr/>
          <p:nvPr/>
        </p:nvSpPr>
        <p:spPr>
          <a:xfrm>
            <a:off x="443504" y="1592593"/>
            <a:ext cx="2339009" cy="3159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A5565FD-2AED-4706-845E-1D0A9BEA0AE5}"/>
              </a:ext>
            </a:extLst>
          </p:cNvPr>
          <p:cNvSpPr/>
          <p:nvPr/>
        </p:nvSpPr>
        <p:spPr>
          <a:xfrm>
            <a:off x="206248" y="1355228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E88EEBB-A715-4756-98F1-68EAB251EA74}"/>
              </a:ext>
            </a:extLst>
          </p:cNvPr>
          <p:cNvSpPr/>
          <p:nvPr/>
        </p:nvSpPr>
        <p:spPr>
          <a:xfrm>
            <a:off x="206248" y="1922176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38596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3"/>
          <p:cNvGraphicFramePr/>
          <p:nvPr>
            <p:extLst>
              <p:ext uri="{D42A27DB-BD31-4B8C-83A1-F6EECF244321}">
                <p14:modId xmlns:p14="http://schemas.microsoft.com/office/powerpoint/2010/main" val="3231194118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37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매칭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(1)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URQ028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매칭 페이지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행정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권한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계정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로그인시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보이는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메뉴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2. 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각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메뉴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선택시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나타나는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소메뉴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3.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선택된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기능이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표시되는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영역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지도교수가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없는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지도교수란에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버튼이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나오며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매칭이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가능한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교수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리스트가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나온다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" name="Google Shape;85;p13"/>
          <p:cNvSpPr txBox="1"/>
          <p:nvPr/>
        </p:nvSpPr>
        <p:spPr>
          <a:xfrm>
            <a:off x="3822700" y="1118870"/>
            <a:ext cx="4572635" cy="554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1827000" y="1009025"/>
            <a:ext cx="65664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187953" y="1009025"/>
            <a:ext cx="15279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919470" y="1174115"/>
            <a:ext cx="318770" cy="38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328295" y="593725"/>
            <a:ext cx="1628775" cy="265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252095" y="1150620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▶계정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69240" y="1659255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▶학적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286385" y="2140584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▶등록금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76225" y="2621915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▶강의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293370" y="3103245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▶지도교수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261619" y="4918075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▶학사 일정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447039" y="3502660"/>
            <a:ext cx="15279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▷지도교수 매칭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464185" y="3956685"/>
            <a:ext cx="15279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▷지도교수 이력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454025" y="4410710"/>
            <a:ext cx="15279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▷지도교수 변경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신청 확인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163195" y="630555"/>
            <a:ext cx="3733799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행정 관리 페이지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53670" y="9277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1753870" y="9277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4131675" y="3228900"/>
            <a:ext cx="172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실제 화면 영역</a:t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513475" y="3462950"/>
            <a:ext cx="1026900" cy="1385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 txBox="1"/>
          <p:nvPr/>
        </p:nvSpPr>
        <p:spPr>
          <a:xfrm>
            <a:off x="458470" y="33661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14"/>
          <p:cNvGraphicFramePr/>
          <p:nvPr>
            <p:extLst>
              <p:ext uri="{D42A27DB-BD31-4B8C-83A1-F6EECF244321}">
                <p14:modId xmlns:p14="http://schemas.microsoft.com/office/powerpoint/2010/main" val="3371328990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38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(2)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URQ028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매칭 페이지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지도교수의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정보가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없는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학생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리스트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2.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매칭버튼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지도교수가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없는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지도교수란에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버튼이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나오며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매칭이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가능한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교수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리스트가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나온다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0" name="Google Shape;110;p14"/>
          <p:cNvSpPr txBox="1"/>
          <p:nvPr/>
        </p:nvSpPr>
        <p:spPr>
          <a:xfrm>
            <a:off x="3822700" y="111887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1827000" y="1009025"/>
            <a:ext cx="65664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187953" y="1009025"/>
            <a:ext cx="15279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5919470" y="1174115"/>
            <a:ext cx="318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328295" y="593725"/>
            <a:ext cx="16287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252095" y="1150620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▶계정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269240" y="1659255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▶학적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286385" y="2140584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▶등록금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276225" y="2621915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▶강의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293370" y="3103245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▶지도교수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261619" y="4918075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▶학사 일정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447039" y="3502660"/>
            <a:ext cx="15279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▷지도교수 매칭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464185" y="3956685"/>
            <a:ext cx="15279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▷지도교수 이력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454025" y="4410710"/>
            <a:ext cx="15279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▷지도교수 변경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신청 확인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163195" y="630555"/>
            <a:ext cx="3733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행정 관리 페이지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1894674" y="1050000"/>
            <a:ext cx="1683816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</a:t>
            </a:r>
            <a:r>
              <a:rPr lang="en-US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교수</a:t>
            </a:r>
            <a:r>
              <a:rPr lang="en-US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매칭</a:t>
            </a:r>
            <a:endParaRPr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6" name="Google Shape;126;p14"/>
          <p:cNvGraphicFramePr/>
          <p:nvPr/>
        </p:nvGraphicFramePr>
        <p:xfrm>
          <a:off x="1957075" y="1926650"/>
          <a:ext cx="6300600" cy="845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학번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이름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학적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소속대학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전공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학년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연락처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지도교수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8974465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탁진영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재학중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사회과학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언론영상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3학년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xxx-xxxx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7" name="Google Shape;127;p14"/>
          <p:cNvSpPr txBox="1"/>
          <p:nvPr/>
        </p:nvSpPr>
        <p:spPr>
          <a:xfrm>
            <a:off x="1957074" y="1537975"/>
            <a:ext cx="2925643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</a:t>
            </a:r>
            <a:r>
              <a:rPr lang="en-US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교수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없는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1906270" y="18421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14"/>
          <p:cNvSpPr/>
          <p:nvPr/>
        </p:nvSpPr>
        <p:spPr>
          <a:xfrm>
            <a:off x="7570182" y="2355415"/>
            <a:ext cx="578400" cy="370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</a:rPr>
              <a:t>매칭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7468870" y="22993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15"/>
          <p:cNvGraphicFramePr/>
          <p:nvPr>
            <p:extLst>
              <p:ext uri="{D42A27DB-BD31-4B8C-83A1-F6EECF244321}">
                <p14:modId xmlns:p14="http://schemas.microsoft.com/office/powerpoint/2010/main" val="2963731174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39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(3)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URQ028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매칭 페이지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매칭이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가능한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교수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리스트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2.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매칭버튼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교수가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지정되어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이력에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기록된다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6" name="Google Shape;136;p15"/>
          <p:cNvSpPr txBox="1"/>
          <p:nvPr/>
        </p:nvSpPr>
        <p:spPr>
          <a:xfrm>
            <a:off x="3822700" y="111887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1827000" y="1009025"/>
            <a:ext cx="66870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187953" y="1009025"/>
            <a:ext cx="15279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5919470" y="1174115"/>
            <a:ext cx="318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 txBox="1"/>
          <p:nvPr/>
        </p:nvSpPr>
        <p:spPr>
          <a:xfrm>
            <a:off x="328295" y="593725"/>
            <a:ext cx="16287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252095" y="1150620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▶계정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269240" y="1659255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▶학적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286385" y="2140584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▶등록금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276225" y="2621915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▶강의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293370" y="3103245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▶지도교수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261619" y="4918075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▶학사 일정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447039" y="3502660"/>
            <a:ext cx="15279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▷지도교수 매칭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464185" y="3956685"/>
            <a:ext cx="15279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▷지도교수 이력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454025" y="4410710"/>
            <a:ext cx="15279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▷지도교수 변경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신청 확인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163195" y="630555"/>
            <a:ext cx="3733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행정 관리 페이지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1894673" y="1050000"/>
            <a:ext cx="1910881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</a:t>
            </a:r>
            <a:r>
              <a:rPr lang="en-US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교수</a:t>
            </a:r>
            <a:r>
              <a:rPr lang="en-US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매칭</a:t>
            </a:r>
            <a:endParaRPr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2" name="Google Shape;152;p15"/>
          <p:cNvGraphicFramePr/>
          <p:nvPr/>
        </p:nvGraphicFramePr>
        <p:xfrm>
          <a:off x="1957075" y="1926650"/>
          <a:ext cx="6300600" cy="845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학번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이름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학적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소속대학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전공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학년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연락처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지도교수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8974465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탁진영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재학중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사회과학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언론영상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3학년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xxx-xxxx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" name="Google Shape;153;p15"/>
          <p:cNvSpPr txBox="1"/>
          <p:nvPr/>
        </p:nvSpPr>
        <p:spPr>
          <a:xfrm>
            <a:off x="1957075" y="1537975"/>
            <a:ext cx="3076564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</a:t>
            </a:r>
            <a:r>
              <a:rPr lang="en-US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교수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없는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7570182" y="2355415"/>
            <a:ext cx="578400" cy="370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</a:rPr>
              <a:t>매칭</a:t>
            </a:r>
            <a:endParaRPr sz="1200" b="1">
              <a:solidFill>
                <a:schemeClr val="lt1"/>
              </a:solidFill>
            </a:endParaRPr>
          </a:p>
        </p:txBody>
      </p:sp>
      <p:graphicFrame>
        <p:nvGraphicFramePr>
          <p:cNvPr id="155" name="Google Shape;155;p15"/>
          <p:cNvGraphicFramePr/>
          <p:nvPr/>
        </p:nvGraphicFramePr>
        <p:xfrm>
          <a:off x="1992075" y="4183125"/>
          <a:ext cx="6300600" cy="18911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5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</a:rPr>
                        <a:t>성명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</a:rPr>
                        <a:t>직책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</a:rPr>
                        <a:t>전공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</a:rPr>
                        <a:t>연락처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</a:rPr>
                        <a:t>매칭 가능 수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</a:rPr>
                        <a:t>매칭 여부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구교태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비공개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언론영상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xxx-xxxx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3명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최현주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비공개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디지털영상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xxx-xxxx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2명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최현주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비공개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연극/영화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xxx-xxxx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4명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6" name="Google Shape;156;p15"/>
          <p:cNvSpPr txBox="1"/>
          <p:nvPr/>
        </p:nvSpPr>
        <p:spPr>
          <a:xfrm>
            <a:off x="2016175" y="3811750"/>
            <a:ext cx="2365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매칭 가능한 교수 목록</a:t>
            </a:r>
            <a:endParaRPr sz="160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7515512" y="4775855"/>
            <a:ext cx="578400" cy="370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</a:rPr>
              <a:t>매칭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7515512" y="5221114"/>
            <a:ext cx="578400" cy="370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</a:rPr>
              <a:t>매칭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7515512" y="5661820"/>
            <a:ext cx="578400" cy="370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</a:rPr>
              <a:t>매칭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7392670" y="50425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1906270" y="41281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559138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DV004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학적 조회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학생이 시스템 접속 시 보여지는 첫 페이지로 기본적인 인적 및 학적 사항을 조회할 수 있다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학적 변동 신청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이력 조회 등 관련 메뉴로 진입할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기본적인 인적 및 학적 사항을 한 눈에 확인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프로필 사진은 최초 학적 등록 시 설정되어 학생이 별도로 수정은 불가하다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847564DF-E28E-FBE6-16D7-61CC0EA82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80" y="1906192"/>
            <a:ext cx="7754047" cy="4368113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3FEF7F5A-1125-E0AE-24B0-AD01F4C67CDB}"/>
              </a:ext>
            </a:extLst>
          </p:cNvPr>
          <p:cNvSpPr/>
          <p:nvPr/>
        </p:nvSpPr>
        <p:spPr>
          <a:xfrm>
            <a:off x="2652848" y="2757254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14599EC-C076-4A29-38E4-1EC541230DCF}"/>
              </a:ext>
            </a:extLst>
          </p:cNvPr>
          <p:cNvSpPr/>
          <p:nvPr/>
        </p:nvSpPr>
        <p:spPr>
          <a:xfrm>
            <a:off x="5100455" y="180733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06FFE-756A-0D1E-5558-35B468F1D000}"/>
              </a:ext>
            </a:extLst>
          </p:cNvPr>
          <p:cNvSpPr txBox="1"/>
          <p:nvPr/>
        </p:nvSpPr>
        <p:spPr>
          <a:xfrm>
            <a:off x="1187894" y="1054720"/>
            <a:ext cx="6599044" cy="58477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학적 조회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793055-E279-9783-8981-3261A7671F7F}"/>
              </a:ext>
            </a:extLst>
          </p:cNvPr>
          <p:cNvSpPr/>
          <p:nvPr/>
        </p:nvSpPr>
        <p:spPr>
          <a:xfrm>
            <a:off x="2652848" y="2005045"/>
            <a:ext cx="5055544" cy="61013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A68E5E-6EA6-977A-C852-79322FFA84E7}"/>
              </a:ext>
            </a:extLst>
          </p:cNvPr>
          <p:cNvSpPr/>
          <p:nvPr/>
        </p:nvSpPr>
        <p:spPr>
          <a:xfrm>
            <a:off x="2832021" y="2649891"/>
            <a:ext cx="4876371" cy="335771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DE0DD6-749B-C2E3-2E79-B22E878BD982}"/>
              </a:ext>
            </a:extLst>
          </p:cNvPr>
          <p:cNvSpPr/>
          <p:nvPr/>
        </p:nvSpPr>
        <p:spPr>
          <a:xfrm>
            <a:off x="1008721" y="264989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200308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Google Shape;166;p16"/>
          <p:cNvGraphicFramePr/>
          <p:nvPr>
            <p:extLst>
              <p:ext uri="{D42A27DB-BD31-4B8C-83A1-F6EECF244321}">
                <p14:modId xmlns:p14="http://schemas.microsoft.com/office/powerpoint/2010/main" val="1805365608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이력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URQ02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이력</a:t>
                      </a: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지도교수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매칭이력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등록시에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매칭되는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그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외에는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변경으로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7" name="Google Shape;167;p16"/>
          <p:cNvSpPr txBox="1"/>
          <p:nvPr/>
        </p:nvSpPr>
        <p:spPr>
          <a:xfrm>
            <a:off x="3822700" y="111887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1827000" y="1009025"/>
            <a:ext cx="66870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187953" y="1009025"/>
            <a:ext cx="15279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5919470" y="1174115"/>
            <a:ext cx="318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6"/>
          <p:cNvSpPr txBox="1"/>
          <p:nvPr/>
        </p:nvSpPr>
        <p:spPr>
          <a:xfrm>
            <a:off x="328295" y="593725"/>
            <a:ext cx="16287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6"/>
          <p:cNvSpPr txBox="1"/>
          <p:nvPr/>
        </p:nvSpPr>
        <p:spPr>
          <a:xfrm>
            <a:off x="252095" y="1150620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▶계정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16"/>
          <p:cNvSpPr txBox="1"/>
          <p:nvPr/>
        </p:nvSpPr>
        <p:spPr>
          <a:xfrm>
            <a:off x="269240" y="1659255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▶학적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16"/>
          <p:cNvSpPr txBox="1"/>
          <p:nvPr/>
        </p:nvSpPr>
        <p:spPr>
          <a:xfrm>
            <a:off x="286385" y="2140584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▶등록금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16"/>
          <p:cNvSpPr txBox="1"/>
          <p:nvPr/>
        </p:nvSpPr>
        <p:spPr>
          <a:xfrm>
            <a:off x="276225" y="2621915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▶강의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16"/>
          <p:cNvSpPr txBox="1"/>
          <p:nvPr/>
        </p:nvSpPr>
        <p:spPr>
          <a:xfrm>
            <a:off x="293370" y="3103245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▶지도교수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16"/>
          <p:cNvSpPr txBox="1"/>
          <p:nvPr/>
        </p:nvSpPr>
        <p:spPr>
          <a:xfrm>
            <a:off x="261619" y="4918075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▶학사 일정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16"/>
          <p:cNvSpPr txBox="1"/>
          <p:nvPr/>
        </p:nvSpPr>
        <p:spPr>
          <a:xfrm>
            <a:off x="447039" y="3502660"/>
            <a:ext cx="15279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▷지도교수 매칭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16"/>
          <p:cNvSpPr txBox="1"/>
          <p:nvPr/>
        </p:nvSpPr>
        <p:spPr>
          <a:xfrm>
            <a:off x="464185" y="3956685"/>
            <a:ext cx="15279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▷지도교수 이력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16"/>
          <p:cNvSpPr txBox="1"/>
          <p:nvPr/>
        </p:nvSpPr>
        <p:spPr>
          <a:xfrm>
            <a:off x="454025" y="4410710"/>
            <a:ext cx="15279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▷지도교수 변경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신청 확인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16"/>
          <p:cNvSpPr txBox="1"/>
          <p:nvPr/>
        </p:nvSpPr>
        <p:spPr>
          <a:xfrm>
            <a:off x="163195" y="630555"/>
            <a:ext cx="3733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행정 관리 페이지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16"/>
          <p:cNvSpPr txBox="1"/>
          <p:nvPr/>
        </p:nvSpPr>
        <p:spPr>
          <a:xfrm>
            <a:off x="1894675" y="1050000"/>
            <a:ext cx="18789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지도교수 </a:t>
            </a:r>
            <a:r>
              <a:rPr lang="en-US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매칭</a:t>
            </a:r>
            <a:r>
              <a:rPr lang="en-US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이력</a:t>
            </a:r>
            <a:endParaRPr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3" name="Google Shape;183;p16"/>
          <p:cNvGraphicFramePr/>
          <p:nvPr/>
        </p:nvGraphicFramePr>
        <p:xfrm>
          <a:off x="1951325" y="1487188"/>
          <a:ext cx="6438350" cy="24937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지도교수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담당 교과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교수 연락처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담당 학생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학생 전공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학생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연락처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매칭사유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등록일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김영배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언론영상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xxx-xxxx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김세철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언론영상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xxx-xxxx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최초매칭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21/03/02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서정남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연극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xxx-xxxx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김현덕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연극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xxx-xxxx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최초매칭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21/03/02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이상식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뉴미디어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xxx-xxxx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손석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뉴미디어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xxx-xxxx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최초매칭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21/03/02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최현주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디지털영상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xxx-xxxx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탁진영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광고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xxx-xxxx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매칭변경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21/04/16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4" name="Google Shape;184;p16"/>
          <p:cNvSpPr txBox="1"/>
          <p:nvPr/>
        </p:nvSpPr>
        <p:spPr>
          <a:xfrm>
            <a:off x="1906270" y="13849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Google Shape;189;p17"/>
          <p:cNvGraphicFramePr/>
          <p:nvPr>
            <p:extLst>
              <p:ext uri="{D42A27DB-BD31-4B8C-83A1-F6EECF244321}">
                <p14:modId xmlns:p14="http://schemas.microsoft.com/office/powerpoint/2010/main" val="1220945145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41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 신청 확인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URQ02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매칭 페이지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지도교수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변경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신청한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학생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목록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2.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승인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버튼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3.거부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버튼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신청자의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지도교수란을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비운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항목들을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넘긴다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거부시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거부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사유를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SMS로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알린다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0" name="Google Shape;190;p17"/>
          <p:cNvSpPr txBox="1"/>
          <p:nvPr/>
        </p:nvSpPr>
        <p:spPr>
          <a:xfrm>
            <a:off x="3822700" y="111887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1814250" y="1009025"/>
            <a:ext cx="65664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chemeClr val="lt1"/>
              </a:solidFill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187953" y="1009025"/>
            <a:ext cx="15279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5919470" y="1174115"/>
            <a:ext cx="318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328295" y="593725"/>
            <a:ext cx="16287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252095" y="1150620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▶계정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269240" y="1659255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▶학적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286385" y="2140584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▶등록금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17"/>
          <p:cNvSpPr txBox="1"/>
          <p:nvPr/>
        </p:nvSpPr>
        <p:spPr>
          <a:xfrm>
            <a:off x="276225" y="2621915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▶강의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17"/>
          <p:cNvSpPr txBox="1"/>
          <p:nvPr/>
        </p:nvSpPr>
        <p:spPr>
          <a:xfrm>
            <a:off x="293370" y="3103245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▶지도교수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17"/>
          <p:cNvSpPr txBox="1"/>
          <p:nvPr/>
        </p:nvSpPr>
        <p:spPr>
          <a:xfrm>
            <a:off x="261619" y="4918075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▶학사 일정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17"/>
          <p:cNvSpPr txBox="1"/>
          <p:nvPr/>
        </p:nvSpPr>
        <p:spPr>
          <a:xfrm>
            <a:off x="447039" y="3502660"/>
            <a:ext cx="15279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▷지도교수 매칭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17"/>
          <p:cNvSpPr txBox="1"/>
          <p:nvPr/>
        </p:nvSpPr>
        <p:spPr>
          <a:xfrm>
            <a:off x="464185" y="3956685"/>
            <a:ext cx="15279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▷지도교수 이력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17"/>
          <p:cNvSpPr txBox="1"/>
          <p:nvPr/>
        </p:nvSpPr>
        <p:spPr>
          <a:xfrm>
            <a:off x="454025" y="4410710"/>
            <a:ext cx="15279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▷지도교수 변경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신청 확인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17"/>
          <p:cNvSpPr txBox="1"/>
          <p:nvPr/>
        </p:nvSpPr>
        <p:spPr>
          <a:xfrm>
            <a:off x="163195" y="630555"/>
            <a:ext cx="3733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행정 관리 페이지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17"/>
          <p:cNvSpPr txBox="1"/>
          <p:nvPr/>
        </p:nvSpPr>
        <p:spPr>
          <a:xfrm>
            <a:off x="1894676" y="1050000"/>
            <a:ext cx="2845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 교수 </a:t>
            </a:r>
            <a:r>
              <a:rPr lang="en-US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 신청 확인 </a:t>
            </a:r>
            <a:endParaRPr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6" name="Google Shape;206;p17"/>
          <p:cNvGraphicFramePr/>
          <p:nvPr/>
        </p:nvGraphicFramePr>
        <p:xfrm>
          <a:off x="1957075" y="1926650"/>
          <a:ext cx="6300600" cy="845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학번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이름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학적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소속대학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전공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학년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연락처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지도교수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8974465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아무개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재학중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사회과학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언론영상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3학년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xxx-xxxx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김영배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7" name="Google Shape;207;p17"/>
          <p:cNvSpPr txBox="1"/>
          <p:nvPr/>
        </p:nvSpPr>
        <p:spPr>
          <a:xfrm>
            <a:off x="1957074" y="1537975"/>
            <a:ext cx="3019297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</a:t>
            </a:r>
            <a:r>
              <a:rPr lang="en-US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교수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신청자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1906270" y="18421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9" name="Google Shape;209;p17"/>
          <p:cNvGraphicFramePr/>
          <p:nvPr/>
        </p:nvGraphicFramePr>
        <p:xfrm>
          <a:off x="1947146" y="2784214"/>
          <a:ext cx="6300600" cy="7184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5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8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</a:rPr>
                        <a:t>변경사유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현재 교수와 맞지않음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지정 교수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0" name="Google Shape;210;p17"/>
          <p:cNvSpPr/>
          <p:nvPr/>
        </p:nvSpPr>
        <p:spPr>
          <a:xfrm>
            <a:off x="3910771" y="3850983"/>
            <a:ext cx="1065600" cy="554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</a:rPr>
              <a:t>승인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5192269" y="3843771"/>
            <a:ext cx="1065600" cy="554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lt1"/>
                </a:solidFill>
              </a:rPr>
              <a:t>거부</a:t>
            </a:r>
            <a:endParaRPr sz="1900" b="1">
              <a:solidFill>
                <a:schemeClr val="lt1"/>
              </a:solidFill>
            </a:endParaRPr>
          </a:p>
        </p:txBody>
      </p:sp>
      <p:sp>
        <p:nvSpPr>
          <p:cNvPr id="212" name="Google Shape;212;p17"/>
          <p:cNvSpPr txBox="1"/>
          <p:nvPr/>
        </p:nvSpPr>
        <p:spPr>
          <a:xfrm>
            <a:off x="3811270" y="37471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17"/>
          <p:cNvSpPr txBox="1"/>
          <p:nvPr/>
        </p:nvSpPr>
        <p:spPr>
          <a:xfrm>
            <a:off x="5106670" y="37471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" name="Google Shape;218;p18"/>
          <p:cNvGraphicFramePr/>
          <p:nvPr>
            <p:extLst>
              <p:ext uri="{D42A27DB-BD31-4B8C-83A1-F6EECF244321}">
                <p14:modId xmlns:p14="http://schemas.microsoft.com/office/powerpoint/2010/main" val="3677195568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42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(1)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URQ02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게시판에 지도교수 변경 공지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지도교수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매칭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변동에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따른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알림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등록시에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매칭되는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그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외에는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변경으로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9" name="Google Shape;219;p18"/>
          <p:cNvGraphicFramePr/>
          <p:nvPr/>
        </p:nvGraphicFramePr>
        <p:xfrm>
          <a:off x="236275" y="1254125"/>
          <a:ext cx="8194775" cy="32431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lt1"/>
                          </a:solidFill>
                        </a:rPr>
                        <a:t>번호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lt1"/>
                          </a:solidFill>
                        </a:rPr>
                        <a:t>제목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lt1"/>
                          </a:solidFill>
                        </a:rPr>
                        <a:t>작성자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lt1"/>
                          </a:solidFill>
                        </a:rPr>
                        <a:t>작성일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lt1"/>
                          </a:solidFill>
                        </a:rPr>
                        <a:t>조회수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156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XXX교수 퇴직에 의한 대규모 지도교수 변경 공지</a:t>
                      </a:r>
                      <a:endParaRPr sz="11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행정관리팀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253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155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신입생 지도교수 매칭에 대한 공지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행정관리팀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452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154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교양교육원 작성 공지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교양교육원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522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153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 b="1">
                          <a:solidFill>
                            <a:schemeClr val="dk1"/>
                          </a:solidFill>
                        </a:rPr>
                        <a:t>학사 상담팀 작성 공지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학사상담팀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154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0" name="Google Shape;220;p18"/>
          <p:cNvSpPr txBox="1"/>
          <p:nvPr/>
        </p:nvSpPr>
        <p:spPr>
          <a:xfrm>
            <a:off x="160075" y="604100"/>
            <a:ext cx="37881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게시판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1" name="Google Shape;2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625" y="4872950"/>
            <a:ext cx="601980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8"/>
          <p:cNvSpPr/>
          <p:nvPr/>
        </p:nvSpPr>
        <p:spPr>
          <a:xfrm>
            <a:off x="236325" y="1918475"/>
            <a:ext cx="8188200" cy="1265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8"/>
          <p:cNvSpPr txBox="1"/>
          <p:nvPr/>
        </p:nvSpPr>
        <p:spPr>
          <a:xfrm>
            <a:off x="153670" y="18421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" name="Google Shape;228;p19"/>
          <p:cNvGraphicFramePr/>
          <p:nvPr>
            <p:extLst>
              <p:ext uri="{D42A27DB-BD31-4B8C-83A1-F6EECF244321}">
                <p14:modId xmlns:p14="http://schemas.microsoft.com/office/powerpoint/2010/main" val="2123074204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43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(2)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URQ02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게시판에 지도교수 변경 공지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지도교수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매칭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변동에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따른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내용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등록시에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매칭되는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그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외에는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변경으로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9" name="Google Shape;229;p19"/>
          <p:cNvGraphicFramePr/>
          <p:nvPr/>
        </p:nvGraphicFramePr>
        <p:xfrm>
          <a:off x="250175" y="807775"/>
          <a:ext cx="8194775" cy="32431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8625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XXX교수 퇴직에 의한 대규모 지도교수 변경 공지</a:t>
                      </a:r>
                      <a:endParaRPr sz="2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625">
                <a:tc rowSpan="4"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[주요 내용]</a:t>
                      </a:r>
                      <a:endParaRPr sz="1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XXX교수 퇴직에 의해 대규모 지도교수 변경이 있으니 </a:t>
                      </a:r>
                      <a:endParaRPr sz="1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해당교수가 지도 교수였던 학생은 학사정보를 확인바랍니다</a:t>
                      </a:r>
                      <a:endParaRPr sz="1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Char char="-"/>
                      </a:pPr>
                      <a:r>
                        <a:rPr lang="en-US" sz="1900" b="1"/>
                        <a:t>그외 공지 상세 내역</a:t>
                      </a:r>
                      <a:endParaRPr sz="1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0" name="Google Shape;230;p19"/>
          <p:cNvSpPr txBox="1"/>
          <p:nvPr/>
        </p:nvSpPr>
        <p:spPr>
          <a:xfrm>
            <a:off x="153670" y="6991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/>
          <p:nvPr/>
        </p:nvSpPr>
        <p:spPr>
          <a:xfrm>
            <a:off x="3810000" y="228600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6" name="Google Shape;236;p20"/>
          <p:cNvGraphicFramePr/>
          <p:nvPr>
            <p:extLst>
              <p:ext uri="{D42A27DB-BD31-4B8C-83A1-F6EECF244321}">
                <p14:modId xmlns:p14="http://schemas.microsoft.com/office/powerpoint/2010/main" val="1600442639"/>
              </p:ext>
            </p:extLst>
          </p:nvPr>
        </p:nvGraphicFramePr>
        <p:xfrm>
          <a:off x="91440" y="19050"/>
          <a:ext cx="11995750" cy="65944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50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44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교수 정보 페이지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URQ03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 학생 확인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교수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교수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정보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2.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담당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학생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리스트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목록에서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학생을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선택하면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학생의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프로필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화면으로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넘어간다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7" name="Google Shape;237;p20"/>
          <p:cNvGraphicFramePr/>
          <p:nvPr/>
        </p:nvGraphicFramePr>
        <p:xfrm>
          <a:off x="2337250" y="648100"/>
          <a:ext cx="5972100" cy="24343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9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1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교원번호</a:t>
                      </a:r>
                      <a:endParaRPr sz="13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568827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직책</a:t>
                      </a:r>
                      <a:endParaRPr sz="13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성명</a:t>
                      </a:r>
                      <a:endParaRPr sz="13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김영배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세부전공</a:t>
                      </a:r>
                      <a:endParaRPr sz="13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언론영상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성별</a:t>
                      </a:r>
                      <a:endParaRPr sz="13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국적</a:t>
                      </a:r>
                      <a:endParaRPr sz="13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대한민국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8" name="Google Shape;238;p20"/>
          <p:cNvSpPr txBox="1"/>
          <p:nvPr/>
        </p:nvSpPr>
        <p:spPr>
          <a:xfrm>
            <a:off x="229870" y="5467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9" name="Google Shape;2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25" y="1050425"/>
            <a:ext cx="2090500" cy="2090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0" name="Google Shape;240;p20"/>
          <p:cNvGraphicFramePr/>
          <p:nvPr>
            <p:extLst>
              <p:ext uri="{D42A27DB-BD31-4B8C-83A1-F6EECF244321}">
                <p14:modId xmlns:p14="http://schemas.microsoft.com/office/powerpoint/2010/main" val="3194625193"/>
              </p:ext>
            </p:extLst>
          </p:nvPr>
        </p:nvGraphicFramePr>
        <p:xfrm>
          <a:off x="382875" y="3558550"/>
          <a:ext cx="7923600" cy="17067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lt1"/>
                          </a:solidFill>
                        </a:rPr>
                        <a:t>연도</a:t>
                      </a:r>
                      <a:endParaRPr sz="16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학기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강좌번호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교과목명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학점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이수 구분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2022</a:t>
                      </a:r>
                      <a:endParaRPr sz="16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1</a:t>
                      </a:r>
                      <a:endParaRPr sz="1600"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15244-01</a:t>
                      </a:r>
                      <a:endParaRPr sz="1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언론경영</a:t>
                      </a:r>
                      <a:endParaRPr sz="1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3</a:t>
                      </a:r>
                      <a:endParaRPr sz="1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전공선택</a:t>
                      </a:r>
                      <a:endParaRPr sz="1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2022</a:t>
                      </a:r>
                      <a:endParaRPr sz="1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1</a:t>
                      </a:r>
                      <a:endParaRPr sz="1600"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16865-02</a:t>
                      </a:r>
                      <a:endParaRPr sz="1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뉴미디어</a:t>
                      </a:r>
                      <a:endParaRPr sz="1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3</a:t>
                      </a:r>
                      <a:endParaRPr sz="1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chemeClr val="dk1"/>
                          </a:solidFill>
                        </a:rPr>
                        <a:t>전공선택</a:t>
                      </a:r>
                      <a:endParaRPr sz="1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2022</a:t>
                      </a:r>
                      <a:endParaRPr sz="1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1</a:t>
                      </a:r>
                      <a:endParaRPr sz="1600"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42817-01</a:t>
                      </a:r>
                      <a:endParaRPr sz="1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/>
                        <a:t>미디어산업</a:t>
                      </a:r>
                      <a:endParaRPr sz="16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3</a:t>
                      </a:r>
                      <a:endParaRPr sz="1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chemeClr val="dk1"/>
                          </a:solidFill>
                        </a:rPr>
                        <a:t>전공선택</a:t>
                      </a:r>
                      <a:endParaRPr sz="16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1" name="Google Shape;241;p20"/>
          <p:cNvSpPr txBox="1"/>
          <p:nvPr/>
        </p:nvSpPr>
        <p:spPr>
          <a:xfrm>
            <a:off x="370674" y="3183600"/>
            <a:ext cx="3180393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</a:t>
            </a: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강의</a:t>
            </a: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en-US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펼치기</a:t>
            </a: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20"/>
          <p:cNvSpPr txBox="1"/>
          <p:nvPr/>
        </p:nvSpPr>
        <p:spPr>
          <a:xfrm>
            <a:off x="370675" y="5241000"/>
            <a:ext cx="3180392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</a:t>
            </a: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</a:t>
            </a: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en-US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펼치기</a:t>
            </a: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3" name="Google Shape;243;p20"/>
          <p:cNvGraphicFramePr/>
          <p:nvPr/>
        </p:nvGraphicFramePr>
        <p:xfrm>
          <a:off x="382800" y="5633800"/>
          <a:ext cx="7923600" cy="914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학번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이름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전공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학년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연락처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학적 상태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8974465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아무개</a:t>
                      </a:r>
                      <a:endParaRPr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언론영상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3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xxxx-xxxx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재학중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4" name="Google Shape;244;p20"/>
          <p:cNvSpPr txBox="1"/>
          <p:nvPr/>
        </p:nvSpPr>
        <p:spPr>
          <a:xfrm>
            <a:off x="306070" y="55759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20"/>
          <p:cNvSpPr/>
          <p:nvPr/>
        </p:nvSpPr>
        <p:spPr>
          <a:xfrm>
            <a:off x="347550" y="653400"/>
            <a:ext cx="8035200" cy="4615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" name="Google Shape;277;p23"/>
          <p:cNvGraphicFramePr/>
          <p:nvPr>
            <p:extLst>
              <p:ext uri="{D42A27DB-BD31-4B8C-83A1-F6EECF244321}">
                <p14:modId xmlns:p14="http://schemas.microsoft.com/office/powerpoint/2010/main" val="1203809928"/>
              </p:ext>
            </p:extLst>
          </p:nvPr>
        </p:nvGraphicFramePr>
        <p:xfrm>
          <a:off x="91440" y="19050"/>
          <a:ext cx="11995750" cy="65944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50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45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 교수 조회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URQ03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프로필</a:t>
                      </a: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교수의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프로필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정보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22860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2.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교수의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담당강의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정보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교수의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프로필을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할 수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8" name="Google Shape;278;p23"/>
          <p:cNvSpPr txBox="1"/>
          <p:nvPr/>
        </p:nvSpPr>
        <p:spPr>
          <a:xfrm>
            <a:off x="3810000" y="228600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25" y="749900"/>
            <a:ext cx="2090500" cy="2090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0" name="Google Shape;280;p23"/>
          <p:cNvGraphicFramePr/>
          <p:nvPr/>
        </p:nvGraphicFramePr>
        <p:xfrm>
          <a:off x="2274625" y="643950"/>
          <a:ext cx="6031800" cy="36064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0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7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0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학력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교수 학력 사항</a:t>
                      </a: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경력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교수 경력 사항</a:t>
                      </a: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연구실적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교수 연구 실적</a:t>
                      </a: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1" name="Google Shape;281;p23"/>
          <p:cNvSpPr txBox="1"/>
          <p:nvPr/>
        </p:nvSpPr>
        <p:spPr>
          <a:xfrm>
            <a:off x="137025" y="2913650"/>
            <a:ext cx="1908900" cy="14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언론영상학과</a:t>
            </a:r>
            <a:endParaRPr sz="1300"/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/>
              <a:t>김영배 교수</a:t>
            </a:r>
            <a:endParaRPr sz="1300" b="1"/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XX관 408호 </a:t>
            </a:r>
            <a:endParaRPr sz="1200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TEL) XXX-XXXX</a:t>
            </a:r>
            <a:endParaRPr sz="1200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????@univ.ac</a:t>
            </a:r>
            <a:endParaRPr sz="1200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graphicFrame>
        <p:nvGraphicFramePr>
          <p:cNvPr id="282" name="Google Shape;282;p23"/>
          <p:cNvGraphicFramePr/>
          <p:nvPr>
            <p:extLst>
              <p:ext uri="{D42A27DB-BD31-4B8C-83A1-F6EECF244321}">
                <p14:modId xmlns:p14="http://schemas.microsoft.com/office/powerpoint/2010/main" val="1045828199"/>
              </p:ext>
            </p:extLst>
          </p:nvPr>
        </p:nvGraphicFramePr>
        <p:xfrm>
          <a:off x="382875" y="4930150"/>
          <a:ext cx="7923600" cy="1584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연도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학기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강좌번호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교과목명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학점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이수 구분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/>
                        <a:t>2022</a:t>
                      </a:r>
                      <a:endParaRPr sz="14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1</a:t>
                      </a:r>
                      <a:endParaRPr sz="1400"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15244-01</a:t>
                      </a:r>
                      <a:endParaRPr sz="14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언론경영</a:t>
                      </a:r>
                      <a:endParaRPr sz="14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3</a:t>
                      </a:r>
                      <a:endParaRPr sz="14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전공선택</a:t>
                      </a:r>
                      <a:endParaRPr sz="14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2022</a:t>
                      </a:r>
                      <a:endParaRPr sz="14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1</a:t>
                      </a:r>
                      <a:endParaRPr sz="1400"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16865-02</a:t>
                      </a:r>
                      <a:endParaRPr sz="14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뉴미디어</a:t>
                      </a:r>
                      <a:endParaRPr sz="14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3</a:t>
                      </a:r>
                      <a:endParaRPr sz="14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chemeClr val="dk1"/>
                          </a:solidFill>
                        </a:rPr>
                        <a:t>전공선택</a:t>
                      </a:r>
                      <a:endParaRPr sz="14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2022</a:t>
                      </a:r>
                      <a:endParaRPr sz="14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1</a:t>
                      </a:r>
                      <a:endParaRPr sz="1400"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42817-01</a:t>
                      </a:r>
                      <a:endParaRPr sz="14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미디어산업</a:t>
                      </a:r>
                      <a:endParaRPr sz="14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3</a:t>
                      </a:r>
                      <a:endParaRPr sz="14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</a:rPr>
                        <a:t>전공선택</a:t>
                      </a:r>
                      <a:endParaRPr sz="14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3" name="Google Shape;283;p23"/>
          <p:cNvSpPr txBox="1"/>
          <p:nvPr/>
        </p:nvSpPr>
        <p:spPr>
          <a:xfrm>
            <a:off x="370675" y="4555200"/>
            <a:ext cx="18789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 강의 목록</a:t>
            </a:r>
            <a:endParaRPr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23"/>
          <p:cNvSpPr/>
          <p:nvPr/>
        </p:nvSpPr>
        <p:spPr>
          <a:xfrm>
            <a:off x="203000" y="561250"/>
            <a:ext cx="8287200" cy="3904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3"/>
          <p:cNvSpPr txBox="1"/>
          <p:nvPr/>
        </p:nvSpPr>
        <p:spPr>
          <a:xfrm>
            <a:off x="153670" y="5467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" name="Google Shape;286;p23"/>
          <p:cNvSpPr/>
          <p:nvPr/>
        </p:nvSpPr>
        <p:spPr>
          <a:xfrm>
            <a:off x="262700" y="4561550"/>
            <a:ext cx="8227500" cy="195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3"/>
          <p:cNvSpPr txBox="1"/>
          <p:nvPr/>
        </p:nvSpPr>
        <p:spPr>
          <a:xfrm>
            <a:off x="153670" y="45091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"/>
          <p:cNvSpPr txBox="1"/>
          <p:nvPr/>
        </p:nvSpPr>
        <p:spPr>
          <a:xfrm>
            <a:off x="3810000" y="228600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2" name="Google Shape;262;p22"/>
          <p:cNvGraphicFramePr/>
          <p:nvPr>
            <p:extLst>
              <p:ext uri="{D42A27DB-BD31-4B8C-83A1-F6EECF244321}">
                <p14:modId xmlns:p14="http://schemas.microsoft.com/office/powerpoint/2010/main" val="241027986"/>
              </p:ext>
            </p:extLst>
          </p:nvPr>
        </p:nvGraphicFramePr>
        <p:xfrm>
          <a:off x="91440" y="19050"/>
          <a:ext cx="11995750" cy="65944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50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46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 학사 정보 페이지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URQ03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 정보 페이지 및 </a:t>
                      </a: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 및 </a:t>
                      </a: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 신청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학생의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학사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정보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2.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정보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열람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버튼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3.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지도교수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변경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신청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버튼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해당교수의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넘어간다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항목이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출현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63" name="Google Shape;2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50" y="978500"/>
            <a:ext cx="1745825" cy="1745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4" name="Google Shape;264;p22"/>
          <p:cNvGraphicFramePr/>
          <p:nvPr>
            <p:extLst>
              <p:ext uri="{D42A27DB-BD31-4B8C-83A1-F6EECF244321}">
                <p14:modId xmlns:p14="http://schemas.microsoft.com/office/powerpoint/2010/main" val="440547172"/>
              </p:ext>
            </p:extLst>
          </p:nvPr>
        </p:nvGraphicFramePr>
        <p:xfrm>
          <a:off x="2330300" y="662000"/>
          <a:ext cx="5934450" cy="3271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8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9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9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5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학번</a:t>
                      </a:r>
                      <a:endParaRPr sz="11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4974465</a:t>
                      </a:r>
                      <a:endParaRPr sz="1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학적 상태</a:t>
                      </a:r>
                      <a:endParaRPr sz="11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재학중</a:t>
                      </a:r>
                      <a:endParaRPr sz="1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학년(학기)</a:t>
                      </a:r>
                      <a:endParaRPr sz="11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3학년</a:t>
                      </a:r>
                      <a:endParaRPr sz="1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성명</a:t>
                      </a:r>
                      <a:endParaRPr sz="11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아무개</a:t>
                      </a:r>
                      <a:endParaRPr sz="1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소속대학</a:t>
                      </a:r>
                      <a:endParaRPr sz="11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사회과학</a:t>
                      </a:r>
                      <a:endParaRPr sz="1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전공</a:t>
                      </a:r>
                      <a:endParaRPr sz="14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언론영상</a:t>
                      </a:r>
                      <a:endParaRPr sz="1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성별</a:t>
                      </a:r>
                      <a:endParaRPr sz="11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</a:t>
                      </a:r>
                      <a:endParaRPr sz="1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국적</a:t>
                      </a:r>
                      <a:endParaRPr sz="11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대한민국</a:t>
                      </a:r>
                      <a:endParaRPr sz="1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주야 구분</a:t>
                      </a:r>
                      <a:endParaRPr sz="14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주간</a:t>
                      </a:r>
                      <a:endParaRPr sz="1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endParaRPr sz="11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김영배</a:t>
                      </a:r>
                      <a:endParaRPr sz="1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endParaRPr sz="11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asb@naver.com</a:t>
                      </a:r>
                      <a:endParaRPr sz="14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연락처</a:t>
                      </a:r>
                      <a:endParaRPr sz="14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010-2574-1579</a:t>
                      </a:r>
                      <a:endParaRPr sz="1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공개여부</a:t>
                      </a:r>
                      <a:endParaRPr sz="11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SMS/이메일 수신여부</a:t>
                      </a:r>
                      <a:endParaRPr sz="10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5" name="Google Shape;265;p22"/>
          <p:cNvSpPr/>
          <p:nvPr/>
        </p:nvSpPr>
        <p:spPr>
          <a:xfrm>
            <a:off x="678012" y="3029787"/>
            <a:ext cx="1182300" cy="28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사진</a:t>
            </a:r>
            <a:r>
              <a:rPr lang="en-US" sz="1400" dirty="0"/>
              <a:t> </a:t>
            </a:r>
            <a:r>
              <a:rPr lang="en-US" sz="1400" dirty="0" err="1"/>
              <a:t>등록</a:t>
            </a:r>
            <a:endParaRPr sz="1400" dirty="0"/>
          </a:p>
        </p:txBody>
      </p:sp>
      <p:sp>
        <p:nvSpPr>
          <p:cNvPr id="266" name="Google Shape;266;p22"/>
          <p:cNvSpPr/>
          <p:nvPr/>
        </p:nvSpPr>
        <p:spPr>
          <a:xfrm>
            <a:off x="4264750" y="2412125"/>
            <a:ext cx="1407300" cy="28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지도</a:t>
            </a:r>
            <a:r>
              <a:rPr lang="en-US" sz="1400" dirty="0"/>
              <a:t> </a:t>
            </a:r>
            <a:r>
              <a:rPr lang="en-US" sz="1400" dirty="0" err="1"/>
              <a:t>교수</a:t>
            </a:r>
            <a:r>
              <a:rPr lang="en-US" sz="1400" dirty="0"/>
              <a:t> </a:t>
            </a:r>
            <a:r>
              <a:rPr lang="en-US" sz="1400" dirty="0" err="1"/>
              <a:t>정보</a:t>
            </a:r>
            <a:r>
              <a:rPr lang="en-US" sz="1400" dirty="0"/>
              <a:t> </a:t>
            </a:r>
            <a:endParaRPr sz="1400" dirty="0"/>
          </a:p>
        </p:txBody>
      </p:sp>
      <p:sp>
        <p:nvSpPr>
          <p:cNvPr id="267" name="Google Shape;267;p22"/>
          <p:cNvSpPr/>
          <p:nvPr/>
        </p:nvSpPr>
        <p:spPr>
          <a:xfrm>
            <a:off x="5864944" y="2400176"/>
            <a:ext cx="1839000" cy="28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지도</a:t>
            </a:r>
            <a:r>
              <a:rPr lang="en-US" sz="1400" dirty="0"/>
              <a:t> </a:t>
            </a:r>
            <a:r>
              <a:rPr lang="en-US" sz="1400" dirty="0" err="1"/>
              <a:t>교수</a:t>
            </a:r>
            <a:r>
              <a:rPr lang="en-US" sz="1400" dirty="0"/>
              <a:t> </a:t>
            </a:r>
            <a:r>
              <a:rPr lang="en-US" sz="1400" dirty="0" err="1"/>
              <a:t>변경</a:t>
            </a:r>
            <a:r>
              <a:rPr lang="en-US" sz="1400" dirty="0"/>
              <a:t> </a:t>
            </a:r>
            <a:r>
              <a:rPr lang="en-US" sz="1400" dirty="0" err="1"/>
              <a:t>신청</a:t>
            </a:r>
            <a:endParaRPr sz="1400" dirty="0"/>
          </a:p>
        </p:txBody>
      </p:sp>
      <p:sp>
        <p:nvSpPr>
          <p:cNvPr id="268" name="Google Shape;268;p22"/>
          <p:cNvSpPr/>
          <p:nvPr/>
        </p:nvSpPr>
        <p:spPr>
          <a:xfrm>
            <a:off x="245825" y="596824"/>
            <a:ext cx="8215500" cy="3678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2"/>
          <p:cNvSpPr txBox="1"/>
          <p:nvPr/>
        </p:nvSpPr>
        <p:spPr>
          <a:xfrm>
            <a:off x="153670" y="5467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p22"/>
          <p:cNvSpPr txBox="1"/>
          <p:nvPr/>
        </p:nvSpPr>
        <p:spPr>
          <a:xfrm>
            <a:off x="4180329" y="2370982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p22"/>
          <p:cNvSpPr txBox="1"/>
          <p:nvPr/>
        </p:nvSpPr>
        <p:spPr>
          <a:xfrm>
            <a:off x="5792470" y="2335159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/>
          <p:nvPr/>
        </p:nvSpPr>
        <p:spPr>
          <a:xfrm>
            <a:off x="3810000" y="228600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3" name="Google Shape;293;p24"/>
          <p:cNvGraphicFramePr/>
          <p:nvPr>
            <p:extLst>
              <p:ext uri="{D42A27DB-BD31-4B8C-83A1-F6EECF244321}">
                <p14:modId xmlns:p14="http://schemas.microsoft.com/office/powerpoint/2010/main" val="4127610387"/>
              </p:ext>
            </p:extLst>
          </p:nvPr>
        </p:nvGraphicFramePr>
        <p:xfrm>
          <a:off x="91440" y="19050"/>
          <a:ext cx="11995750" cy="65944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50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DV0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47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변경 신청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URQ03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변경 신청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변경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신청에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필요한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항목을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작성하는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영역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2.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변경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신청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버튼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3.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변경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신청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접수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알림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클릭하면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신청페이지의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기입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행정처로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전송되고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신청이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접수되었다는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알림이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나온다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94" name="Google Shape;2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50" y="902300"/>
            <a:ext cx="1745825" cy="1745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5" name="Google Shape;295;p24"/>
          <p:cNvGraphicFramePr/>
          <p:nvPr>
            <p:extLst>
              <p:ext uri="{D42A27DB-BD31-4B8C-83A1-F6EECF244321}">
                <p14:modId xmlns:p14="http://schemas.microsoft.com/office/powerpoint/2010/main" val="3002294452"/>
              </p:ext>
            </p:extLst>
          </p:nvPr>
        </p:nvGraphicFramePr>
        <p:xfrm>
          <a:off x="2254100" y="662000"/>
          <a:ext cx="5934450" cy="3271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8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9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9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5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학번</a:t>
                      </a:r>
                      <a:endParaRPr sz="11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8974465</a:t>
                      </a:r>
                      <a:endParaRPr sz="1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학적 상태</a:t>
                      </a:r>
                      <a:endParaRPr sz="11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재학중</a:t>
                      </a:r>
                      <a:endParaRPr sz="1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학년(학기)</a:t>
                      </a:r>
                      <a:endParaRPr sz="11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3학년</a:t>
                      </a:r>
                      <a:endParaRPr sz="1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성명</a:t>
                      </a:r>
                      <a:endParaRPr sz="11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아무개</a:t>
                      </a:r>
                      <a:endParaRPr sz="14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소속대학</a:t>
                      </a:r>
                      <a:endParaRPr sz="11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사회과학</a:t>
                      </a:r>
                      <a:endParaRPr sz="1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전공</a:t>
                      </a:r>
                      <a:endParaRPr sz="14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언론영상</a:t>
                      </a:r>
                      <a:endParaRPr sz="1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성별</a:t>
                      </a:r>
                      <a:endParaRPr sz="11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</a:t>
                      </a:r>
                      <a:endParaRPr sz="1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국적</a:t>
                      </a:r>
                      <a:endParaRPr sz="11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대한민국</a:t>
                      </a:r>
                      <a:endParaRPr sz="1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주야 구분</a:t>
                      </a:r>
                      <a:endParaRPr sz="14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주간</a:t>
                      </a:r>
                      <a:endParaRPr sz="1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endParaRPr sz="11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김영배</a:t>
                      </a:r>
                      <a:endParaRPr sz="1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endParaRPr sz="11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asb@naver.com</a:t>
                      </a:r>
                      <a:endParaRPr sz="1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연락처</a:t>
                      </a:r>
                      <a:endParaRPr sz="14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010-2574-1579</a:t>
                      </a:r>
                      <a:endParaRPr sz="1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공개여부</a:t>
                      </a:r>
                      <a:endParaRPr sz="11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SMS/이메일 수신여부</a:t>
                      </a:r>
                      <a:endParaRPr sz="10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7" name="Google Shape;297;p24"/>
          <p:cNvSpPr/>
          <p:nvPr/>
        </p:nvSpPr>
        <p:spPr>
          <a:xfrm>
            <a:off x="4264750" y="2412125"/>
            <a:ext cx="1407300" cy="28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지도 교수 정보 </a:t>
            </a:r>
            <a:endParaRPr/>
          </a:p>
        </p:txBody>
      </p:sp>
      <p:sp>
        <p:nvSpPr>
          <p:cNvPr id="298" name="Google Shape;298;p24"/>
          <p:cNvSpPr/>
          <p:nvPr/>
        </p:nvSpPr>
        <p:spPr>
          <a:xfrm>
            <a:off x="5864944" y="2412118"/>
            <a:ext cx="1839000" cy="28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지도</a:t>
            </a:r>
            <a:r>
              <a:rPr lang="en-US" sz="1400" dirty="0"/>
              <a:t> </a:t>
            </a:r>
            <a:r>
              <a:rPr lang="en-US" sz="1400" dirty="0" err="1"/>
              <a:t>교수</a:t>
            </a:r>
            <a:r>
              <a:rPr lang="en-US" sz="1400" dirty="0"/>
              <a:t> </a:t>
            </a:r>
            <a:r>
              <a:rPr lang="en-US" sz="1400" dirty="0" err="1"/>
              <a:t>변경</a:t>
            </a:r>
            <a:r>
              <a:rPr lang="en-US" sz="1400" dirty="0"/>
              <a:t> </a:t>
            </a:r>
            <a:r>
              <a:rPr lang="en-US" sz="1400" dirty="0" err="1"/>
              <a:t>신청</a:t>
            </a:r>
            <a:endParaRPr sz="1400" dirty="0"/>
          </a:p>
        </p:txBody>
      </p:sp>
      <p:graphicFrame>
        <p:nvGraphicFramePr>
          <p:cNvPr id="299" name="Google Shape;299;p24"/>
          <p:cNvGraphicFramePr/>
          <p:nvPr>
            <p:extLst>
              <p:ext uri="{D42A27DB-BD31-4B8C-83A1-F6EECF244321}">
                <p14:modId xmlns:p14="http://schemas.microsoft.com/office/powerpoint/2010/main" val="188177208"/>
              </p:ext>
            </p:extLst>
          </p:nvPr>
        </p:nvGraphicFramePr>
        <p:xfrm>
          <a:off x="336544" y="4494825"/>
          <a:ext cx="7940550" cy="15905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2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3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변경 신청자 성명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/>
                        <a:t>아무개</a:t>
                      </a:r>
                      <a:endParaRPr sz="14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학번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8974465</a:t>
                      </a:r>
                      <a:endParaRPr sz="14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현재 지도교수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김영배</a:t>
                      </a:r>
                      <a:endParaRPr sz="14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지도교수 변경 사유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현재 지도교수와 맞지 않음</a:t>
                      </a:r>
                      <a:endParaRPr sz="1400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지도교수 지정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※ 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원하는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교수의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성명과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담당교과를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기입해주세요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. </a:t>
                      </a:r>
                      <a:endParaRPr sz="1400" dirty="0">
                        <a:solidFill>
                          <a:srgbClr val="888888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    미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기입시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무작위로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888888"/>
                          </a:solidFill>
                        </a:rPr>
                        <a:t>선별됩니다</a:t>
                      </a:r>
                      <a:r>
                        <a:rPr lang="en-US" sz="1400" dirty="0">
                          <a:solidFill>
                            <a:srgbClr val="888888"/>
                          </a:solidFill>
                        </a:rPr>
                        <a:t>.</a:t>
                      </a:r>
                      <a:endParaRPr sz="1400" dirty="0">
                        <a:solidFill>
                          <a:srgbClr val="888888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0" name="Google Shape;300;p24"/>
          <p:cNvSpPr txBox="1"/>
          <p:nvPr/>
        </p:nvSpPr>
        <p:spPr>
          <a:xfrm>
            <a:off x="260350" y="4111525"/>
            <a:ext cx="1917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지도교수 </a:t>
            </a:r>
            <a:r>
              <a: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r>
              <a:rPr lang="en-US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신청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24"/>
          <p:cNvSpPr/>
          <p:nvPr/>
        </p:nvSpPr>
        <p:spPr>
          <a:xfrm>
            <a:off x="3636343" y="6198243"/>
            <a:ext cx="1407300" cy="28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변경 신청 </a:t>
            </a:r>
            <a:endParaRPr/>
          </a:p>
        </p:txBody>
      </p:sp>
      <p:sp>
        <p:nvSpPr>
          <p:cNvPr id="302" name="Google Shape;302;p24"/>
          <p:cNvSpPr/>
          <p:nvPr/>
        </p:nvSpPr>
        <p:spPr>
          <a:xfrm>
            <a:off x="250775" y="4060025"/>
            <a:ext cx="8131800" cy="2483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4"/>
          <p:cNvSpPr txBox="1"/>
          <p:nvPr/>
        </p:nvSpPr>
        <p:spPr>
          <a:xfrm>
            <a:off x="165611" y="3959241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p24"/>
          <p:cNvSpPr txBox="1"/>
          <p:nvPr/>
        </p:nvSpPr>
        <p:spPr>
          <a:xfrm>
            <a:off x="3594611" y="6169041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5" name="Google Shape;305;p24"/>
          <p:cNvGrpSpPr/>
          <p:nvPr/>
        </p:nvGrpSpPr>
        <p:grpSpPr>
          <a:xfrm>
            <a:off x="2065875" y="2253275"/>
            <a:ext cx="3934500" cy="1332642"/>
            <a:chOff x="1695650" y="2045234"/>
            <a:chExt cx="3934500" cy="1468800"/>
          </a:xfrm>
        </p:grpSpPr>
        <p:sp>
          <p:nvSpPr>
            <p:cNvPr id="306" name="Google Shape;306;p24"/>
            <p:cNvSpPr/>
            <p:nvPr/>
          </p:nvSpPr>
          <p:spPr>
            <a:xfrm>
              <a:off x="1695650" y="2045234"/>
              <a:ext cx="3934500" cy="1468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 err="1"/>
                <a:t>지도</a:t>
              </a:r>
              <a:r>
                <a:rPr lang="en-US" sz="1400" dirty="0"/>
                <a:t> </a:t>
              </a:r>
              <a:r>
                <a:rPr lang="en-US" sz="1400" dirty="0" err="1"/>
                <a:t>교수</a:t>
              </a:r>
              <a:r>
                <a:rPr lang="en-US" sz="1400" dirty="0"/>
                <a:t> </a:t>
              </a:r>
              <a:r>
                <a:rPr lang="en-US" sz="1400" dirty="0" err="1"/>
                <a:t>변경</a:t>
              </a:r>
              <a:r>
                <a:rPr lang="en-US" sz="1400" dirty="0"/>
                <a:t> </a:t>
              </a:r>
              <a:r>
                <a:rPr lang="en-US" sz="1400" dirty="0" err="1"/>
                <a:t>신청이</a:t>
              </a:r>
              <a:r>
                <a:rPr lang="en-US" sz="1400" dirty="0"/>
                <a:t> </a:t>
              </a:r>
              <a:r>
                <a:rPr lang="en-US" sz="1400" dirty="0" err="1"/>
                <a:t>접수되었습니다</a:t>
              </a:r>
              <a:r>
                <a:rPr lang="en-US" sz="1400" dirty="0"/>
                <a:t>.</a:t>
              </a:r>
              <a:endParaRPr sz="1400" dirty="0"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4927300" y="2972325"/>
              <a:ext cx="570000" cy="2865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확인</a:t>
              </a:r>
              <a:endParaRPr sz="1200">
                <a:solidFill>
                  <a:schemeClr val="lt1"/>
                </a:solidFill>
              </a:endParaRPr>
            </a:p>
          </p:txBody>
        </p:sp>
      </p:grpSp>
      <p:sp>
        <p:nvSpPr>
          <p:cNvPr id="308" name="Google Shape;308;p24"/>
          <p:cNvSpPr txBox="1"/>
          <p:nvPr/>
        </p:nvSpPr>
        <p:spPr>
          <a:xfrm>
            <a:off x="1994411" y="2206641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p24"/>
          <p:cNvSpPr/>
          <p:nvPr/>
        </p:nvSpPr>
        <p:spPr>
          <a:xfrm>
            <a:off x="649585" y="2849400"/>
            <a:ext cx="1182300" cy="28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808080"/>
                </a:solidFill>
              </a:rPr>
              <a:t>사진</a:t>
            </a:r>
            <a:r>
              <a:rPr lang="en-US" sz="1400" dirty="0">
                <a:solidFill>
                  <a:srgbClr val="808080"/>
                </a:solidFill>
              </a:rPr>
              <a:t> </a:t>
            </a:r>
            <a:r>
              <a:rPr lang="en-US" sz="1400" dirty="0" err="1">
                <a:solidFill>
                  <a:srgbClr val="808080"/>
                </a:solidFill>
              </a:rPr>
              <a:t>등록</a:t>
            </a:r>
            <a:endParaRPr sz="1400" dirty="0">
              <a:solidFill>
                <a:srgbClr val="80808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096233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DV048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진로탐색 검사 문항 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교수는 진로탐색 검사 문답지를 조회하고 추가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수정할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진로탐색 검사 목록을 일목요연하게 확인이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각 행을 클릭 시 해당 검사의 상세 페이지로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기능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교수명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클릭 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교수 프로필 페이지로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진로탐색 검사를 신규로 생성할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A99766D1-ECC0-6806-C3A7-1FC0CA0B6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1" t="9176" r="7816" b="6670"/>
          <a:stretch/>
        </p:blipFill>
        <p:spPr>
          <a:xfrm>
            <a:off x="524641" y="1935475"/>
            <a:ext cx="7868604" cy="39469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706FFE-756A-0D1E-5558-35B468F1D000}"/>
              </a:ext>
            </a:extLst>
          </p:cNvPr>
          <p:cNvSpPr txBox="1"/>
          <p:nvPr/>
        </p:nvSpPr>
        <p:spPr>
          <a:xfrm>
            <a:off x="1200788" y="1039228"/>
            <a:ext cx="6599044" cy="58477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진로탐색 검사 문항 관리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E23F5E-9605-72B1-8CB4-8C5F5A3DE88C}"/>
              </a:ext>
            </a:extLst>
          </p:cNvPr>
          <p:cNvSpPr/>
          <p:nvPr/>
        </p:nvSpPr>
        <p:spPr>
          <a:xfrm>
            <a:off x="192588" y="1908687"/>
            <a:ext cx="192881" cy="2545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3FFA21-FABC-74B2-49FD-D532B801BF4D}"/>
              </a:ext>
            </a:extLst>
          </p:cNvPr>
          <p:cNvSpPr/>
          <p:nvPr/>
        </p:nvSpPr>
        <p:spPr>
          <a:xfrm>
            <a:off x="788570" y="2493403"/>
            <a:ext cx="134589" cy="2287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8D48F7-261E-A8D0-609B-1638AE507DBF}"/>
              </a:ext>
            </a:extLst>
          </p:cNvPr>
          <p:cNvSpPr/>
          <p:nvPr/>
        </p:nvSpPr>
        <p:spPr>
          <a:xfrm>
            <a:off x="3290248" y="553802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5B7654-762C-9D3A-F567-8CA6A7E43F83}"/>
              </a:ext>
            </a:extLst>
          </p:cNvPr>
          <p:cNvSpPr/>
          <p:nvPr/>
        </p:nvSpPr>
        <p:spPr>
          <a:xfrm>
            <a:off x="385469" y="1935475"/>
            <a:ext cx="8146948" cy="348878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C48FCD-E7DE-692F-D42E-31FFE3FF66B5}"/>
              </a:ext>
            </a:extLst>
          </p:cNvPr>
          <p:cNvSpPr/>
          <p:nvPr/>
        </p:nvSpPr>
        <p:spPr>
          <a:xfrm>
            <a:off x="5593000" y="252019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7AB655-E570-D973-F488-7150392399C5}"/>
              </a:ext>
            </a:extLst>
          </p:cNvPr>
          <p:cNvSpPr/>
          <p:nvPr/>
        </p:nvSpPr>
        <p:spPr>
          <a:xfrm>
            <a:off x="7325625" y="553802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34F80A-4616-1A77-145B-812C8BDD2F0B}"/>
              </a:ext>
            </a:extLst>
          </p:cNvPr>
          <p:cNvSpPr/>
          <p:nvPr/>
        </p:nvSpPr>
        <p:spPr>
          <a:xfrm>
            <a:off x="967743" y="2493403"/>
            <a:ext cx="4080590" cy="31147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D8F8ED-4F03-2CA8-5546-798DD1AA2A1F}"/>
              </a:ext>
            </a:extLst>
          </p:cNvPr>
          <p:cNvSpPr/>
          <p:nvPr/>
        </p:nvSpPr>
        <p:spPr>
          <a:xfrm>
            <a:off x="5771271" y="2522681"/>
            <a:ext cx="443098" cy="22200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6990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611945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DV049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진로탐색 검사 등록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교수는 진로탐색 검사 문답지를 신규로 생성 또는 기존 문항을 수정할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등록자의 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검사 문항 폼을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수정권한이 있는 사용자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관련학과 교수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는 검사 문항 선택 시 해당 칸이 텍스트박스로 전환되며 바로 수정이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문항을 추가할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신규등록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버튼으로 저장한다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D8212BF-4558-8EDB-8EC0-C9391AA9BA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" t="2289" r="5814"/>
          <a:stretch/>
        </p:blipFill>
        <p:spPr>
          <a:xfrm>
            <a:off x="1505433" y="1757625"/>
            <a:ext cx="6013208" cy="47940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706FFE-756A-0D1E-5558-35B468F1D000}"/>
              </a:ext>
            </a:extLst>
          </p:cNvPr>
          <p:cNvSpPr txBox="1"/>
          <p:nvPr/>
        </p:nvSpPr>
        <p:spPr>
          <a:xfrm>
            <a:off x="1200788" y="1039228"/>
            <a:ext cx="6599044" cy="58477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진로탐색 검사 등록</a:t>
            </a:r>
            <a:r>
              <a:rPr lang="en-US" altLang="ko-KR" sz="3200" b="1" dirty="0"/>
              <a:t>/</a:t>
            </a:r>
            <a:r>
              <a:rPr lang="ko-KR" altLang="en-US" sz="3200" b="1" dirty="0"/>
              <a:t>수정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E23F5E-9605-72B1-8CB4-8C5F5A3DE88C}"/>
              </a:ext>
            </a:extLst>
          </p:cNvPr>
          <p:cNvSpPr/>
          <p:nvPr/>
        </p:nvSpPr>
        <p:spPr>
          <a:xfrm>
            <a:off x="1312552" y="1784414"/>
            <a:ext cx="192881" cy="1954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3FFA21-FABC-74B2-49FD-D532B801BF4D}"/>
              </a:ext>
            </a:extLst>
          </p:cNvPr>
          <p:cNvSpPr/>
          <p:nvPr/>
        </p:nvSpPr>
        <p:spPr>
          <a:xfrm>
            <a:off x="1369686" y="2851521"/>
            <a:ext cx="192881" cy="2222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8D48F7-261E-A8D0-609B-1638AE507DBF}"/>
              </a:ext>
            </a:extLst>
          </p:cNvPr>
          <p:cNvSpPr/>
          <p:nvPr/>
        </p:nvSpPr>
        <p:spPr>
          <a:xfrm>
            <a:off x="1710983" y="522472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5B7654-762C-9D3A-F567-8CA6A7E43F83}"/>
              </a:ext>
            </a:extLst>
          </p:cNvPr>
          <p:cNvSpPr/>
          <p:nvPr/>
        </p:nvSpPr>
        <p:spPr>
          <a:xfrm>
            <a:off x="1505433" y="1784414"/>
            <a:ext cx="6013208" cy="102046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C48FCD-E7DE-692F-D42E-31FFE3FF66B5}"/>
              </a:ext>
            </a:extLst>
          </p:cNvPr>
          <p:cNvSpPr/>
          <p:nvPr/>
        </p:nvSpPr>
        <p:spPr>
          <a:xfrm>
            <a:off x="2716635" y="571991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34F80A-4616-1A77-145B-812C8BDD2F0B}"/>
              </a:ext>
            </a:extLst>
          </p:cNvPr>
          <p:cNvSpPr/>
          <p:nvPr/>
        </p:nvSpPr>
        <p:spPr>
          <a:xfrm>
            <a:off x="1550016" y="2851519"/>
            <a:ext cx="6013207" cy="328295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EA0F4E-C09F-BC23-C620-0BF429C344DD}"/>
              </a:ext>
            </a:extLst>
          </p:cNvPr>
          <p:cNvSpPr/>
          <p:nvPr/>
        </p:nvSpPr>
        <p:spPr>
          <a:xfrm>
            <a:off x="3960988" y="6203236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6007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475081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DV005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학적 변동 이력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학생의 학적 변동 이력을 조회한다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행정처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학적 변동 내역을 확인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기능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2B0000F4-FA90-1DB3-1AD1-E79B00649E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6" t="5134" r="16772" b="5136"/>
          <a:stretch/>
        </p:blipFill>
        <p:spPr>
          <a:xfrm>
            <a:off x="1180341" y="1913116"/>
            <a:ext cx="6733800" cy="40893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706FFE-756A-0D1E-5558-35B468F1D000}"/>
              </a:ext>
            </a:extLst>
          </p:cNvPr>
          <p:cNvSpPr txBox="1"/>
          <p:nvPr/>
        </p:nvSpPr>
        <p:spPr>
          <a:xfrm>
            <a:off x="1200788" y="1039228"/>
            <a:ext cx="6599044" cy="58477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학적 </a:t>
            </a:r>
            <a:r>
              <a:rPr lang="ko-KR" altLang="en-US" sz="3200" b="1"/>
              <a:t>변동 이력</a:t>
            </a:r>
            <a:endParaRPr lang="ko-KR" altLang="en-US" sz="32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DCBC39-B4D6-501F-420E-DCE65C1A7403}"/>
              </a:ext>
            </a:extLst>
          </p:cNvPr>
          <p:cNvSpPr/>
          <p:nvPr/>
        </p:nvSpPr>
        <p:spPr>
          <a:xfrm>
            <a:off x="894738" y="314569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6BA84C-401D-DBBA-484F-E7D6F0CF06CE}"/>
              </a:ext>
            </a:extLst>
          </p:cNvPr>
          <p:cNvSpPr/>
          <p:nvPr/>
        </p:nvSpPr>
        <p:spPr>
          <a:xfrm>
            <a:off x="908445" y="171540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A3694F-A66D-7B8D-BCF7-4293195D82CF}"/>
              </a:ext>
            </a:extLst>
          </p:cNvPr>
          <p:cNvSpPr/>
          <p:nvPr/>
        </p:nvSpPr>
        <p:spPr>
          <a:xfrm>
            <a:off x="1012054" y="1715408"/>
            <a:ext cx="6902087" cy="134310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3CB109-DB27-67C6-7BC9-E5C19B544A99}"/>
              </a:ext>
            </a:extLst>
          </p:cNvPr>
          <p:cNvSpPr/>
          <p:nvPr/>
        </p:nvSpPr>
        <p:spPr>
          <a:xfrm>
            <a:off x="1073911" y="3145692"/>
            <a:ext cx="6840230" cy="230787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BF64CD-03F8-F8DC-F587-64325FE37850}"/>
              </a:ext>
            </a:extLst>
          </p:cNvPr>
          <p:cNvSpPr/>
          <p:nvPr/>
        </p:nvSpPr>
        <p:spPr>
          <a:xfrm>
            <a:off x="3242589" y="5575835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641977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481021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DV050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진로탐색 검사 응답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학생은 진로탐색 검사를 수행할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수검자의 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검사 문항 폼을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각 문항에 대한 응답을 진행한다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라디오버튼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버튼으로 검사를 완료한다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일부 항목 응답 누락 시 경고창이 표시되고 완료 처리 안 됨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FAB538B-78E7-828C-8639-8601CAAC8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88" y="1692769"/>
            <a:ext cx="6571326" cy="45592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706FFE-756A-0D1E-5558-35B468F1D000}"/>
              </a:ext>
            </a:extLst>
          </p:cNvPr>
          <p:cNvSpPr txBox="1"/>
          <p:nvPr/>
        </p:nvSpPr>
        <p:spPr>
          <a:xfrm>
            <a:off x="1200788" y="1039228"/>
            <a:ext cx="6599044" cy="58477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진로탐색 검사 실시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E23F5E-9605-72B1-8CB4-8C5F5A3DE88C}"/>
              </a:ext>
            </a:extLst>
          </p:cNvPr>
          <p:cNvSpPr/>
          <p:nvPr/>
        </p:nvSpPr>
        <p:spPr>
          <a:xfrm>
            <a:off x="1312552" y="1784414"/>
            <a:ext cx="192881" cy="1954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3FFA21-FABC-74B2-49FD-D532B801BF4D}"/>
              </a:ext>
            </a:extLst>
          </p:cNvPr>
          <p:cNvSpPr/>
          <p:nvPr/>
        </p:nvSpPr>
        <p:spPr>
          <a:xfrm>
            <a:off x="1330211" y="2836599"/>
            <a:ext cx="192717" cy="2222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8D48F7-261E-A8D0-609B-1638AE507DBF}"/>
              </a:ext>
            </a:extLst>
          </p:cNvPr>
          <p:cNvSpPr/>
          <p:nvPr/>
        </p:nvSpPr>
        <p:spPr>
          <a:xfrm>
            <a:off x="4140161" y="291441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5B7654-762C-9D3A-F567-8CA6A7E43F83}"/>
              </a:ext>
            </a:extLst>
          </p:cNvPr>
          <p:cNvSpPr/>
          <p:nvPr/>
        </p:nvSpPr>
        <p:spPr>
          <a:xfrm>
            <a:off x="1505433" y="1784414"/>
            <a:ext cx="6013208" cy="102046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34F80A-4616-1A77-145B-812C8BDD2F0B}"/>
              </a:ext>
            </a:extLst>
          </p:cNvPr>
          <p:cNvSpPr/>
          <p:nvPr/>
        </p:nvSpPr>
        <p:spPr>
          <a:xfrm>
            <a:off x="1510542" y="2836597"/>
            <a:ext cx="6008100" cy="328295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EA0F4E-C09F-BC23-C620-0BF429C344DD}"/>
              </a:ext>
            </a:extLst>
          </p:cNvPr>
          <p:cNvSpPr/>
          <p:nvPr/>
        </p:nvSpPr>
        <p:spPr>
          <a:xfrm>
            <a:off x="3960988" y="571991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72728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247773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진로탐색 검사 결과 조회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URQ035, URQ036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담당 교수는 진로탐색 검사 결과를 조회할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교수는 담당 학생의 진로탐색 검사 결과를 일목요연하게 확인이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각 행을 클릭 시 해당 검사 결과의 상세 페이지로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학생명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클릭 시 단일 학생의 학적 사항 페이지로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검사 코드 클릭 시 검사 문항 샘플 화면으로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기능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4CFA074E-622E-405C-D6BB-C5A9C6C5BD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" t="9637" r="7505" b="6189"/>
          <a:stretch/>
        </p:blipFill>
        <p:spPr>
          <a:xfrm>
            <a:off x="385469" y="1935475"/>
            <a:ext cx="8156017" cy="4056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706FFE-756A-0D1E-5558-35B468F1D000}"/>
              </a:ext>
            </a:extLst>
          </p:cNvPr>
          <p:cNvSpPr txBox="1"/>
          <p:nvPr/>
        </p:nvSpPr>
        <p:spPr>
          <a:xfrm>
            <a:off x="1200788" y="1039228"/>
            <a:ext cx="6599044" cy="58477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진로탐색 검사 결과 조회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E23F5E-9605-72B1-8CB4-8C5F5A3DE88C}"/>
              </a:ext>
            </a:extLst>
          </p:cNvPr>
          <p:cNvSpPr/>
          <p:nvPr/>
        </p:nvSpPr>
        <p:spPr>
          <a:xfrm>
            <a:off x="192588" y="1908687"/>
            <a:ext cx="192881" cy="2545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3FFA21-FABC-74B2-49FD-D532B801BF4D}"/>
              </a:ext>
            </a:extLst>
          </p:cNvPr>
          <p:cNvSpPr/>
          <p:nvPr/>
        </p:nvSpPr>
        <p:spPr>
          <a:xfrm>
            <a:off x="481919" y="2489143"/>
            <a:ext cx="204068" cy="2287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8D48F7-261E-A8D0-609B-1638AE507DBF}"/>
              </a:ext>
            </a:extLst>
          </p:cNvPr>
          <p:cNvSpPr/>
          <p:nvPr/>
        </p:nvSpPr>
        <p:spPr>
          <a:xfrm>
            <a:off x="2472601" y="255003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5B7654-762C-9D3A-F567-8CA6A7E43F83}"/>
              </a:ext>
            </a:extLst>
          </p:cNvPr>
          <p:cNvSpPr/>
          <p:nvPr/>
        </p:nvSpPr>
        <p:spPr>
          <a:xfrm>
            <a:off x="385469" y="1935475"/>
            <a:ext cx="8146948" cy="348878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C48FCD-E7DE-692F-D42E-31FFE3FF66B5}"/>
              </a:ext>
            </a:extLst>
          </p:cNvPr>
          <p:cNvSpPr/>
          <p:nvPr/>
        </p:nvSpPr>
        <p:spPr>
          <a:xfrm>
            <a:off x="7403977" y="2507640"/>
            <a:ext cx="209792" cy="2123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7AB655-E570-D973-F488-7150392399C5}"/>
              </a:ext>
            </a:extLst>
          </p:cNvPr>
          <p:cNvSpPr/>
          <p:nvPr/>
        </p:nvSpPr>
        <p:spPr>
          <a:xfrm>
            <a:off x="3138517" y="553802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34F80A-4616-1A77-145B-812C8BDD2F0B}"/>
              </a:ext>
            </a:extLst>
          </p:cNvPr>
          <p:cNvSpPr/>
          <p:nvPr/>
        </p:nvSpPr>
        <p:spPr>
          <a:xfrm>
            <a:off x="685987" y="2489143"/>
            <a:ext cx="6717990" cy="31147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D8F8ED-4F03-2CA8-5546-798DD1AA2A1F}"/>
              </a:ext>
            </a:extLst>
          </p:cNvPr>
          <p:cNvSpPr/>
          <p:nvPr/>
        </p:nvSpPr>
        <p:spPr>
          <a:xfrm>
            <a:off x="2651773" y="2550033"/>
            <a:ext cx="576331" cy="22200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4782E9-B90E-0D97-E390-F8D50515EFA9}"/>
              </a:ext>
            </a:extLst>
          </p:cNvPr>
          <p:cNvSpPr/>
          <p:nvPr/>
        </p:nvSpPr>
        <p:spPr>
          <a:xfrm>
            <a:off x="7583150" y="2533578"/>
            <a:ext cx="674821" cy="23846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3390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DC1184-6245-9F39-C910-955C92415113}"/>
              </a:ext>
            </a:extLst>
          </p:cNvPr>
          <p:cNvSpPr/>
          <p:nvPr/>
        </p:nvSpPr>
        <p:spPr>
          <a:xfrm>
            <a:off x="696684" y="1201783"/>
            <a:ext cx="7410995" cy="505968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985650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스케줄 관리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교수가 상담이 가능한 날짜를 지정하는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체크가 된 날짜에는 상담 신청이 불가능하다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캘린더의 월 단위를 이동할 수 있다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모든 날짜의 체크박스에 체크를 하는 버튼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체크된 박스를 저장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수정된 박스를 취소하고 마지막에 저장된 상태로 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변환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ABE8B62-5B5B-94C3-A5D1-D21CB89DEC0B}"/>
              </a:ext>
            </a:extLst>
          </p:cNvPr>
          <p:cNvSpPr/>
          <p:nvPr/>
        </p:nvSpPr>
        <p:spPr>
          <a:xfrm>
            <a:off x="6351943" y="5597328"/>
            <a:ext cx="588786" cy="37674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저장</a:t>
            </a:r>
            <a:endParaRPr lang="ko-KR" altLang="en-US" sz="105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E48155E-36CE-4379-8612-B874CF7F56D1}"/>
              </a:ext>
            </a:extLst>
          </p:cNvPr>
          <p:cNvSpPr/>
          <p:nvPr/>
        </p:nvSpPr>
        <p:spPr>
          <a:xfrm>
            <a:off x="7092171" y="5597328"/>
            <a:ext cx="588786" cy="37674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리셋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B46363B-32F1-619A-7437-20E3C39E873D}"/>
              </a:ext>
            </a:extLst>
          </p:cNvPr>
          <p:cNvSpPr/>
          <p:nvPr/>
        </p:nvSpPr>
        <p:spPr>
          <a:xfrm>
            <a:off x="5596265" y="5597328"/>
            <a:ext cx="588786" cy="37674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전체 선택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B571D83-D172-1102-02C8-E8DCD9928694}"/>
              </a:ext>
            </a:extLst>
          </p:cNvPr>
          <p:cNvGraphicFramePr>
            <a:graphicFrameLocks noGrp="1"/>
          </p:cNvGraphicFramePr>
          <p:nvPr/>
        </p:nvGraphicFramePr>
        <p:xfrm>
          <a:off x="1087320" y="1568122"/>
          <a:ext cx="6629721" cy="351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03">
                  <a:extLst>
                    <a:ext uri="{9D8B030D-6E8A-4147-A177-3AD203B41FA5}">
                      <a16:colId xmlns:a16="http://schemas.microsoft.com/office/drawing/2014/main" val="4100921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4189196246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1495539322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1719167964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2057982879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4055331401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742066168"/>
                    </a:ext>
                  </a:extLst>
                </a:gridCol>
              </a:tblGrid>
              <a:tr h="585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6646656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51754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495526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009924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16596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95570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125A75-3888-4E19-83C2-1D453EA381D0}"/>
              </a:ext>
            </a:extLst>
          </p:cNvPr>
          <p:cNvSpPr/>
          <p:nvPr/>
        </p:nvSpPr>
        <p:spPr>
          <a:xfrm>
            <a:off x="997733" y="146926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2FD1D9-4D1E-CE6D-E94E-2B913DA5E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189" y="2314302"/>
            <a:ext cx="269966" cy="26996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A34840F-9BEA-E0C4-15AE-7079C6031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548" y="2314302"/>
            <a:ext cx="269966" cy="26996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0747CA1-209C-2EE6-21F6-D03C8AAB6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070" y="2314302"/>
            <a:ext cx="269966" cy="2699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35D80F-5705-D44E-88B7-E8B615369DC6}"/>
              </a:ext>
            </a:extLst>
          </p:cNvPr>
          <p:cNvSpPr txBox="1"/>
          <p:nvPr/>
        </p:nvSpPr>
        <p:spPr>
          <a:xfrm>
            <a:off x="4110448" y="100148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0CD8BB7-6C0C-4872-9C9B-DA0A90A5B0A7}"/>
              </a:ext>
            </a:extLst>
          </p:cNvPr>
          <p:cNvSpPr/>
          <p:nvPr/>
        </p:nvSpPr>
        <p:spPr>
          <a:xfrm>
            <a:off x="5162888" y="2314302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44AC23D-7726-DB6C-2F42-5FC956F3B015}"/>
              </a:ext>
            </a:extLst>
          </p:cNvPr>
          <p:cNvSpPr/>
          <p:nvPr/>
        </p:nvSpPr>
        <p:spPr>
          <a:xfrm>
            <a:off x="6138032" y="2314302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832F874-3972-F63F-D042-36FDBC3502A5}"/>
              </a:ext>
            </a:extLst>
          </p:cNvPr>
          <p:cNvSpPr/>
          <p:nvPr/>
        </p:nvSpPr>
        <p:spPr>
          <a:xfrm>
            <a:off x="7023717" y="2314302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2FC2623-F1CA-CBC2-0E54-8C2AC44822CE}"/>
              </a:ext>
            </a:extLst>
          </p:cNvPr>
          <p:cNvSpPr/>
          <p:nvPr/>
        </p:nvSpPr>
        <p:spPr>
          <a:xfrm>
            <a:off x="5162888" y="2908013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3817906-945C-C5C6-FFF9-D934B4A20A39}"/>
              </a:ext>
            </a:extLst>
          </p:cNvPr>
          <p:cNvSpPr/>
          <p:nvPr/>
        </p:nvSpPr>
        <p:spPr>
          <a:xfrm>
            <a:off x="6138032" y="2908013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C24DB6E4-2C43-6F00-FF53-CEEEB975E4A4}"/>
              </a:ext>
            </a:extLst>
          </p:cNvPr>
          <p:cNvSpPr/>
          <p:nvPr/>
        </p:nvSpPr>
        <p:spPr>
          <a:xfrm>
            <a:off x="7023717" y="2908013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369C766-EF0C-C802-E8EB-D73D65126844}"/>
              </a:ext>
            </a:extLst>
          </p:cNvPr>
          <p:cNvSpPr/>
          <p:nvPr/>
        </p:nvSpPr>
        <p:spPr>
          <a:xfrm>
            <a:off x="2336696" y="2908013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5425497-6BCE-51CF-3702-D851AA54FA33}"/>
              </a:ext>
            </a:extLst>
          </p:cNvPr>
          <p:cNvSpPr/>
          <p:nvPr/>
        </p:nvSpPr>
        <p:spPr>
          <a:xfrm>
            <a:off x="3311840" y="2908013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78C6588-EF95-AD4D-BCD4-1D168AFED9DF}"/>
              </a:ext>
            </a:extLst>
          </p:cNvPr>
          <p:cNvSpPr/>
          <p:nvPr/>
        </p:nvSpPr>
        <p:spPr>
          <a:xfrm>
            <a:off x="4232361" y="2908013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00D5A45-926B-567D-82B6-B1AAA23820A9}"/>
              </a:ext>
            </a:extLst>
          </p:cNvPr>
          <p:cNvSpPr/>
          <p:nvPr/>
        </p:nvSpPr>
        <p:spPr>
          <a:xfrm>
            <a:off x="1378970" y="2908013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020F7AB-73A6-C580-1D45-F15907269862}"/>
              </a:ext>
            </a:extLst>
          </p:cNvPr>
          <p:cNvSpPr/>
          <p:nvPr/>
        </p:nvSpPr>
        <p:spPr>
          <a:xfrm>
            <a:off x="5162888" y="3497745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C05B71D-BA19-BF56-EEB1-C0F4F1C6FB74}"/>
              </a:ext>
            </a:extLst>
          </p:cNvPr>
          <p:cNvSpPr/>
          <p:nvPr/>
        </p:nvSpPr>
        <p:spPr>
          <a:xfrm>
            <a:off x="6138032" y="3497745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535887C-509A-C87B-2E0A-B7A6B1531421}"/>
              </a:ext>
            </a:extLst>
          </p:cNvPr>
          <p:cNvSpPr/>
          <p:nvPr/>
        </p:nvSpPr>
        <p:spPr>
          <a:xfrm>
            <a:off x="7023717" y="3497745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9773B2DD-4671-AA49-A002-C76806020D48}"/>
              </a:ext>
            </a:extLst>
          </p:cNvPr>
          <p:cNvSpPr/>
          <p:nvPr/>
        </p:nvSpPr>
        <p:spPr>
          <a:xfrm>
            <a:off x="2336696" y="3497745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C2424B35-EB70-4B9C-41EF-FF3C680844FB}"/>
              </a:ext>
            </a:extLst>
          </p:cNvPr>
          <p:cNvSpPr/>
          <p:nvPr/>
        </p:nvSpPr>
        <p:spPr>
          <a:xfrm>
            <a:off x="3311840" y="3497745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B5C060D6-F9AB-D26B-761C-040E651D26B9}"/>
              </a:ext>
            </a:extLst>
          </p:cNvPr>
          <p:cNvSpPr/>
          <p:nvPr/>
        </p:nvSpPr>
        <p:spPr>
          <a:xfrm>
            <a:off x="1378970" y="3497745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6350690-E517-3A9C-DF13-59642D2A364B}"/>
              </a:ext>
            </a:extLst>
          </p:cNvPr>
          <p:cNvSpPr/>
          <p:nvPr/>
        </p:nvSpPr>
        <p:spPr>
          <a:xfrm>
            <a:off x="5162888" y="4087477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AEA19422-E8F4-01ED-C73F-1D36568914F9}"/>
              </a:ext>
            </a:extLst>
          </p:cNvPr>
          <p:cNvSpPr/>
          <p:nvPr/>
        </p:nvSpPr>
        <p:spPr>
          <a:xfrm>
            <a:off x="6138032" y="4087477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AE6098FA-6F4C-4133-EE56-1FAB68497224}"/>
              </a:ext>
            </a:extLst>
          </p:cNvPr>
          <p:cNvSpPr/>
          <p:nvPr/>
        </p:nvSpPr>
        <p:spPr>
          <a:xfrm>
            <a:off x="7023717" y="4087477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7A29F3EA-048E-94D7-438A-43034B5401A9}"/>
              </a:ext>
            </a:extLst>
          </p:cNvPr>
          <p:cNvSpPr/>
          <p:nvPr/>
        </p:nvSpPr>
        <p:spPr>
          <a:xfrm>
            <a:off x="2336696" y="4087477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374CB0FC-B91C-209B-1B33-3F7C5A199784}"/>
              </a:ext>
            </a:extLst>
          </p:cNvPr>
          <p:cNvSpPr/>
          <p:nvPr/>
        </p:nvSpPr>
        <p:spPr>
          <a:xfrm>
            <a:off x="3311840" y="4087477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05BAD780-E5EF-9C0C-ACC4-05C8755A4DB2}"/>
              </a:ext>
            </a:extLst>
          </p:cNvPr>
          <p:cNvSpPr/>
          <p:nvPr/>
        </p:nvSpPr>
        <p:spPr>
          <a:xfrm>
            <a:off x="4232361" y="4087477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38A0A58D-44FC-DB77-D7DB-3DE869F7B6D6}"/>
              </a:ext>
            </a:extLst>
          </p:cNvPr>
          <p:cNvSpPr/>
          <p:nvPr/>
        </p:nvSpPr>
        <p:spPr>
          <a:xfrm>
            <a:off x="1378970" y="4087477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2806600E-929F-0E95-AF70-3C30641F9E6E}"/>
              </a:ext>
            </a:extLst>
          </p:cNvPr>
          <p:cNvSpPr/>
          <p:nvPr/>
        </p:nvSpPr>
        <p:spPr>
          <a:xfrm>
            <a:off x="2336696" y="4677209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0D1F6334-8226-C53B-4C37-B7505440814D}"/>
              </a:ext>
            </a:extLst>
          </p:cNvPr>
          <p:cNvSpPr/>
          <p:nvPr/>
        </p:nvSpPr>
        <p:spPr>
          <a:xfrm>
            <a:off x="3311840" y="4677209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4B324CC8-D21E-5828-38E2-30D2191F3CBB}"/>
              </a:ext>
            </a:extLst>
          </p:cNvPr>
          <p:cNvSpPr/>
          <p:nvPr/>
        </p:nvSpPr>
        <p:spPr>
          <a:xfrm>
            <a:off x="4232361" y="4677209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AFFD2A02-BDA5-F5E4-0923-160724E931E6}"/>
              </a:ext>
            </a:extLst>
          </p:cNvPr>
          <p:cNvSpPr/>
          <p:nvPr/>
        </p:nvSpPr>
        <p:spPr>
          <a:xfrm>
            <a:off x="1378970" y="4677209"/>
            <a:ext cx="269966" cy="2699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3035F730-9358-F0AC-D239-BBD3E0561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361" y="3493766"/>
            <a:ext cx="269966" cy="2699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9166E3-D71A-F2B1-F782-27108A2B14F6}"/>
              </a:ext>
            </a:extLst>
          </p:cNvPr>
          <p:cNvSpPr txBox="1"/>
          <p:nvPr/>
        </p:nvSpPr>
        <p:spPr>
          <a:xfrm>
            <a:off x="3847332" y="5117732"/>
            <a:ext cx="3866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※</a:t>
            </a:r>
            <a:r>
              <a:rPr lang="ko-KR" altLang="en-US" sz="1200" dirty="0">
                <a:solidFill>
                  <a:srgbClr val="FF0000"/>
                </a:solidFill>
              </a:rPr>
              <a:t>상담 진행이 불가능한 날짜를 체크 후 저장해주세요</a:t>
            </a: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9EBD26C0-5103-5309-3D01-EB1164945E62}"/>
              </a:ext>
            </a:extLst>
          </p:cNvPr>
          <p:cNvSpPr/>
          <p:nvPr/>
        </p:nvSpPr>
        <p:spPr>
          <a:xfrm rot="5400000">
            <a:off x="7284110" y="1097285"/>
            <a:ext cx="298394" cy="27924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>
            <a:extLst>
              <a:ext uri="{FF2B5EF4-FFF2-40B4-BE49-F238E27FC236}">
                <a16:creationId xmlns:a16="http://schemas.microsoft.com/office/drawing/2014/main" id="{16B210CD-7686-5D15-0ABA-D8DB2A4AF073}"/>
              </a:ext>
            </a:extLst>
          </p:cNvPr>
          <p:cNvSpPr/>
          <p:nvPr/>
        </p:nvSpPr>
        <p:spPr>
          <a:xfrm rot="16200000">
            <a:off x="1165867" y="1097285"/>
            <a:ext cx="298394" cy="27924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D233DCB-3297-80FD-3075-730E47FFEDC9}"/>
              </a:ext>
            </a:extLst>
          </p:cNvPr>
          <p:cNvSpPr/>
          <p:nvPr/>
        </p:nvSpPr>
        <p:spPr>
          <a:xfrm>
            <a:off x="7181073" y="94704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48A929F-96E4-2356-DC34-1C91E0288979}"/>
              </a:ext>
            </a:extLst>
          </p:cNvPr>
          <p:cNvSpPr/>
          <p:nvPr/>
        </p:nvSpPr>
        <p:spPr>
          <a:xfrm>
            <a:off x="5506678" y="550880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8BFD800-9EF8-AE55-B9C4-7887B3603F83}"/>
              </a:ext>
            </a:extLst>
          </p:cNvPr>
          <p:cNvSpPr/>
          <p:nvPr/>
        </p:nvSpPr>
        <p:spPr>
          <a:xfrm>
            <a:off x="6262356" y="550880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B35E1E4-007E-9910-A8E4-3396ABE64C72}"/>
              </a:ext>
            </a:extLst>
          </p:cNvPr>
          <p:cNvSpPr/>
          <p:nvPr/>
        </p:nvSpPr>
        <p:spPr>
          <a:xfrm>
            <a:off x="7012542" y="550880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862321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294814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신청 기능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학생이 상담을 신청하기 위해 들어가는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사이드바의 일부분 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상담관련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 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상담신청을 누른 상태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진로탐색 테이블에 저장된 질문들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학생에 따라 대분류 중분류 소분류로 구분되어 질문이 출력된다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워크인의 적성검사를 할 수 있는 페이지로 이동하는 링크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새창열기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적성검사의 결과인 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PDF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를 첨부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최초의 상담신청에는 작성이 필요하지만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상담부터는 최초에 작성한 문답 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and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적성검사 첨부파일이 자동으로 로드 되고 수정할 수 있다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5E511D2E-25F1-67D6-7E1C-4B892E777867}"/>
              </a:ext>
            </a:extLst>
          </p:cNvPr>
          <p:cNvSpPr/>
          <p:nvPr/>
        </p:nvSpPr>
        <p:spPr>
          <a:xfrm rot="10800000">
            <a:off x="1460811" y="1003610"/>
            <a:ext cx="122664" cy="10574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5A589D-5E22-8B0F-F07B-89569F2401A4}"/>
              </a:ext>
            </a:extLst>
          </p:cNvPr>
          <p:cNvSpPr/>
          <p:nvPr/>
        </p:nvSpPr>
        <p:spPr>
          <a:xfrm>
            <a:off x="1863613" y="1393902"/>
            <a:ext cx="5374888" cy="47615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382B8BD-75D7-FAAB-E2D6-51CAF1E8867B}"/>
              </a:ext>
            </a:extLst>
          </p:cNvPr>
          <p:cNvSpPr/>
          <p:nvPr/>
        </p:nvSpPr>
        <p:spPr>
          <a:xfrm>
            <a:off x="2174488" y="1639229"/>
            <a:ext cx="4772722" cy="2487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2C066AA-FB89-D8C1-3A8E-84DC46E617EE}"/>
              </a:ext>
            </a:extLst>
          </p:cNvPr>
          <p:cNvSpPr txBox="1"/>
          <p:nvPr/>
        </p:nvSpPr>
        <p:spPr>
          <a:xfrm>
            <a:off x="2461263" y="190083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질문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6CC598A-7875-DB13-12C3-3000FB41BC4C}"/>
              </a:ext>
            </a:extLst>
          </p:cNvPr>
          <p:cNvSpPr/>
          <p:nvPr/>
        </p:nvSpPr>
        <p:spPr>
          <a:xfrm>
            <a:off x="3419428" y="1900831"/>
            <a:ext cx="24312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40DD824-6ADD-7964-610E-33FF93007FA6}"/>
              </a:ext>
            </a:extLst>
          </p:cNvPr>
          <p:cNvSpPr txBox="1"/>
          <p:nvPr/>
        </p:nvSpPr>
        <p:spPr>
          <a:xfrm>
            <a:off x="2461263" y="239821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질문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D92F4CE-141C-E1CE-264A-B9692DB5F439}"/>
              </a:ext>
            </a:extLst>
          </p:cNvPr>
          <p:cNvSpPr/>
          <p:nvPr/>
        </p:nvSpPr>
        <p:spPr>
          <a:xfrm>
            <a:off x="3419428" y="2398213"/>
            <a:ext cx="24312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0A0DE6D-CC4E-BFD6-70BB-E57244AE056C}"/>
              </a:ext>
            </a:extLst>
          </p:cNvPr>
          <p:cNvSpPr txBox="1"/>
          <p:nvPr/>
        </p:nvSpPr>
        <p:spPr>
          <a:xfrm>
            <a:off x="2461263" y="287235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질문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A891BFF-840D-3778-6C9F-379CB6558BFF}"/>
              </a:ext>
            </a:extLst>
          </p:cNvPr>
          <p:cNvSpPr/>
          <p:nvPr/>
        </p:nvSpPr>
        <p:spPr>
          <a:xfrm>
            <a:off x="3419428" y="2872358"/>
            <a:ext cx="24312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0F099A9-5B5B-7247-FC7E-6CFAE3F4B9CE}"/>
              </a:ext>
            </a:extLst>
          </p:cNvPr>
          <p:cNvSpPr txBox="1"/>
          <p:nvPr/>
        </p:nvSpPr>
        <p:spPr>
          <a:xfrm>
            <a:off x="2461263" y="334650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질문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1801114-22F6-BC17-D799-47F9593D49D4}"/>
              </a:ext>
            </a:extLst>
          </p:cNvPr>
          <p:cNvSpPr txBox="1"/>
          <p:nvPr/>
        </p:nvSpPr>
        <p:spPr>
          <a:xfrm>
            <a:off x="2461263" y="375718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질문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39C8F60-2806-068B-28DD-3FF5ECDFAFF3}"/>
              </a:ext>
            </a:extLst>
          </p:cNvPr>
          <p:cNvSpPr/>
          <p:nvPr/>
        </p:nvSpPr>
        <p:spPr>
          <a:xfrm>
            <a:off x="3491247" y="3509319"/>
            <a:ext cx="129294" cy="12929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0722292-5F91-F8DF-4967-277A840481C2}"/>
              </a:ext>
            </a:extLst>
          </p:cNvPr>
          <p:cNvSpPr txBox="1"/>
          <p:nvPr/>
        </p:nvSpPr>
        <p:spPr>
          <a:xfrm>
            <a:off x="3620541" y="3446671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5FF364FE-61A4-DE71-5FDC-6416925E1A9C}"/>
              </a:ext>
            </a:extLst>
          </p:cNvPr>
          <p:cNvSpPr/>
          <p:nvPr/>
        </p:nvSpPr>
        <p:spPr>
          <a:xfrm>
            <a:off x="4270092" y="3509319"/>
            <a:ext cx="129294" cy="12929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8D3E6D4-12DA-F165-BB64-F6CA1510D23A}"/>
              </a:ext>
            </a:extLst>
          </p:cNvPr>
          <p:cNvSpPr txBox="1"/>
          <p:nvPr/>
        </p:nvSpPr>
        <p:spPr>
          <a:xfrm>
            <a:off x="4399386" y="3446671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72CFD033-CCE8-DEFD-E8B1-30FC2128BDC1}"/>
              </a:ext>
            </a:extLst>
          </p:cNvPr>
          <p:cNvSpPr/>
          <p:nvPr/>
        </p:nvSpPr>
        <p:spPr>
          <a:xfrm>
            <a:off x="5091463" y="3509319"/>
            <a:ext cx="129294" cy="12929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2A42E17-A477-EF94-FD94-A00C3D537ADD}"/>
              </a:ext>
            </a:extLst>
          </p:cNvPr>
          <p:cNvSpPr txBox="1"/>
          <p:nvPr/>
        </p:nvSpPr>
        <p:spPr>
          <a:xfrm>
            <a:off x="5220757" y="3446671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5C1554C-A834-2708-FEC4-DE4752CCC865}"/>
              </a:ext>
            </a:extLst>
          </p:cNvPr>
          <p:cNvSpPr/>
          <p:nvPr/>
        </p:nvSpPr>
        <p:spPr>
          <a:xfrm>
            <a:off x="3491247" y="3880624"/>
            <a:ext cx="129294" cy="1292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BB5564B-D227-86FE-1B52-C2551AADE015}"/>
              </a:ext>
            </a:extLst>
          </p:cNvPr>
          <p:cNvSpPr txBox="1"/>
          <p:nvPr/>
        </p:nvSpPr>
        <p:spPr>
          <a:xfrm>
            <a:off x="3620541" y="3830497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1A1B295-9DC9-BAE5-230D-7B402A17ADC1}"/>
              </a:ext>
            </a:extLst>
          </p:cNvPr>
          <p:cNvSpPr/>
          <p:nvPr/>
        </p:nvSpPr>
        <p:spPr>
          <a:xfrm>
            <a:off x="4270092" y="3880624"/>
            <a:ext cx="129294" cy="1292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2D2FE2D-CE50-1129-0C27-7A261855B65A}"/>
              </a:ext>
            </a:extLst>
          </p:cNvPr>
          <p:cNvSpPr txBox="1"/>
          <p:nvPr/>
        </p:nvSpPr>
        <p:spPr>
          <a:xfrm>
            <a:off x="4399386" y="3830497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F981A8B-5F19-F995-8544-B8A6394F7E79}"/>
              </a:ext>
            </a:extLst>
          </p:cNvPr>
          <p:cNvSpPr/>
          <p:nvPr/>
        </p:nvSpPr>
        <p:spPr>
          <a:xfrm>
            <a:off x="5092338" y="3880624"/>
            <a:ext cx="129294" cy="1292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1265AF1-545F-61FF-2F29-877351643A9D}"/>
              </a:ext>
            </a:extLst>
          </p:cNvPr>
          <p:cNvSpPr txBox="1"/>
          <p:nvPr/>
        </p:nvSpPr>
        <p:spPr>
          <a:xfrm>
            <a:off x="5221632" y="3830497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3516C89-4C88-D7BC-151C-F21AEB09D61B}"/>
              </a:ext>
            </a:extLst>
          </p:cNvPr>
          <p:cNvSpPr txBox="1"/>
          <p:nvPr/>
        </p:nvSpPr>
        <p:spPr>
          <a:xfrm>
            <a:off x="2461263" y="45658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첨부파일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9D4DA51-37A8-C605-FBC6-B0F86C8F9771}"/>
              </a:ext>
            </a:extLst>
          </p:cNvPr>
          <p:cNvSpPr/>
          <p:nvPr/>
        </p:nvSpPr>
        <p:spPr>
          <a:xfrm>
            <a:off x="3624891" y="4600263"/>
            <a:ext cx="147092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PDF</a:t>
            </a:r>
            <a:r>
              <a:rPr lang="ko-KR" altLang="en-US" dirty="0">
                <a:solidFill>
                  <a:schemeClr val="tx1"/>
                </a:solidFill>
              </a:rPr>
              <a:t>파일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69F0867E-408F-7E36-2800-E039ACBF3E1C}"/>
              </a:ext>
            </a:extLst>
          </p:cNvPr>
          <p:cNvSpPr/>
          <p:nvPr/>
        </p:nvSpPr>
        <p:spPr>
          <a:xfrm>
            <a:off x="5220757" y="4600263"/>
            <a:ext cx="789750" cy="2769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파일첨부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0C723B7-0268-667D-C4E6-ABB813F4F5CB}"/>
              </a:ext>
            </a:extLst>
          </p:cNvPr>
          <p:cNvSpPr/>
          <p:nvPr/>
        </p:nvSpPr>
        <p:spPr>
          <a:xfrm>
            <a:off x="2085280" y="1551526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240D462-785F-621F-342C-1E9DA24678D4}"/>
              </a:ext>
            </a:extLst>
          </p:cNvPr>
          <p:cNvSpPr/>
          <p:nvPr/>
        </p:nvSpPr>
        <p:spPr>
          <a:xfrm>
            <a:off x="2383329" y="450867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C72681F-4278-BC69-70D0-A9CCAB12720C}"/>
              </a:ext>
            </a:extLst>
          </p:cNvPr>
          <p:cNvSpPr txBox="1"/>
          <p:nvPr/>
        </p:nvSpPr>
        <p:spPr>
          <a:xfrm>
            <a:off x="2192807" y="146113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진로탐색 문답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BB6F8B6-4D1A-CEB9-307E-E87EE49FD7AC}"/>
              </a:ext>
            </a:extLst>
          </p:cNvPr>
          <p:cNvSpPr/>
          <p:nvPr/>
        </p:nvSpPr>
        <p:spPr>
          <a:xfrm>
            <a:off x="226150" y="759239"/>
            <a:ext cx="1525229" cy="1403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상담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담당교수 확인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담당학생 확인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상담신청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채팅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4E80A11-1878-6D6E-E985-A19C61D265A8}"/>
              </a:ext>
            </a:extLst>
          </p:cNvPr>
          <p:cNvSpPr txBox="1"/>
          <p:nvPr/>
        </p:nvSpPr>
        <p:spPr>
          <a:xfrm>
            <a:off x="2192807" y="42129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적성검사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FCABF948-7CE4-E4B8-7F5E-98A50526FF7E}"/>
              </a:ext>
            </a:extLst>
          </p:cNvPr>
          <p:cNvSpPr/>
          <p:nvPr/>
        </p:nvSpPr>
        <p:spPr>
          <a:xfrm>
            <a:off x="3407895" y="4283858"/>
            <a:ext cx="669133" cy="2523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새창열기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235A176-245E-2E95-AE93-39845DAFF504}"/>
              </a:ext>
            </a:extLst>
          </p:cNvPr>
          <p:cNvSpPr/>
          <p:nvPr/>
        </p:nvSpPr>
        <p:spPr>
          <a:xfrm>
            <a:off x="3297771" y="418462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ABE8B62-5B5B-94C3-A5D1-D21CB89DEC0B}"/>
              </a:ext>
            </a:extLst>
          </p:cNvPr>
          <p:cNvSpPr/>
          <p:nvPr/>
        </p:nvSpPr>
        <p:spPr>
          <a:xfrm>
            <a:off x="5256906" y="5610987"/>
            <a:ext cx="831542" cy="3693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다음</a:t>
            </a:r>
            <a:endParaRPr lang="ko-KR" altLang="en-US" sz="1050" dirty="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04988EBA-0B16-C6BA-F7C9-9A4228330986}"/>
              </a:ext>
            </a:extLst>
          </p:cNvPr>
          <p:cNvSpPr/>
          <p:nvPr/>
        </p:nvSpPr>
        <p:spPr>
          <a:xfrm>
            <a:off x="6196507" y="5610987"/>
            <a:ext cx="831542" cy="3693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취소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CE575D9-0630-C2BD-EF16-70161A4EB653}"/>
              </a:ext>
            </a:extLst>
          </p:cNvPr>
          <p:cNvCxnSpPr>
            <a:cxnSpLocks/>
          </p:cNvCxnSpPr>
          <p:nvPr/>
        </p:nvCxnSpPr>
        <p:spPr>
          <a:xfrm>
            <a:off x="613317" y="1782275"/>
            <a:ext cx="66907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125A75-3888-4E19-83C2-1D453EA381D0}"/>
              </a:ext>
            </a:extLst>
          </p:cNvPr>
          <p:cNvSpPr/>
          <p:nvPr/>
        </p:nvSpPr>
        <p:spPr>
          <a:xfrm>
            <a:off x="169911" y="69881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E0BE3526-A3BB-DE65-95E8-046868A52FDB}"/>
              </a:ext>
            </a:extLst>
          </p:cNvPr>
          <p:cNvSpPr/>
          <p:nvPr/>
        </p:nvSpPr>
        <p:spPr>
          <a:xfrm rot="10800000">
            <a:off x="1469520" y="933938"/>
            <a:ext cx="122664" cy="10574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2755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754240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신청 기능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학생이 상담을 신청하기 위해 들어가는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사이드바의 일부분 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상담관련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상담가능한 날짜를 선택할 수 있다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교수가 설정한 상담이 불가능한 날짜는 선택이 불가능하고 다른 색으로 변한다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정해진 인원이 차면 다른 색으로 변한다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이전에 하던 폼 작성 단계로 갈 수 있다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신청을 누르면 신청이 완료되었다는 표시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ABE8B62-5B5B-94C3-A5D1-D21CB89DEC0B}"/>
              </a:ext>
            </a:extLst>
          </p:cNvPr>
          <p:cNvSpPr/>
          <p:nvPr/>
        </p:nvSpPr>
        <p:spPr>
          <a:xfrm>
            <a:off x="5948070" y="5903265"/>
            <a:ext cx="831542" cy="3693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신청</a:t>
            </a:r>
          </a:p>
        </p:txBody>
      </p:sp>
      <p:graphicFrame>
        <p:nvGraphicFramePr>
          <p:cNvPr id="76" name="표 2">
            <a:extLst>
              <a:ext uri="{FF2B5EF4-FFF2-40B4-BE49-F238E27FC236}">
                <a16:creationId xmlns:a16="http://schemas.microsoft.com/office/drawing/2014/main" id="{F0369177-BB26-A691-8ABB-EA4DD0AC2B91}"/>
              </a:ext>
            </a:extLst>
          </p:cNvPr>
          <p:cNvGraphicFramePr>
            <a:graphicFrameLocks noGrp="1"/>
          </p:cNvGraphicFramePr>
          <p:nvPr/>
        </p:nvGraphicFramePr>
        <p:xfrm>
          <a:off x="1154228" y="2072900"/>
          <a:ext cx="6629721" cy="351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03">
                  <a:extLst>
                    <a:ext uri="{9D8B030D-6E8A-4147-A177-3AD203B41FA5}">
                      <a16:colId xmlns:a16="http://schemas.microsoft.com/office/drawing/2014/main" val="4100921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4189196246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1495539322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1719167964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2057982879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4055331401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742066168"/>
                    </a:ext>
                  </a:extLst>
                </a:gridCol>
              </a:tblGrid>
              <a:tr h="585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6646656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51754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495526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009924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16596"/>
                  </a:ext>
                </a:extLst>
              </a:tr>
              <a:tr h="5856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955701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id="{E0C723B7-0268-667D-C4E6-ABB813F4F5CB}"/>
              </a:ext>
            </a:extLst>
          </p:cNvPr>
          <p:cNvSpPr/>
          <p:nvPr/>
        </p:nvSpPr>
        <p:spPr>
          <a:xfrm>
            <a:off x="1064641" y="199124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A289183-907E-725C-F0A6-3D1E6D682C15}"/>
              </a:ext>
            </a:extLst>
          </p:cNvPr>
          <p:cNvSpPr/>
          <p:nvPr/>
        </p:nvSpPr>
        <p:spPr>
          <a:xfrm>
            <a:off x="6952407" y="5903265"/>
            <a:ext cx="831542" cy="3693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취소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C15E0B6-D2BA-0013-B828-7AAC38F83A6A}"/>
              </a:ext>
            </a:extLst>
          </p:cNvPr>
          <p:cNvSpPr/>
          <p:nvPr/>
        </p:nvSpPr>
        <p:spPr>
          <a:xfrm>
            <a:off x="4943733" y="5903265"/>
            <a:ext cx="831542" cy="3693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이전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14A378-7106-D6AF-2904-3BCB2DBD974D}"/>
              </a:ext>
            </a:extLst>
          </p:cNvPr>
          <p:cNvSpPr/>
          <p:nvPr/>
        </p:nvSpPr>
        <p:spPr>
          <a:xfrm>
            <a:off x="5508702" y="896520"/>
            <a:ext cx="1443705" cy="8598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신청이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완료되었습니다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6DE133-2B2E-6FA0-E090-32EE44681EA9}"/>
              </a:ext>
            </a:extLst>
          </p:cNvPr>
          <p:cNvSpPr/>
          <p:nvPr/>
        </p:nvSpPr>
        <p:spPr>
          <a:xfrm>
            <a:off x="6422648" y="1494263"/>
            <a:ext cx="446503" cy="21168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2BF338-C7B9-F011-0106-DDADD9AA90A0}"/>
              </a:ext>
            </a:extLst>
          </p:cNvPr>
          <p:cNvSpPr txBox="1"/>
          <p:nvPr/>
        </p:nvSpPr>
        <p:spPr>
          <a:xfrm>
            <a:off x="4099296" y="152127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월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E9E11F8D-0442-A947-A179-44640D7468EA}"/>
              </a:ext>
            </a:extLst>
          </p:cNvPr>
          <p:cNvSpPr/>
          <p:nvPr/>
        </p:nvSpPr>
        <p:spPr>
          <a:xfrm rot="5400000">
            <a:off x="7284110" y="1587940"/>
            <a:ext cx="298394" cy="27924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4C7B57A-98DF-0006-F8C3-0870EBEF64E9}"/>
              </a:ext>
            </a:extLst>
          </p:cNvPr>
          <p:cNvSpPr/>
          <p:nvPr/>
        </p:nvSpPr>
        <p:spPr>
          <a:xfrm>
            <a:off x="5419115" y="77413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18D2BE-5A15-E20F-EDE2-5599A283D33E}"/>
              </a:ext>
            </a:extLst>
          </p:cNvPr>
          <p:cNvSpPr/>
          <p:nvPr/>
        </p:nvSpPr>
        <p:spPr>
          <a:xfrm>
            <a:off x="4854146" y="580441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B82F6D-AE7D-6F61-F2AF-FDE24FA0D478}"/>
              </a:ext>
            </a:extLst>
          </p:cNvPr>
          <p:cNvSpPr/>
          <p:nvPr/>
        </p:nvSpPr>
        <p:spPr>
          <a:xfrm>
            <a:off x="234110" y="797666"/>
            <a:ext cx="1525229" cy="1403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상담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담당교수 확인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담당학생 확인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상담신청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채팅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E5F9CD6-35C4-AA23-E7A9-817E6F9C3F54}"/>
              </a:ext>
            </a:extLst>
          </p:cNvPr>
          <p:cNvCxnSpPr>
            <a:cxnSpLocks/>
          </p:cNvCxnSpPr>
          <p:nvPr/>
        </p:nvCxnSpPr>
        <p:spPr>
          <a:xfrm>
            <a:off x="613317" y="1816791"/>
            <a:ext cx="66907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8BFE58E-3D64-8480-8CAB-9BCFBBDCF87E}"/>
              </a:ext>
            </a:extLst>
          </p:cNvPr>
          <p:cNvSpPr/>
          <p:nvPr/>
        </p:nvSpPr>
        <p:spPr>
          <a:xfrm>
            <a:off x="169911" y="69881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5E511D2E-25F1-67D6-7E1C-4B892E777867}"/>
              </a:ext>
            </a:extLst>
          </p:cNvPr>
          <p:cNvSpPr/>
          <p:nvPr/>
        </p:nvSpPr>
        <p:spPr>
          <a:xfrm rot="10800000">
            <a:off x="1469520" y="960065"/>
            <a:ext cx="122664" cy="10574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992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623088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담당교수 확인 또는 담당학생 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URQ039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자신과 상담하게 될 상대의 리스트를 볼 수 있다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사이드바의 일부분 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상담관련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해당 교수가 지정된 학생의 리스트를 한눈에 볼 수 있다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해당 학생의 상담 현환을 볼 수 있다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상담 완료 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상담과 상담일지 작성이 완료된 상태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상담일지 미 작성 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상담은 했으나 아직 상담일지를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  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                      작성하지 않은 상태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상담 필요 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상담을 진행하지 않은 상태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재 상담 필요 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상담을 진행하였지만 아직 결론이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                   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나지 않아 재상담이 필요한 상태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 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교수의 경우 다수의 학생이 있어 리스트를 한번 거쳐 리스트의 해당 인원을 누르면 상세 프로필을 볼 수 있다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EE505D66-3659-716B-3756-C2F967FD6E1D}"/>
              </a:ext>
            </a:extLst>
          </p:cNvPr>
          <p:cNvGrpSpPr/>
          <p:nvPr/>
        </p:nvGrpSpPr>
        <p:grpSpPr>
          <a:xfrm>
            <a:off x="221422" y="699378"/>
            <a:ext cx="1581468" cy="1464218"/>
            <a:chOff x="169170" y="699378"/>
            <a:chExt cx="1581468" cy="146421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851DF4E-1A7A-E56A-36F1-FD825A126E9F}"/>
                </a:ext>
              </a:extLst>
            </p:cNvPr>
            <p:cNvSpPr/>
            <p:nvPr/>
          </p:nvSpPr>
          <p:spPr>
            <a:xfrm>
              <a:off x="225409" y="759804"/>
              <a:ext cx="1525229" cy="1403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상담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</a:rPr>
                <a:t>담당교수 확인</a:t>
              </a:r>
              <a:br>
                <a:rPr lang="en-US" altLang="ko-KR" sz="1200" dirty="0">
                  <a:solidFill>
                    <a:schemeClr val="tx1"/>
                  </a:solidFill>
                </a:rPr>
              </a:br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</a:rPr>
                <a:t>담당학생 확인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</a:rPr>
                <a:t>상담신청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</a:rPr>
                <a:t>채팅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345AA25-5B97-58D1-ED25-BE275F21E821}"/>
                </a:ext>
              </a:extLst>
            </p:cNvPr>
            <p:cNvCxnSpPr>
              <a:cxnSpLocks/>
            </p:cNvCxnSpPr>
            <p:nvPr/>
          </p:nvCxnSpPr>
          <p:spPr>
            <a:xfrm>
              <a:off x="603867" y="1417074"/>
              <a:ext cx="98757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9F893AF-96FB-BBA9-2439-755DB2541D54}"/>
                </a:ext>
              </a:extLst>
            </p:cNvPr>
            <p:cNvSpPr/>
            <p:nvPr/>
          </p:nvSpPr>
          <p:spPr>
            <a:xfrm>
              <a:off x="169170" y="699378"/>
              <a:ext cx="179173" cy="1977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0BA2BC7-C211-BB7F-26FC-4171F6B0E65D}"/>
                </a:ext>
              </a:extLst>
            </p:cNvPr>
            <p:cNvSpPr/>
            <p:nvPr/>
          </p:nvSpPr>
          <p:spPr>
            <a:xfrm rot="10800000">
              <a:off x="1468779" y="934503"/>
              <a:ext cx="122664" cy="105745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272E77-DFF9-FBFB-0FDD-B5CC41804977}"/>
              </a:ext>
            </a:extLst>
          </p:cNvPr>
          <p:cNvSpPr/>
          <p:nvPr/>
        </p:nvSpPr>
        <p:spPr>
          <a:xfrm>
            <a:off x="1933303" y="1506991"/>
            <a:ext cx="6096000" cy="4623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504E7-6A12-0B6A-0C38-52CD933AB14A}"/>
              </a:ext>
            </a:extLst>
          </p:cNvPr>
          <p:cNvSpPr txBox="1"/>
          <p:nvPr/>
        </p:nvSpPr>
        <p:spPr>
          <a:xfrm>
            <a:off x="4040179" y="104024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담당학생 리스트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260E8F1C-0FAC-F6E6-EBEB-3467B44389F8}"/>
              </a:ext>
            </a:extLst>
          </p:cNvPr>
          <p:cNvGraphicFramePr>
            <a:graphicFrameLocks noGrp="1"/>
          </p:cNvGraphicFramePr>
          <p:nvPr/>
        </p:nvGraphicFramePr>
        <p:xfrm>
          <a:off x="2065382" y="1666201"/>
          <a:ext cx="5833292" cy="4311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9685">
                  <a:extLst>
                    <a:ext uri="{9D8B030D-6E8A-4147-A177-3AD203B41FA5}">
                      <a16:colId xmlns:a16="http://schemas.microsoft.com/office/drawing/2014/main" val="1341620070"/>
                    </a:ext>
                  </a:extLst>
                </a:gridCol>
                <a:gridCol w="616007">
                  <a:extLst>
                    <a:ext uri="{9D8B030D-6E8A-4147-A177-3AD203B41FA5}">
                      <a16:colId xmlns:a16="http://schemas.microsoft.com/office/drawing/2014/main" val="2282122188"/>
                    </a:ext>
                  </a:extLst>
                </a:gridCol>
                <a:gridCol w="1022305">
                  <a:extLst>
                    <a:ext uri="{9D8B030D-6E8A-4147-A177-3AD203B41FA5}">
                      <a16:colId xmlns:a16="http://schemas.microsoft.com/office/drawing/2014/main" val="2202049951"/>
                    </a:ext>
                  </a:extLst>
                </a:gridCol>
                <a:gridCol w="1034209">
                  <a:extLst>
                    <a:ext uri="{9D8B030D-6E8A-4147-A177-3AD203B41FA5}">
                      <a16:colId xmlns:a16="http://schemas.microsoft.com/office/drawing/2014/main" val="2277348032"/>
                    </a:ext>
                  </a:extLst>
                </a:gridCol>
                <a:gridCol w="480441">
                  <a:extLst>
                    <a:ext uri="{9D8B030D-6E8A-4147-A177-3AD203B41FA5}">
                      <a16:colId xmlns:a16="http://schemas.microsoft.com/office/drawing/2014/main" val="666137577"/>
                    </a:ext>
                  </a:extLst>
                </a:gridCol>
                <a:gridCol w="616372">
                  <a:extLst>
                    <a:ext uri="{9D8B030D-6E8A-4147-A177-3AD203B41FA5}">
                      <a16:colId xmlns:a16="http://schemas.microsoft.com/office/drawing/2014/main" val="2171501084"/>
                    </a:ext>
                  </a:extLst>
                </a:gridCol>
                <a:gridCol w="1324273">
                  <a:extLst>
                    <a:ext uri="{9D8B030D-6E8A-4147-A177-3AD203B41FA5}">
                      <a16:colId xmlns:a16="http://schemas.microsoft.com/office/drawing/2014/main" val="4230437276"/>
                    </a:ext>
                  </a:extLst>
                </a:gridCol>
              </a:tblGrid>
              <a:tr h="425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생년월일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성별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회차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상담 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887328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1234545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홍길동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900000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컴퓨터공학과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상담 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4748714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7777777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박철수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900000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전자공학과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상담일지 미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803958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2225544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김영희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900000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치위생과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r>
                        <a:rPr lang="ko-KR" altLang="en-US" sz="1100" dirty="0"/>
                        <a:t>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상담 필요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815762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3902183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6331138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567686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483713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1527419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954323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176BB2-E10D-931B-DB18-BA1C3982F6EE}"/>
              </a:ext>
            </a:extLst>
          </p:cNvPr>
          <p:cNvSpPr/>
          <p:nvPr/>
        </p:nvSpPr>
        <p:spPr>
          <a:xfrm>
            <a:off x="1998192" y="1568944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20EFB3-50B4-A96C-C35C-F34BCE6E6431}"/>
              </a:ext>
            </a:extLst>
          </p:cNvPr>
          <p:cNvSpPr/>
          <p:nvPr/>
        </p:nvSpPr>
        <p:spPr>
          <a:xfrm>
            <a:off x="6503399" y="155423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961520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856479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담당교수 확인 또는 담당학생 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URQ039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자신과 상담하게 될 상대의 프로필을 볼 수 있다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교수 시점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학생리스트에서 상담일지를 관리할 수 있다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 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1BF174C-779D-250B-6DC2-CBDA66C5CA61}"/>
              </a:ext>
            </a:extLst>
          </p:cNvPr>
          <p:cNvSpPr/>
          <p:nvPr/>
        </p:nvSpPr>
        <p:spPr>
          <a:xfrm>
            <a:off x="365761" y="757645"/>
            <a:ext cx="7898674" cy="5686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3E39FAD-E737-1A89-C7A7-0C3A39597A06}"/>
              </a:ext>
            </a:extLst>
          </p:cNvPr>
          <p:cNvSpPr/>
          <p:nvPr/>
        </p:nvSpPr>
        <p:spPr>
          <a:xfrm>
            <a:off x="554648" y="1891221"/>
            <a:ext cx="1872343" cy="1872343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30D3D5AA-C0EE-53B9-A9E5-3018DB7E40D7}"/>
              </a:ext>
            </a:extLst>
          </p:cNvPr>
          <p:cNvGraphicFramePr>
            <a:graphicFrameLocks noGrp="1"/>
          </p:cNvGraphicFramePr>
          <p:nvPr/>
        </p:nvGraphicFramePr>
        <p:xfrm>
          <a:off x="2615878" y="1599236"/>
          <a:ext cx="5394382" cy="4336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940">
                  <a:extLst>
                    <a:ext uri="{9D8B030D-6E8A-4147-A177-3AD203B41FA5}">
                      <a16:colId xmlns:a16="http://schemas.microsoft.com/office/drawing/2014/main" val="4154763205"/>
                    </a:ext>
                  </a:extLst>
                </a:gridCol>
                <a:gridCol w="1426334">
                  <a:extLst>
                    <a:ext uri="{9D8B030D-6E8A-4147-A177-3AD203B41FA5}">
                      <a16:colId xmlns:a16="http://schemas.microsoft.com/office/drawing/2014/main" val="2579672637"/>
                    </a:ext>
                  </a:extLst>
                </a:gridCol>
                <a:gridCol w="1177970">
                  <a:extLst>
                    <a:ext uri="{9D8B030D-6E8A-4147-A177-3AD203B41FA5}">
                      <a16:colId xmlns:a16="http://schemas.microsoft.com/office/drawing/2014/main" val="2555320588"/>
                    </a:ext>
                  </a:extLst>
                </a:gridCol>
                <a:gridCol w="1482138">
                  <a:extLst>
                    <a:ext uri="{9D8B030D-6E8A-4147-A177-3AD203B41FA5}">
                      <a16:colId xmlns:a16="http://schemas.microsoft.com/office/drawing/2014/main" val="1959356964"/>
                    </a:ext>
                  </a:extLst>
                </a:gridCol>
              </a:tblGrid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1234545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020484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학년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학차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3/5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1990-00-00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823099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컴퓨터공학과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086526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학적상태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재학생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국적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한국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736940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입학일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2010-03-01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연락처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010-1111-2222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949766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졸업일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hong@hong.com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04615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학점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이수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졸업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35/120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최종성적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3.88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268434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상담 여부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상담 완료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706917"/>
                  </a:ext>
                </a:extLst>
              </a:tr>
            </a:tbl>
          </a:graphicData>
        </a:graphic>
      </p:graphicFrame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140A39A-D335-3EAD-2230-2B52E7484055}"/>
              </a:ext>
            </a:extLst>
          </p:cNvPr>
          <p:cNvSpPr/>
          <p:nvPr/>
        </p:nvSpPr>
        <p:spPr>
          <a:xfrm>
            <a:off x="6685683" y="1030147"/>
            <a:ext cx="1254552" cy="434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상담일지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4919D85-12FA-3DA9-185F-67B13BB49848}"/>
              </a:ext>
            </a:extLst>
          </p:cNvPr>
          <p:cNvSpPr/>
          <p:nvPr/>
        </p:nvSpPr>
        <p:spPr>
          <a:xfrm>
            <a:off x="5368182" y="1030147"/>
            <a:ext cx="1254552" cy="434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적성검사 결과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85A1F5B-E7DC-28A1-0C2A-501B85E2DB90}"/>
              </a:ext>
            </a:extLst>
          </p:cNvPr>
          <p:cNvSpPr/>
          <p:nvPr/>
        </p:nvSpPr>
        <p:spPr>
          <a:xfrm>
            <a:off x="6636308" y="95073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A675D45-FA4A-995D-D188-D430D7585F74}"/>
              </a:ext>
            </a:extLst>
          </p:cNvPr>
          <p:cNvSpPr/>
          <p:nvPr/>
        </p:nvSpPr>
        <p:spPr>
          <a:xfrm>
            <a:off x="4050681" y="1030147"/>
            <a:ext cx="1254552" cy="434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진로탐색 결과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77C0EED-0979-BCD4-158A-F778CBFF754B}"/>
              </a:ext>
            </a:extLst>
          </p:cNvPr>
          <p:cNvSpPr/>
          <p:nvPr/>
        </p:nvSpPr>
        <p:spPr>
          <a:xfrm>
            <a:off x="2731624" y="1030147"/>
            <a:ext cx="1254552" cy="434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목록</a:t>
            </a:r>
          </a:p>
        </p:txBody>
      </p:sp>
    </p:spTree>
    <p:extLst>
      <p:ext uri="{BB962C8B-B14F-4D97-AF65-F5344CB8AC3E}">
        <p14:creationId xmlns:p14="http://schemas.microsoft.com/office/powerpoint/2010/main" val="8647128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472279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담당교수 확인 또는 담당학생 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URQ039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자신과 상담하게 될 상대의 프로필을 볼 수 있다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학생 시점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학생 세션으로 담당교수의 프로필을 확인할 수 있다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 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1BF174C-779D-250B-6DC2-CBDA66C5CA61}"/>
              </a:ext>
            </a:extLst>
          </p:cNvPr>
          <p:cNvSpPr/>
          <p:nvPr/>
        </p:nvSpPr>
        <p:spPr>
          <a:xfrm>
            <a:off x="365761" y="757645"/>
            <a:ext cx="7898674" cy="5686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3E39FAD-E737-1A89-C7A7-0C3A39597A06}"/>
              </a:ext>
            </a:extLst>
          </p:cNvPr>
          <p:cNvSpPr/>
          <p:nvPr/>
        </p:nvSpPr>
        <p:spPr>
          <a:xfrm>
            <a:off x="554648" y="1022590"/>
            <a:ext cx="1872343" cy="1872343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30D3D5AA-C0EE-53B9-A9E5-3018DB7E40D7}"/>
              </a:ext>
            </a:extLst>
          </p:cNvPr>
          <p:cNvGraphicFramePr>
            <a:graphicFrameLocks noGrp="1"/>
          </p:cNvGraphicFramePr>
          <p:nvPr/>
        </p:nvGraphicFramePr>
        <p:xfrm>
          <a:off x="2615878" y="893176"/>
          <a:ext cx="5394382" cy="2168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170">
                  <a:extLst>
                    <a:ext uri="{9D8B030D-6E8A-4147-A177-3AD203B41FA5}">
                      <a16:colId xmlns:a16="http://schemas.microsoft.com/office/drawing/2014/main" val="4154763205"/>
                    </a:ext>
                  </a:extLst>
                </a:gridCol>
                <a:gridCol w="1623104">
                  <a:extLst>
                    <a:ext uri="{9D8B030D-6E8A-4147-A177-3AD203B41FA5}">
                      <a16:colId xmlns:a16="http://schemas.microsoft.com/office/drawing/2014/main" val="2579672637"/>
                    </a:ext>
                  </a:extLst>
                </a:gridCol>
                <a:gridCol w="981200">
                  <a:extLst>
                    <a:ext uri="{9D8B030D-6E8A-4147-A177-3AD203B41FA5}">
                      <a16:colId xmlns:a16="http://schemas.microsoft.com/office/drawing/2014/main" val="2555320588"/>
                    </a:ext>
                  </a:extLst>
                </a:gridCol>
                <a:gridCol w="1678908">
                  <a:extLst>
                    <a:ext uri="{9D8B030D-6E8A-4147-A177-3AD203B41FA5}">
                      <a16:colId xmlns:a16="http://schemas.microsoft.com/office/drawing/2014/main" val="1959356964"/>
                    </a:ext>
                  </a:extLst>
                </a:gridCol>
              </a:tblGrid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직책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교수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정교수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020484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컴퓨터공학과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086526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linkClick r:id="rId4"/>
                        </a:rPr>
                        <a:t>Jung@sch.edu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국적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한국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736940"/>
                  </a:ext>
                </a:extLst>
              </a:tr>
              <a:tr h="542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053)555-1234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위치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교수회관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층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262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3FD8223-AFBA-A6A4-5444-79BCD5941D4E}"/>
              </a:ext>
            </a:extLst>
          </p:cNvPr>
          <p:cNvSpPr txBox="1"/>
          <p:nvPr/>
        </p:nvSpPr>
        <p:spPr>
          <a:xfrm>
            <a:off x="2615878" y="31751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관심분야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E596B-56F2-9684-024C-8319D2B877B7}"/>
              </a:ext>
            </a:extLst>
          </p:cNvPr>
          <p:cNvSpPr txBox="1"/>
          <p:nvPr/>
        </p:nvSpPr>
        <p:spPr>
          <a:xfrm>
            <a:off x="2847374" y="355604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컴퓨터공학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B827E9-4212-9CAD-49EA-A2AE916DCF45}"/>
              </a:ext>
            </a:extLst>
          </p:cNvPr>
          <p:cNvSpPr txBox="1"/>
          <p:nvPr/>
        </p:nvSpPr>
        <p:spPr>
          <a:xfrm>
            <a:off x="2615878" y="39045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학력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A61CC0-D77A-CA6D-8A4E-AD24BEE223A6}"/>
              </a:ext>
            </a:extLst>
          </p:cNvPr>
          <p:cNvSpPr txBox="1"/>
          <p:nvPr/>
        </p:nvSpPr>
        <p:spPr>
          <a:xfrm>
            <a:off x="2847374" y="4285469"/>
            <a:ext cx="1656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OO</a:t>
            </a:r>
            <a:r>
              <a:rPr lang="ko-KR" altLang="en-US" sz="1200" dirty="0"/>
              <a:t>대학교 </a:t>
            </a:r>
            <a:r>
              <a:rPr lang="en-US" altLang="ko-KR" sz="1200" dirty="0"/>
              <a:t>OO</a:t>
            </a:r>
            <a:r>
              <a:rPr lang="ko-KR" altLang="en-US" sz="1200" dirty="0"/>
              <a:t>박사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B25A33-4027-445F-AEAD-C51FDD8E2A34}"/>
              </a:ext>
            </a:extLst>
          </p:cNvPr>
          <p:cNvSpPr txBox="1"/>
          <p:nvPr/>
        </p:nvSpPr>
        <p:spPr>
          <a:xfrm>
            <a:off x="2615878" y="4628215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약력</a:t>
            </a:r>
            <a:r>
              <a:rPr lang="en-US" altLang="ko-KR" b="1" u="sng" dirty="0"/>
              <a:t>/</a:t>
            </a:r>
            <a:r>
              <a:rPr lang="ko-KR" altLang="en-US" b="1" u="sng" dirty="0"/>
              <a:t>경력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9E91A1-EC69-8D50-EBF3-9F584D3265A9}"/>
              </a:ext>
            </a:extLst>
          </p:cNvPr>
          <p:cNvSpPr txBox="1"/>
          <p:nvPr/>
        </p:nvSpPr>
        <p:spPr>
          <a:xfrm>
            <a:off x="2847374" y="5009120"/>
            <a:ext cx="217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OO</a:t>
            </a:r>
            <a:r>
              <a:rPr lang="ko-KR" altLang="en-US" sz="1200" dirty="0"/>
              <a:t>대학교 </a:t>
            </a:r>
            <a:r>
              <a:rPr lang="en-US" altLang="ko-KR" sz="1200" dirty="0"/>
              <a:t>OO</a:t>
            </a:r>
            <a:r>
              <a:rPr lang="ko-KR" altLang="en-US" sz="1200" dirty="0"/>
              <a:t>연구소 소장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7B84ED-0279-D025-F551-C203FB2B1415}"/>
              </a:ext>
            </a:extLst>
          </p:cNvPr>
          <p:cNvSpPr txBox="1"/>
          <p:nvPr/>
        </p:nvSpPr>
        <p:spPr>
          <a:xfrm>
            <a:off x="2615878" y="536852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학술지 논문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93E5B1-0220-9A47-E88A-D55376E0D174}"/>
              </a:ext>
            </a:extLst>
          </p:cNvPr>
          <p:cNvSpPr txBox="1"/>
          <p:nvPr/>
        </p:nvSpPr>
        <p:spPr>
          <a:xfrm>
            <a:off x="2847374" y="5749427"/>
            <a:ext cx="1489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(2020) ~~~~~~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232308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604755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1:1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채팅방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URQ040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교수와 학생 사이의 일반적인 </a:t>
                      </a:r>
                      <a:r>
                        <a:rPr lang="ko-KR" altLang="en-US" sz="1000" dirty="0" err="1"/>
                        <a:t>채팅방</a:t>
                      </a:r>
                      <a:r>
                        <a:rPr lang="ko-KR" altLang="en-US" sz="1000" dirty="0"/>
                        <a:t> 기능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대화 상대 리스트 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담당교수는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정해진 날짜에 상담을 신청한 학생이 리스트에 출력된다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채팅을 할 내용을 입력하고 보내는 기능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교수전용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상담도중 학생의 상담 내용을 간략하게 기록 할 수 있는 폼을 띄워준다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화상채팅을 시작할 수 있는 기능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교수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학생의 적성검사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진로탐색 결과와    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교수전용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학생의 프로필을 팝업으로 띄워준다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공통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종료버튼이 출력된다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번의 ≡를 누르면 나오는 팝업메뉴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72EB075-F8D1-1B99-F54E-06654A6D9A5B}"/>
              </a:ext>
            </a:extLst>
          </p:cNvPr>
          <p:cNvSpPr/>
          <p:nvPr/>
        </p:nvSpPr>
        <p:spPr>
          <a:xfrm>
            <a:off x="1487998" y="1471850"/>
            <a:ext cx="6897717" cy="505968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26CA7F9-F82A-F4BE-407E-5D162EFDD9E4}"/>
              </a:ext>
            </a:extLst>
          </p:cNvPr>
          <p:cNvSpPr/>
          <p:nvPr/>
        </p:nvSpPr>
        <p:spPr>
          <a:xfrm>
            <a:off x="1636044" y="1794067"/>
            <a:ext cx="1602377" cy="45110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AC78CF0-D75F-F7F8-F9C5-9E7AAF275E69}"/>
              </a:ext>
            </a:extLst>
          </p:cNvPr>
          <p:cNvSpPr/>
          <p:nvPr/>
        </p:nvSpPr>
        <p:spPr>
          <a:xfrm>
            <a:off x="1723129" y="1968239"/>
            <a:ext cx="1384663" cy="44413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    </a:t>
            </a:r>
            <a:r>
              <a:rPr lang="ko-KR" altLang="en-US" dirty="0" err="1">
                <a:solidFill>
                  <a:schemeClr val="tx1"/>
                </a:solidFill>
                <a:latin typeface="+mj-lt"/>
              </a:rPr>
              <a:t>정철우</a:t>
            </a:r>
            <a:endParaRPr lang="en-US" altLang="ko-K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125A75-3888-4E19-83C2-1D453EA381D0}"/>
              </a:ext>
            </a:extLst>
          </p:cNvPr>
          <p:cNvSpPr/>
          <p:nvPr/>
        </p:nvSpPr>
        <p:spPr>
          <a:xfrm>
            <a:off x="1622334" y="188898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00DC797-4095-919C-5587-14F9AE19ABFB}"/>
              </a:ext>
            </a:extLst>
          </p:cNvPr>
          <p:cNvSpPr/>
          <p:nvPr/>
        </p:nvSpPr>
        <p:spPr>
          <a:xfrm>
            <a:off x="1792798" y="2007427"/>
            <a:ext cx="374468" cy="374468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3087CAC-0432-C71B-C0CC-2AD776D1E36B}"/>
              </a:ext>
            </a:extLst>
          </p:cNvPr>
          <p:cNvSpPr/>
          <p:nvPr/>
        </p:nvSpPr>
        <p:spPr>
          <a:xfrm>
            <a:off x="3499678" y="1794067"/>
            <a:ext cx="4728754" cy="4511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19915CA-40C5-41BF-DF25-FAF61E732FD6}"/>
              </a:ext>
            </a:extLst>
          </p:cNvPr>
          <p:cNvSpPr/>
          <p:nvPr/>
        </p:nvSpPr>
        <p:spPr>
          <a:xfrm>
            <a:off x="3729911" y="4994466"/>
            <a:ext cx="374468" cy="374468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F9FBAAF-A9CF-1727-28F8-CDEF2168E3D0}"/>
              </a:ext>
            </a:extLst>
          </p:cNvPr>
          <p:cNvSpPr/>
          <p:nvPr/>
        </p:nvSpPr>
        <p:spPr>
          <a:xfrm>
            <a:off x="4212686" y="5020593"/>
            <a:ext cx="1629598" cy="37446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안녕하세요 </a:t>
            </a:r>
            <a:r>
              <a:rPr lang="ko-KR" altLang="en-US" sz="1400" dirty="0" err="1">
                <a:solidFill>
                  <a:schemeClr val="tx1"/>
                </a:solidFill>
              </a:rPr>
              <a:t>ㅎㅎ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BC1F48-BEBD-5944-28E5-3DC7A6FD93D6}"/>
              </a:ext>
            </a:extLst>
          </p:cNvPr>
          <p:cNvSpPr txBox="1"/>
          <p:nvPr/>
        </p:nvSpPr>
        <p:spPr>
          <a:xfrm>
            <a:off x="5806525" y="5179617"/>
            <a:ext cx="4372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14:25</a:t>
            </a:r>
            <a:endParaRPr lang="ko-KR" altLang="en-US" sz="8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D13E7D9-7BA1-2301-6BCE-6F750B31C529}"/>
              </a:ext>
            </a:extLst>
          </p:cNvPr>
          <p:cNvSpPr/>
          <p:nvPr/>
        </p:nvSpPr>
        <p:spPr>
          <a:xfrm>
            <a:off x="6974397" y="4480662"/>
            <a:ext cx="987875" cy="37446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반가워요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4AF3A25-062D-1221-0634-65CA5F57FFDF}"/>
              </a:ext>
            </a:extLst>
          </p:cNvPr>
          <p:cNvSpPr/>
          <p:nvPr/>
        </p:nvSpPr>
        <p:spPr>
          <a:xfrm>
            <a:off x="3668948" y="5747759"/>
            <a:ext cx="3305449" cy="37446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내용을 입력해주세요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579324C-7B3A-615C-1C3C-1712C11B286C}"/>
              </a:ext>
            </a:extLst>
          </p:cNvPr>
          <p:cNvSpPr/>
          <p:nvPr/>
        </p:nvSpPr>
        <p:spPr>
          <a:xfrm>
            <a:off x="7185643" y="5750327"/>
            <a:ext cx="831542" cy="3693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보내기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74E41A-F58C-1C0F-559B-7C586ACBE84F}"/>
              </a:ext>
            </a:extLst>
          </p:cNvPr>
          <p:cNvSpPr txBox="1"/>
          <p:nvPr/>
        </p:nvSpPr>
        <p:spPr>
          <a:xfrm>
            <a:off x="6528410" y="4639686"/>
            <a:ext cx="4372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14:24</a:t>
            </a:r>
            <a:endParaRPr lang="ko-KR" altLang="en-US" sz="8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7E19D3A-AEE0-A770-AF5A-E7DED3C82754}"/>
              </a:ext>
            </a:extLst>
          </p:cNvPr>
          <p:cNvSpPr/>
          <p:nvPr/>
        </p:nvSpPr>
        <p:spPr>
          <a:xfrm>
            <a:off x="3596679" y="5648905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7ACDD92-0439-0E9B-7110-222BD7EF7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454" y="1904557"/>
            <a:ext cx="323850" cy="28575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C7188D1A-8396-F322-0698-8653C8DB84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824" y="1888979"/>
            <a:ext cx="333375" cy="295275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F3FB05B7-8A5A-107D-B33C-573CD5B34A4D}"/>
              </a:ext>
            </a:extLst>
          </p:cNvPr>
          <p:cNvSpPr/>
          <p:nvPr/>
        </p:nvSpPr>
        <p:spPr>
          <a:xfrm>
            <a:off x="6827035" y="1854146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DCF9D99-04FF-E4EC-64DB-E7CEA83EF4C3}"/>
              </a:ext>
            </a:extLst>
          </p:cNvPr>
          <p:cNvSpPr/>
          <p:nvPr/>
        </p:nvSpPr>
        <p:spPr>
          <a:xfrm>
            <a:off x="7236270" y="1854146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2030E12D-7A2F-BF45-975D-5A16DCF774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7066" y="1925815"/>
            <a:ext cx="236128" cy="254292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E371211B-3D80-89FC-7F67-2B0257DE0648}"/>
              </a:ext>
            </a:extLst>
          </p:cNvPr>
          <p:cNvSpPr/>
          <p:nvPr/>
        </p:nvSpPr>
        <p:spPr>
          <a:xfrm>
            <a:off x="7669362" y="1854146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166A528-1B60-594B-569D-F948DBCD365A}"/>
              </a:ext>
            </a:extLst>
          </p:cNvPr>
          <p:cNvSpPr/>
          <p:nvPr/>
        </p:nvSpPr>
        <p:spPr>
          <a:xfrm>
            <a:off x="6918114" y="2254020"/>
            <a:ext cx="1137425" cy="1395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적성검사 결과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진로탐색 결과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프로필 확인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채팅 내용 저장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채팅 종료하기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747B4BE-7EE6-EE61-ACEB-32A6FD71F35F}"/>
              </a:ext>
            </a:extLst>
          </p:cNvPr>
          <p:cNvSpPr/>
          <p:nvPr/>
        </p:nvSpPr>
        <p:spPr>
          <a:xfrm>
            <a:off x="6816767" y="214570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CBD525D-2937-E2C0-0CF1-3E5A6A677055}"/>
              </a:ext>
            </a:extLst>
          </p:cNvPr>
          <p:cNvSpPr/>
          <p:nvPr/>
        </p:nvSpPr>
        <p:spPr>
          <a:xfrm>
            <a:off x="259498" y="786515"/>
            <a:ext cx="1525229" cy="1403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상담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담당교수 확인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담당학생 확인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상담신청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채팅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4" name="이등변 삼각형 63">
            <a:extLst>
              <a:ext uri="{FF2B5EF4-FFF2-40B4-BE49-F238E27FC236}">
                <a16:creationId xmlns:a16="http://schemas.microsoft.com/office/drawing/2014/main" id="{1EA08673-B8FA-CA99-56EB-5B5F65FA891B}"/>
              </a:ext>
            </a:extLst>
          </p:cNvPr>
          <p:cNvSpPr/>
          <p:nvPr/>
        </p:nvSpPr>
        <p:spPr>
          <a:xfrm rot="10800000">
            <a:off x="1478229" y="942647"/>
            <a:ext cx="122664" cy="10574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133AA3B-0042-51B6-013F-A1A0529CAC49}"/>
              </a:ext>
            </a:extLst>
          </p:cNvPr>
          <p:cNvCxnSpPr>
            <a:cxnSpLocks/>
          </p:cNvCxnSpPr>
          <p:nvPr/>
        </p:nvCxnSpPr>
        <p:spPr>
          <a:xfrm>
            <a:off x="613317" y="1978431"/>
            <a:ext cx="3456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7802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519140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DV059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화상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채팅방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URQ041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교수와 학생 사이의 화상기반 </a:t>
                      </a:r>
                      <a:r>
                        <a:rPr lang="en-US" altLang="ko-KR" sz="1000" dirty="0"/>
                        <a:t>1:1</a:t>
                      </a:r>
                      <a:r>
                        <a:rPr lang="ko-KR" altLang="en-US" sz="1000" dirty="0"/>
                        <a:t> 대화방 기능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 대상 목록이 좌측 사이드바에 나열되고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상담 대상을 클릭 시 일반 채팅방이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오픈된다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상단의 화상채팅 버튼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1:1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화상 채팅 대화방으로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상대방의 화면이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나의 화면이 미니화면에 오버랩 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미디어 컨트롤 버튼으로 오디오 요소를 조작한다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메모창을 오픈한다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상대방의 프로필 및 진로상담 검사 결과 등의 참고자료를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메모 창을 통해 상담 내용을 입력한다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메모 내용 내보내기를 버튼을 통해 텍스트 파일로 저장이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대화 종료 버튼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즉시 대화 종료가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E974419-AE56-8B5B-C062-36A92F1B549A}"/>
              </a:ext>
            </a:extLst>
          </p:cNvPr>
          <p:cNvSpPr/>
          <p:nvPr/>
        </p:nvSpPr>
        <p:spPr>
          <a:xfrm>
            <a:off x="346229" y="886255"/>
            <a:ext cx="1864311" cy="554117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39EAB7A-D787-2754-1EC4-BB046F572625}"/>
              </a:ext>
            </a:extLst>
          </p:cNvPr>
          <p:cNvSpPr/>
          <p:nvPr/>
        </p:nvSpPr>
        <p:spPr>
          <a:xfrm>
            <a:off x="517122" y="1140323"/>
            <a:ext cx="1522521" cy="63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박찬호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29691A-BC46-96BB-A896-4ABF1F449737}"/>
              </a:ext>
            </a:extLst>
          </p:cNvPr>
          <p:cNvSpPr/>
          <p:nvPr/>
        </p:nvSpPr>
        <p:spPr>
          <a:xfrm>
            <a:off x="517123" y="1872493"/>
            <a:ext cx="1522521" cy="63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손흥민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9E31E0-A140-6778-EDE6-EB884191DC2B}"/>
              </a:ext>
            </a:extLst>
          </p:cNvPr>
          <p:cNvSpPr/>
          <p:nvPr/>
        </p:nvSpPr>
        <p:spPr>
          <a:xfrm>
            <a:off x="2281561" y="886255"/>
            <a:ext cx="6285390" cy="5541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0081DCF-4DBF-F353-7C5F-0531709F3C62}"/>
              </a:ext>
            </a:extLst>
          </p:cNvPr>
          <p:cNvSpPr/>
          <p:nvPr/>
        </p:nvSpPr>
        <p:spPr>
          <a:xfrm>
            <a:off x="6862439" y="886255"/>
            <a:ext cx="1633491" cy="55411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0F9EF8A-EF01-C1BD-3609-C99C02064CB3}"/>
              </a:ext>
            </a:extLst>
          </p:cNvPr>
          <p:cNvSpPr/>
          <p:nvPr/>
        </p:nvSpPr>
        <p:spPr>
          <a:xfrm>
            <a:off x="6862439" y="886255"/>
            <a:ext cx="1633491" cy="3388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메모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91E1D92B-880B-2A87-2FFB-569D369B9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187" y="936607"/>
            <a:ext cx="4539252" cy="549082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2F398DC-8984-FA2C-4AE2-1311C4FE5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084" y="944917"/>
            <a:ext cx="333422" cy="29531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CC0B74A5-905B-C7BD-44AB-69FE93DB23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506" y="964555"/>
            <a:ext cx="323895" cy="28579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3261D083-4D34-CAFA-775A-2233FB0B8D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7469" y="936607"/>
            <a:ext cx="238158" cy="238158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272EB48C-C265-CEF8-85D4-52F08DEDA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779" y="1283218"/>
            <a:ext cx="1219590" cy="1219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89A5524-A527-E0BB-39D3-10DDF4DD47B0}"/>
              </a:ext>
            </a:extLst>
          </p:cNvPr>
          <p:cNvCxnSpPr/>
          <p:nvPr/>
        </p:nvCxnSpPr>
        <p:spPr>
          <a:xfrm>
            <a:off x="7039992" y="1376039"/>
            <a:ext cx="0" cy="394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64A0C56-CDD1-CE88-EDD1-3AC130E2869D}"/>
              </a:ext>
            </a:extLst>
          </p:cNvPr>
          <p:cNvSpPr/>
          <p:nvPr/>
        </p:nvSpPr>
        <p:spPr>
          <a:xfrm>
            <a:off x="5898366" y="73780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FEF7F5A-1125-E0AE-24B0-AD01F4C67CDB}"/>
              </a:ext>
            </a:extLst>
          </p:cNvPr>
          <p:cNvSpPr/>
          <p:nvPr/>
        </p:nvSpPr>
        <p:spPr>
          <a:xfrm>
            <a:off x="6219008" y="75471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14599EC-C076-4A29-38E4-1EC541230DCF}"/>
              </a:ext>
            </a:extLst>
          </p:cNvPr>
          <p:cNvSpPr/>
          <p:nvPr/>
        </p:nvSpPr>
        <p:spPr>
          <a:xfrm>
            <a:off x="467545" y="92975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34D3657-8429-7644-04C6-CDB295F8A807}"/>
              </a:ext>
            </a:extLst>
          </p:cNvPr>
          <p:cNvSpPr/>
          <p:nvPr/>
        </p:nvSpPr>
        <p:spPr>
          <a:xfrm>
            <a:off x="5342089" y="145181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BA9D21B-DC25-781C-E411-AC7DE1879845}"/>
              </a:ext>
            </a:extLst>
          </p:cNvPr>
          <p:cNvSpPr/>
          <p:nvPr/>
        </p:nvSpPr>
        <p:spPr>
          <a:xfrm>
            <a:off x="8227469" y="767338"/>
            <a:ext cx="238158" cy="1386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9</a:t>
            </a:r>
            <a:endParaRPr lang="ko-KR" altLang="en-US" sz="10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88F745-A362-677D-1CFA-3D3B26D4E904}"/>
              </a:ext>
            </a:extLst>
          </p:cNvPr>
          <p:cNvSpPr/>
          <p:nvPr/>
        </p:nvSpPr>
        <p:spPr>
          <a:xfrm>
            <a:off x="7238789" y="99742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1B28F42-CAD0-AEC2-6DDE-79F3CF1D7526}"/>
              </a:ext>
            </a:extLst>
          </p:cNvPr>
          <p:cNvSpPr/>
          <p:nvPr/>
        </p:nvSpPr>
        <p:spPr>
          <a:xfrm>
            <a:off x="3432448" y="164951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1A39018-DC16-D9AC-22B6-02D2EC3744E7}"/>
              </a:ext>
            </a:extLst>
          </p:cNvPr>
          <p:cNvCxnSpPr>
            <a:cxnSpLocks/>
          </p:cNvCxnSpPr>
          <p:nvPr/>
        </p:nvCxnSpPr>
        <p:spPr>
          <a:xfrm>
            <a:off x="3176701" y="6202948"/>
            <a:ext cx="984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6E4A849-F6C1-9D57-75BC-FE1E515C2847}"/>
              </a:ext>
            </a:extLst>
          </p:cNvPr>
          <p:cNvSpPr/>
          <p:nvPr/>
        </p:nvSpPr>
        <p:spPr>
          <a:xfrm>
            <a:off x="3314089" y="6074017"/>
            <a:ext cx="121316" cy="311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9811194-1AEB-68D7-9252-B4876A8D172F}"/>
              </a:ext>
            </a:extLst>
          </p:cNvPr>
          <p:cNvSpPr/>
          <p:nvPr/>
        </p:nvSpPr>
        <p:spPr>
          <a:xfrm>
            <a:off x="2693025" y="574133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F7D6778-E3B4-4936-DBD3-B226CEDB6A15}"/>
              </a:ext>
            </a:extLst>
          </p:cNvPr>
          <p:cNvSpPr/>
          <p:nvPr/>
        </p:nvSpPr>
        <p:spPr>
          <a:xfrm>
            <a:off x="6301354" y="6010512"/>
            <a:ext cx="507583" cy="384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종료</a:t>
            </a:r>
            <a:endParaRPr lang="en-US" altLang="ko-KR" sz="11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C1B963E-0E36-5FD8-A446-C5D7AE7C6E07}"/>
              </a:ext>
            </a:extLst>
          </p:cNvPr>
          <p:cNvSpPr/>
          <p:nvPr/>
        </p:nvSpPr>
        <p:spPr>
          <a:xfrm>
            <a:off x="6419542" y="5782881"/>
            <a:ext cx="381991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10</a:t>
            </a:r>
            <a:endParaRPr lang="ko-KR" altLang="en-US" sz="1000" dirty="0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47832B16-37A9-EFE7-133A-C4DA1C9F32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307" y="6010924"/>
            <a:ext cx="341265" cy="384048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60B80DEA-F26F-19E6-0FA0-9C10EDEBC1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7523" y="987901"/>
            <a:ext cx="274223" cy="295317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2A6270CE-2F5A-4794-6893-7D5CE45DC95C}"/>
              </a:ext>
            </a:extLst>
          </p:cNvPr>
          <p:cNvSpPr/>
          <p:nvPr/>
        </p:nvSpPr>
        <p:spPr>
          <a:xfrm>
            <a:off x="6518874" y="73780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234DBA4D-D625-633E-903F-A32B3B0272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04" y="6063858"/>
            <a:ext cx="277356" cy="27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2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171833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DV006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학적 변동 신청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학적 변동 신청 페이지에서 휴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복학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자퇴 신청이 가능하다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구분에 따라 신청 폼이 전환되어 표시된다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 구분을 선택할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라디오버튼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버튼을 클릭할 때마다 동일 화면의 하단부에 신청 폼이 전환되어 나타난다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사유 구분을 선택할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라디오버튼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 기간은 학기단위로 선택이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드롭다운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상세 사유는 텍스트로 입력한다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텍스트박스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증빙 서류를 첨부할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파일업로드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제출 버튼 클릭 시 행정처의 학적 관리 화면에서 신청 항목으로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CBEFB0C-CFA8-C8B1-16B0-BCAC6510B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21" y="1685115"/>
            <a:ext cx="7889037" cy="4978005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3FEF7F5A-1125-E0AE-24B0-AD01F4C67CDB}"/>
              </a:ext>
            </a:extLst>
          </p:cNvPr>
          <p:cNvSpPr/>
          <p:nvPr/>
        </p:nvSpPr>
        <p:spPr>
          <a:xfrm>
            <a:off x="2120360" y="293808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14599EC-C076-4A29-38E4-1EC541230DCF}"/>
              </a:ext>
            </a:extLst>
          </p:cNvPr>
          <p:cNvSpPr/>
          <p:nvPr/>
        </p:nvSpPr>
        <p:spPr>
          <a:xfrm>
            <a:off x="842336" y="181182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06FFE-756A-0D1E-5558-35B468F1D000}"/>
              </a:ext>
            </a:extLst>
          </p:cNvPr>
          <p:cNvSpPr txBox="1"/>
          <p:nvPr/>
        </p:nvSpPr>
        <p:spPr>
          <a:xfrm>
            <a:off x="1200788" y="1039228"/>
            <a:ext cx="6599044" cy="58477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학적 변동 신청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CD3757-00BD-332A-4AF0-FDA5F88BB59A}"/>
              </a:ext>
            </a:extLst>
          </p:cNvPr>
          <p:cNvSpPr/>
          <p:nvPr/>
        </p:nvSpPr>
        <p:spPr>
          <a:xfrm>
            <a:off x="2299533" y="2940135"/>
            <a:ext cx="2610795" cy="36999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E83730-A7CB-145F-5EF6-A6EE128DC4B4}"/>
              </a:ext>
            </a:extLst>
          </p:cNvPr>
          <p:cNvSpPr/>
          <p:nvPr/>
        </p:nvSpPr>
        <p:spPr>
          <a:xfrm>
            <a:off x="1021509" y="1811821"/>
            <a:ext cx="6897195" cy="105700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EAF88A-DB66-7BD7-264F-BB943F8C335F}"/>
              </a:ext>
            </a:extLst>
          </p:cNvPr>
          <p:cNvSpPr/>
          <p:nvPr/>
        </p:nvSpPr>
        <p:spPr>
          <a:xfrm>
            <a:off x="857081" y="350631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CE340A-EA88-047D-00D8-CE3C9B77661F}"/>
              </a:ext>
            </a:extLst>
          </p:cNvPr>
          <p:cNvSpPr/>
          <p:nvPr/>
        </p:nvSpPr>
        <p:spPr>
          <a:xfrm>
            <a:off x="1030191" y="3474720"/>
            <a:ext cx="6943377" cy="255273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D979EB-A5F2-8A67-7FCA-A48E7C97BCC3}"/>
              </a:ext>
            </a:extLst>
          </p:cNvPr>
          <p:cNvSpPr/>
          <p:nvPr/>
        </p:nvSpPr>
        <p:spPr>
          <a:xfrm>
            <a:off x="2346082" y="3578344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7E4229-7CAB-6840-9DEC-CFD211D71DE8}"/>
              </a:ext>
            </a:extLst>
          </p:cNvPr>
          <p:cNvSpPr/>
          <p:nvPr/>
        </p:nvSpPr>
        <p:spPr>
          <a:xfrm>
            <a:off x="2522223" y="3543224"/>
            <a:ext cx="3573777" cy="66301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566A451-8D92-9684-0F92-1F3001ECB1C1}"/>
              </a:ext>
            </a:extLst>
          </p:cNvPr>
          <p:cNvSpPr/>
          <p:nvPr/>
        </p:nvSpPr>
        <p:spPr>
          <a:xfrm>
            <a:off x="2435668" y="4347465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3D3F59-B462-7F3D-E81B-D5CC1B70FDE3}"/>
              </a:ext>
            </a:extLst>
          </p:cNvPr>
          <p:cNvSpPr/>
          <p:nvPr/>
        </p:nvSpPr>
        <p:spPr>
          <a:xfrm>
            <a:off x="2432636" y="5039265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2E16A2-30B3-F03B-A0FC-940CECFADE8F}"/>
              </a:ext>
            </a:extLst>
          </p:cNvPr>
          <p:cNvSpPr/>
          <p:nvPr/>
        </p:nvSpPr>
        <p:spPr>
          <a:xfrm>
            <a:off x="6791276" y="552999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8D3356-8767-4AA3-C8D3-F515923AF43C}"/>
              </a:ext>
            </a:extLst>
          </p:cNvPr>
          <p:cNvSpPr/>
          <p:nvPr/>
        </p:nvSpPr>
        <p:spPr>
          <a:xfrm>
            <a:off x="4017596" y="624643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35337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633427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DV060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일지 작성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URQ042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상담을 완료한 후 상담 일지를 작성하는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교수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작성된 상담일지를 볼 수 있다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작성된 기록이 없는 첫 상담일 경우 빈칸이 출력되며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작성을 눌러 새로 추가 할 수 있다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상담 </a:t>
                      </a:r>
                      <a:r>
                        <a:rPr lang="ko-KR" alt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회차를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선택하여 이전 상담일지를 조회할 수 있다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번의 </a:t>
                      </a:r>
                      <a:r>
                        <a:rPr lang="ko-KR" alt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회차를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선택하고 수정을 누르면 해당 </a:t>
                      </a:r>
                      <a:r>
                        <a:rPr lang="ko-KR" alt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상담일지를  수정할 수 있다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08CF5E1F-1BF2-4F51-93F2-5AEB1C5ED170}"/>
              </a:ext>
            </a:extLst>
          </p:cNvPr>
          <p:cNvSpPr/>
          <p:nvPr/>
        </p:nvSpPr>
        <p:spPr>
          <a:xfrm>
            <a:off x="919221" y="705037"/>
            <a:ext cx="6701742" cy="5867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026AEA-43B7-0ADE-B10F-AFB566571EE3}"/>
              </a:ext>
            </a:extLst>
          </p:cNvPr>
          <p:cNvSpPr txBox="1"/>
          <p:nvPr/>
        </p:nvSpPr>
        <p:spPr>
          <a:xfrm>
            <a:off x="3571535" y="7736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상담일지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7EA134C-9BC8-B510-3F04-E90B50D06815}"/>
              </a:ext>
            </a:extLst>
          </p:cNvPr>
          <p:cNvSpPr/>
          <p:nvPr/>
        </p:nvSpPr>
        <p:spPr>
          <a:xfrm>
            <a:off x="5523124" y="5968297"/>
            <a:ext cx="831542" cy="3693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수정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909BA31-CFE5-F5BC-BFDE-788AB50AF029}"/>
              </a:ext>
            </a:extLst>
          </p:cNvPr>
          <p:cNvSpPr/>
          <p:nvPr/>
        </p:nvSpPr>
        <p:spPr>
          <a:xfrm>
            <a:off x="6430915" y="5968297"/>
            <a:ext cx="831542" cy="3693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돌아가기</a:t>
            </a:r>
          </a:p>
        </p:txBody>
      </p:sp>
      <p:graphicFrame>
        <p:nvGraphicFramePr>
          <p:cNvPr id="40" name="표 16">
            <a:extLst>
              <a:ext uri="{FF2B5EF4-FFF2-40B4-BE49-F238E27FC236}">
                <a16:creationId xmlns:a16="http://schemas.microsoft.com/office/drawing/2014/main" id="{1B692AD8-4263-882B-362F-C2B273B1A250}"/>
              </a:ext>
            </a:extLst>
          </p:cNvPr>
          <p:cNvGraphicFramePr>
            <a:graphicFrameLocks noGrp="1"/>
          </p:cNvGraphicFramePr>
          <p:nvPr/>
        </p:nvGraphicFramePr>
        <p:xfrm>
          <a:off x="1447146" y="1267736"/>
          <a:ext cx="5645891" cy="456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239">
                  <a:extLst>
                    <a:ext uri="{9D8B030D-6E8A-4147-A177-3AD203B41FA5}">
                      <a16:colId xmlns:a16="http://schemas.microsoft.com/office/drawing/2014/main" val="4154763205"/>
                    </a:ext>
                  </a:extLst>
                </a:gridCol>
                <a:gridCol w="1006549">
                  <a:extLst>
                    <a:ext uri="{9D8B030D-6E8A-4147-A177-3AD203B41FA5}">
                      <a16:colId xmlns:a16="http://schemas.microsoft.com/office/drawing/2014/main" val="2579672637"/>
                    </a:ext>
                  </a:extLst>
                </a:gridCol>
                <a:gridCol w="925526">
                  <a:extLst>
                    <a:ext uri="{9D8B030D-6E8A-4147-A177-3AD203B41FA5}">
                      <a16:colId xmlns:a16="http://schemas.microsoft.com/office/drawing/2014/main" val="2966964477"/>
                    </a:ext>
                  </a:extLst>
                </a:gridCol>
                <a:gridCol w="925525">
                  <a:extLst>
                    <a:ext uri="{9D8B030D-6E8A-4147-A177-3AD203B41FA5}">
                      <a16:colId xmlns:a16="http://schemas.microsoft.com/office/drawing/2014/main" val="1950052084"/>
                    </a:ext>
                  </a:extLst>
                </a:gridCol>
                <a:gridCol w="925526">
                  <a:extLst>
                    <a:ext uri="{9D8B030D-6E8A-4147-A177-3AD203B41FA5}">
                      <a16:colId xmlns:a16="http://schemas.microsoft.com/office/drawing/2014/main" val="1915088130"/>
                    </a:ext>
                  </a:extLst>
                </a:gridCol>
                <a:gridCol w="925526">
                  <a:extLst>
                    <a:ext uri="{9D8B030D-6E8A-4147-A177-3AD203B41FA5}">
                      <a16:colId xmlns:a16="http://schemas.microsoft.com/office/drawing/2014/main" val="226220338"/>
                    </a:ext>
                  </a:extLst>
                </a:gridCol>
              </a:tblGrid>
              <a:tr h="3642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상담일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020484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학과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191082"/>
                  </a:ext>
                </a:extLst>
              </a:tr>
              <a:tr h="358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거주상황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23099"/>
                  </a:ext>
                </a:extLst>
              </a:tr>
              <a:tr h="5440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상담주제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086526"/>
                  </a:ext>
                </a:extLst>
              </a:tr>
              <a:tr h="15510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상담내용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736940"/>
                  </a:ext>
                </a:extLst>
              </a:tr>
              <a:tr h="14005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상담교수의견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949766"/>
                  </a:ext>
                </a:extLst>
              </a:tr>
            </a:tbl>
          </a:graphicData>
        </a:graphic>
      </p:graphicFrame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141A2D3-CF1E-9E7B-657C-545E7FD5151F}"/>
              </a:ext>
            </a:extLst>
          </p:cNvPr>
          <p:cNvSpPr/>
          <p:nvPr/>
        </p:nvSpPr>
        <p:spPr>
          <a:xfrm>
            <a:off x="4614714" y="5968297"/>
            <a:ext cx="831542" cy="3693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작성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828EDB-AC67-D6C8-4F54-3B5A525E4D15}"/>
              </a:ext>
            </a:extLst>
          </p:cNvPr>
          <p:cNvSpPr/>
          <p:nvPr/>
        </p:nvSpPr>
        <p:spPr>
          <a:xfrm>
            <a:off x="6180881" y="858677"/>
            <a:ext cx="729205" cy="2744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>
                <a:solidFill>
                  <a:schemeClr val="tx1"/>
                </a:solidFill>
              </a:rPr>
              <a:t>회자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75A6F8-32A8-A10E-F095-4694D504109F}"/>
              </a:ext>
            </a:extLst>
          </p:cNvPr>
          <p:cNvSpPr/>
          <p:nvPr/>
        </p:nvSpPr>
        <p:spPr>
          <a:xfrm>
            <a:off x="6690168" y="904977"/>
            <a:ext cx="174499" cy="174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42E96F78-7512-4DEF-AB6E-7CF8B52F2A4D}"/>
              </a:ext>
            </a:extLst>
          </p:cNvPr>
          <p:cNvSpPr/>
          <p:nvPr/>
        </p:nvSpPr>
        <p:spPr>
          <a:xfrm rot="10800000">
            <a:off x="6713318" y="939122"/>
            <a:ext cx="121464" cy="10471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125A75-3888-4E19-83C2-1D453EA381D0}"/>
              </a:ext>
            </a:extLst>
          </p:cNvPr>
          <p:cNvSpPr/>
          <p:nvPr/>
        </p:nvSpPr>
        <p:spPr>
          <a:xfrm>
            <a:off x="829634" y="643916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BD2F703-6650-18C0-5661-B2F753DA5346}"/>
              </a:ext>
            </a:extLst>
          </p:cNvPr>
          <p:cNvSpPr/>
          <p:nvPr/>
        </p:nvSpPr>
        <p:spPr>
          <a:xfrm>
            <a:off x="6088448" y="78187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1ECC0E1-93E5-D374-498A-15C38539344C}"/>
              </a:ext>
            </a:extLst>
          </p:cNvPr>
          <p:cNvSpPr/>
          <p:nvPr/>
        </p:nvSpPr>
        <p:spPr>
          <a:xfrm>
            <a:off x="5441459" y="585206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414296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309302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DV061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학사 일정 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URQ043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학사 일정을 관리하는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등록된 학사일정이 표시된다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달력의 날짜를 누르면 학사일정 등록 </a:t>
                      </a:r>
                      <a:r>
                        <a:rPr lang="ko-KR" alt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모달창이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켜진다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누른 날짜가 시작일로 나온다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종료일의 기본값은 시작일과 같다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캘린더에 표시될 이름을 정한다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담당자를 지정한다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테이블에 저장된 </a:t>
                      </a:r>
                      <a:r>
                        <a:rPr lang="ko-KR" alt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코드값의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이름이 보이지만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값은 </a:t>
                      </a:r>
                      <a:r>
                        <a:rPr lang="ko-KR" alt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코드값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(OOFMN001)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으로 저장된다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캘린더에 표시될 색상을 정한다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알림을 설정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    :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알림을 설정한 상태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    :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알림을 설정하지 않은 상태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클릭 시 </a:t>
                      </a:r>
                      <a:r>
                        <a:rPr lang="ko-KR" alt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모달창으로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알림 세부 설정 가능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graphicFrame>
        <p:nvGraphicFramePr>
          <p:cNvPr id="15" name="표 2">
            <a:extLst>
              <a:ext uri="{FF2B5EF4-FFF2-40B4-BE49-F238E27FC236}">
                <a16:creationId xmlns:a16="http://schemas.microsoft.com/office/drawing/2014/main" id="{EF347BC7-A392-0CC7-32A4-824348DCBD63}"/>
              </a:ext>
            </a:extLst>
          </p:cNvPr>
          <p:cNvGraphicFramePr>
            <a:graphicFrameLocks noGrp="1"/>
          </p:cNvGraphicFramePr>
          <p:nvPr/>
        </p:nvGraphicFramePr>
        <p:xfrm>
          <a:off x="746621" y="1769028"/>
          <a:ext cx="7230279" cy="3777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897">
                  <a:extLst>
                    <a:ext uri="{9D8B030D-6E8A-4147-A177-3AD203B41FA5}">
                      <a16:colId xmlns:a16="http://schemas.microsoft.com/office/drawing/2014/main" val="4100921"/>
                    </a:ext>
                  </a:extLst>
                </a:gridCol>
                <a:gridCol w="1032897">
                  <a:extLst>
                    <a:ext uri="{9D8B030D-6E8A-4147-A177-3AD203B41FA5}">
                      <a16:colId xmlns:a16="http://schemas.microsoft.com/office/drawing/2014/main" val="4189196246"/>
                    </a:ext>
                  </a:extLst>
                </a:gridCol>
                <a:gridCol w="1032897">
                  <a:extLst>
                    <a:ext uri="{9D8B030D-6E8A-4147-A177-3AD203B41FA5}">
                      <a16:colId xmlns:a16="http://schemas.microsoft.com/office/drawing/2014/main" val="1495539322"/>
                    </a:ext>
                  </a:extLst>
                </a:gridCol>
                <a:gridCol w="1032897">
                  <a:extLst>
                    <a:ext uri="{9D8B030D-6E8A-4147-A177-3AD203B41FA5}">
                      <a16:colId xmlns:a16="http://schemas.microsoft.com/office/drawing/2014/main" val="1719167964"/>
                    </a:ext>
                  </a:extLst>
                </a:gridCol>
                <a:gridCol w="1032897">
                  <a:extLst>
                    <a:ext uri="{9D8B030D-6E8A-4147-A177-3AD203B41FA5}">
                      <a16:colId xmlns:a16="http://schemas.microsoft.com/office/drawing/2014/main" val="2057982879"/>
                    </a:ext>
                  </a:extLst>
                </a:gridCol>
                <a:gridCol w="1032897">
                  <a:extLst>
                    <a:ext uri="{9D8B030D-6E8A-4147-A177-3AD203B41FA5}">
                      <a16:colId xmlns:a16="http://schemas.microsoft.com/office/drawing/2014/main" val="4055331401"/>
                    </a:ext>
                  </a:extLst>
                </a:gridCol>
                <a:gridCol w="1032897">
                  <a:extLst>
                    <a:ext uri="{9D8B030D-6E8A-4147-A177-3AD203B41FA5}">
                      <a16:colId xmlns:a16="http://schemas.microsoft.com/office/drawing/2014/main" val="742066168"/>
                    </a:ext>
                  </a:extLst>
                </a:gridCol>
              </a:tblGrid>
              <a:tr h="4708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6646656"/>
                  </a:ext>
                </a:extLst>
              </a:tr>
              <a:tr h="661284"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51754"/>
                  </a:ext>
                </a:extLst>
              </a:tr>
              <a:tr h="66128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495526"/>
                  </a:ext>
                </a:extLst>
              </a:tr>
              <a:tr h="66128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009924"/>
                  </a:ext>
                </a:extLst>
              </a:tr>
              <a:tr h="66128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16596"/>
                  </a:ext>
                </a:extLst>
              </a:tr>
              <a:tr h="66128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95570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EA07BF2-ED07-2115-CCFA-809263736A83}"/>
              </a:ext>
            </a:extLst>
          </p:cNvPr>
          <p:cNvSpPr txBox="1"/>
          <p:nvPr/>
        </p:nvSpPr>
        <p:spPr>
          <a:xfrm>
            <a:off x="4095673" y="108579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월</a:t>
            </a: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E086ABEA-AD6D-2D17-505B-8FE414713C8B}"/>
              </a:ext>
            </a:extLst>
          </p:cNvPr>
          <p:cNvSpPr/>
          <p:nvPr/>
        </p:nvSpPr>
        <p:spPr>
          <a:xfrm rot="5400000">
            <a:off x="7269222" y="1130841"/>
            <a:ext cx="298394" cy="27924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6FC61326-F56D-7F3F-E714-3ED3F3619591}"/>
              </a:ext>
            </a:extLst>
          </p:cNvPr>
          <p:cNvSpPr/>
          <p:nvPr/>
        </p:nvSpPr>
        <p:spPr>
          <a:xfrm rot="16200000">
            <a:off x="1165867" y="1130841"/>
            <a:ext cx="298394" cy="27924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01EED1C-20D3-9BD6-EED7-5CC1E73A24B6}"/>
              </a:ext>
            </a:extLst>
          </p:cNvPr>
          <p:cNvSpPr/>
          <p:nvPr/>
        </p:nvSpPr>
        <p:spPr>
          <a:xfrm>
            <a:off x="1786855" y="3221371"/>
            <a:ext cx="1015068" cy="1992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   2</a:t>
            </a:r>
            <a:r>
              <a:rPr lang="ko-KR" altLang="en-US" sz="800" dirty="0">
                <a:solidFill>
                  <a:schemeClr val="tx1"/>
                </a:solidFill>
              </a:rPr>
              <a:t>학년 수강신청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469C813-795D-C7F2-5F73-3F4166D858EC}"/>
              </a:ext>
            </a:extLst>
          </p:cNvPr>
          <p:cNvSpPr/>
          <p:nvPr/>
        </p:nvSpPr>
        <p:spPr>
          <a:xfrm>
            <a:off x="2827089" y="3221371"/>
            <a:ext cx="1015068" cy="19923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3,4</a:t>
            </a:r>
            <a:r>
              <a:rPr lang="ko-KR" altLang="en-US" sz="800" dirty="0">
                <a:solidFill>
                  <a:schemeClr val="tx1"/>
                </a:solidFill>
              </a:rPr>
              <a:t>학년 수강신청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105E565-87BB-F82B-877B-91862C66C372}"/>
              </a:ext>
            </a:extLst>
          </p:cNvPr>
          <p:cNvSpPr/>
          <p:nvPr/>
        </p:nvSpPr>
        <p:spPr>
          <a:xfrm>
            <a:off x="3854226" y="3221371"/>
            <a:ext cx="1015068" cy="19923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</a:rPr>
              <a:t>전학년</a:t>
            </a:r>
            <a:r>
              <a:rPr lang="ko-KR" altLang="en-US" sz="800" dirty="0">
                <a:solidFill>
                  <a:schemeClr val="tx1"/>
                </a:solidFill>
              </a:rPr>
              <a:t> 수강신청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001078E-7522-5B0F-5DCC-B34440F7B4C3}"/>
              </a:ext>
            </a:extLst>
          </p:cNvPr>
          <p:cNvSpPr/>
          <p:nvPr/>
        </p:nvSpPr>
        <p:spPr>
          <a:xfrm>
            <a:off x="1786855" y="4536899"/>
            <a:ext cx="5142451" cy="1992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수강신청 정정기간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F1015A-7453-A6BD-A6B3-25EFE0650E5E}"/>
              </a:ext>
            </a:extLst>
          </p:cNvPr>
          <p:cNvSpPr/>
          <p:nvPr/>
        </p:nvSpPr>
        <p:spPr>
          <a:xfrm>
            <a:off x="4244828" y="2441196"/>
            <a:ext cx="2080470" cy="2294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261EA-8518-AB89-5A5D-89A631F97E20}"/>
              </a:ext>
            </a:extLst>
          </p:cNvPr>
          <p:cNvSpPr txBox="1"/>
          <p:nvPr/>
        </p:nvSpPr>
        <p:spPr>
          <a:xfrm>
            <a:off x="4311940" y="259223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시작일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E2CA14-FAFD-29F4-356B-FCB2105DE1FA}"/>
              </a:ext>
            </a:extLst>
          </p:cNvPr>
          <p:cNvSpPr/>
          <p:nvPr/>
        </p:nvSpPr>
        <p:spPr>
          <a:xfrm>
            <a:off x="4972163" y="2592235"/>
            <a:ext cx="105113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2022-02-03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157BDE-FF78-098F-E90A-68ED84FE874D}"/>
              </a:ext>
            </a:extLst>
          </p:cNvPr>
          <p:cNvSpPr txBox="1"/>
          <p:nvPr/>
        </p:nvSpPr>
        <p:spPr>
          <a:xfrm>
            <a:off x="6002099" y="2592235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~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EF39EF-B703-0660-0DA1-A751A487CF5B}"/>
              </a:ext>
            </a:extLst>
          </p:cNvPr>
          <p:cNvSpPr txBox="1"/>
          <p:nvPr/>
        </p:nvSpPr>
        <p:spPr>
          <a:xfrm>
            <a:off x="4311940" y="287482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종료일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469F1F4-3F0E-015F-C867-AC7E7B95E3B7}"/>
              </a:ext>
            </a:extLst>
          </p:cNvPr>
          <p:cNvSpPr/>
          <p:nvPr/>
        </p:nvSpPr>
        <p:spPr>
          <a:xfrm>
            <a:off x="4972163" y="2874828"/>
            <a:ext cx="105113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2022-02-03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AA613D-9357-FD87-4FBD-94903DE29CD6}"/>
              </a:ext>
            </a:extLst>
          </p:cNvPr>
          <p:cNvSpPr txBox="1"/>
          <p:nvPr/>
        </p:nvSpPr>
        <p:spPr>
          <a:xfrm>
            <a:off x="4311940" y="315330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일정이름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D67F4B8-0161-AE38-4736-640FF17D963C}"/>
              </a:ext>
            </a:extLst>
          </p:cNvPr>
          <p:cNvSpPr/>
          <p:nvPr/>
        </p:nvSpPr>
        <p:spPr>
          <a:xfrm>
            <a:off x="4972163" y="3153302"/>
            <a:ext cx="105113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OO</a:t>
            </a:r>
            <a:r>
              <a:rPr lang="ko-KR" altLang="en-US" sz="800" dirty="0">
                <a:solidFill>
                  <a:schemeClr val="tx1"/>
                </a:solidFill>
              </a:rPr>
              <a:t>행사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26E9E8-9193-1605-73D6-707ABB740DEC}"/>
              </a:ext>
            </a:extLst>
          </p:cNvPr>
          <p:cNvSpPr txBox="1"/>
          <p:nvPr/>
        </p:nvSpPr>
        <p:spPr>
          <a:xfrm>
            <a:off x="4311940" y="369922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코드네임</a:t>
            </a:r>
            <a:endParaRPr lang="ko-KR" altLang="en-US" sz="8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CA30A20-7B0A-F01D-FC77-B41B2A0F27C8}"/>
              </a:ext>
            </a:extLst>
          </p:cNvPr>
          <p:cNvSpPr/>
          <p:nvPr/>
        </p:nvSpPr>
        <p:spPr>
          <a:xfrm>
            <a:off x="4972163" y="3699225"/>
            <a:ext cx="105113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수강신청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05A379-FD2A-D635-80DE-67FEBF96A2E8}"/>
              </a:ext>
            </a:extLst>
          </p:cNvPr>
          <p:cNvSpPr txBox="1"/>
          <p:nvPr/>
        </p:nvSpPr>
        <p:spPr>
          <a:xfrm>
            <a:off x="4311940" y="397597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캘린더색상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6EE066-98DB-9C18-7D73-203FD766627C}"/>
              </a:ext>
            </a:extLst>
          </p:cNvPr>
          <p:cNvSpPr/>
          <p:nvPr/>
        </p:nvSpPr>
        <p:spPr>
          <a:xfrm>
            <a:off x="5060805" y="4024732"/>
            <a:ext cx="132534" cy="132534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94D2029-90F8-9E3E-9707-C6AEA8E65F11}"/>
              </a:ext>
            </a:extLst>
          </p:cNvPr>
          <p:cNvSpPr/>
          <p:nvPr/>
        </p:nvSpPr>
        <p:spPr>
          <a:xfrm>
            <a:off x="5288797" y="3975973"/>
            <a:ext cx="73449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#FFE699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42B22020-C9C2-C039-C362-CC0B6D814516}"/>
              </a:ext>
            </a:extLst>
          </p:cNvPr>
          <p:cNvSpPr/>
          <p:nvPr/>
        </p:nvSpPr>
        <p:spPr>
          <a:xfrm rot="10800000">
            <a:off x="5863904" y="3764939"/>
            <a:ext cx="86858" cy="7487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366FEC7-DCDE-10D2-A425-7CF71A4BB227}"/>
              </a:ext>
            </a:extLst>
          </p:cNvPr>
          <p:cNvSpPr/>
          <p:nvPr/>
        </p:nvSpPr>
        <p:spPr>
          <a:xfrm>
            <a:off x="4549846" y="4366056"/>
            <a:ext cx="586460" cy="26047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저장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F5B013F-13B8-BC03-74A9-6874770DB919}"/>
              </a:ext>
            </a:extLst>
          </p:cNvPr>
          <p:cNvSpPr/>
          <p:nvPr/>
        </p:nvSpPr>
        <p:spPr>
          <a:xfrm>
            <a:off x="5362815" y="4366056"/>
            <a:ext cx="586460" cy="26047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취소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C36F025-94B2-FF42-B08B-C9A7FB370070}"/>
              </a:ext>
            </a:extLst>
          </p:cNvPr>
          <p:cNvSpPr/>
          <p:nvPr/>
        </p:nvSpPr>
        <p:spPr>
          <a:xfrm>
            <a:off x="4222353" y="364876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DB1CD23-3A88-E7EC-5158-109A7344D3B5}"/>
              </a:ext>
            </a:extLst>
          </p:cNvPr>
          <p:cNvSpPr/>
          <p:nvPr/>
        </p:nvSpPr>
        <p:spPr>
          <a:xfrm>
            <a:off x="4222353" y="258159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E3AA216-6286-101E-E7EB-3F6AD21DCBB6}"/>
              </a:ext>
            </a:extLst>
          </p:cNvPr>
          <p:cNvSpPr/>
          <p:nvPr/>
        </p:nvSpPr>
        <p:spPr>
          <a:xfrm>
            <a:off x="4222353" y="284246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3D7AA54-DB06-8661-90DC-FE7ADC57B8EC}"/>
              </a:ext>
            </a:extLst>
          </p:cNvPr>
          <p:cNvSpPr/>
          <p:nvPr/>
        </p:nvSpPr>
        <p:spPr>
          <a:xfrm>
            <a:off x="4222353" y="311077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A86D1E3-14EF-96A4-042A-4C2E26DCA2B8}"/>
              </a:ext>
            </a:extLst>
          </p:cNvPr>
          <p:cNvSpPr/>
          <p:nvPr/>
        </p:nvSpPr>
        <p:spPr>
          <a:xfrm>
            <a:off x="4222353" y="388983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7D2AF7C-163B-2694-F34D-71FD556FC0EB}"/>
              </a:ext>
            </a:extLst>
          </p:cNvPr>
          <p:cNvSpPr/>
          <p:nvPr/>
        </p:nvSpPr>
        <p:spPr>
          <a:xfrm>
            <a:off x="4095673" y="229684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86D8586-D6FB-039D-56ED-36291DF14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084" y="4564072"/>
            <a:ext cx="109637" cy="138103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681C0849-32E3-52D7-0B57-FED3D3F67130}"/>
              </a:ext>
            </a:extLst>
          </p:cNvPr>
          <p:cNvSpPr/>
          <p:nvPr/>
        </p:nvSpPr>
        <p:spPr>
          <a:xfrm>
            <a:off x="1679004" y="4414423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5675E19B-48AC-3679-D523-A429BDA45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744" y="2481016"/>
            <a:ext cx="109637" cy="138103"/>
          </a:xfrm>
          <a:prstGeom prst="rect">
            <a:avLst/>
          </a:prstGeom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95CE9022-066A-E219-EF8F-A96A3FA62591}"/>
              </a:ext>
            </a:extLst>
          </p:cNvPr>
          <p:cNvGrpSpPr/>
          <p:nvPr/>
        </p:nvGrpSpPr>
        <p:grpSpPr>
          <a:xfrm>
            <a:off x="9006836" y="2663372"/>
            <a:ext cx="139545" cy="144307"/>
            <a:chOff x="8994930" y="2508997"/>
            <a:chExt cx="139545" cy="144307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30A1B8FA-D688-3106-E092-95C1D1B8F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2704" y="2508997"/>
              <a:ext cx="109637" cy="138103"/>
            </a:xfrm>
            <a:prstGeom prst="rect">
              <a:avLst/>
            </a:prstGeom>
          </p:spPr>
        </p:pic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64BFEEFD-7762-E557-C17D-AF4C29CDA0DD}"/>
                </a:ext>
              </a:extLst>
            </p:cNvPr>
            <p:cNvCxnSpPr/>
            <p:nvPr/>
          </p:nvCxnSpPr>
          <p:spPr>
            <a:xfrm flipH="1">
              <a:off x="8994930" y="2513759"/>
              <a:ext cx="139545" cy="1395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A9FB474-8F6F-FBF0-2A02-D11BD8950246}"/>
              </a:ext>
            </a:extLst>
          </p:cNvPr>
          <p:cNvGrpSpPr/>
          <p:nvPr/>
        </p:nvGrpSpPr>
        <p:grpSpPr>
          <a:xfrm>
            <a:off x="1815050" y="3248165"/>
            <a:ext cx="139545" cy="144307"/>
            <a:chOff x="8994930" y="2508997"/>
            <a:chExt cx="139545" cy="144307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4F0DD0DD-9EEE-2BE0-A320-D8A13DB35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2704" y="2508997"/>
              <a:ext cx="109637" cy="138103"/>
            </a:xfrm>
            <a:prstGeom prst="rect">
              <a:avLst/>
            </a:prstGeom>
          </p:spPr>
        </p:pic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B77DBA67-41E1-009F-40D3-513884C935A4}"/>
                </a:ext>
              </a:extLst>
            </p:cNvPr>
            <p:cNvCxnSpPr/>
            <p:nvPr/>
          </p:nvCxnSpPr>
          <p:spPr>
            <a:xfrm flipH="1">
              <a:off x="8994930" y="2513759"/>
              <a:ext cx="139545" cy="1395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762B2C3-871A-16D1-8CD9-D8946E844BBC}"/>
              </a:ext>
            </a:extLst>
          </p:cNvPr>
          <p:cNvSpPr/>
          <p:nvPr/>
        </p:nvSpPr>
        <p:spPr>
          <a:xfrm>
            <a:off x="1697268" y="315104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B8A26E-5A48-C482-8118-645AA4CB7C80}"/>
              </a:ext>
            </a:extLst>
          </p:cNvPr>
          <p:cNvSpPr txBox="1"/>
          <p:nvPr/>
        </p:nvSpPr>
        <p:spPr>
          <a:xfrm>
            <a:off x="4311940" y="341839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담당자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491B91-728E-FFA5-CF88-41AE6E418411}"/>
              </a:ext>
            </a:extLst>
          </p:cNvPr>
          <p:cNvSpPr/>
          <p:nvPr/>
        </p:nvSpPr>
        <p:spPr>
          <a:xfrm>
            <a:off x="4972163" y="3418395"/>
            <a:ext cx="105113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김아무개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998EE0-E3B0-BFEC-D091-76CE773842DB}"/>
              </a:ext>
            </a:extLst>
          </p:cNvPr>
          <p:cNvSpPr/>
          <p:nvPr/>
        </p:nvSpPr>
        <p:spPr>
          <a:xfrm>
            <a:off x="4222353" y="337587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005657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417981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DV062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학사 일정 알림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URQ044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각종 학사 일정을 교직원 및 학생에게 알림을 보낼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정철우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알림 최초 설정 시 </a:t>
                      </a:r>
                      <a:r>
                        <a:rPr lang="ko-KR" alt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미설정된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상태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토글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OFF)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로 진입</a:t>
                      </a:r>
                      <a:b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(“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설정된 알림이 없습니다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“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메시지가 빈화면에 표시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일정 상세 정보를 확인할 수 있다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읽기 전용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알림대상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수단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일시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내용을 결정한다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저장 시 </a:t>
                      </a:r>
                      <a:r>
                        <a:rPr lang="ko-KR" alt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모달창이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종료되고 일정의 알림 아이콘이 활성상태로 표시된다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8E1EBA8-BDE5-3C5A-5812-E85B03C1FD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6" t="7120" r="15753" b="1802"/>
          <a:stretch/>
        </p:blipFill>
        <p:spPr>
          <a:xfrm>
            <a:off x="1324535" y="1620398"/>
            <a:ext cx="6475296" cy="467751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125A75-3888-4E19-83C2-1D453EA381D0}"/>
              </a:ext>
            </a:extLst>
          </p:cNvPr>
          <p:cNvSpPr/>
          <p:nvPr/>
        </p:nvSpPr>
        <p:spPr>
          <a:xfrm>
            <a:off x="7059240" y="1726390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BD2F703-6650-18C0-5661-B2F753DA5346}"/>
              </a:ext>
            </a:extLst>
          </p:cNvPr>
          <p:cNvSpPr/>
          <p:nvPr/>
        </p:nvSpPr>
        <p:spPr>
          <a:xfrm>
            <a:off x="1100568" y="2063527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1ECC0E1-93E5-D374-498A-15C38539344C}"/>
              </a:ext>
            </a:extLst>
          </p:cNvPr>
          <p:cNvSpPr/>
          <p:nvPr/>
        </p:nvSpPr>
        <p:spPr>
          <a:xfrm>
            <a:off x="1088804" y="3662894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0CF7BC-325E-11D4-0A78-6D3F13D661A6}"/>
              </a:ext>
            </a:extLst>
          </p:cNvPr>
          <p:cNvSpPr/>
          <p:nvPr/>
        </p:nvSpPr>
        <p:spPr>
          <a:xfrm>
            <a:off x="1290374" y="2063527"/>
            <a:ext cx="6509458" cy="157631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252888-839E-AA3C-4D6A-B6FEA48E5C83}"/>
              </a:ext>
            </a:extLst>
          </p:cNvPr>
          <p:cNvSpPr/>
          <p:nvPr/>
        </p:nvSpPr>
        <p:spPr>
          <a:xfrm>
            <a:off x="1245580" y="3639844"/>
            <a:ext cx="6554251" cy="218778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3D79DF-28F0-291D-4A5D-3643A9DBF323}"/>
              </a:ext>
            </a:extLst>
          </p:cNvPr>
          <p:cNvSpPr/>
          <p:nvPr/>
        </p:nvSpPr>
        <p:spPr>
          <a:xfrm>
            <a:off x="3212047" y="594852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6598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011459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DV007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학적 변동 신청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학적 변동 신청 페이지에서 휴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복학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자퇴 신청이 가능하다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구분에 따라 신청 폼이 전환되어 표시된다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 구분을 선택할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라디오버튼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버튼을 클릭할 때마다 동일 화면의 하단부에 신청 폼이 전환되어 나타난다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사유 구분을 선택할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라디오버튼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 기간은 학기단위로 선택이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드롭다운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상세 사유는 텍스트로 입력한다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텍스트박스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증빙 서류를 첨부할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파일업로드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제출 버튼 클릭 시 행정처의 학적 관리 화면에서 신청 항목으로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C0E842A-243C-A604-1F5F-935563A0B4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" t="3400" r="8078" b="19943"/>
          <a:stretch/>
        </p:blipFill>
        <p:spPr>
          <a:xfrm>
            <a:off x="1034527" y="1885475"/>
            <a:ext cx="6893321" cy="30339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706FFE-756A-0D1E-5558-35B468F1D000}"/>
              </a:ext>
            </a:extLst>
          </p:cNvPr>
          <p:cNvSpPr txBox="1"/>
          <p:nvPr/>
        </p:nvSpPr>
        <p:spPr>
          <a:xfrm>
            <a:off x="1200788" y="1039228"/>
            <a:ext cx="6599044" cy="58477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학적 변동 신청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DCBC39-B4D6-501F-420E-DCE65C1A7403}"/>
              </a:ext>
            </a:extLst>
          </p:cNvPr>
          <p:cNvSpPr/>
          <p:nvPr/>
        </p:nvSpPr>
        <p:spPr>
          <a:xfrm>
            <a:off x="2298508" y="3807969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1648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246387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DV008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졸업 요건 확인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URQ006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졸업 요건을 확인하고 졸업 신청을 하는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 인적사항이 표시된다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졸업 기준과 달성 현황을 비교하여 충족 여부가 자동 표시 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학점 및 평점 평균 등 점수 요소는 자동으로 계산됨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기능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졸업 신청 기간이고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모든 조건이 충족 된 경우 정상 제출 되고 확인 팝업창이 뜬다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8A7AF797-0208-D8E2-1AE6-EEDF6D871E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8" t="3782" r="16462" b="5805"/>
          <a:stretch/>
        </p:blipFill>
        <p:spPr>
          <a:xfrm>
            <a:off x="743084" y="1808177"/>
            <a:ext cx="7514451" cy="4519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706FFE-756A-0D1E-5558-35B468F1D000}"/>
              </a:ext>
            </a:extLst>
          </p:cNvPr>
          <p:cNvSpPr txBox="1"/>
          <p:nvPr/>
        </p:nvSpPr>
        <p:spPr>
          <a:xfrm>
            <a:off x="1200788" y="1039228"/>
            <a:ext cx="6599044" cy="58477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졸업 요건 확인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E23F5E-9605-72B1-8CB4-8C5F5A3DE88C}"/>
              </a:ext>
            </a:extLst>
          </p:cNvPr>
          <p:cNvSpPr/>
          <p:nvPr/>
        </p:nvSpPr>
        <p:spPr>
          <a:xfrm>
            <a:off x="653497" y="1808177"/>
            <a:ext cx="192881" cy="2545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36E150-6413-ABC9-B9C8-61FEAD57FF9B}"/>
              </a:ext>
            </a:extLst>
          </p:cNvPr>
          <p:cNvSpPr/>
          <p:nvPr/>
        </p:nvSpPr>
        <p:spPr>
          <a:xfrm>
            <a:off x="832670" y="1808176"/>
            <a:ext cx="7424865" cy="136115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3FFA21-FABC-74B2-49FD-D532B801BF4D}"/>
              </a:ext>
            </a:extLst>
          </p:cNvPr>
          <p:cNvSpPr/>
          <p:nvPr/>
        </p:nvSpPr>
        <p:spPr>
          <a:xfrm>
            <a:off x="6701237" y="341195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8D48F7-261E-A8D0-609B-1638AE507DBF}"/>
              </a:ext>
            </a:extLst>
          </p:cNvPr>
          <p:cNvSpPr/>
          <p:nvPr/>
        </p:nvSpPr>
        <p:spPr>
          <a:xfrm>
            <a:off x="3097955" y="583231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E43BAB-B821-8CB2-30FE-1ED586B31883}"/>
              </a:ext>
            </a:extLst>
          </p:cNvPr>
          <p:cNvSpPr/>
          <p:nvPr/>
        </p:nvSpPr>
        <p:spPr>
          <a:xfrm>
            <a:off x="7014915" y="5818772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24877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642831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DV009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학적 현황 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URQ007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행정처는 모든 학생의 학적 상세 현황을 한눈에 확인할 수 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행정처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곽주엽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학적 상태를 일목요연하게 확인이 가능하다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각 행을 클릭 시 단일 학생의 학적 사항 페이지로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기능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학적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상태칸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클릭 시 학적 변동 이력 페이지로 전환 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학생이 학적변동 신청 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요청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으로 표시되고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클릭 시 신청 승인 화면으로 전환된다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4F5A0FEF-7834-B5D7-CE64-11ECCF242A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0" t="8022" r="6151" b="5474"/>
          <a:stretch/>
        </p:blipFill>
        <p:spPr>
          <a:xfrm>
            <a:off x="289029" y="1935475"/>
            <a:ext cx="8243388" cy="41349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706FFE-756A-0D1E-5558-35B468F1D000}"/>
              </a:ext>
            </a:extLst>
          </p:cNvPr>
          <p:cNvSpPr txBox="1"/>
          <p:nvPr/>
        </p:nvSpPr>
        <p:spPr>
          <a:xfrm>
            <a:off x="1200788" y="1039228"/>
            <a:ext cx="6599044" cy="58477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학적 현황 관리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E23F5E-9605-72B1-8CB4-8C5F5A3DE88C}"/>
              </a:ext>
            </a:extLst>
          </p:cNvPr>
          <p:cNvSpPr/>
          <p:nvPr/>
        </p:nvSpPr>
        <p:spPr>
          <a:xfrm>
            <a:off x="192588" y="1908687"/>
            <a:ext cx="192881" cy="2545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3FFA21-FABC-74B2-49FD-D532B801BF4D}"/>
              </a:ext>
            </a:extLst>
          </p:cNvPr>
          <p:cNvSpPr/>
          <p:nvPr/>
        </p:nvSpPr>
        <p:spPr>
          <a:xfrm>
            <a:off x="484497" y="260716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8D48F7-261E-A8D0-609B-1638AE507DBF}"/>
              </a:ext>
            </a:extLst>
          </p:cNvPr>
          <p:cNvSpPr/>
          <p:nvPr/>
        </p:nvSpPr>
        <p:spPr>
          <a:xfrm>
            <a:off x="3202551" y="571991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5B7654-762C-9D3A-F567-8CA6A7E43F83}"/>
              </a:ext>
            </a:extLst>
          </p:cNvPr>
          <p:cNvSpPr/>
          <p:nvPr/>
        </p:nvSpPr>
        <p:spPr>
          <a:xfrm>
            <a:off x="385469" y="1935475"/>
            <a:ext cx="8146948" cy="363167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C48FCD-E7DE-692F-D42E-31FFE3FF66B5}"/>
              </a:ext>
            </a:extLst>
          </p:cNvPr>
          <p:cNvSpPr/>
          <p:nvPr/>
        </p:nvSpPr>
        <p:spPr>
          <a:xfrm>
            <a:off x="6320969" y="2607168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7AB655-E570-D973-F488-7150392399C5}"/>
              </a:ext>
            </a:extLst>
          </p:cNvPr>
          <p:cNvSpPr/>
          <p:nvPr/>
        </p:nvSpPr>
        <p:spPr>
          <a:xfrm>
            <a:off x="7520934" y="3052531"/>
            <a:ext cx="179173" cy="1977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34F80A-4616-1A77-145B-812C8BDD2F0B}"/>
              </a:ext>
            </a:extLst>
          </p:cNvPr>
          <p:cNvSpPr/>
          <p:nvPr/>
        </p:nvSpPr>
        <p:spPr>
          <a:xfrm>
            <a:off x="663670" y="2607168"/>
            <a:ext cx="5432330" cy="26919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D8F8ED-4F03-2CA8-5546-798DD1AA2A1F}"/>
              </a:ext>
            </a:extLst>
          </p:cNvPr>
          <p:cNvSpPr/>
          <p:nvPr/>
        </p:nvSpPr>
        <p:spPr>
          <a:xfrm>
            <a:off x="6499240" y="2609658"/>
            <a:ext cx="443098" cy="22200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714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6359</Words>
  <Application>Microsoft Office PowerPoint</Application>
  <PresentationFormat>와이드스크린</PresentationFormat>
  <Paragraphs>3122</Paragraphs>
  <Slides>62</Slides>
  <Notes>49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6" baseType="lpstr"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ㅇㄹㄴㅇㄹ</dc:title>
  <dc:creator>ByungHo</dc:creator>
  <cp:lastModifiedBy>KJY</cp:lastModifiedBy>
  <cp:revision>67</cp:revision>
  <dcterms:created xsi:type="dcterms:W3CDTF">2022-03-17T06:40:34Z</dcterms:created>
  <dcterms:modified xsi:type="dcterms:W3CDTF">2022-08-05T08:19:22Z</dcterms:modified>
</cp:coreProperties>
</file>