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5" r:id="rId2"/>
    <p:sldId id="388" r:id="rId3"/>
    <p:sldId id="390" r:id="rId4"/>
    <p:sldId id="391" r:id="rId5"/>
  </p:sldIdLst>
  <p:sldSz cx="9144000" cy="6858000" type="screen4x3"/>
  <p:notesSz cx="6854825" cy="97504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rgbClr val="000000"/>
        </a:solidFill>
        <a:latin typeface="Courier New" pitchFamily="49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990000"/>
    <a:srgbClr val="003399"/>
    <a:srgbClr val="FFCCCC"/>
    <a:srgbClr val="757575"/>
    <a:srgbClr val="000000"/>
    <a:srgbClr val="00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6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-120" y="-78"/>
      </p:cViewPr>
      <p:guideLst>
        <p:guide orient="horz" pos="754"/>
        <p:guide orient="horz" pos="346"/>
        <p:guide orient="horz" pos="1117"/>
        <p:guide orient="horz" pos="2160"/>
        <p:guide orient="horz" pos="4110"/>
        <p:guide orient="horz" pos="1616"/>
        <p:guide pos="2880"/>
        <p:guide pos="96"/>
        <p:guide pos="204"/>
        <p:guide pos="288"/>
        <p:guide pos="5647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02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0213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63063"/>
            <a:ext cx="297021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67CD098D-D328-4698-A3AE-0C85005BAB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1639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788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2000"/>
            <a:ext cx="4878387" cy="3659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9788"/>
            <a:ext cx="5032375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9575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 b="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788" y="9299575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7" tIns="45734" rIns="91467" bIns="4573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 smtClean="0">
                <a:solidFill>
                  <a:schemeClr val="tx1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9201BDB2-7022-4032-858F-E7162C156F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6408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3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3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22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18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6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4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80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16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204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572250"/>
            <a:ext cx="8896350" cy="285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0"/>
            <a:ext cx="8896350" cy="2476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182"/>
          <p:cNvGrpSpPr>
            <a:grpSpLocks/>
          </p:cNvGrpSpPr>
          <p:nvPr/>
        </p:nvGrpSpPr>
        <p:grpSpPr bwMode="auto">
          <a:xfrm>
            <a:off x="701675" y="1447800"/>
            <a:ext cx="7739063" cy="3960813"/>
            <a:chOff x="612" y="1298"/>
            <a:chExt cx="4875" cy="2495"/>
          </a:xfrm>
        </p:grpSpPr>
        <p:sp>
          <p:nvSpPr>
            <p:cNvPr id="2052" name="AutoShape 4114"/>
            <p:cNvSpPr>
              <a:spLocks noChangeArrowheads="1"/>
            </p:cNvSpPr>
            <p:nvPr/>
          </p:nvSpPr>
          <p:spPr bwMode="blackWhite">
            <a:xfrm>
              <a:off x="612" y="220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53" name="AutoShape 4115"/>
            <p:cNvSpPr>
              <a:spLocks noChangeArrowheads="1"/>
            </p:cNvSpPr>
            <p:nvPr/>
          </p:nvSpPr>
          <p:spPr bwMode="blackWhite">
            <a:xfrm>
              <a:off x="612" y="265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54" name="AutoShape 4116"/>
            <p:cNvSpPr>
              <a:spLocks noChangeArrowheads="1"/>
            </p:cNvSpPr>
            <p:nvPr/>
          </p:nvSpPr>
          <p:spPr bwMode="blackWhite">
            <a:xfrm>
              <a:off x="612" y="3113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55" name="AutoShape 4117"/>
            <p:cNvSpPr>
              <a:spLocks noChangeArrowheads="1"/>
            </p:cNvSpPr>
            <p:nvPr/>
          </p:nvSpPr>
          <p:spPr bwMode="blackWhite">
            <a:xfrm>
              <a:off x="952" y="152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0033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56" name="AutoShape 4118"/>
            <p:cNvSpPr>
              <a:spLocks noChangeArrowheads="1"/>
            </p:cNvSpPr>
            <p:nvPr/>
          </p:nvSpPr>
          <p:spPr bwMode="blackWhite">
            <a:xfrm>
              <a:off x="952" y="197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0033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57" name="AutoShape 4119"/>
            <p:cNvSpPr>
              <a:spLocks noChangeArrowheads="1"/>
            </p:cNvSpPr>
            <p:nvPr/>
          </p:nvSpPr>
          <p:spPr bwMode="blackWhite">
            <a:xfrm>
              <a:off x="952" y="243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58" name="AutoShape 4120"/>
            <p:cNvSpPr>
              <a:spLocks noChangeArrowheads="1"/>
            </p:cNvSpPr>
            <p:nvPr/>
          </p:nvSpPr>
          <p:spPr bwMode="blackWhite">
            <a:xfrm>
              <a:off x="952" y="2886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59" name="AutoShape 4121"/>
            <p:cNvSpPr>
              <a:spLocks noChangeArrowheads="1"/>
            </p:cNvSpPr>
            <p:nvPr/>
          </p:nvSpPr>
          <p:spPr bwMode="blackWhite">
            <a:xfrm>
              <a:off x="952" y="3340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0" name="AutoShape 4122"/>
            <p:cNvSpPr>
              <a:spLocks noChangeArrowheads="1"/>
            </p:cNvSpPr>
            <p:nvPr/>
          </p:nvSpPr>
          <p:spPr bwMode="blackWhite">
            <a:xfrm>
              <a:off x="1292" y="1298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0033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1" name="AutoShape 4123"/>
            <p:cNvSpPr>
              <a:spLocks noChangeArrowheads="1"/>
            </p:cNvSpPr>
            <p:nvPr/>
          </p:nvSpPr>
          <p:spPr bwMode="blackWhite">
            <a:xfrm>
              <a:off x="1292" y="175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50021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2" name="AutoShape 4124"/>
            <p:cNvSpPr>
              <a:spLocks noChangeArrowheads="1"/>
            </p:cNvSpPr>
            <p:nvPr/>
          </p:nvSpPr>
          <p:spPr bwMode="blackWhite">
            <a:xfrm>
              <a:off x="1292" y="220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0033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3" name="AutoShape 4125"/>
            <p:cNvSpPr>
              <a:spLocks noChangeArrowheads="1"/>
            </p:cNvSpPr>
            <p:nvPr/>
          </p:nvSpPr>
          <p:spPr bwMode="blackWhite">
            <a:xfrm>
              <a:off x="1292" y="265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4" name="AutoShape 4126"/>
            <p:cNvSpPr>
              <a:spLocks noChangeArrowheads="1"/>
            </p:cNvSpPr>
            <p:nvPr/>
          </p:nvSpPr>
          <p:spPr bwMode="blackWhite">
            <a:xfrm>
              <a:off x="1292" y="3113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5" name="AutoShape 4127"/>
            <p:cNvSpPr>
              <a:spLocks noChangeArrowheads="1"/>
            </p:cNvSpPr>
            <p:nvPr/>
          </p:nvSpPr>
          <p:spPr bwMode="blackWhite">
            <a:xfrm>
              <a:off x="1632" y="152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0033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6" name="AutoShape 4128"/>
            <p:cNvSpPr>
              <a:spLocks noChangeArrowheads="1"/>
            </p:cNvSpPr>
            <p:nvPr/>
          </p:nvSpPr>
          <p:spPr bwMode="blackWhite">
            <a:xfrm>
              <a:off x="1632" y="197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0033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7" name="AutoShape 4129"/>
            <p:cNvSpPr>
              <a:spLocks noChangeArrowheads="1"/>
            </p:cNvSpPr>
            <p:nvPr/>
          </p:nvSpPr>
          <p:spPr bwMode="blackWhite">
            <a:xfrm>
              <a:off x="1632" y="243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8" name="AutoShape 4130"/>
            <p:cNvSpPr>
              <a:spLocks noChangeArrowheads="1"/>
            </p:cNvSpPr>
            <p:nvPr/>
          </p:nvSpPr>
          <p:spPr bwMode="blackWhite">
            <a:xfrm>
              <a:off x="1632" y="2886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69" name="AutoShape 4132"/>
            <p:cNvSpPr>
              <a:spLocks noChangeArrowheads="1"/>
            </p:cNvSpPr>
            <p:nvPr/>
          </p:nvSpPr>
          <p:spPr bwMode="blackWhite">
            <a:xfrm>
              <a:off x="1973" y="1298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DDDD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0" name="AutoShape 4133"/>
            <p:cNvSpPr>
              <a:spLocks noChangeArrowheads="1"/>
            </p:cNvSpPr>
            <p:nvPr/>
          </p:nvSpPr>
          <p:spPr bwMode="blackWhite">
            <a:xfrm>
              <a:off x="1973" y="175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DDDD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1" name="AutoShape 4134"/>
            <p:cNvSpPr>
              <a:spLocks noChangeArrowheads="1"/>
            </p:cNvSpPr>
            <p:nvPr/>
          </p:nvSpPr>
          <p:spPr bwMode="blackWhite">
            <a:xfrm>
              <a:off x="1973" y="220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33996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2" name="AutoShape 4135"/>
            <p:cNvSpPr>
              <a:spLocks noChangeArrowheads="1"/>
            </p:cNvSpPr>
            <p:nvPr/>
          </p:nvSpPr>
          <p:spPr bwMode="blackWhite">
            <a:xfrm>
              <a:off x="1973" y="265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33996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3" name="AutoShape 4136"/>
            <p:cNvSpPr>
              <a:spLocks noChangeArrowheads="1"/>
            </p:cNvSpPr>
            <p:nvPr/>
          </p:nvSpPr>
          <p:spPr bwMode="blackWhite">
            <a:xfrm>
              <a:off x="1973" y="3113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4" name="AutoShape 4137"/>
            <p:cNvSpPr>
              <a:spLocks noChangeArrowheads="1"/>
            </p:cNvSpPr>
            <p:nvPr/>
          </p:nvSpPr>
          <p:spPr bwMode="blackWhite">
            <a:xfrm>
              <a:off x="2313" y="152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DDDD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5" name="AutoShape 4138"/>
            <p:cNvSpPr>
              <a:spLocks noChangeArrowheads="1"/>
            </p:cNvSpPr>
            <p:nvPr/>
          </p:nvSpPr>
          <p:spPr bwMode="blackWhite">
            <a:xfrm>
              <a:off x="2313" y="197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33996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6" name="AutoShape 4139"/>
            <p:cNvSpPr>
              <a:spLocks noChangeArrowheads="1"/>
            </p:cNvSpPr>
            <p:nvPr/>
          </p:nvSpPr>
          <p:spPr bwMode="blackWhite">
            <a:xfrm>
              <a:off x="2313" y="243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33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7" name="AutoShape 4140"/>
            <p:cNvSpPr>
              <a:spLocks noChangeArrowheads="1"/>
            </p:cNvSpPr>
            <p:nvPr/>
          </p:nvSpPr>
          <p:spPr bwMode="blackWhite">
            <a:xfrm>
              <a:off x="2313" y="2886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33996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8" name="AutoShape 4141"/>
            <p:cNvSpPr>
              <a:spLocks noChangeArrowheads="1"/>
            </p:cNvSpPr>
            <p:nvPr/>
          </p:nvSpPr>
          <p:spPr bwMode="blackWhite">
            <a:xfrm>
              <a:off x="2313" y="3340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79" name="AutoShape 4143"/>
            <p:cNvSpPr>
              <a:spLocks noChangeArrowheads="1"/>
            </p:cNvSpPr>
            <p:nvPr/>
          </p:nvSpPr>
          <p:spPr bwMode="blackWhite">
            <a:xfrm>
              <a:off x="2653" y="175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0" name="AutoShape 4144"/>
            <p:cNvSpPr>
              <a:spLocks noChangeArrowheads="1"/>
            </p:cNvSpPr>
            <p:nvPr/>
          </p:nvSpPr>
          <p:spPr bwMode="blackWhite">
            <a:xfrm>
              <a:off x="2653" y="220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33996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1" name="AutoShape 4145"/>
            <p:cNvSpPr>
              <a:spLocks noChangeArrowheads="1"/>
            </p:cNvSpPr>
            <p:nvPr/>
          </p:nvSpPr>
          <p:spPr bwMode="blackWhite">
            <a:xfrm>
              <a:off x="2653" y="265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339966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2" name="AutoShape 4146"/>
            <p:cNvSpPr>
              <a:spLocks noChangeArrowheads="1"/>
            </p:cNvSpPr>
            <p:nvPr/>
          </p:nvSpPr>
          <p:spPr bwMode="blackWhite">
            <a:xfrm>
              <a:off x="2653" y="3113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3" name="AutoShape 4148"/>
            <p:cNvSpPr>
              <a:spLocks noChangeArrowheads="1"/>
            </p:cNvSpPr>
            <p:nvPr/>
          </p:nvSpPr>
          <p:spPr bwMode="blackWhite">
            <a:xfrm>
              <a:off x="2993" y="197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4" name="AutoShape 4149"/>
            <p:cNvSpPr>
              <a:spLocks noChangeArrowheads="1"/>
            </p:cNvSpPr>
            <p:nvPr/>
          </p:nvSpPr>
          <p:spPr bwMode="blackWhite">
            <a:xfrm>
              <a:off x="2993" y="243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DDDD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5" name="AutoShape 4150"/>
            <p:cNvSpPr>
              <a:spLocks noChangeArrowheads="1"/>
            </p:cNvSpPr>
            <p:nvPr/>
          </p:nvSpPr>
          <p:spPr bwMode="blackWhite">
            <a:xfrm>
              <a:off x="2993" y="2886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DDDD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6" name="AutoShape 4151"/>
            <p:cNvSpPr>
              <a:spLocks noChangeArrowheads="1"/>
            </p:cNvSpPr>
            <p:nvPr/>
          </p:nvSpPr>
          <p:spPr bwMode="blackWhite">
            <a:xfrm>
              <a:off x="2993" y="3340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DDDD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7" name="AutoShape 4152"/>
            <p:cNvSpPr>
              <a:spLocks noChangeArrowheads="1"/>
            </p:cNvSpPr>
            <p:nvPr/>
          </p:nvSpPr>
          <p:spPr bwMode="blackWhite">
            <a:xfrm>
              <a:off x="3334" y="1298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8" name="AutoShape 4153"/>
            <p:cNvSpPr>
              <a:spLocks noChangeArrowheads="1"/>
            </p:cNvSpPr>
            <p:nvPr/>
          </p:nvSpPr>
          <p:spPr bwMode="blackWhite">
            <a:xfrm>
              <a:off x="3334" y="175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9CC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89" name="AutoShape 4154"/>
            <p:cNvSpPr>
              <a:spLocks noChangeArrowheads="1"/>
            </p:cNvSpPr>
            <p:nvPr/>
          </p:nvSpPr>
          <p:spPr bwMode="blackWhite">
            <a:xfrm>
              <a:off x="3334" y="220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9CC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0" name="AutoShape 4155"/>
            <p:cNvSpPr>
              <a:spLocks noChangeArrowheads="1"/>
            </p:cNvSpPr>
            <p:nvPr/>
          </p:nvSpPr>
          <p:spPr bwMode="blackWhite">
            <a:xfrm>
              <a:off x="3334" y="265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DDDD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1" name="AutoShape 4156"/>
            <p:cNvSpPr>
              <a:spLocks noChangeArrowheads="1"/>
            </p:cNvSpPr>
            <p:nvPr/>
          </p:nvSpPr>
          <p:spPr bwMode="blackWhite">
            <a:xfrm>
              <a:off x="3334" y="3113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2" name="AutoShape 4157"/>
            <p:cNvSpPr>
              <a:spLocks noChangeArrowheads="1"/>
            </p:cNvSpPr>
            <p:nvPr/>
          </p:nvSpPr>
          <p:spPr bwMode="blackWhite">
            <a:xfrm>
              <a:off x="3674" y="152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9CC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3" name="AutoShape 4158"/>
            <p:cNvSpPr>
              <a:spLocks noChangeArrowheads="1"/>
            </p:cNvSpPr>
            <p:nvPr/>
          </p:nvSpPr>
          <p:spPr bwMode="blackWhite">
            <a:xfrm>
              <a:off x="3674" y="197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66633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4" name="AutoShape 4159"/>
            <p:cNvSpPr>
              <a:spLocks noChangeArrowheads="1"/>
            </p:cNvSpPr>
            <p:nvPr/>
          </p:nvSpPr>
          <p:spPr bwMode="blackWhite">
            <a:xfrm>
              <a:off x="3674" y="243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9CC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5" name="AutoShape 4160"/>
            <p:cNvSpPr>
              <a:spLocks noChangeArrowheads="1"/>
            </p:cNvSpPr>
            <p:nvPr/>
          </p:nvSpPr>
          <p:spPr bwMode="blackWhite">
            <a:xfrm>
              <a:off x="3674" y="2886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DDDDDD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6" name="AutoShape 4162"/>
            <p:cNvSpPr>
              <a:spLocks noChangeArrowheads="1"/>
            </p:cNvSpPr>
            <p:nvPr/>
          </p:nvSpPr>
          <p:spPr bwMode="blackWhite">
            <a:xfrm>
              <a:off x="4014" y="1298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7" name="AutoShape 4163"/>
            <p:cNvSpPr>
              <a:spLocks noChangeArrowheads="1"/>
            </p:cNvSpPr>
            <p:nvPr/>
          </p:nvSpPr>
          <p:spPr bwMode="blackWhite">
            <a:xfrm>
              <a:off x="4014" y="175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9CC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8" name="AutoShape 4164"/>
            <p:cNvSpPr>
              <a:spLocks noChangeArrowheads="1"/>
            </p:cNvSpPr>
            <p:nvPr/>
          </p:nvSpPr>
          <p:spPr bwMode="blackWhite">
            <a:xfrm>
              <a:off x="4014" y="220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9CC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099" name="AutoShape 4165"/>
            <p:cNvSpPr>
              <a:spLocks noChangeArrowheads="1"/>
            </p:cNvSpPr>
            <p:nvPr/>
          </p:nvSpPr>
          <p:spPr bwMode="blackWhite">
            <a:xfrm>
              <a:off x="4014" y="265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100" name="AutoShape 4167"/>
            <p:cNvSpPr>
              <a:spLocks noChangeArrowheads="1"/>
            </p:cNvSpPr>
            <p:nvPr/>
          </p:nvSpPr>
          <p:spPr bwMode="blackWhite">
            <a:xfrm>
              <a:off x="4354" y="1525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000000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101" name="AutoShape 4168"/>
            <p:cNvSpPr>
              <a:spLocks noChangeArrowheads="1"/>
            </p:cNvSpPr>
            <p:nvPr/>
          </p:nvSpPr>
          <p:spPr bwMode="blackWhite">
            <a:xfrm>
              <a:off x="4354" y="1979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102" name="AutoShape 4169"/>
            <p:cNvSpPr>
              <a:spLocks noChangeArrowheads="1"/>
            </p:cNvSpPr>
            <p:nvPr/>
          </p:nvSpPr>
          <p:spPr bwMode="blackWhite">
            <a:xfrm>
              <a:off x="4354" y="2432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2103" name="AutoShape 4180"/>
            <p:cNvSpPr>
              <a:spLocks noChangeArrowheads="1"/>
            </p:cNvSpPr>
            <p:nvPr/>
          </p:nvSpPr>
          <p:spPr bwMode="blackWhite">
            <a:xfrm>
              <a:off x="5034" y="2886"/>
              <a:ext cx="453" cy="45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</p:grpSp>
      <p:sp>
        <p:nvSpPr>
          <p:cNvPr id="165975" name="Oval 4183"/>
          <p:cNvSpPr>
            <a:spLocks noChangeArrowheads="1"/>
          </p:cNvSpPr>
          <p:nvPr/>
        </p:nvSpPr>
        <p:spPr bwMode="blackWhite">
          <a:xfrm>
            <a:off x="1366838" y="2997200"/>
            <a:ext cx="6408737" cy="11525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12700" algn="ctr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tabLst>
                <a:tab pos="1200150" algn="l"/>
              </a:tabLst>
              <a:defRPr/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Chapter 3  </a:t>
            </a:r>
            <a:r>
              <a:rPr lang="ko-KR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개념적 데이터 모델링</a:t>
            </a:r>
          </a:p>
          <a:p>
            <a:pPr>
              <a:tabLst>
                <a:tab pos="1200150" algn="l"/>
              </a:tabLst>
              <a:defRPr/>
            </a:pP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실습</a:t>
            </a:r>
            <a:r>
              <a:rPr lang="en-US" altLang="ko-KR" sz="2800"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323850" y="1196975"/>
            <a:ext cx="8640763" cy="213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817563" eaLnBrk="1" latinLnBrk="1" hangingPunct="1">
              <a:lnSpc>
                <a:spcPct val="14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모델링과 데이터베이스의 설계 및 구축을 포함한 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 </a:t>
            </a:r>
            <a:r>
              <a: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기술을 전문적으로 강의하는 우리 학원에는 강사가 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명이 있으며 각각의 강사는 자신이 담당하는 과목이 한과목인 강사도 있고 두 과목 이상 강의하는 강사도 있다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 defTabSz="817563" eaLnBrk="1" latinLnBrk="1" hangingPunct="1">
              <a:lnSpc>
                <a:spcPct val="14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우리 학원에 개설된 과목은 총 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개의 과목이며 강의실은 </a:t>
            </a:r>
            <a:r>
              <a:rPr lang="en-US" altLang="ko-KR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ko-KR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개가 존재하므로 강의 계획을 잘 수립하여야 한다</a:t>
            </a:r>
            <a:r>
              <a:rPr lang="en-US" altLang="ko-KR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ko-KR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075" name="Group 4"/>
          <p:cNvGrpSpPr>
            <a:grpSpLocks/>
          </p:cNvGrpSpPr>
          <p:nvPr/>
        </p:nvGrpSpPr>
        <p:grpSpPr bwMode="auto">
          <a:xfrm>
            <a:off x="152400" y="549275"/>
            <a:ext cx="1323975" cy="508000"/>
            <a:chOff x="3152" y="1298"/>
            <a:chExt cx="1970" cy="394"/>
          </a:xfrm>
        </p:grpSpPr>
        <p:sp>
          <p:nvSpPr>
            <p:cNvPr id="3077" name="AutoShape 5"/>
            <p:cNvSpPr>
              <a:spLocks noChangeArrowheads="1"/>
            </p:cNvSpPr>
            <p:nvPr/>
          </p:nvSpPr>
          <p:spPr bwMode="blackWhite">
            <a:xfrm>
              <a:off x="3152" y="1298"/>
              <a:ext cx="1970" cy="3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AEAEAE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blackWhite">
            <a:xfrm>
              <a:off x="3225" y="1362"/>
              <a:ext cx="1839" cy="268"/>
            </a:xfrm>
            <a:prstGeom prst="roundRect">
              <a:avLst>
                <a:gd name="adj" fmla="val 50000"/>
              </a:avLst>
            </a:prstGeom>
            <a:solidFill>
              <a:srgbClr val="FFCC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88103" name="AutoShape 7"/>
            <p:cNvSpPr>
              <a:spLocks noChangeArrowheads="1"/>
            </p:cNvSpPr>
            <p:nvPr/>
          </p:nvSpPr>
          <p:spPr bwMode="blackWhite">
            <a:xfrm>
              <a:off x="3334" y="1433"/>
              <a:ext cx="1611" cy="22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80" name="AutoShape 8"/>
            <p:cNvSpPr>
              <a:spLocks noChangeArrowheads="1"/>
            </p:cNvSpPr>
            <p:nvPr/>
          </p:nvSpPr>
          <p:spPr bwMode="blackWhite">
            <a:xfrm>
              <a:off x="3424" y="1323"/>
              <a:ext cx="1406" cy="1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</p:grpSp>
      <p:sp>
        <p:nvSpPr>
          <p:cNvPr id="388105" name="Text Box 9"/>
          <p:cNvSpPr txBox="1">
            <a:spLocks noChangeArrowheads="1"/>
          </p:cNvSpPr>
          <p:nvPr/>
        </p:nvSpPr>
        <p:spPr bwMode="blackWhite">
          <a:xfrm>
            <a:off x="304800" y="620713"/>
            <a:ext cx="987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>
              <a:tabLst>
                <a:tab pos="1200150" algn="l"/>
              </a:tabLst>
              <a:defRPr/>
            </a:pPr>
            <a:r>
              <a:rPr lang="ko-KR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실습 </a:t>
            </a:r>
            <a:r>
              <a:rPr lang="en-US" altLang="ko-KR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8640763" cy="554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defTabSz="817563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대학의 도서관에서는 도서관 전산화를 위한 데이터베이스 구축을 위해 업무를 분석하고 있다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도서관에 있는 책들은 단행본과 연속간행물로 구분되는데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모든 책들은 분류번호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서명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출판사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구입일 등의 정보를 갖고 있다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여기에 부가하여 단행본의 경우에는 저자의 이름에 대한 정보가 있으며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연속간행물의 경우에는 몇 권 몇 호인지에 대한 권과 호에 대한 정보가 있다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 defTabSz="817563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도서관에는 직원들이 있는데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각각 사원번호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성명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직급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급여 등에 대한 정보를 갖고 있으며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직원들 중에서 몇 사람의 책임자를 선임하여 다른 직원을 관리한다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algn="just" defTabSz="817563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학생들은 최대 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권까지 대출할 수 있으며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대출장부에는 대출한 학생의 학번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책의 분류번호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대출일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그리고 반납예정일을 기록해 둔다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대출기간은 일주일이며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연체할 경우 연체료를 부과한다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또한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연속간행물의 경우에는 장기 대출을 할 수 있는데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이 때에는 별도의 장기대출장부에 대출한 학생의 이름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대출해준 직원의 이름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책의 분류번호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대출일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반납예정일 등을 기록해 두며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1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개월 단위로 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1000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원씩의 대여료를 부과한다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algn="just" defTabSz="817563" eaLnBrk="1" latin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대학 도서관에는 책을 출판한 출판사에 대한 정보를 갖고 있는데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여기에는 출판사 이름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창립연도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전화번호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ko-KR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주소 등이 포함된다</a:t>
            </a: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52400" y="549275"/>
            <a:ext cx="1323975" cy="508000"/>
            <a:chOff x="3152" y="1298"/>
            <a:chExt cx="1970" cy="394"/>
          </a:xfrm>
        </p:grpSpPr>
        <p:sp>
          <p:nvSpPr>
            <p:cNvPr id="4101" name="AutoShape 4"/>
            <p:cNvSpPr>
              <a:spLocks noChangeArrowheads="1"/>
            </p:cNvSpPr>
            <p:nvPr/>
          </p:nvSpPr>
          <p:spPr bwMode="blackWhite">
            <a:xfrm>
              <a:off x="3152" y="1298"/>
              <a:ext cx="1970" cy="39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6350" algn="ctr">
              <a:solidFill>
                <a:srgbClr val="AEAEAE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4102" name="AutoShape 5"/>
            <p:cNvSpPr>
              <a:spLocks noChangeArrowheads="1"/>
            </p:cNvSpPr>
            <p:nvPr/>
          </p:nvSpPr>
          <p:spPr bwMode="blackWhite">
            <a:xfrm>
              <a:off x="3225" y="1362"/>
              <a:ext cx="1839" cy="268"/>
            </a:xfrm>
            <a:prstGeom prst="roundRect">
              <a:avLst>
                <a:gd name="adj" fmla="val 50000"/>
              </a:avLst>
            </a:prstGeom>
            <a:solidFill>
              <a:srgbClr val="FFCC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  <p:sp>
          <p:nvSpPr>
            <p:cNvPr id="395270" name="AutoShape 6"/>
            <p:cNvSpPr>
              <a:spLocks noChangeArrowheads="1"/>
            </p:cNvSpPr>
            <p:nvPr/>
          </p:nvSpPr>
          <p:spPr bwMode="blackWhite">
            <a:xfrm>
              <a:off x="3334" y="1433"/>
              <a:ext cx="1611" cy="22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  <a:alpha val="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04" name="AutoShape 7"/>
            <p:cNvSpPr>
              <a:spLocks noChangeArrowheads="1"/>
            </p:cNvSpPr>
            <p:nvPr/>
          </p:nvSpPr>
          <p:spPr bwMode="blackWhite">
            <a:xfrm>
              <a:off x="3424" y="1323"/>
              <a:ext cx="1406" cy="1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endParaRPr lang="ko-KR" altLang="en-US"/>
            </a:p>
          </p:txBody>
        </p:sp>
      </p:grpSp>
      <p:sp>
        <p:nvSpPr>
          <p:cNvPr id="395272" name="Text Box 8"/>
          <p:cNvSpPr txBox="1">
            <a:spLocks noChangeArrowheads="1"/>
          </p:cNvSpPr>
          <p:nvPr/>
        </p:nvSpPr>
        <p:spPr bwMode="blackWhite">
          <a:xfrm>
            <a:off x="304800" y="620713"/>
            <a:ext cx="9874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l">
              <a:tabLst>
                <a:tab pos="1200150" algn="l"/>
              </a:tabLst>
              <a:defRPr/>
            </a:pPr>
            <a:r>
              <a:rPr lang="ko-KR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실습 </a:t>
            </a:r>
            <a:r>
              <a:rPr lang="en-US" altLang="ko-KR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 l="33594" t="20433" r="34765" b="37019"/>
          <a:stretch>
            <a:fillRect/>
          </a:stretch>
        </p:blipFill>
        <p:spPr bwMode="auto">
          <a:xfrm>
            <a:off x="357158" y="428604"/>
            <a:ext cx="8434527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200150" algn="l"/>
          </a:tabLst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CC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200150" algn="l"/>
          </a:tabLst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urier New" pitchFamily="49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244</Words>
  <Application>Microsoft Office PowerPoint</Application>
  <PresentationFormat>화면 슬라이드 쇼(4:3)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_x0001_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서강중</dc:creator>
  <cp:lastModifiedBy>user01</cp:lastModifiedBy>
  <cp:revision>689</cp:revision>
  <dcterms:created xsi:type="dcterms:W3CDTF">2002-07-05T17:43:40Z</dcterms:created>
  <dcterms:modified xsi:type="dcterms:W3CDTF">2017-04-12T13:19:51Z</dcterms:modified>
</cp:coreProperties>
</file>