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5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B69A2A-3BEA-4864-8371-D8F043C103AD}" v="531" dt="2022-03-18T08:28:55.8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4" autoAdjust="0"/>
    <p:restoredTop sz="94690" autoAdjust="0"/>
  </p:normalViewPr>
  <p:slideViewPr>
    <p:cSldViewPr snapToGrid="0">
      <p:cViewPr varScale="1">
        <p:scale>
          <a:sx n="108" d="100"/>
          <a:sy n="108" d="100"/>
        </p:scale>
        <p:origin x="78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6669B-97A9-4B46-89EC-CD5A079D3158}" type="datetimeFigureOut">
              <a:rPr lang="ko-KR" altLang="en-US" smtClean="0"/>
              <a:t>22-08-05(Fri)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523B0-649E-4BCC-BAB9-C797E5D00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93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89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161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678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761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21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256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885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935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3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875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365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302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165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774E7-377B-4684-ABD2-FF18547CF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505C45-075B-4ABD-8830-4A2C410DB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6CF88-FBD6-40BA-AA65-3BF14479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22-08-05(Fri)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07BE1-053A-493A-A82F-FA13A9D5E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CD918B-FE23-4C25-8BB4-885E7725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4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911B4-50AC-4A4E-842F-4326FA2B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0136CE-76CD-456C-9AE2-91FFA24C0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E0C09D-9A22-4D88-9AC8-1DAA0FFF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22-08-05(Fri)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71110-0023-4745-AA93-EE045342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DFBC9-99B9-4516-9269-0674F20F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53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6B95C6-23CB-4E21-906E-46CFC8957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D7E8F4-AB06-4F3E-854F-570A16820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219F86-F45B-4696-8E80-92F828A9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22-08-05(Fri)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80D07-87CB-4CE3-BFDD-F4585515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32DAF6-FE90-4406-8FC1-56E1B7D2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73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B4188-9255-43BE-80C1-2C75ED1C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B1FCB-9342-4DCD-AD29-6882C2A4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6A791-C59E-4277-9779-9F355985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22-08-05(Fri)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26ED2-44AB-4D45-AB73-99E4EB6E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88C3FF-A82F-4889-A5B9-8B1EBCD6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56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3657A-9E46-4765-9F36-AB7883842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35B003-1D2E-431B-BB3B-277AD7D4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098D2-3E3C-4DFD-8BED-98D0808A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22-08-05(Fri)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5E8ACE-09CE-405C-8B4B-596459B23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FB5A6-11B7-405E-962B-0DA23DB6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8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31C60-C722-4798-AAC4-3D419F18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477236-5BB9-43F8-B65F-5BFDF7CA8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952598-AEFB-4C75-A66C-6EB670A1F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EBF6B-D5A9-4A5E-BA30-B7967245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22-08-05(Fri)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9EA337-F895-4649-A2EF-3B345F5A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DA978C-BAEC-46F8-B84B-111024E1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54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4B0A4-DC72-4C20-AFC2-CD47E575B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ADDFA8-2759-4A24-A56B-B55811FE5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1112F2-46E1-4B88-95A0-A1E90678F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09226B-D1D7-4FD8-83AA-866E152D9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A9F56B-BB65-4A98-834B-8F296E869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743901-114C-4572-BA12-2FD114B1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22-08-05(Fri)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9CEC6F-5DC3-4851-9647-1D17372D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EEE2F8-963D-4772-9FC5-6CE38CFB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74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9FC1F-DE60-462F-9CBF-A1638E31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1C87B3-9F7C-434A-8675-FA46A4BF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22-08-05(Fri)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662E5C-D237-4D42-9E62-1D52B75F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878B8-EE02-409E-B746-824FC74F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07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CF4172-419C-4EDB-A00B-D3E4A6ED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22-08-05(Fri)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DEC190-7DFF-423A-99D5-89534BCB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79826C-4835-4824-8FC5-A3D89455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21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6B5F8-BD7C-4042-B192-FC8AD4BB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E39B6-D53A-4CC1-86BD-DD6A7DB9F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F289D8-1CC5-450E-B91C-571EB092C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3C92C-E1B1-4D3B-8435-B92CE963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22-08-05(Fri)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C18964-36DA-4808-ABBF-A19409BEF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657FA3-B017-436A-9276-A76E1829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7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35213-D618-44E9-972F-69CDFE30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D1BDF3-EDC0-472D-82E3-24DB62B3F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866D22-3421-4315-B627-D231DE4FF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B9A537-559A-42C9-BE00-57952C7F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22-08-05(Fri)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D10122-1C3E-4AE6-A9A2-800805EE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8D91D8-D632-4479-A24A-EA7C8C31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74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F77704-4182-4A60-91B5-164971ED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65546-44DB-41D9-907B-40B7F14E8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7A9B2-0845-4823-8DB4-55F8D956F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671E4-8F96-4428-B3BC-46A42220F4A3}" type="datetimeFigureOut">
              <a:rPr lang="ko-KR" altLang="en-US" smtClean="0"/>
              <a:t>22-08-05(Fri)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555E0-A0E1-4F94-8065-7AFD9E4ED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4A7E02-EB6C-4E29-AEEF-7CB63DD8F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23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696367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화상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채팅방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교수와 학생 사이의 화상기반 </a:t>
                      </a:r>
                      <a:r>
                        <a:rPr lang="en-US" altLang="ko-KR" sz="1000" dirty="0"/>
                        <a:t>1:1</a:t>
                      </a:r>
                      <a:r>
                        <a:rPr lang="ko-KR" altLang="en-US" sz="1000" dirty="0"/>
                        <a:t> 대화방 기능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 대상 목록이 좌측 사이드바에 나열되고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 대상을 클릭 시 일반 채팅방이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오픈된다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상단의 화상채팅 버튼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1:1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화상 채팅 대화방으로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상대방의 화면이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나의 화면이 미니화면에 오버랩 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미디어 컨트롤 버튼으로 오디오 요소를 조작한다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메모창을 오픈한다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상대방의 프로필 및 진로상담 검사 결과 등의 참고자료를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메모 창을 통해 상담 내용을 입력한다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메모 내용 내보내기를 버튼을 통해 텍스트 파일로 저장이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대화 종료 버튼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즉시 대화 종료가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E974419-AE56-8B5B-C062-36A92F1B549A}"/>
              </a:ext>
            </a:extLst>
          </p:cNvPr>
          <p:cNvSpPr/>
          <p:nvPr/>
        </p:nvSpPr>
        <p:spPr>
          <a:xfrm>
            <a:off x="346229" y="886255"/>
            <a:ext cx="1864311" cy="554117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39EAB7A-D787-2754-1EC4-BB046F572625}"/>
              </a:ext>
            </a:extLst>
          </p:cNvPr>
          <p:cNvSpPr/>
          <p:nvPr/>
        </p:nvSpPr>
        <p:spPr>
          <a:xfrm>
            <a:off x="517122" y="1140323"/>
            <a:ext cx="1522521" cy="63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박찬호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29691A-BC46-96BB-A896-4ABF1F449737}"/>
              </a:ext>
            </a:extLst>
          </p:cNvPr>
          <p:cNvSpPr/>
          <p:nvPr/>
        </p:nvSpPr>
        <p:spPr>
          <a:xfrm>
            <a:off x="517123" y="1872493"/>
            <a:ext cx="1522521" cy="63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손흥민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9E31E0-A140-6778-EDE6-EB884191DC2B}"/>
              </a:ext>
            </a:extLst>
          </p:cNvPr>
          <p:cNvSpPr/>
          <p:nvPr/>
        </p:nvSpPr>
        <p:spPr>
          <a:xfrm>
            <a:off x="2281561" y="886255"/>
            <a:ext cx="6285390" cy="5541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0081DCF-4DBF-F353-7C5F-0531709F3C62}"/>
              </a:ext>
            </a:extLst>
          </p:cNvPr>
          <p:cNvSpPr/>
          <p:nvPr/>
        </p:nvSpPr>
        <p:spPr>
          <a:xfrm>
            <a:off x="6862439" y="886255"/>
            <a:ext cx="1633491" cy="55411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0F9EF8A-EF01-C1BD-3609-C99C02064CB3}"/>
              </a:ext>
            </a:extLst>
          </p:cNvPr>
          <p:cNvSpPr/>
          <p:nvPr/>
        </p:nvSpPr>
        <p:spPr>
          <a:xfrm>
            <a:off x="6862439" y="886255"/>
            <a:ext cx="1633491" cy="3388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메모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91E1D92B-880B-2A87-2FFB-569D369B9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187" y="936607"/>
            <a:ext cx="4539252" cy="549082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2F398DC-8984-FA2C-4AE2-1311C4FE5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084" y="944917"/>
            <a:ext cx="333422" cy="29531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CC0B74A5-905B-C7BD-44AB-69FE93DB23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506" y="964555"/>
            <a:ext cx="323895" cy="28579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3261D083-4D34-CAFA-775A-2233FB0B8D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7469" y="936607"/>
            <a:ext cx="238158" cy="238158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272EB48C-C265-CEF8-85D4-52F08DEDA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779" y="1283218"/>
            <a:ext cx="1219590" cy="1219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89A5524-A527-E0BB-39D3-10DDF4DD47B0}"/>
              </a:ext>
            </a:extLst>
          </p:cNvPr>
          <p:cNvCxnSpPr/>
          <p:nvPr/>
        </p:nvCxnSpPr>
        <p:spPr>
          <a:xfrm>
            <a:off x="7039992" y="1376039"/>
            <a:ext cx="0" cy="394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64A0C56-CDD1-CE88-EDD1-3AC130E2869D}"/>
              </a:ext>
            </a:extLst>
          </p:cNvPr>
          <p:cNvSpPr/>
          <p:nvPr/>
        </p:nvSpPr>
        <p:spPr>
          <a:xfrm>
            <a:off x="5898366" y="73780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FEF7F5A-1125-E0AE-24B0-AD01F4C67CDB}"/>
              </a:ext>
            </a:extLst>
          </p:cNvPr>
          <p:cNvSpPr/>
          <p:nvPr/>
        </p:nvSpPr>
        <p:spPr>
          <a:xfrm>
            <a:off x="6219008" y="75471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14599EC-C076-4A29-38E4-1EC541230DCF}"/>
              </a:ext>
            </a:extLst>
          </p:cNvPr>
          <p:cNvSpPr/>
          <p:nvPr/>
        </p:nvSpPr>
        <p:spPr>
          <a:xfrm>
            <a:off x="467545" y="92975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34D3657-8429-7644-04C6-CDB295F8A807}"/>
              </a:ext>
            </a:extLst>
          </p:cNvPr>
          <p:cNvSpPr/>
          <p:nvPr/>
        </p:nvSpPr>
        <p:spPr>
          <a:xfrm>
            <a:off x="5342089" y="145181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BA9D21B-DC25-781C-E411-AC7DE1879845}"/>
              </a:ext>
            </a:extLst>
          </p:cNvPr>
          <p:cNvSpPr/>
          <p:nvPr/>
        </p:nvSpPr>
        <p:spPr>
          <a:xfrm>
            <a:off x="8227469" y="767338"/>
            <a:ext cx="238158" cy="1386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9</a:t>
            </a:r>
            <a:endParaRPr lang="ko-KR" altLang="en-US" sz="10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88F745-A362-677D-1CFA-3D3B26D4E904}"/>
              </a:ext>
            </a:extLst>
          </p:cNvPr>
          <p:cNvSpPr/>
          <p:nvPr/>
        </p:nvSpPr>
        <p:spPr>
          <a:xfrm>
            <a:off x="7238789" y="99742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1B28F42-CAD0-AEC2-6DDE-79F3CF1D7526}"/>
              </a:ext>
            </a:extLst>
          </p:cNvPr>
          <p:cNvSpPr/>
          <p:nvPr/>
        </p:nvSpPr>
        <p:spPr>
          <a:xfrm>
            <a:off x="3432448" y="164951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1A39018-DC16-D9AC-22B6-02D2EC3744E7}"/>
              </a:ext>
            </a:extLst>
          </p:cNvPr>
          <p:cNvCxnSpPr>
            <a:cxnSpLocks/>
          </p:cNvCxnSpPr>
          <p:nvPr/>
        </p:nvCxnSpPr>
        <p:spPr>
          <a:xfrm>
            <a:off x="3176701" y="6202948"/>
            <a:ext cx="984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6E4A849-F6C1-9D57-75BC-FE1E515C2847}"/>
              </a:ext>
            </a:extLst>
          </p:cNvPr>
          <p:cNvSpPr/>
          <p:nvPr/>
        </p:nvSpPr>
        <p:spPr>
          <a:xfrm>
            <a:off x="3314089" y="6074017"/>
            <a:ext cx="121316" cy="311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9811194-1AEB-68D7-9252-B4876A8D172F}"/>
              </a:ext>
            </a:extLst>
          </p:cNvPr>
          <p:cNvSpPr/>
          <p:nvPr/>
        </p:nvSpPr>
        <p:spPr>
          <a:xfrm>
            <a:off x="2693025" y="574133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F7D6778-E3B4-4936-DBD3-B226CEDB6A15}"/>
              </a:ext>
            </a:extLst>
          </p:cNvPr>
          <p:cNvSpPr/>
          <p:nvPr/>
        </p:nvSpPr>
        <p:spPr>
          <a:xfrm>
            <a:off x="6301354" y="6010512"/>
            <a:ext cx="507583" cy="384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종료</a:t>
            </a:r>
            <a:endParaRPr lang="en-US" altLang="ko-KR" sz="11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C1B963E-0E36-5FD8-A446-C5D7AE7C6E07}"/>
              </a:ext>
            </a:extLst>
          </p:cNvPr>
          <p:cNvSpPr/>
          <p:nvPr/>
        </p:nvSpPr>
        <p:spPr>
          <a:xfrm>
            <a:off x="6419542" y="5782881"/>
            <a:ext cx="381991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10</a:t>
            </a:r>
            <a:endParaRPr lang="ko-KR" altLang="en-US" sz="1000" dirty="0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47832B16-37A9-EFE7-133A-C4DA1C9F32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307" y="6010924"/>
            <a:ext cx="341265" cy="384048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60B80DEA-F26F-19E6-0FA0-9C10EDEBC1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7523" y="987901"/>
            <a:ext cx="274223" cy="295317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2A6270CE-2F5A-4794-6893-7D5CE45DC95C}"/>
              </a:ext>
            </a:extLst>
          </p:cNvPr>
          <p:cNvSpPr/>
          <p:nvPr/>
        </p:nvSpPr>
        <p:spPr>
          <a:xfrm>
            <a:off x="6518874" y="73780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234DBA4D-D625-633E-903F-A32B3B0272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04" y="6063858"/>
            <a:ext cx="277356" cy="27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13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988671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진로탐색 검사 문항 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교수는 진로탐색 검사 문답지를 조회하고 추가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수정할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진로탐색 검사 목록을 일목요연하게 확인이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각 행을 클릭 시 해당 검사의 상세 페이지로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기능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교수명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클릭 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교수 프로필 페이지로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진로탐색 검사를 신규로 생성할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A99766D1-ECC0-6806-C3A7-1FC0CA0B6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1" t="9176" r="7816" b="6670"/>
          <a:stretch/>
        </p:blipFill>
        <p:spPr>
          <a:xfrm>
            <a:off x="524641" y="1935475"/>
            <a:ext cx="7868604" cy="39469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706FFE-756A-0D1E-5558-35B468F1D000}"/>
              </a:ext>
            </a:extLst>
          </p:cNvPr>
          <p:cNvSpPr txBox="1"/>
          <p:nvPr/>
        </p:nvSpPr>
        <p:spPr>
          <a:xfrm>
            <a:off x="1200788" y="1039228"/>
            <a:ext cx="6599044" cy="58477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진로탐색 검사 문항 관리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E23F5E-9605-72B1-8CB4-8C5F5A3DE88C}"/>
              </a:ext>
            </a:extLst>
          </p:cNvPr>
          <p:cNvSpPr/>
          <p:nvPr/>
        </p:nvSpPr>
        <p:spPr>
          <a:xfrm>
            <a:off x="192588" y="1908687"/>
            <a:ext cx="192881" cy="2545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3FFA21-FABC-74B2-49FD-D532B801BF4D}"/>
              </a:ext>
            </a:extLst>
          </p:cNvPr>
          <p:cNvSpPr/>
          <p:nvPr/>
        </p:nvSpPr>
        <p:spPr>
          <a:xfrm>
            <a:off x="788570" y="2493403"/>
            <a:ext cx="134589" cy="2287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8D48F7-261E-A8D0-609B-1638AE507DBF}"/>
              </a:ext>
            </a:extLst>
          </p:cNvPr>
          <p:cNvSpPr/>
          <p:nvPr/>
        </p:nvSpPr>
        <p:spPr>
          <a:xfrm>
            <a:off x="3290248" y="553802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5B7654-762C-9D3A-F567-8CA6A7E43F83}"/>
              </a:ext>
            </a:extLst>
          </p:cNvPr>
          <p:cNvSpPr/>
          <p:nvPr/>
        </p:nvSpPr>
        <p:spPr>
          <a:xfrm>
            <a:off x="385469" y="1935475"/>
            <a:ext cx="8146948" cy="348878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C48FCD-E7DE-692F-D42E-31FFE3FF66B5}"/>
              </a:ext>
            </a:extLst>
          </p:cNvPr>
          <p:cNvSpPr/>
          <p:nvPr/>
        </p:nvSpPr>
        <p:spPr>
          <a:xfrm>
            <a:off x="5593000" y="252019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7AB655-E570-D973-F488-7150392399C5}"/>
              </a:ext>
            </a:extLst>
          </p:cNvPr>
          <p:cNvSpPr/>
          <p:nvPr/>
        </p:nvSpPr>
        <p:spPr>
          <a:xfrm>
            <a:off x="7325625" y="553802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34F80A-4616-1A77-145B-812C8BDD2F0B}"/>
              </a:ext>
            </a:extLst>
          </p:cNvPr>
          <p:cNvSpPr/>
          <p:nvPr/>
        </p:nvSpPr>
        <p:spPr>
          <a:xfrm>
            <a:off x="967743" y="2493403"/>
            <a:ext cx="4080590" cy="31147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D8F8ED-4F03-2CA8-5546-798DD1AA2A1F}"/>
              </a:ext>
            </a:extLst>
          </p:cNvPr>
          <p:cNvSpPr/>
          <p:nvPr/>
        </p:nvSpPr>
        <p:spPr>
          <a:xfrm>
            <a:off x="5771271" y="2522681"/>
            <a:ext cx="443098" cy="22200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699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206333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진로탐색 검사 등록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교수는 진로탐색 검사 문답지를 신규로 생성 또는 기존 문항을 수정할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등록자의 기본 인적사항이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검사 문항 폼을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수정권한이 있는 사용자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관련학과 교수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는 검사 문항 선택 시 해당 칸이 텍스트박스로 전환되며 바로 수정이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문항을 추가할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신규등록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버튼으로 저장한다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D8212BF-4558-8EDB-8EC0-C9391AA9BA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" t="2289" r="5814"/>
          <a:stretch/>
        </p:blipFill>
        <p:spPr>
          <a:xfrm>
            <a:off x="1505433" y="1757625"/>
            <a:ext cx="6013208" cy="47940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706FFE-756A-0D1E-5558-35B468F1D000}"/>
              </a:ext>
            </a:extLst>
          </p:cNvPr>
          <p:cNvSpPr txBox="1"/>
          <p:nvPr/>
        </p:nvSpPr>
        <p:spPr>
          <a:xfrm>
            <a:off x="1200788" y="1039228"/>
            <a:ext cx="6599044" cy="58477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진로탐색 검사 등록</a:t>
            </a:r>
            <a:r>
              <a:rPr lang="en-US" altLang="ko-KR" sz="3200" b="1" dirty="0"/>
              <a:t>/</a:t>
            </a:r>
            <a:r>
              <a:rPr lang="ko-KR" altLang="en-US" sz="3200" b="1" dirty="0"/>
              <a:t>수정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E23F5E-9605-72B1-8CB4-8C5F5A3DE88C}"/>
              </a:ext>
            </a:extLst>
          </p:cNvPr>
          <p:cNvSpPr/>
          <p:nvPr/>
        </p:nvSpPr>
        <p:spPr>
          <a:xfrm>
            <a:off x="1312552" y="1784414"/>
            <a:ext cx="192881" cy="1954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3FFA21-FABC-74B2-49FD-D532B801BF4D}"/>
              </a:ext>
            </a:extLst>
          </p:cNvPr>
          <p:cNvSpPr/>
          <p:nvPr/>
        </p:nvSpPr>
        <p:spPr>
          <a:xfrm>
            <a:off x="1369686" y="2851521"/>
            <a:ext cx="192881" cy="2222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8D48F7-261E-A8D0-609B-1638AE507DBF}"/>
              </a:ext>
            </a:extLst>
          </p:cNvPr>
          <p:cNvSpPr/>
          <p:nvPr/>
        </p:nvSpPr>
        <p:spPr>
          <a:xfrm>
            <a:off x="1710983" y="522472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5B7654-762C-9D3A-F567-8CA6A7E43F83}"/>
              </a:ext>
            </a:extLst>
          </p:cNvPr>
          <p:cNvSpPr/>
          <p:nvPr/>
        </p:nvSpPr>
        <p:spPr>
          <a:xfrm>
            <a:off x="1505433" y="1784414"/>
            <a:ext cx="6013208" cy="102046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C48FCD-E7DE-692F-D42E-31FFE3FF66B5}"/>
              </a:ext>
            </a:extLst>
          </p:cNvPr>
          <p:cNvSpPr/>
          <p:nvPr/>
        </p:nvSpPr>
        <p:spPr>
          <a:xfrm>
            <a:off x="2716635" y="571991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34F80A-4616-1A77-145B-812C8BDD2F0B}"/>
              </a:ext>
            </a:extLst>
          </p:cNvPr>
          <p:cNvSpPr/>
          <p:nvPr/>
        </p:nvSpPr>
        <p:spPr>
          <a:xfrm>
            <a:off x="1550016" y="2851519"/>
            <a:ext cx="6013207" cy="328295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EA0F4E-C09F-BC23-C620-0BF429C344DD}"/>
              </a:ext>
            </a:extLst>
          </p:cNvPr>
          <p:cNvSpPr/>
          <p:nvPr/>
        </p:nvSpPr>
        <p:spPr>
          <a:xfrm>
            <a:off x="3960988" y="6203236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6007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209900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진로탐색 검사 응답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학생은 진로탐색 검사를 수행할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수검자의 기본 인적사항이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검사 문항 폼을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각 문항에 대한 응답을 진행한다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라디오버튼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버튼으로 검사를 완료한다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일부 항목 응답 누락 시 경고창이 표시되고 완료 처리 안 됨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FAB538B-78E7-828C-8639-8601CAAC8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88" y="1692769"/>
            <a:ext cx="6571326" cy="45592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706FFE-756A-0D1E-5558-35B468F1D000}"/>
              </a:ext>
            </a:extLst>
          </p:cNvPr>
          <p:cNvSpPr txBox="1"/>
          <p:nvPr/>
        </p:nvSpPr>
        <p:spPr>
          <a:xfrm>
            <a:off x="1200788" y="1039228"/>
            <a:ext cx="6599044" cy="58477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진로탐색 검사 실시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E23F5E-9605-72B1-8CB4-8C5F5A3DE88C}"/>
              </a:ext>
            </a:extLst>
          </p:cNvPr>
          <p:cNvSpPr/>
          <p:nvPr/>
        </p:nvSpPr>
        <p:spPr>
          <a:xfrm>
            <a:off x="1312552" y="1784414"/>
            <a:ext cx="192881" cy="1954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3FFA21-FABC-74B2-49FD-D532B801BF4D}"/>
              </a:ext>
            </a:extLst>
          </p:cNvPr>
          <p:cNvSpPr/>
          <p:nvPr/>
        </p:nvSpPr>
        <p:spPr>
          <a:xfrm>
            <a:off x="1330211" y="2836599"/>
            <a:ext cx="192717" cy="2222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8D48F7-261E-A8D0-609B-1638AE507DBF}"/>
              </a:ext>
            </a:extLst>
          </p:cNvPr>
          <p:cNvSpPr/>
          <p:nvPr/>
        </p:nvSpPr>
        <p:spPr>
          <a:xfrm>
            <a:off x="4140161" y="291441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5B7654-762C-9D3A-F567-8CA6A7E43F83}"/>
              </a:ext>
            </a:extLst>
          </p:cNvPr>
          <p:cNvSpPr/>
          <p:nvPr/>
        </p:nvSpPr>
        <p:spPr>
          <a:xfrm>
            <a:off x="1505433" y="1784414"/>
            <a:ext cx="6013208" cy="102046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34F80A-4616-1A77-145B-812C8BDD2F0B}"/>
              </a:ext>
            </a:extLst>
          </p:cNvPr>
          <p:cNvSpPr/>
          <p:nvPr/>
        </p:nvSpPr>
        <p:spPr>
          <a:xfrm>
            <a:off x="1510542" y="2836597"/>
            <a:ext cx="6008100" cy="328295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EA0F4E-C09F-BC23-C620-0BF429C344DD}"/>
              </a:ext>
            </a:extLst>
          </p:cNvPr>
          <p:cNvSpPr/>
          <p:nvPr/>
        </p:nvSpPr>
        <p:spPr>
          <a:xfrm>
            <a:off x="3960988" y="571991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7272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71886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진로탐색 검사 결과 조회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담당 교수는 진로탐색 검사 결과를 조회할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교수는 담당 학생의 진로탐색 검사 결과를 일목요연하게 확인이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각 행을 클릭 시 해당 검사 결과의 상세 페이지로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학생명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클릭 시 단일 학생의 학적 사항 페이지로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검사 코드 클릭 시 검사 문항 샘플 화면으로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기능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4CFA074E-622E-405C-D6BB-C5A9C6C5BD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" t="9637" r="7505" b="6189"/>
          <a:stretch/>
        </p:blipFill>
        <p:spPr>
          <a:xfrm>
            <a:off x="385469" y="1935475"/>
            <a:ext cx="8156017" cy="4056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706FFE-756A-0D1E-5558-35B468F1D000}"/>
              </a:ext>
            </a:extLst>
          </p:cNvPr>
          <p:cNvSpPr txBox="1"/>
          <p:nvPr/>
        </p:nvSpPr>
        <p:spPr>
          <a:xfrm>
            <a:off x="1200788" y="1039228"/>
            <a:ext cx="6599044" cy="58477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진로탐색 검사 결과 조회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E23F5E-9605-72B1-8CB4-8C5F5A3DE88C}"/>
              </a:ext>
            </a:extLst>
          </p:cNvPr>
          <p:cNvSpPr/>
          <p:nvPr/>
        </p:nvSpPr>
        <p:spPr>
          <a:xfrm>
            <a:off x="192588" y="1908687"/>
            <a:ext cx="192881" cy="2545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3FFA21-FABC-74B2-49FD-D532B801BF4D}"/>
              </a:ext>
            </a:extLst>
          </p:cNvPr>
          <p:cNvSpPr/>
          <p:nvPr/>
        </p:nvSpPr>
        <p:spPr>
          <a:xfrm>
            <a:off x="481919" y="2489143"/>
            <a:ext cx="204068" cy="2287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8D48F7-261E-A8D0-609B-1638AE507DBF}"/>
              </a:ext>
            </a:extLst>
          </p:cNvPr>
          <p:cNvSpPr/>
          <p:nvPr/>
        </p:nvSpPr>
        <p:spPr>
          <a:xfrm>
            <a:off x="2472601" y="255003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5B7654-762C-9D3A-F567-8CA6A7E43F83}"/>
              </a:ext>
            </a:extLst>
          </p:cNvPr>
          <p:cNvSpPr/>
          <p:nvPr/>
        </p:nvSpPr>
        <p:spPr>
          <a:xfrm>
            <a:off x="385469" y="1935475"/>
            <a:ext cx="8146948" cy="348878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C48FCD-E7DE-692F-D42E-31FFE3FF66B5}"/>
              </a:ext>
            </a:extLst>
          </p:cNvPr>
          <p:cNvSpPr/>
          <p:nvPr/>
        </p:nvSpPr>
        <p:spPr>
          <a:xfrm>
            <a:off x="7403977" y="2507640"/>
            <a:ext cx="209792" cy="2123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7AB655-E570-D973-F488-7150392399C5}"/>
              </a:ext>
            </a:extLst>
          </p:cNvPr>
          <p:cNvSpPr/>
          <p:nvPr/>
        </p:nvSpPr>
        <p:spPr>
          <a:xfrm>
            <a:off x="3138517" y="553802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34F80A-4616-1A77-145B-812C8BDD2F0B}"/>
              </a:ext>
            </a:extLst>
          </p:cNvPr>
          <p:cNvSpPr/>
          <p:nvPr/>
        </p:nvSpPr>
        <p:spPr>
          <a:xfrm>
            <a:off x="685987" y="2489143"/>
            <a:ext cx="6717990" cy="31147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D8F8ED-4F03-2CA8-5546-798DD1AA2A1F}"/>
              </a:ext>
            </a:extLst>
          </p:cNvPr>
          <p:cNvSpPr/>
          <p:nvPr/>
        </p:nvSpPr>
        <p:spPr>
          <a:xfrm>
            <a:off x="2651773" y="2550033"/>
            <a:ext cx="576331" cy="22200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4782E9-B90E-0D97-E390-F8D50515EFA9}"/>
              </a:ext>
            </a:extLst>
          </p:cNvPr>
          <p:cNvSpPr/>
          <p:nvPr/>
        </p:nvSpPr>
        <p:spPr>
          <a:xfrm>
            <a:off x="7583150" y="2533578"/>
            <a:ext cx="674821" cy="23846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339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49007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학적 조회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학생이 시스템 접속 시 보여지는 첫 페이지로 기본적인 인적 및 학적 사항을 조회할 수 있다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학적 변동 신청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이력 조회 등 관련 메뉴로 진입할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기본적인 인적 및 학적 사항을 한 눈에 확인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프로필 사진은 최초 학적 등록 시 설정되어 학생이 별도로 수정은 불가하다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847564DF-E28E-FBE6-16D7-61CC0EA82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80" y="1906192"/>
            <a:ext cx="7754047" cy="4368113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3FEF7F5A-1125-E0AE-24B0-AD01F4C67CDB}"/>
              </a:ext>
            </a:extLst>
          </p:cNvPr>
          <p:cNvSpPr/>
          <p:nvPr/>
        </p:nvSpPr>
        <p:spPr>
          <a:xfrm>
            <a:off x="2652848" y="2757254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14599EC-C076-4A29-38E4-1EC541230DCF}"/>
              </a:ext>
            </a:extLst>
          </p:cNvPr>
          <p:cNvSpPr/>
          <p:nvPr/>
        </p:nvSpPr>
        <p:spPr>
          <a:xfrm>
            <a:off x="5100455" y="180733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06FFE-756A-0D1E-5558-35B468F1D000}"/>
              </a:ext>
            </a:extLst>
          </p:cNvPr>
          <p:cNvSpPr txBox="1"/>
          <p:nvPr/>
        </p:nvSpPr>
        <p:spPr>
          <a:xfrm>
            <a:off x="1187894" y="1054720"/>
            <a:ext cx="6599044" cy="58477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학적 조회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793055-E279-9783-8981-3261A7671F7F}"/>
              </a:ext>
            </a:extLst>
          </p:cNvPr>
          <p:cNvSpPr/>
          <p:nvPr/>
        </p:nvSpPr>
        <p:spPr>
          <a:xfrm>
            <a:off x="2652848" y="2005045"/>
            <a:ext cx="5055544" cy="61013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A68E5E-6EA6-977A-C852-79322FFA84E7}"/>
              </a:ext>
            </a:extLst>
          </p:cNvPr>
          <p:cNvSpPr/>
          <p:nvPr/>
        </p:nvSpPr>
        <p:spPr>
          <a:xfrm>
            <a:off x="2832021" y="2649891"/>
            <a:ext cx="4876371" cy="335771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DE0DD6-749B-C2E3-2E79-B22E878BD982}"/>
              </a:ext>
            </a:extLst>
          </p:cNvPr>
          <p:cNvSpPr/>
          <p:nvPr/>
        </p:nvSpPr>
        <p:spPr>
          <a:xfrm>
            <a:off x="1008721" y="264989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2003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624411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학적 변동 신청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학적 변동 신청 페이지에서 휴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복학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자퇴 신청이 가능하다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구분에 따라 신청 폼이 전환되어 표시된다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 인적사항이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 구분을 선택할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라디오버튼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버튼을 클릭할 때마다 동일 화면의 하단부에 신청 폼이 전환되어 나타난다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사유 구분을 선택할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라디오버튼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 기간은 학기단위로 선택이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드롭다운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상세 사유는 텍스트로 입력한다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텍스트박스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증빙 서류를 첨부할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파일업로드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제출 버튼 클릭 시 행정처의 학적 관리 화면에서 신청 항목으로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CBEFB0C-CFA8-C8B1-16B0-BCAC6510B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21" y="1685115"/>
            <a:ext cx="7889037" cy="4978005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3FEF7F5A-1125-E0AE-24B0-AD01F4C67CDB}"/>
              </a:ext>
            </a:extLst>
          </p:cNvPr>
          <p:cNvSpPr/>
          <p:nvPr/>
        </p:nvSpPr>
        <p:spPr>
          <a:xfrm>
            <a:off x="2120360" y="293808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14599EC-C076-4A29-38E4-1EC541230DCF}"/>
              </a:ext>
            </a:extLst>
          </p:cNvPr>
          <p:cNvSpPr/>
          <p:nvPr/>
        </p:nvSpPr>
        <p:spPr>
          <a:xfrm>
            <a:off x="842336" y="181182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06FFE-756A-0D1E-5558-35B468F1D000}"/>
              </a:ext>
            </a:extLst>
          </p:cNvPr>
          <p:cNvSpPr txBox="1"/>
          <p:nvPr/>
        </p:nvSpPr>
        <p:spPr>
          <a:xfrm>
            <a:off x="1200788" y="1039228"/>
            <a:ext cx="6599044" cy="58477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학적 변동 신청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CD3757-00BD-332A-4AF0-FDA5F88BB59A}"/>
              </a:ext>
            </a:extLst>
          </p:cNvPr>
          <p:cNvSpPr/>
          <p:nvPr/>
        </p:nvSpPr>
        <p:spPr>
          <a:xfrm>
            <a:off x="2299533" y="2940135"/>
            <a:ext cx="2610795" cy="36999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E83730-A7CB-145F-5EF6-A6EE128DC4B4}"/>
              </a:ext>
            </a:extLst>
          </p:cNvPr>
          <p:cNvSpPr/>
          <p:nvPr/>
        </p:nvSpPr>
        <p:spPr>
          <a:xfrm>
            <a:off x="1021509" y="1811821"/>
            <a:ext cx="6897195" cy="105700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EAF88A-DB66-7BD7-264F-BB943F8C335F}"/>
              </a:ext>
            </a:extLst>
          </p:cNvPr>
          <p:cNvSpPr/>
          <p:nvPr/>
        </p:nvSpPr>
        <p:spPr>
          <a:xfrm>
            <a:off x="857081" y="350631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CE340A-EA88-047D-00D8-CE3C9B77661F}"/>
              </a:ext>
            </a:extLst>
          </p:cNvPr>
          <p:cNvSpPr/>
          <p:nvPr/>
        </p:nvSpPr>
        <p:spPr>
          <a:xfrm>
            <a:off x="1030191" y="3474720"/>
            <a:ext cx="6943377" cy="255273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D979EB-A5F2-8A67-7FCA-A48E7C97BCC3}"/>
              </a:ext>
            </a:extLst>
          </p:cNvPr>
          <p:cNvSpPr/>
          <p:nvPr/>
        </p:nvSpPr>
        <p:spPr>
          <a:xfrm>
            <a:off x="2346082" y="3578344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7E4229-7CAB-6840-9DEC-CFD211D71DE8}"/>
              </a:ext>
            </a:extLst>
          </p:cNvPr>
          <p:cNvSpPr/>
          <p:nvPr/>
        </p:nvSpPr>
        <p:spPr>
          <a:xfrm>
            <a:off x="2522223" y="3543224"/>
            <a:ext cx="3573777" cy="66301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566A451-8D92-9684-0F92-1F3001ECB1C1}"/>
              </a:ext>
            </a:extLst>
          </p:cNvPr>
          <p:cNvSpPr/>
          <p:nvPr/>
        </p:nvSpPr>
        <p:spPr>
          <a:xfrm>
            <a:off x="2435668" y="4347465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B3D3F59-B462-7F3D-E81B-D5CC1B70FDE3}"/>
              </a:ext>
            </a:extLst>
          </p:cNvPr>
          <p:cNvSpPr/>
          <p:nvPr/>
        </p:nvSpPr>
        <p:spPr>
          <a:xfrm>
            <a:off x="2432636" y="5039265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2E16A2-30B3-F03B-A0FC-940CECFADE8F}"/>
              </a:ext>
            </a:extLst>
          </p:cNvPr>
          <p:cNvSpPr/>
          <p:nvPr/>
        </p:nvSpPr>
        <p:spPr>
          <a:xfrm>
            <a:off x="6791276" y="552999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8D3356-8767-4AA3-C8D3-F515923AF43C}"/>
              </a:ext>
            </a:extLst>
          </p:cNvPr>
          <p:cNvSpPr/>
          <p:nvPr/>
        </p:nvSpPr>
        <p:spPr>
          <a:xfrm>
            <a:off x="4017596" y="624643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353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86216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학적 변동 신청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학적 변동 신청 페이지에서 휴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복학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자퇴 신청이 가능하다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구분에 따라 신청 폼이 전환되어 표시된다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 인적사항이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 구분을 선택할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라디오버튼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버튼을 클릭할 때마다 동일 화면의 하단부에 신청 폼이 전환되어 나타난다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사유 구분을 선택할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라디오버튼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 기간은 학기단위로 선택이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드롭다운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상세 사유는 텍스트로 입력한다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텍스트박스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증빙 서류를 첨부할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파일업로드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제출 버튼 클릭 시 행정처의 학적 관리 화면에서 신청 항목으로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C0E842A-243C-A604-1F5F-935563A0B4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" t="3400" r="8078" b="19943"/>
          <a:stretch/>
        </p:blipFill>
        <p:spPr>
          <a:xfrm>
            <a:off x="1034527" y="1885475"/>
            <a:ext cx="6893321" cy="30339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706FFE-756A-0D1E-5558-35B468F1D000}"/>
              </a:ext>
            </a:extLst>
          </p:cNvPr>
          <p:cNvSpPr txBox="1"/>
          <p:nvPr/>
        </p:nvSpPr>
        <p:spPr>
          <a:xfrm>
            <a:off x="1200788" y="1039228"/>
            <a:ext cx="6599044" cy="58477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학적 변동 신청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DCBC39-B4D6-501F-420E-DCE65C1A7403}"/>
              </a:ext>
            </a:extLst>
          </p:cNvPr>
          <p:cNvSpPr/>
          <p:nvPr/>
        </p:nvSpPr>
        <p:spPr>
          <a:xfrm>
            <a:off x="2298508" y="380796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16488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478800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학적 변동 이력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학생의 학적 변동 이력을 조회한다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행정처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 인적사항이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학적 변동 내역을 확인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기능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2B0000F4-FA90-1DB3-1AD1-E79B00649E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6" t="5134" r="16772" b="5136"/>
          <a:stretch/>
        </p:blipFill>
        <p:spPr>
          <a:xfrm>
            <a:off x="1180341" y="1913116"/>
            <a:ext cx="6733800" cy="40893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706FFE-756A-0D1E-5558-35B468F1D000}"/>
              </a:ext>
            </a:extLst>
          </p:cNvPr>
          <p:cNvSpPr txBox="1"/>
          <p:nvPr/>
        </p:nvSpPr>
        <p:spPr>
          <a:xfrm>
            <a:off x="1200788" y="1039228"/>
            <a:ext cx="6599044" cy="58477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학적 </a:t>
            </a:r>
            <a:r>
              <a:rPr lang="ko-KR" altLang="en-US" sz="3200" b="1"/>
              <a:t>변동 이력</a:t>
            </a:r>
            <a:endParaRPr lang="ko-KR" altLang="en-US" sz="32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DCBC39-B4D6-501F-420E-DCE65C1A7403}"/>
              </a:ext>
            </a:extLst>
          </p:cNvPr>
          <p:cNvSpPr/>
          <p:nvPr/>
        </p:nvSpPr>
        <p:spPr>
          <a:xfrm>
            <a:off x="894738" y="314569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6BA84C-401D-DBBA-484F-E7D6F0CF06CE}"/>
              </a:ext>
            </a:extLst>
          </p:cNvPr>
          <p:cNvSpPr/>
          <p:nvPr/>
        </p:nvSpPr>
        <p:spPr>
          <a:xfrm>
            <a:off x="908445" y="171540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A3694F-A66D-7B8D-BCF7-4293195D82CF}"/>
              </a:ext>
            </a:extLst>
          </p:cNvPr>
          <p:cNvSpPr/>
          <p:nvPr/>
        </p:nvSpPr>
        <p:spPr>
          <a:xfrm>
            <a:off x="1012054" y="1715408"/>
            <a:ext cx="6902087" cy="134310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3CB109-DB27-67C6-7BC9-E5C19B544A99}"/>
              </a:ext>
            </a:extLst>
          </p:cNvPr>
          <p:cNvSpPr/>
          <p:nvPr/>
        </p:nvSpPr>
        <p:spPr>
          <a:xfrm>
            <a:off x="1073911" y="3145692"/>
            <a:ext cx="6840230" cy="230787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BF64CD-03F8-F8DC-F587-64325FE37850}"/>
              </a:ext>
            </a:extLst>
          </p:cNvPr>
          <p:cNvSpPr/>
          <p:nvPr/>
        </p:nvSpPr>
        <p:spPr>
          <a:xfrm>
            <a:off x="3242589" y="5575835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6419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254303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졸업 요건 확인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졸업 요건을 확인하고 졸업 신청을 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 인적사항이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졸업 기준과 달성 현황을 비교하여 충족 여부가 자동 표시 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학점 및 평점 평균 등 점수 요소는 자동으로 계산됨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기능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졸업 신청 기간이고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모든 조건이 충족 된 경우 정상 제출 되고 확인 팝업창이 뜬다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8A7AF797-0208-D8E2-1AE6-EEDF6D871E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8" t="3782" r="16462" b="5805"/>
          <a:stretch/>
        </p:blipFill>
        <p:spPr>
          <a:xfrm>
            <a:off x="743084" y="1808177"/>
            <a:ext cx="7514451" cy="4519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706FFE-756A-0D1E-5558-35B468F1D000}"/>
              </a:ext>
            </a:extLst>
          </p:cNvPr>
          <p:cNvSpPr txBox="1"/>
          <p:nvPr/>
        </p:nvSpPr>
        <p:spPr>
          <a:xfrm>
            <a:off x="1200788" y="1039228"/>
            <a:ext cx="6599044" cy="58477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졸업 요건 확인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E23F5E-9605-72B1-8CB4-8C5F5A3DE88C}"/>
              </a:ext>
            </a:extLst>
          </p:cNvPr>
          <p:cNvSpPr/>
          <p:nvPr/>
        </p:nvSpPr>
        <p:spPr>
          <a:xfrm>
            <a:off x="653497" y="1808177"/>
            <a:ext cx="192881" cy="2545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36E150-6413-ABC9-B9C8-61FEAD57FF9B}"/>
              </a:ext>
            </a:extLst>
          </p:cNvPr>
          <p:cNvSpPr/>
          <p:nvPr/>
        </p:nvSpPr>
        <p:spPr>
          <a:xfrm>
            <a:off x="832670" y="1808176"/>
            <a:ext cx="7424865" cy="136115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3FFA21-FABC-74B2-49FD-D532B801BF4D}"/>
              </a:ext>
            </a:extLst>
          </p:cNvPr>
          <p:cNvSpPr/>
          <p:nvPr/>
        </p:nvSpPr>
        <p:spPr>
          <a:xfrm>
            <a:off x="6701237" y="341195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8D48F7-261E-A8D0-609B-1638AE507DBF}"/>
              </a:ext>
            </a:extLst>
          </p:cNvPr>
          <p:cNvSpPr/>
          <p:nvPr/>
        </p:nvSpPr>
        <p:spPr>
          <a:xfrm>
            <a:off x="3097955" y="583231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E43BAB-B821-8CB2-30FE-1ED586B31883}"/>
              </a:ext>
            </a:extLst>
          </p:cNvPr>
          <p:cNvSpPr/>
          <p:nvPr/>
        </p:nvSpPr>
        <p:spPr>
          <a:xfrm>
            <a:off x="7014915" y="581877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24877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11159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증명서 출력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각종 증명서를 출력하는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 인적사항이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증명서 종류를 선택할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증명서 미리보기 섹션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프린트 버튼을 눌러 인쇄한다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7159AF42-BCB4-FC30-E225-FE8E87C506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2" t="3087" r="16262"/>
          <a:stretch/>
        </p:blipFill>
        <p:spPr>
          <a:xfrm>
            <a:off x="749937" y="1719161"/>
            <a:ext cx="7581619" cy="48435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706FFE-756A-0D1E-5558-35B468F1D000}"/>
              </a:ext>
            </a:extLst>
          </p:cNvPr>
          <p:cNvSpPr txBox="1"/>
          <p:nvPr/>
        </p:nvSpPr>
        <p:spPr>
          <a:xfrm>
            <a:off x="1200788" y="1039228"/>
            <a:ext cx="6599044" cy="58477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증명서 출력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E23F5E-9605-72B1-8CB4-8C5F5A3DE88C}"/>
              </a:ext>
            </a:extLst>
          </p:cNvPr>
          <p:cNvSpPr/>
          <p:nvPr/>
        </p:nvSpPr>
        <p:spPr>
          <a:xfrm>
            <a:off x="653497" y="1808177"/>
            <a:ext cx="192881" cy="2545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36E150-6413-ABC9-B9C8-61FEAD57FF9B}"/>
              </a:ext>
            </a:extLst>
          </p:cNvPr>
          <p:cNvSpPr/>
          <p:nvPr/>
        </p:nvSpPr>
        <p:spPr>
          <a:xfrm>
            <a:off x="832670" y="1808176"/>
            <a:ext cx="7424865" cy="136115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3FFA21-FABC-74B2-49FD-D532B801BF4D}"/>
              </a:ext>
            </a:extLst>
          </p:cNvPr>
          <p:cNvSpPr/>
          <p:nvPr/>
        </p:nvSpPr>
        <p:spPr>
          <a:xfrm>
            <a:off x="653497" y="331309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8D48F7-261E-A8D0-609B-1638AE507DBF}"/>
              </a:ext>
            </a:extLst>
          </p:cNvPr>
          <p:cNvSpPr/>
          <p:nvPr/>
        </p:nvSpPr>
        <p:spPr>
          <a:xfrm>
            <a:off x="4321137" y="342900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E43BAB-B821-8CB2-30FE-1ED586B31883}"/>
              </a:ext>
            </a:extLst>
          </p:cNvPr>
          <p:cNvSpPr/>
          <p:nvPr/>
        </p:nvSpPr>
        <p:spPr>
          <a:xfrm>
            <a:off x="7370022" y="341195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3B4E54-7913-B723-064E-672AB3A3CDFB}"/>
              </a:ext>
            </a:extLst>
          </p:cNvPr>
          <p:cNvSpPr/>
          <p:nvPr/>
        </p:nvSpPr>
        <p:spPr>
          <a:xfrm>
            <a:off x="828314" y="3297070"/>
            <a:ext cx="1444370" cy="212718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82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956965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학적 현황 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행정처는 모든 학생의 학적 상세 현황을 한눈에 확인할 수 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행정처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학적 상태를 일목요연하게 확인이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각 행을 클릭 시 단일 학생의 학적 사항 페이지로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기능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학적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상태칸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클릭 시 학적 변동 이력 페이지로 전환 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학생이 학적변동 신청 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요청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으로 표시되고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클릭 시 신청 승인 화면으로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4F5A0FEF-7834-B5D7-CE64-11ECCF242A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0" t="8022" r="6151" b="5474"/>
          <a:stretch/>
        </p:blipFill>
        <p:spPr>
          <a:xfrm>
            <a:off x="289029" y="1935475"/>
            <a:ext cx="8243388" cy="41349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706FFE-756A-0D1E-5558-35B468F1D000}"/>
              </a:ext>
            </a:extLst>
          </p:cNvPr>
          <p:cNvSpPr txBox="1"/>
          <p:nvPr/>
        </p:nvSpPr>
        <p:spPr>
          <a:xfrm>
            <a:off x="1200788" y="1039228"/>
            <a:ext cx="6599044" cy="58477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학적 현황 관리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E23F5E-9605-72B1-8CB4-8C5F5A3DE88C}"/>
              </a:ext>
            </a:extLst>
          </p:cNvPr>
          <p:cNvSpPr/>
          <p:nvPr/>
        </p:nvSpPr>
        <p:spPr>
          <a:xfrm>
            <a:off x="192588" y="1908687"/>
            <a:ext cx="192881" cy="2545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3FFA21-FABC-74B2-49FD-D532B801BF4D}"/>
              </a:ext>
            </a:extLst>
          </p:cNvPr>
          <p:cNvSpPr/>
          <p:nvPr/>
        </p:nvSpPr>
        <p:spPr>
          <a:xfrm>
            <a:off x="484497" y="260716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8D48F7-261E-A8D0-609B-1638AE507DBF}"/>
              </a:ext>
            </a:extLst>
          </p:cNvPr>
          <p:cNvSpPr/>
          <p:nvPr/>
        </p:nvSpPr>
        <p:spPr>
          <a:xfrm>
            <a:off x="3202551" y="571991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5B7654-762C-9D3A-F567-8CA6A7E43F83}"/>
              </a:ext>
            </a:extLst>
          </p:cNvPr>
          <p:cNvSpPr/>
          <p:nvPr/>
        </p:nvSpPr>
        <p:spPr>
          <a:xfrm>
            <a:off x="385469" y="1935475"/>
            <a:ext cx="8146948" cy="363167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C48FCD-E7DE-692F-D42E-31FFE3FF66B5}"/>
              </a:ext>
            </a:extLst>
          </p:cNvPr>
          <p:cNvSpPr/>
          <p:nvPr/>
        </p:nvSpPr>
        <p:spPr>
          <a:xfrm>
            <a:off x="6320969" y="260716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7AB655-E570-D973-F488-7150392399C5}"/>
              </a:ext>
            </a:extLst>
          </p:cNvPr>
          <p:cNvSpPr/>
          <p:nvPr/>
        </p:nvSpPr>
        <p:spPr>
          <a:xfrm>
            <a:off x="7520934" y="305253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34F80A-4616-1A77-145B-812C8BDD2F0B}"/>
              </a:ext>
            </a:extLst>
          </p:cNvPr>
          <p:cNvSpPr/>
          <p:nvPr/>
        </p:nvSpPr>
        <p:spPr>
          <a:xfrm>
            <a:off x="663670" y="2607168"/>
            <a:ext cx="5432330" cy="26919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D8F8ED-4F03-2CA8-5546-798DD1AA2A1F}"/>
              </a:ext>
            </a:extLst>
          </p:cNvPr>
          <p:cNvSpPr/>
          <p:nvPr/>
        </p:nvSpPr>
        <p:spPr>
          <a:xfrm>
            <a:off x="6499240" y="2609658"/>
            <a:ext cx="443098" cy="22200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714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02444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학적 변동 신청 승인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행정처는 학적 변동 신청서를 조회하고 승인 여부를 결정한다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행정처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 인적사항이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 폼에서 신청 세부 내역을 확인한다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첨부파일을 다운 받을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승인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반려 여부를 결정할 수 있고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학적 변동이력 페이지에 즉시 반영된다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421F0DF-9718-536D-F406-5E80E5C706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1" t="6337" r="16757" b="3102"/>
          <a:stretch/>
        </p:blipFill>
        <p:spPr>
          <a:xfrm>
            <a:off x="1103210" y="1725673"/>
            <a:ext cx="6824638" cy="4871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706FFE-756A-0D1E-5558-35B468F1D000}"/>
              </a:ext>
            </a:extLst>
          </p:cNvPr>
          <p:cNvSpPr txBox="1"/>
          <p:nvPr/>
        </p:nvSpPr>
        <p:spPr>
          <a:xfrm>
            <a:off x="1200788" y="1039228"/>
            <a:ext cx="6599044" cy="58477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학적 변동 신청 승인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DCBC39-B4D6-501F-420E-DCE65C1A7403}"/>
              </a:ext>
            </a:extLst>
          </p:cNvPr>
          <p:cNvSpPr/>
          <p:nvPr/>
        </p:nvSpPr>
        <p:spPr>
          <a:xfrm>
            <a:off x="924037" y="347237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6BA84C-401D-DBBA-484F-E7D6F0CF06CE}"/>
              </a:ext>
            </a:extLst>
          </p:cNvPr>
          <p:cNvSpPr/>
          <p:nvPr/>
        </p:nvSpPr>
        <p:spPr>
          <a:xfrm>
            <a:off x="908445" y="171540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A3694F-A66D-7B8D-BCF7-4293195D82CF}"/>
              </a:ext>
            </a:extLst>
          </p:cNvPr>
          <p:cNvSpPr/>
          <p:nvPr/>
        </p:nvSpPr>
        <p:spPr>
          <a:xfrm>
            <a:off x="1089502" y="1715408"/>
            <a:ext cx="6824639" cy="171359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3CB109-DB27-67C6-7BC9-E5C19B544A99}"/>
              </a:ext>
            </a:extLst>
          </p:cNvPr>
          <p:cNvSpPr/>
          <p:nvPr/>
        </p:nvSpPr>
        <p:spPr>
          <a:xfrm>
            <a:off x="1089503" y="3466977"/>
            <a:ext cx="6824638" cy="258759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BF64CD-03F8-F8DC-F587-64325FE37850}"/>
              </a:ext>
            </a:extLst>
          </p:cNvPr>
          <p:cNvSpPr/>
          <p:nvPr/>
        </p:nvSpPr>
        <p:spPr>
          <a:xfrm>
            <a:off x="6767024" y="545357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89A9B9-CB4B-9B3C-EB91-6DC93A7B48A6}"/>
              </a:ext>
            </a:extLst>
          </p:cNvPr>
          <p:cNvSpPr/>
          <p:nvPr/>
        </p:nvSpPr>
        <p:spPr>
          <a:xfrm>
            <a:off x="3439377" y="612826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10D256-684D-6D40-BABA-F072597EC325}"/>
              </a:ext>
            </a:extLst>
          </p:cNvPr>
          <p:cNvSpPr/>
          <p:nvPr/>
        </p:nvSpPr>
        <p:spPr>
          <a:xfrm>
            <a:off x="3632257" y="6099972"/>
            <a:ext cx="1949068" cy="50766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62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1044</Words>
  <Application>Microsoft Office PowerPoint</Application>
  <PresentationFormat>와이드스크린</PresentationFormat>
  <Paragraphs>332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ㅇㄹㄴㅇㄹ</dc:title>
  <dc:creator>ByungHo</dc:creator>
  <cp:lastModifiedBy>KJY</cp:lastModifiedBy>
  <cp:revision>25</cp:revision>
  <dcterms:created xsi:type="dcterms:W3CDTF">2022-03-17T06:40:34Z</dcterms:created>
  <dcterms:modified xsi:type="dcterms:W3CDTF">2022-08-05T05:50:19Z</dcterms:modified>
</cp:coreProperties>
</file>