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71" r:id="rId4"/>
    <p:sldId id="261" r:id="rId5"/>
    <p:sldId id="272" r:id="rId6"/>
    <p:sldId id="273" r:id="rId7"/>
    <p:sldId id="262" r:id="rId8"/>
    <p:sldId id="257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0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457CB-2DB5-4023-9197-6ED3A22E8472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9A52E-65F7-43EC-B40F-4E0A6935D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8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1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6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4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8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3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9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2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9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BFE3E-55D8-3314-0193-9194C8D84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BFADEC-3D37-30CC-56E5-B838BEE09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8618A-6728-9BA3-F73F-93D8EFB5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5655-DC5F-4033-9F5A-34436E359E05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3591E-78BF-A243-A3C5-D5F766AA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41DC2-9243-82D9-C0DA-FE7B74F3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D5D-A5DA-41B8-A35A-06DD3982E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3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8C633-7184-FFE7-12E6-81AB5803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416B0C-4209-24BC-6C07-0E485F1B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A8436-BAE9-76E7-023A-5F48C1E1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5655-DC5F-4033-9F5A-34436E359E05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F8DAD-5A40-D528-2AF3-1DBBD7FF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30D76-3625-D6E5-3A4C-025806BD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D5D-A5DA-41B8-A35A-06DD3982E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7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E3BEB-2F18-3DD3-8C50-85856EA05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194684-4357-4314-4C19-7A32304AF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5865-0D4C-CF9E-40D4-F9BA43AC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5655-DC5F-4033-9F5A-34436E359E05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F9E02-D4DE-3835-2E2D-0D8D52D4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AFE7C-618B-081A-C17F-E61F7867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D5D-A5DA-41B8-A35A-06DD3982E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A773A-59DD-EB11-CCBC-A81D3648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BB1BB-9B0F-4AE0-9A04-891048965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DEA94-D893-CF8A-E5CE-85F0FB19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5655-DC5F-4033-9F5A-34436E359E05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1F76F-A408-2495-28A5-12D62E2A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01DFF-EF1E-2F3A-1BD0-A79BA5A5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D5D-A5DA-41B8-A35A-06DD3982E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34144-2B33-15D1-6D0F-943B6C94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B732F-4035-A072-EE81-7B6A7FCC7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F1904-7596-B673-0B3E-9F19D6BB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5655-DC5F-4033-9F5A-34436E359E05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4AB79-1071-8F9C-71A9-2F75FE95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B9E8E-6D6A-B1CB-0FD1-13D237A5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D5D-A5DA-41B8-A35A-06DD3982E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7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77774-A3EA-7BAF-101B-E3D07D1C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744B5-BF95-2FFE-A283-361423A85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16FA74-3FFD-6CC9-9B60-63A64C864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9B2B7F-4EE8-A30B-BCA6-0F06CF3A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5655-DC5F-4033-9F5A-34436E359E05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B21BE-ABAB-652E-5BAA-C7B08875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178077-ACDE-E4ED-51E8-3D10B25B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D5D-A5DA-41B8-A35A-06DD3982E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78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17D8E-F713-D8A9-F2E2-A54ABF17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E5D95-90F8-46E4-DC8E-222905789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32197-8262-C97B-3BFD-78E0E7533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70138B-AF95-379D-270F-518CFAD7E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B0344-7D93-98B6-C419-AFA34846C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1A950B-FD19-CDE4-AD21-19069D36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5655-DC5F-4033-9F5A-34436E359E05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078DF5-F20E-8D1D-E75D-E4E5CD89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779408-B95A-03BB-9CAD-3D0FF251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D5D-A5DA-41B8-A35A-06DD3982E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4A236-F047-9C8B-1F7C-39CA5B14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02AFBB-5F43-D576-4C70-BFAF0FFB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5655-DC5F-4033-9F5A-34436E359E05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C324E3-54CC-3E86-419E-ECF4C77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0B4DF2-07DD-665C-73D7-400F18D0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D5D-A5DA-41B8-A35A-06DD3982E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9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539FA9-0E67-B304-DC60-C68EBD69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5655-DC5F-4033-9F5A-34436E359E05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A9D74F-561B-E2C0-4668-48FE9819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40BD66-C162-CCD8-709E-129E7514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D5D-A5DA-41B8-A35A-06DD3982E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7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3229E-D1F7-3E04-A801-E88D835D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89321-27D3-E2BF-AEAA-95002337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9F0F6B-F242-07C1-EFA7-00F1C444A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A9B20-9670-92CE-C6A7-B76AD544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5655-DC5F-4033-9F5A-34436E359E05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635F3-959E-964F-EE05-3DBA90BC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5D697-4AA1-A96F-5823-6C0369A2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D5D-A5DA-41B8-A35A-06DD3982E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9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D00AA-43E2-F19A-A466-321E21BD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9CDEC7-ED29-78C0-B735-7A05A4172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20CFD8-20AB-48B5-08A3-290B5017E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6B0BB-D5F7-342B-6CFB-453F4888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5655-DC5F-4033-9F5A-34436E359E05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62F3F-E703-8B02-AAE5-50024E76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D080A0-91EA-EC9D-313D-974FE962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D5D-A5DA-41B8-A35A-06DD3982E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8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70CEE5-A881-0BE6-EC03-7F95AB90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9791-E62C-8952-C341-A3991973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C37F0-8715-2D2C-7CC8-2A254DF33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95655-DC5F-4033-9F5A-34436E359E05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3ABE2-E525-F18B-7C2C-A257BC8BF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88632-895D-BF44-DF9E-6F3A977A3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AD5D-A5DA-41B8-A35A-06DD3982E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ung@sch.edu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DC1184-6245-9F39-C910-955C92415113}"/>
              </a:ext>
            </a:extLst>
          </p:cNvPr>
          <p:cNvSpPr/>
          <p:nvPr/>
        </p:nvSpPr>
        <p:spPr>
          <a:xfrm>
            <a:off x="696684" y="1201783"/>
            <a:ext cx="7410995" cy="50596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6781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스케줄 관리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교수가 상담이 가능한 날짜를 지정하는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체크가 된 날짜에는 상담 신청이 불가능하다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캘린더의 월 단위를 이동할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모든 날짜의 체크박스에 체크를 하는 버튼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체크된 박스를 저장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수정된 박스를 취소하고 마지막에 저장된 상태로 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변환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ABE8B62-5B5B-94C3-A5D1-D21CB89DEC0B}"/>
              </a:ext>
            </a:extLst>
          </p:cNvPr>
          <p:cNvSpPr/>
          <p:nvPr/>
        </p:nvSpPr>
        <p:spPr>
          <a:xfrm>
            <a:off x="6351943" y="5597328"/>
            <a:ext cx="588786" cy="3767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저장</a:t>
            </a:r>
            <a:endParaRPr lang="ko-KR" altLang="en-US" sz="105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E48155E-36CE-4379-8612-B874CF7F56D1}"/>
              </a:ext>
            </a:extLst>
          </p:cNvPr>
          <p:cNvSpPr/>
          <p:nvPr/>
        </p:nvSpPr>
        <p:spPr>
          <a:xfrm>
            <a:off x="7092171" y="5597328"/>
            <a:ext cx="588786" cy="3767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리셋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B46363B-32F1-619A-7437-20E3C39E873D}"/>
              </a:ext>
            </a:extLst>
          </p:cNvPr>
          <p:cNvSpPr/>
          <p:nvPr/>
        </p:nvSpPr>
        <p:spPr>
          <a:xfrm>
            <a:off x="5596265" y="5597328"/>
            <a:ext cx="588786" cy="3767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전체 선택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B571D83-D172-1102-02C8-E8DCD9928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98474"/>
              </p:ext>
            </p:extLst>
          </p:nvPr>
        </p:nvGraphicFramePr>
        <p:xfrm>
          <a:off x="1087320" y="1568122"/>
          <a:ext cx="6629721" cy="351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03">
                  <a:extLst>
                    <a:ext uri="{9D8B030D-6E8A-4147-A177-3AD203B41FA5}">
                      <a16:colId xmlns:a16="http://schemas.microsoft.com/office/drawing/2014/main" val="410092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189196246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495539322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719167964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2057982879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05533140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742066168"/>
                    </a:ext>
                  </a:extLst>
                </a:gridCol>
              </a:tblGrid>
              <a:tr h="585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64665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5175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9552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0992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659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557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997733" y="14692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2FD1D9-4D1E-CE6D-E94E-2B913DA5E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89" y="2314302"/>
            <a:ext cx="269966" cy="26996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A34840F-9BEA-E0C4-15AE-7079C603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548" y="2314302"/>
            <a:ext cx="269966" cy="26996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0747CA1-209C-2EE6-21F6-D03C8AAB6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070" y="2314302"/>
            <a:ext cx="269966" cy="269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35D80F-5705-D44E-88B7-E8B615369DC6}"/>
              </a:ext>
            </a:extLst>
          </p:cNvPr>
          <p:cNvSpPr txBox="1"/>
          <p:nvPr/>
        </p:nvSpPr>
        <p:spPr>
          <a:xfrm>
            <a:off x="4110448" y="10014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CD8BB7-6C0C-4872-9C9B-DA0A90A5B0A7}"/>
              </a:ext>
            </a:extLst>
          </p:cNvPr>
          <p:cNvSpPr/>
          <p:nvPr/>
        </p:nvSpPr>
        <p:spPr>
          <a:xfrm>
            <a:off x="5162888" y="2314302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44AC23D-7726-DB6C-2F42-5FC956F3B015}"/>
              </a:ext>
            </a:extLst>
          </p:cNvPr>
          <p:cNvSpPr/>
          <p:nvPr/>
        </p:nvSpPr>
        <p:spPr>
          <a:xfrm>
            <a:off x="6138032" y="2314302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832F874-3972-F63F-D042-36FDBC3502A5}"/>
              </a:ext>
            </a:extLst>
          </p:cNvPr>
          <p:cNvSpPr/>
          <p:nvPr/>
        </p:nvSpPr>
        <p:spPr>
          <a:xfrm>
            <a:off x="7023717" y="2314302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2FC2623-F1CA-CBC2-0E54-8C2AC44822CE}"/>
              </a:ext>
            </a:extLst>
          </p:cNvPr>
          <p:cNvSpPr/>
          <p:nvPr/>
        </p:nvSpPr>
        <p:spPr>
          <a:xfrm>
            <a:off x="5162888" y="2908013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3817906-945C-C5C6-FFF9-D934B4A20A39}"/>
              </a:ext>
            </a:extLst>
          </p:cNvPr>
          <p:cNvSpPr/>
          <p:nvPr/>
        </p:nvSpPr>
        <p:spPr>
          <a:xfrm>
            <a:off x="6138032" y="2908013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24DB6E4-2C43-6F00-FF53-CEEEB975E4A4}"/>
              </a:ext>
            </a:extLst>
          </p:cNvPr>
          <p:cNvSpPr/>
          <p:nvPr/>
        </p:nvSpPr>
        <p:spPr>
          <a:xfrm>
            <a:off x="7023717" y="2908013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369C766-EF0C-C802-E8EB-D73D65126844}"/>
              </a:ext>
            </a:extLst>
          </p:cNvPr>
          <p:cNvSpPr/>
          <p:nvPr/>
        </p:nvSpPr>
        <p:spPr>
          <a:xfrm>
            <a:off x="2336696" y="2908013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5425497-6BCE-51CF-3702-D851AA54FA33}"/>
              </a:ext>
            </a:extLst>
          </p:cNvPr>
          <p:cNvSpPr/>
          <p:nvPr/>
        </p:nvSpPr>
        <p:spPr>
          <a:xfrm>
            <a:off x="3311840" y="2908013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78C6588-EF95-AD4D-BCD4-1D168AFED9DF}"/>
              </a:ext>
            </a:extLst>
          </p:cNvPr>
          <p:cNvSpPr/>
          <p:nvPr/>
        </p:nvSpPr>
        <p:spPr>
          <a:xfrm>
            <a:off x="4232361" y="2908013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00D5A45-926B-567D-82B6-B1AAA23820A9}"/>
              </a:ext>
            </a:extLst>
          </p:cNvPr>
          <p:cNvSpPr/>
          <p:nvPr/>
        </p:nvSpPr>
        <p:spPr>
          <a:xfrm>
            <a:off x="1378970" y="2908013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020F7AB-73A6-C580-1D45-F15907269862}"/>
              </a:ext>
            </a:extLst>
          </p:cNvPr>
          <p:cNvSpPr/>
          <p:nvPr/>
        </p:nvSpPr>
        <p:spPr>
          <a:xfrm>
            <a:off x="5162888" y="3497745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C05B71D-BA19-BF56-EEB1-C0F4F1C6FB74}"/>
              </a:ext>
            </a:extLst>
          </p:cNvPr>
          <p:cNvSpPr/>
          <p:nvPr/>
        </p:nvSpPr>
        <p:spPr>
          <a:xfrm>
            <a:off x="6138032" y="3497745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35887C-509A-C87B-2E0A-B7A6B1531421}"/>
              </a:ext>
            </a:extLst>
          </p:cNvPr>
          <p:cNvSpPr/>
          <p:nvPr/>
        </p:nvSpPr>
        <p:spPr>
          <a:xfrm>
            <a:off x="7023717" y="3497745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773B2DD-4671-AA49-A002-C76806020D48}"/>
              </a:ext>
            </a:extLst>
          </p:cNvPr>
          <p:cNvSpPr/>
          <p:nvPr/>
        </p:nvSpPr>
        <p:spPr>
          <a:xfrm>
            <a:off x="2336696" y="3497745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2424B35-EB70-4B9C-41EF-FF3C680844FB}"/>
              </a:ext>
            </a:extLst>
          </p:cNvPr>
          <p:cNvSpPr/>
          <p:nvPr/>
        </p:nvSpPr>
        <p:spPr>
          <a:xfrm>
            <a:off x="3311840" y="3497745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5C060D6-F9AB-D26B-761C-040E651D26B9}"/>
              </a:ext>
            </a:extLst>
          </p:cNvPr>
          <p:cNvSpPr/>
          <p:nvPr/>
        </p:nvSpPr>
        <p:spPr>
          <a:xfrm>
            <a:off x="1378970" y="3497745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6350690-E517-3A9C-DF13-59642D2A364B}"/>
              </a:ext>
            </a:extLst>
          </p:cNvPr>
          <p:cNvSpPr/>
          <p:nvPr/>
        </p:nvSpPr>
        <p:spPr>
          <a:xfrm>
            <a:off x="5162888" y="4087477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EA19422-E8F4-01ED-C73F-1D36568914F9}"/>
              </a:ext>
            </a:extLst>
          </p:cNvPr>
          <p:cNvSpPr/>
          <p:nvPr/>
        </p:nvSpPr>
        <p:spPr>
          <a:xfrm>
            <a:off x="6138032" y="4087477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AE6098FA-6F4C-4133-EE56-1FAB68497224}"/>
              </a:ext>
            </a:extLst>
          </p:cNvPr>
          <p:cNvSpPr/>
          <p:nvPr/>
        </p:nvSpPr>
        <p:spPr>
          <a:xfrm>
            <a:off x="7023717" y="4087477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A29F3EA-048E-94D7-438A-43034B5401A9}"/>
              </a:ext>
            </a:extLst>
          </p:cNvPr>
          <p:cNvSpPr/>
          <p:nvPr/>
        </p:nvSpPr>
        <p:spPr>
          <a:xfrm>
            <a:off x="2336696" y="4087477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74CB0FC-B91C-209B-1B33-3F7C5A199784}"/>
              </a:ext>
            </a:extLst>
          </p:cNvPr>
          <p:cNvSpPr/>
          <p:nvPr/>
        </p:nvSpPr>
        <p:spPr>
          <a:xfrm>
            <a:off x="3311840" y="4087477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5BAD780-E5EF-9C0C-ACC4-05C8755A4DB2}"/>
              </a:ext>
            </a:extLst>
          </p:cNvPr>
          <p:cNvSpPr/>
          <p:nvPr/>
        </p:nvSpPr>
        <p:spPr>
          <a:xfrm>
            <a:off x="4232361" y="4087477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38A0A58D-44FC-DB77-D7DB-3DE869F7B6D6}"/>
              </a:ext>
            </a:extLst>
          </p:cNvPr>
          <p:cNvSpPr/>
          <p:nvPr/>
        </p:nvSpPr>
        <p:spPr>
          <a:xfrm>
            <a:off x="1378970" y="4087477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806600E-929F-0E95-AF70-3C30641F9E6E}"/>
              </a:ext>
            </a:extLst>
          </p:cNvPr>
          <p:cNvSpPr/>
          <p:nvPr/>
        </p:nvSpPr>
        <p:spPr>
          <a:xfrm>
            <a:off x="2336696" y="4677209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0D1F6334-8226-C53B-4C37-B7505440814D}"/>
              </a:ext>
            </a:extLst>
          </p:cNvPr>
          <p:cNvSpPr/>
          <p:nvPr/>
        </p:nvSpPr>
        <p:spPr>
          <a:xfrm>
            <a:off x="3311840" y="4677209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4B324CC8-D21E-5828-38E2-30D2191F3CBB}"/>
              </a:ext>
            </a:extLst>
          </p:cNvPr>
          <p:cNvSpPr/>
          <p:nvPr/>
        </p:nvSpPr>
        <p:spPr>
          <a:xfrm>
            <a:off x="4232361" y="4677209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FFD2A02-BDA5-F5E4-0923-160724E931E6}"/>
              </a:ext>
            </a:extLst>
          </p:cNvPr>
          <p:cNvSpPr/>
          <p:nvPr/>
        </p:nvSpPr>
        <p:spPr>
          <a:xfrm>
            <a:off x="1378970" y="4677209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3035F730-9358-F0AC-D239-BBD3E0561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361" y="3493766"/>
            <a:ext cx="269966" cy="2699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9166E3-D71A-F2B1-F782-27108A2B14F6}"/>
              </a:ext>
            </a:extLst>
          </p:cNvPr>
          <p:cNvSpPr txBox="1"/>
          <p:nvPr/>
        </p:nvSpPr>
        <p:spPr>
          <a:xfrm>
            <a:off x="3847332" y="5117732"/>
            <a:ext cx="3866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※</a:t>
            </a:r>
            <a:r>
              <a:rPr lang="ko-KR" altLang="en-US" sz="1200" dirty="0">
                <a:solidFill>
                  <a:srgbClr val="FF0000"/>
                </a:solidFill>
              </a:rPr>
              <a:t>상담 진행이 불가능한 날짜를 체크 후 저장해주세요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9EBD26C0-5103-5309-3D01-EB1164945E62}"/>
              </a:ext>
            </a:extLst>
          </p:cNvPr>
          <p:cNvSpPr/>
          <p:nvPr/>
        </p:nvSpPr>
        <p:spPr>
          <a:xfrm rot="5400000">
            <a:off x="7284110" y="1097285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16B210CD-7686-5D15-0ABA-D8DB2A4AF073}"/>
              </a:ext>
            </a:extLst>
          </p:cNvPr>
          <p:cNvSpPr/>
          <p:nvPr/>
        </p:nvSpPr>
        <p:spPr>
          <a:xfrm rot="16200000">
            <a:off x="1165867" y="1097285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D233DCB-3297-80FD-3075-730E47FFEDC9}"/>
              </a:ext>
            </a:extLst>
          </p:cNvPr>
          <p:cNvSpPr/>
          <p:nvPr/>
        </p:nvSpPr>
        <p:spPr>
          <a:xfrm>
            <a:off x="7181073" y="94704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48A929F-96E4-2356-DC34-1C91E0288979}"/>
              </a:ext>
            </a:extLst>
          </p:cNvPr>
          <p:cNvSpPr/>
          <p:nvPr/>
        </p:nvSpPr>
        <p:spPr>
          <a:xfrm>
            <a:off x="5506678" y="5508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8BFD800-9EF8-AE55-B9C4-7887B3603F83}"/>
              </a:ext>
            </a:extLst>
          </p:cNvPr>
          <p:cNvSpPr/>
          <p:nvPr/>
        </p:nvSpPr>
        <p:spPr>
          <a:xfrm>
            <a:off x="6262356" y="5508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B35E1E4-007E-9910-A8E4-3396ABE64C72}"/>
              </a:ext>
            </a:extLst>
          </p:cNvPr>
          <p:cNvSpPr/>
          <p:nvPr/>
        </p:nvSpPr>
        <p:spPr>
          <a:xfrm>
            <a:off x="7012542" y="5508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8623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98324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신청 기능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상담을 신청하기 위해 들어가는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사이드바의 일부분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상담관련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 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상담신청을 누른 상태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진로탐색 테이블에 저장된 질문들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학생에 따라 대분류 중분류 소분류로 구분되어 질문이 출력된다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워크인의 적성검사를 할 수 있는 페이지로 이동하는 링크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새창열기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적성검사의 결과인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PDF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를 첨부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최초의 상담신청에는 작성이 필요하지만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상담부터는 최초에 작성한 문답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and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적성검사 첨부파일이 자동으로 로드 되고 수정할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E511D2E-25F1-67D6-7E1C-4B892E777867}"/>
              </a:ext>
            </a:extLst>
          </p:cNvPr>
          <p:cNvSpPr/>
          <p:nvPr/>
        </p:nvSpPr>
        <p:spPr>
          <a:xfrm rot="10800000">
            <a:off x="1460811" y="1003610"/>
            <a:ext cx="122664" cy="10574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5A589D-5E22-8B0F-F07B-89569F2401A4}"/>
              </a:ext>
            </a:extLst>
          </p:cNvPr>
          <p:cNvSpPr/>
          <p:nvPr/>
        </p:nvSpPr>
        <p:spPr>
          <a:xfrm>
            <a:off x="1863613" y="1393902"/>
            <a:ext cx="5374888" cy="47615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82B8BD-75D7-FAAB-E2D6-51CAF1E8867B}"/>
              </a:ext>
            </a:extLst>
          </p:cNvPr>
          <p:cNvSpPr/>
          <p:nvPr/>
        </p:nvSpPr>
        <p:spPr>
          <a:xfrm>
            <a:off x="2174488" y="1639229"/>
            <a:ext cx="4772722" cy="2487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2C066AA-FB89-D8C1-3A8E-84DC46E617EE}"/>
              </a:ext>
            </a:extLst>
          </p:cNvPr>
          <p:cNvSpPr txBox="1"/>
          <p:nvPr/>
        </p:nvSpPr>
        <p:spPr>
          <a:xfrm>
            <a:off x="2461263" y="190083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6CC598A-7875-DB13-12C3-3000FB41BC4C}"/>
              </a:ext>
            </a:extLst>
          </p:cNvPr>
          <p:cNvSpPr/>
          <p:nvPr/>
        </p:nvSpPr>
        <p:spPr>
          <a:xfrm>
            <a:off x="3419428" y="1900831"/>
            <a:ext cx="24312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0DD824-6ADD-7964-610E-33FF93007FA6}"/>
              </a:ext>
            </a:extLst>
          </p:cNvPr>
          <p:cNvSpPr txBox="1"/>
          <p:nvPr/>
        </p:nvSpPr>
        <p:spPr>
          <a:xfrm>
            <a:off x="2461263" y="239821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92F4CE-141C-E1CE-264A-B9692DB5F439}"/>
              </a:ext>
            </a:extLst>
          </p:cNvPr>
          <p:cNvSpPr/>
          <p:nvPr/>
        </p:nvSpPr>
        <p:spPr>
          <a:xfrm>
            <a:off x="3419428" y="2398213"/>
            <a:ext cx="24312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0A0DE6D-CC4E-BFD6-70BB-E57244AE056C}"/>
              </a:ext>
            </a:extLst>
          </p:cNvPr>
          <p:cNvSpPr txBox="1"/>
          <p:nvPr/>
        </p:nvSpPr>
        <p:spPr>
          <a:xfrm>
            <a:off x="2461263" y="287235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A891BFF-840D-3778-6C9F-379CB6558BFF}"/>
              </a:ext>
            </a:extLst>
          </p:cNvPr>
          <p:cNvSpPr/>
          <p:nvPr/>
        </p:nvSpPr>
        <p:spPr>
          <a:xfrm>
            <a:off x="3419428" y="2872358"/>
            <a:ext cx="24312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0F099A9-5B5B-7247-FC7E-6CFAE3F4B9CE}"/>
              </a:ext>
            </a:extLst>
          </p:cNvPr>
          <p:cNvSpPr txBox="1"/>
          <p:nvPr/>
        </p:nvSpPr>
        <p:spPr>
          <a:xfrm>
            <a:off x="2461263" y="334650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01114-22F6-BC17-D799-47F9593D49D4}"/>
              </a:ext>
            </a:extLst>
          </p:cNvPr>
          <p:cNvSpPr txBox="1"/>
          <p:nvPr/>
        </p:nvSpPr>
        <p:spPr>
          <a:xfrm>
            <a:off x="2461263" y="375718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39C8F60-2806-068B-28DD-3FF5ECDFAFF3}"/>
              </a:ext>
            </a:extLst>
          </p:cNvPr>
          <p:cNvSpPr/>
          <p:nvPr/>
        </p:nvSpPr>
        <p:spPr>
          <a:xfrm>
            <a:off x="3491247" y="3509319"/>
            <a:ext cx="129294" cy="1292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722292-5F91-F8DF-4967-277A840481C2}"/>
              </a:ext>
            </a:extLst>
          </p:cNvPr>
          <p:cNvSpPr txBox="1"/>
          <p:nvPr/>
        </p:nvSpPr>
        <p:spPr>
          <a:xfrm>
            <a:off x="3620541" y="344667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FF364FE-61A4-DE71-5FDC-6416925E1A9C}"/>
              </a:ext>
            </a:extLst>
          </p:cNvPr>
          <p:cNvSpPr/>
          <p:nvPr/>
        </p:nvSpPr>
        <p:spPr>
          <a:xfrm>
            <a:off x="4270092" y="3509319"/>
            <a:ext cx="129294" cy="1292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8D3E6D4-12DA-F165-BB64-F6CA1510D23A}"/>
              </a:ext>
            </a:extLst>
          </p:cNvPr>
          <p:cNvSpPr txBox="1"/>
          <p:nvPr/>
        </p:nvSpPr>
        <p:spPr>
          <a:xfrm>
            <a:off x="4399386" y="344667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2CFD033-CCE8-DEFD-E8B1-30FC2128BDC1}"/>
              </a:ext>
            </a:extLst>
          </p:cNvPr>
          <p:cNvSpPr/>
          <p:nvPr/>
        </p:nvSpPr>
        <p:spPr>
          <a:xfrm>
            <a:off x="5091463" y="3509319"/>
            <a:ext cx="129294" cy="1292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2A42E17-A477-EF94-FD94-A00C3D537ADD}"/>
              </a:ext>
            </a:extLst>
          </p:cNvPr>
          <p:cNvSpPr txBox="1"/>
          <p:nvPr/>
        </p:nvSpPr>
        <p:spPr>
          <a:xfrm>
            <a:off x="5220757" y="344667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5C1554C-A834-2708-FEC4-DE4752CCC865}"/>
              </a:ext>
            </a:extLst>
          </p:cNvPr>
          <p:cNvSpPr/>
          <p:nvPr/>
        </p:nvSpPr>
        <p:spPr>
          <a:xfrm>
            <a:off x="3491247" y="3880624"/>
            <a:ext cx="129294" cy="1292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B5564B-D227-86FE-1B52-C2551AADE015}"/>
              </a:ext>
            </a:extLst>
          </p:cNvPr>
          <p:cNvSpPr txBox="1"/>
          <p:nvPr/>
        </p:nvSpPr>
        <p:spPr>
          <a:xfrm>
            <a:off x="3620541" y="3830497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1A1B295-9DC9-BAE5-230D-7B402A17ADC1}"/>
              </a:ext>
            </a:extLst>
          </p:cNvPr>
          <p:cNvSpPr/>
          <p:nvPr/>
        </p:nvSpPr>
        <p:spPr>
          <a:xfrm>
            <a:off x="4270092" y="3880624"/>
            <a:ext cx="129294" cy="1292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D2FE2D-CE50-1129-0C27-7A261855B65A}"/>
              </a:ext>
            </a:extLst>
          </p:cNvPr>
          <p:cNvSpPr txBox="1"/>
          <p:nvPr/>
        </p:nvSpPr>
        <p:spPr>
          <a:xfrm>
            <a:off x="4399386" y="3830497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F981A8B-5F19-F995-8544-B8A6394F7E79}"/>
              </a:ext>
            </a:extLst>
          </p:cNvPr>
          <p:cNvSpPr/>
          <p:nvPr/>
        </p:nvSpPr>
        <p:spPr>
          <a:xfrm>
            <a:off x="5092338" y="3880624"/>
            <a:ext cx="129294" cy="1292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265AF1-545F-61FF-2F29-877351643A9D}"/>
              </a:ext>
            </a:extLst>
          </p:cNvPr>
          <p:cNvSpPr txBox="1"/>
          <p:nvPr/>
        </p:nvSpPr>
        <p:spPr>
          <a:xfrm>
            <a:off x="5221632" y="3830497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516C89-4C88-D7BC-151C-F21AEB09D61B}"/>
              </a:ext>
            </a:extLst>
          </p:cNvPr>
          <p:cNvSpPr txBox="1"/>
          <p:nvPr/>
        </p:nvSpPr>
        <p:spPr>
          <a:xfrm>
            <a:off x="2461263" y="45658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첨부파일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9D4DA51-37A8-C605-FBC6-B0F86C8F9771}"/>
              </a:ext>
            </a:extLst>
          </p:cNvPr>
          <p:cNvSpPr/>
          <p:nvPr/>
        </p:nvSpPr>
        <p:spPr>
          <a:xfrm>
            <a:off x="3624891" y="4600263"/>
            <a:ext cx="1470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PDF</a:t>
            </a:r>
            <a:r>
              <a:rPr lang="ko-KR" altLang="en-US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9F0867E-408F-7E36-2800-E039ACBF3E1C}"/>
              </a:ext>
            </a:extLst>
          </p:cNvPr>
          <p:cNvSpPr/>
          <p:nvPr/>
        </p:nvSpPr>
        <p:spPr>
          <a:xfrm>
            <a:off x="5220757" y="4600263"/>
            <a:ext cx="789750" cy="276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파일첨부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0C723B7-0268-667D-C4E6-ABB813F4F5CB}"/>
              </a:ext>
            </a:extLst>
          </p:cNvPr>
          <p:cNvSpPr/>
          <p:nvPr/>
        </p:nvSpPr>
        <p:spPr>
          <a:xfrm>
            <a:off x="2085280" y="155152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240D462-785F-621F-342C-1E9DA24678D4}"/>
              </a:ext>
            </a:extLst>
          </p:cNvPr>
          <p:cNvSpPr/>
          <p:nvPr/>
        </p:nvSpPr>
        <p:spPr>
          <a:xfrm>
            <a:off x="2383329" y="450867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C72681F-4278-BC69-70D0-A9CCAB12720C}"/>
              </a:ext>
            </a:extLst>
          </p:cNvPr>
          <p:cNvSpPr txBox="1"/>
          <p:nvPr/>
        </p:nvSpPr>
        <p:spPr>
          <a:xfrm>
            <a:off x="2192807" y="146113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진로탐색 문답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B6F8B6-4D1A-CEB9-307E-E87EE49FD7AC}"/>
              </a:ext>
            </a:extLst>
          </p:cNvPr>
          <p:cNvSpPr/>
          <p:nvPr/>
        </p:nvSpPr>
        <p:spPr>
          <a:xfrm>
            <a:off x="226150" y="759239"/>
            <a:ext cx="1525229" cy="1403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상담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담당교수 확인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담당학생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상담신청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채팅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4E80A11-1878-6D6E-E985-A19C61D265A8}"/>
              </a:ext>
            </a:extLst>
          </p:cNvPr>
          <p:cNvSpPr txBox="1"/>
          <p:nvPr/>
        </p:nvSpPr>
        <p:spPr>
          <a:xfrm>
            <a:off x="2192807" y="42129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적성검사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CABF948-7CE4-E4B8-7F5E-98A50526FF7E}"/>
              </a:ext>
            </a:extLst>
          </p:cNvPr>
          <p:cNvSpPr/>
          <p:nvPr/>
        </p:nvSpPr>
        <p:spPr>
          <a:xfrm>
            <a:off x="3407895" y="4283858"/>
            <a:ext cx="669133" cy="252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새창열기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235A176-245E-2E95-AE93-39845DAFF504}"/>
              </a:ext>
            </a:extLst>
          </p:cNvPr>
          <p:cNvSpPr/>
          <p:nvPr/>
        </p:nvSpPr>
        <p:spPr>
          <a:xfrm>
            <a:off x="3297771" y="418462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ABE8B62-5B5B-94C3-A5D1-D21CB89DEC0B}"/>
              </a:ext>
            </a:extLst>
          </p:cNvPr>
          <p:cNvSpPr/>
          <p:nvPr/>
        </p:nvSpPr>
        <p:spPr>
          <a:xfrm>
            <a:off x="5256906" y="5610987"/>
            <a:ext cx="831542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다음</a:t>
            </a:r>
            <a:endParaRPr lang="ko-KR" altLang="en-US" sz="1050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4988EBA-0B16-C6BA-F7C9-9A4228330986}"/>
              </a:ext>
            </a:extLst>
          </p:cNvPr>
          <p:cNvSpPr/>
          <p:nvPr/>
        </p:nvSpPr>
        <p:spPr>
          <a:xfrm>
            <a:off x="6196507" y="5610987"/>
            <a:ext cx="831542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CE575D9-0630-C2BD-EF16-70161A4EB653}"/>
              </a:ext>
            </a:extLst>
          </p:cNvPr>
          <p:cNvCxnSpPr>
            <a:cxnSpLocks/>
          </p:cNvCxnSpPr>
          <p:nvPr/>
        </p:nvCxnSpPr>
        <p:spPr>
          <a:xfrm>
            <a:off x="613317" y="1782275"/>
            <a:ext cx="6690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169911" y="69881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E0BE3526-A3BB-DE65-95E8-046868A52FDB}"/>
              </a:ext>
            </a:extLst>
          </p:cNvPr>
          <p:cNvSpPr/>
          <p:nvPr/>
        </p:nvSpPr>
        <p:spPr>
          <a:xfrm rot="10800000">
            <a:off x="1469520" y="933938"/>
            <a:ext cx="122664" cy="10574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27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8216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신청 기능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상담을 신청하기 위해 들어가는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사이드바의 일부분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상담관련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상담가능한 날짜를 선택할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교수가 설정한 상담이 불가능한 날짜는 선택이 불가능하고 다른 색으로 변한다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정해진 인원이 차면 다른 색으로 변한다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이전에 하던 폼 작성 단계로 갈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신청을 누르면 신청이 완료되었다는 표시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ABE8B62-5B5B-94C3-A5D1-D21CB89DEC0B}"/>
              </a:ext>
            </a:extLst>
          </p:cNvPr>
          <p:cNvSpPr/>
          <p:nvPr/>
        </p:nvSpPr>
        <p:spPr>
          <a:xfrm>
            <a:off x="5948070" y="5903265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신청</a:t>
            </a:r>
          </a:p>
        </p:txBody>
      </p:sp>
      <p:graphicFrame>
        <p:nvGraphicFramePr>
          <p:cNvPr id="76" name="표 2">
            <a:extLst>
              <a:ext uri="{FF2B5EF4-FFF2-40B4-BE49-F238E27FC236}">
                <a16:creationId xmlns:a16="http://schemas.microsoft.com/office/drawing/2014/main" id="{F0369177-BB26-A691-8ABB-EA4DD0AC2B91}"/>
              </a:ext>
            </a:extLst>
          </p:cNvPr>
          <p:cNvGraphicFramePr>
            <a:graphicFrameLocks noGrp="1"/>
          </p:cNvGraphicFramePr>
          <p:nvPr/>
        </p:nvGraphicFramePr>
        <p:xfrm>
          <a:off x="1154228" y="2072900"/>
          <a:ext cx="6629721" cy="351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03">
                  <a:extLst>
                    <a:ext uri="{9D8B030D-6E8A-4147-A177-3AD203B41FA5}">
                      <a16:colId xmlns:a16="http://schemas.microsoft.com/office/drawing/2014/main" val="410092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189196246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495539322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719167964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2057982879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05533140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742066168"/>
                    </a:ext>
                  </a:extLst>
                </a:gridCol>
              </a:tblGrid>
              <a:tr h="585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64665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5175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9552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0992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659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55701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E0C723B7-0268-667D-C4E6-ABB813F4F5CB}"/>
              </a:ext>
            </a:extLst>
          </p:cNvPr>
          <p:cNvSpPr/>
          <p:nvPr/>
        </p:nvSpPr>
        <p:spPr>
          <a:xfrm>
            <a:off x="1064641" y="199124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289183-907E-725C-F0A6-3D1E6D682C15}"/>
              </a:ext>
            </a:extLst>
          </p:cNvPr>
          <p:cNvSpPr/>
          <p:nvPr/>
        </p:nvSpPr>
        <p:spPr>
          <a:xfrm>
            <a:off x="6952407" y="5903265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C15E0B6-D2BA-0013-B828-7AAC38F83A6A}"/>
              </a:ext>
            </a:extLst>
          </p:cNvPr>
          <p:cNvSpPr/>
          <p:nvPr/>
        </p:nvSpPr>
        <p:spPr>
          <a:xfrm>
            <a:off x="4943733" y="5903265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이전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14A378-7106-D6AF-2904-3BCB2DBD974D}"/>
              </a:ext>
            </a:extLst>
          </p:cNvPr>
          <p:cNvSpPr/>
          <p:nvPr/>
        </p:nvSpPr>
        <p:spPr>
          <a:xfrm>
            <a:off x="5508702" y="896520"/>
            <a:ext cx="1443705" cy="8598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신청이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완료되었습니다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6DE133-2B2E-6FA0-E090-32EE44681EA9}"/>
              </a:ext>
            </a:extLst>
          </p:cNvPr>
          <p:cNvSpPr/>
          <p:nvPr/>
        </p:nvSpPr>
        <p:spPr>
          <a:xfrm>
            <a:off x="6422648" y="1494263"/>
            <a:ext cx="446503" cy="21168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BF338-C7B9-F011-0106-DDADD9AA90A0}"/>
              </a:ext>
            </a:extLst>
          </p:cNvPr>
          <p:cNvSpPr txBox="1"/>
          <p:nvPr/>
        </p:nvSpPr>
        <p:spPr>
          <a:xfrm>
            <a:off x="4099296" y="152127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9E11F8D-0442-A947-A179-44640D7468EA}"/>
              </a:ext>
            </a:extLst>
          </p:cNvPr>
          <p:cNvSpPr/>
          <p:nvPr/>
        </p:nvSpPr>
        <p:spPr>
          <a:xfrm rot="5400000">
            <a:off x="7284110" y="1587940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C7B57A-98DF-0006-F8C3-0870EBEF64E9}"/>
              </a:ext>
            </a:extLst>
          </p:cNvPr>
          <p:cNvSpPr/>
          <p:nvPr/>
        </p:nvSpPr>
        <p:spPr>
          <a:xfrm>
            <a:off x="5419115" y="77413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18D2BE-5A15-E20F-EDE2-5599A283D33E}"/>
              </a:ext>
            </a:extLst>
          </p:cNvPr>
          <p:cNvSpPr/>
          <p:nvPr/>
        </p:nvSpPr>
        <p:spPr>
          <a:xfrm>
            <a:off x="4854146" y="580441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B82F6D-AE7D-6F61-F2AF-FDE24FA0D478}"/>
              </a:ext>
            </a:extLst>
          </p:cNvPr>
          <p:cNvSpPr/>
          <p:nvPr/>
        </p:nvSpPr>
        <p:spPr>
          <a:xfrm>
            <a:off x="234110" y="797666"/>
            <a:ext cx="1525229" cy="1403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상담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담당교수 확인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담당학생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상담신청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채팅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E5F9CD6-35C4-AA23-E7A9-817E6F9C3F54}"/>
              </a:ext>
            </a:extLst>
          </p:cNvPr>
          <p:cNvCxnSpPr>
            <a:cxnSpLocks/>
          </p:cNvCxnSpPr>
          <p:nvPr/>
        </p:nvCxnSpPr>
        <p:spPr>
          <a:xfrm>
            <a:off x="613317" y="1816791"/>
            <a:ext cx="6690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BFE58E-3D64-8480-8CAB-9BCFBBDCF87E}"/>
              </a:ext>
            </a:extLst>
          </p:cNvPr>
          <p:cNvSpPr/>
          <p:nvPr/>
        </p:nvSpPr>
        <p:spPr>
          <a:xfrm>
            <a:off x="169911" y="69881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E511D2E-25F1-67D6-7E1C-4B892E777867}"/>
              </a:ext>
            </a:extLst>
          </p:cNvPr>
          <p:cNvSpPr/>
          <p:nvPr/>
        </p:nvSpPr>
        <p:spPr>
          <a:xfrm rot="10800000">
            <a:off x="1469520" y="960065"/>
            <a:ext cx="122664" cy="10574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93021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담당교수 확인 또는 담당학생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자신과 상담하게 될 상대의 리스트를 볼 수 있다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사이드바의 일부분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상담관련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해당 교수가 지정된 학생의 리스트를 한눈에 볼 수 있다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해당 학생의 상담 현환을 볼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 완료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상담과 상담일지 작성이 완료된 상태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상담일지 미 작성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상담은 했으나 아직 상담일지를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                   작성하지 않은 상태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 필요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상담을 진행하지 않은 상태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재 상담 필요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상담을 진행하였지만 아직 결론이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                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나지 않아 재상담이 필요한 상태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교수의 경우 다수의 학생이 있어 리스트를 한번 거쳐 리스트의 해당 인원을 누르면 상세 프로필을 볼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EE505D66-3659-716B-3756-C2F967FD6E1D}"/>
              </a:ext>
            </a:extLst>
          </p:cNvPr>
          <p:cNvGrpSpPr/>
          <p:nvPr/>
        </p:nvGrpSpPr>
        <p:grpSpPr>
          <a:xfrm>
            <a:off x="221422" y="699378"/>
            <a:ext cx="1581468" cy="1464218"/>
            <a:chOff x="169170" y="699378"/>
            <a:chExt cx="1581468" cy="146421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851DF4E-1A7A-E56A-36F1-FD825A126E9F}"/>
                </a:ext>
              </a:extLst>
            </p:cNvPr>
            <p:cNvSpPr/>
            <p:nvPr/>
          </p:nvSpPr>
          <p:spPr>
            <a:xfrm>
              <a:off x="225409" y="759804"/>
              <a:ext cx="1525229" cy="1403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상담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담당교수 확인</a:t>
              </a:r>
              <a:br>
                <a:rPr lang="en-US" altLang="ko-KR" sz="1200" dirty="0">
                  <a:solidFill>
                    <a:schemeClr val="tx1"/>
                  </a:solidFill>
                </a:rPr>
              </a:b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담당학생 확인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상담신청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채팅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345AA25-5B97-58D1-ED25-BE275F21E821}"/>
                </a:ext>
              </a:extLst>
            </p:cNvPr>
            <p:cNvCxnSpPr>
              <a:cxnSpLocks/>
            </p:cNvCxnSpPr>
            <p:nvPr/>
          </p:nvCxnSpPr>
          <p:spPr>
            <a:xfrm>
              <a:off x="603867" y="1417074"/>
              <a:ext cx="9875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9F893AF-96FB-BBA9-2439-755DB2541D54}"/>
                </a:ext>
              </a:extLst>
            </p:cNvPr>
            <p:cNvSpPr/>
            <p:nvPr/>
          </p:nvSpPr>
          <p:spPr>
            <a:xfrm>
              <a:off x="169170" y="699378"/>
              <a:ext cx="179173" cy="197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0BA2BC7-C211-BB7F-26FC-4171F6B0E65D}"/>
                </a:ext>
              </a:extLst>
            </p:cNvPr>
            <p:cNvSpPr/>
            <p:nvPr/>
          </p:nvSpPr>
          <p:spPr>
            <a:xfrm rot="10800000">
              <a:off x="1468779" y="934503"/>
              <a:ext cx="122664" cy="10574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72E77-DFF9-FBFB-0FDD-B5CC41804977}"/>
              </a:ext>
            </a:extLst>
          </p:cNvPr>
          <p:cNvSpPr/>
          <p:nvPr/>
        </p:nvSpPr>
        <p:spPr>
          <a:xfrm>
            <a:off x="1933303" y="1506991"/>
            <a:ext cx="6096000" cy="462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504E7-6A12-0B6A-0C38-52CD933AB14A}"/>
              </a:ext>
            </a:extLst>
          </p:cNvPr>
          <p:cNvSpPr txBox="1"/>
          <p:nvPr/>
        </p:nvSpPr>
        <p:spPr>
          <a:xfrm>
            <a:off x="4040179" y="104024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담당학생 리스트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260E8F1C-0FAC-F6E6-EBEB-3467B4438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080050"/>
              </p:ext>
            </p:extLst>
          </p:nvPr>
        </p:nvGraphicFramePr>
        <p:xfrm>
          <a:off x="2065382" y="1666201"/>
          <a:ext cx="5833292" cy="43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9685">
                  <a:extLst>
                    <a:ext uri="{9D8B030D-6E8A-4147-A177-3AD203B41FA5}">
                      <a16:colId xmlns:a16="http://schemas.microsoft.com/office/drawing/2014/main" val="1341620070"/>
                    </a:ext>
                  </a:extLst>
                </a:gridCol>
                <a:gridCol w="616007">
                  <a:extLst>
                    <a:ext uri="{9D8B030D-6E8A-4147-A177-3AD203B41FA5}">
                      <a16:colId xmlns:a16="http://schemas.microsoft.com/office/drawing/2014/main" val="2282122188"/>
                    </a:ext>
                  </a:extLst>
                </a:gridCol>
                <a:gridCol w="1022305">
                  <a:extLst>
                    <a:ext uri="{9D8B030D-6E8A-4147-A177-3AD203B41FA5}">
                      <a16:colId xmlns:a16="http://schemas.microsoft.com/office/drawing/2014/main" val="2202049951"/>
                    </a:ext>
                  </a:extLst>
                </a:gridCol>
                <a:gridCol w="1034209">
                  <a:extLst>
                    <a:ext uri="{9D8B030D-6E8A-4147-A177-3AD203B41FA5}">
                      <a16:colId xmlns:a16="http://schemas.microsoft.com/office/drawing/2014/main" val="2277348032"/>
                    </a:ext>
                  </a:extLst>
                </a:gridCol>
                <a:gridCol w="480441">
                  <a:extLst>
                    <a:ext uri="{9D8B030D-6E8A-4147-A177-3AD203B41FA5}">
                      <a16:colId xmlns:a16="http://schemas.microsoft.com/office/drawing/2014/main" val="666137577"/>
                    </a:ext>
                  </a:extLst>
                </a:gridCol>
                <a:gridCol w="616372">
                  <a:extLst>
                    <a:ext uri="{9D8B030D-6E8A-4147-A177-3AD203B41FA5}">
                      <a16:colId xmlns:a16="http://schemas.microsoft.com/office/drawing/2014/main" val="2171501084"/>
                    </a:ext>
                  </a:extLst>
                </a:gridCol>
                <a:gridCol w="1324273">
                  <a:extLst>
                    <a:ext uri="{9D8B030D-6E8A-4147-A177-3AD203B41FA5}">
                      <a16:colId xmlns:a16="http://schemas.microsoft.com/office/drawing/2014/main" val="4230437276"/>
                    </a:ext>
                  </a:extLst>
                </a:gridCol>
              </a:tblGrid>
              <a:tr h="425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생년월일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회차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상담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887328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1234545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홍길동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컴퓨터공학과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748714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7777777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박철수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전자공학과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상담일지 미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803958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2225544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김영희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치위생과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r>
                        <a:rPr lang="ko-KR" altLang="en-US" sz="11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81576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902183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331138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567686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483713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527419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5432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176BB2-E10D-931B-DB18-BA1C3982F6EE}"/>
              </a:ext>
            </a:extLst>
          </p:cNvPr>
          <p:cNvSpPr/>
          <p:nvPr/>
        </p:nvSpPr>
        <p:spPr>
          <a:xfrm>
            <a:off x="1998192" y="156894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20EFB3-50B4-A96C-C35C-F34BCE6E6431}"/>
              </a:ext>
            </a:extLst>
          </p:cNvPr>
          <p:cNvSpPr/>
          <p:nvPr/>
        </p:nvSpPr>
        <p:spPr>
          <a:xfrm>
            <a:off x="6503399" y="155423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615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01774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담당교수 확인 또는 담당학생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자신과 상담하게 될 상대의 프로필을 볼 수 있다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교수 시점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학생리스트에서 상담일지를 관리할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1BF174C-779D-250B-6DC2-CBDA66C5CA61}"/>
              </a:ext>
            </a:extLst>
          </p:cNvPr>
          <p:cNvSpPr/>
          <p:nvPr/>
        </p:nvSpPr>
        <p:spPr>
          <a:xfrm>
            <a:off x="365761" y="757645"/>
            <a:ext cx="7898674" cy="5686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39FAD-E737-1A89-C7A7-0C3A39597A06}"/>
              </a:ext>
            </a:extLst>
          </p:cNvPr>
          <p:cNvSpPr/>
          <p:nvPr/>
        </p:nvSpPr>
        <p:spPr>
          <a:xfrm>
            <a:off x="554648" y="1891221"/>
            <a:ext cx="1872343" cy="187234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0D3D5AA-C0EE-53B9-A9E5-3018DB7E4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515211"/>
              </p:ext>
            </p:extLst>
          </p:nvPr>
        </p:nvGraphicFramePr>
        <p:xfrm>
          <a:off x="2615878" y="1599236"/>
          <a:ext cx="5394382" cy="433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40">
                  <a:extLst>
                    <a:ext uri="{9D8B030D-6E8A-4147-A177-3AD203B41FA5}">
                      <a16:colId xmlns:a16="http://schemas.microsoft.com/office/drawing/2014/main" val="4154763205"/>
                    </a:ext>
                  </a:extLst>
                </a:gridCol>
                <a:gridCol w="1426334">
                  <a:extLst>
                    <a:ext uri="{9D8B030D-6E8A-4147-A177-3AD203B41FA5}">
                      <a16:colId xmlns:a16="http://schemas.microsoft.com/office/drawing/2014/main" val="2579672637"/>
                    </a:ext>
                  </a:extLst>
                </a:gridCol>
                <a:gridCol w="1177970">
                  <a:extLst>
                    <a:ext uri="{9D8B030D-6E8A-4147-A177-3AD203B41FA5}">
                      <a16:colId xmlns:a16="http://schemas.microsoft.com/office/drawing/2014/main" val="2555320588"/>
                    </a:ext>
                  </a:extLst>
                </a:gridCol>
                <a:gridCol w="1482138">
                  <a:extLst>
                    <a:ext uri="{9D8B030D-6E8A-4147-A177-3AD203B41FA5}">
                      <a16:colId xmlns:a16="http://schemas.microsoft.com/office/drawing/2014/main" val="1959356964"/>
                    </a:ext>
                  </a:extLst>
                </a:gridCol>
              </a:tblGrid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1234545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20484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학차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3/5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1990-00-00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23099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컴퓨터공학과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86526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재학생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국적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736940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입학일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2010-03-01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010-1111-2222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949766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졸업일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hong@hong.com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04615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학점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이수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졸업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35/120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최종성적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3.88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268434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 여부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상담 완료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06917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140A39A-D335-3EAD-2230-2B52E7484055}"/>
              </a:ext>
            </a:extLst>
          </p:cNvPr>
          <p:cNvSpPr/>
          <p:nvPr/>
        </p:nvSpPr>
        <p:spPr>
          <a:xfrm>
            <a:off x="6685683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상담일지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4919D85-12FA-3DA9-185F-67B13BB49848}"/>
              </a:ext>
            </a:extLst>
          </p:cNvPr>
          <p:cNvSpPr/>
          <p:nvPr/>
        </p:nvSpPr>
        <p:spPr>
          <a:xfrm>
            <a:off x="5368182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적성검사 결과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5A1F5B-E7DC-28A1-0C2A-501B85E2DB90}"/>
              </a:ext>
            </a:extLst>
          </p:cNvPr>
          <p:cNvSpPr/>
          <p:nvPr/>
        </p:nvSpPr>
        <p:spPr>
          <a:xfrm>
            <a:off x="6636308" y="95073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A675D45-FA4A-995D-D188-D430D7585F74}"/>
              </a:ext>
            </a:extLst>
          </p:cNvPr>
          <p:cNvSpPr/>
          <p:nvPr/>
        </p:nvSpPr>
        <p:spPr>
          <a:xfrm>
            <a:off x="4050681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진로탐색 결과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7C0EED-0979-BCD4-158A-F778CBFF754B}"/>
              </a:ext>
            </a:extLst>
          </p:cNvPr>
          <p:cNvSpPr/>
          <p:nvPr/>
        </p:nvSpPr>
        <p:spPr>
          <a:xfrm>
            <a:off x="2731624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86471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62269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담당교수 확인 또는 담당학생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자신과 상담하게 될 상대의 프로필을 볼 수 있다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학생 시점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 세션으로 담당교수의 프로필을 확인할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1BF174C-779D-250B-6DC2-CBDA66C5CA61}"/>
              </a:ext>
            </a:extLst>
          </p:cNvPr>
          <p:cNvSpPr/>
          <p:nvPr/>
        </p:nvSpPr>
        <p:spPr>
          <a:xfrm>
            <a:off x="365761" y="757645"/>
            <a:ext cx="7898674" cy="5686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39FAD-E737-1A89-C7A7-0C3A39597A06}"/>
              </a:ext>
            </a:extLst>
          </p:cNvPr>
          <p:cNvSpPr/>
          <p:nvPr/>
        </p:nvSpPr>
        <p:spPr>
          <a:xfrm>
            <a:off x="554648" y="1022590"/>
            <a:ext cx="1872343" cy="187234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0D3D5AA-C0EE-53B9-A9E5-3018DB7E4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03466"/>
              </p:ext>
            </p:extLst>
          </p:nvPr>
        </p:nvGraphicFramePr>
        <p:xfrm>
          <a:off x="2615878" y="893176"/>
          <a:ext cx="5394382" cy="216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170">
                  <a:extLst>
                    <a:ext uri="{9D8B030D-6E8A-4147-A177-3AD203B41FA5}">
                      <a16:colId xmlns:a16="http://schemas.microsoft.com/office/drawing/2014/main" val="4154763205"/>
                    </a:ext>
                  </a:extLst>
                </a:gridCol>
                <a:gridCol w="1623104">
                  <a:extLst>
                    <a:ext uri="{9D8B030D-6E8A-4147-A177-3AD203B41FA5}">
                      <a16:colId xmlns:a16="http://schemas.microsoft.com/office/drawing/2014/main" val="2579672637"/>
                    </a:ext>
                  </a:extLst>
                </a:gridCol>
                <a:gridCol w="981200">
                  <a:extLst>
                    <a:ext uri="{9D8B030D-6E8A-4147-A177-3AD203B41FA5}">
                      <a16:colId xmlns:a16="http://schemas.microsoft.com/office/drawing/2014/main" val="2555320588"/>
                    </a:ext>
                  </a:extLst>
                </a:gridCol>
                <a:gridCol w="1678908">
                  <a:extLst>
                    <a:ext uri="{9D8B030D-6E8A-4147-A177-3AD203B41FA5}">
                      <a16:colId xmlns:a16="http://schemas.microsoft.com/office/drawing/2014/main" val="1959356964"/>
                    </a:ext>
                  </a:extLst>
                </a:gridCol>
              </a:tblGrid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직책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정교수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20484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컴퓨터공학과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86526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linkClick r:id="rId4"/>
                        </a:rPr>
                        <a:t>Jung@sch.edu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국적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736940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053)555-1234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교수회관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262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FD8223-AFBA-A6A4-5444-79BCD5941D4E}"/>
              </a:ext>
            </a:extLst>
          </p:cNvPr>
          <p:cNvSpPr txBox="1"/>
          <p:nvPr/>
        </p:nvSpPr>
        <p:spPr>
          <a:xfrm>
            <a:off x="2615878" y="31751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관심분야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E596B-56F2-9684-024C-8319D2B877B7}"/>
              </a:ext>
            </a:extLst>
          </p:cNvPr>
          <p:cNvSpPr txBox="1"/>
          <p:nvPr/>
        </p:nvSpPr>
        <p:spPr>
          <a:xfrm>
            <a:off x="2847374" y="355604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컴퓨터공학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827E9-4212-9CAD-49EA-A2AE916DCF45}"/>
              </a:ext>
            </a:extLst>
          </p:cNvPr>
          <p:cNvSpPr txBox="1"/>
          <p:nvPr/>
        </p:nvSpPr>
        <p:spPr>
          <a:xfrm>
            <a:off x="2615878" y="3904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학력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61CC0-D77A-CA6D-8A4E-AD24BEE223A6}"/>
              </a:ext>
            </a:extLst>
          </p:cNvPr>
          <p:cNvSpPr txBox="1"/>
          <p:nvPr/>
        </p:nvSpPr>
        <p:spPr>
          <a:xfrm>
            <a:off x="2847374" y="4285469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OO</a:t>
            </a:r>
            <a:r>
              <a:rPr lang="ko-KR" altLang="en-US" sz="1200" dirty="0"/>
              <a:t>대학교 </a:t>
            </a:r>
            <a:r>
              <a:rPr lang="en-US" altLang="ko-KR" sz="1200" dirty="0"/>
              <a:t>OO</a:t>
            </a:r>
            <a:r>
              <a:rPr lang="ko-KR" altLang="en-US" sz="1200" dirty="0"/>
              <a:t>박사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25A33-4027-445F-AEAD-C51FDD8E2A34}"/>
              </a:ext>
            </a:extLst>
          </p:cNvPr>
          <p:cNvSpPr txBox="1"/>
          <p:nvPr/>
        </p:nvSpPr>
        <p:spPr>
          <a:xfrm>
            <a:off x="2615878" y="462821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약력</a:t>
            </a:r>
            <a:r>
              <a:rPr lang="en-US" altLang="ko-KR" b="1" u="sng" dirty="0"/>
              <a:t>/</a:t>
            </a:r>
            <a:r>
              <a:rPr lang="ko-KR" altLang="en-US" b="1" u="sng" dirty="0"/>
              <a:t>경력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E91A1-EC69-8D50-EBF3-9F584D3265A9}"/>
              </a:ext>
            </a:extLst>
          </p:cNvPr>
          <p:cNvSpPr txBox="1"/>
          <p:nvPr/>
        </p:nvSpPr>
        <p:spPr>
          <a:xfrm>
            <a:off x="2847374" y="5009120"/>
            <a:ext cx="217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OO</a:t>
            </a:r>
            <a:r>
              <a:rPr lang="ko-KR" altLang="en-US" sz="1200" dirty="0"/>
              <a:t>대학교 </a:t>
            </a:r>
            <a:r>
              <a:rPr lang="en-US" altLang="ko-KR" sz="1200" dirty="0"/>
              <a:t>OO</a:t>
            </a:r>
            <a:r>
              <a:rPr lang="ko-KR" altLang="en-US" sz="1200" dirty="0"/>
              <a:t>연구소 소장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B84ED-0279-D025-F551-C203FB2B1415}"/>
              </a:ext>
            </a:extLst>
          </p:cNvPr>
          <p:cNvSpPr txBox="1"/>
          <p:nvPr/>
        </p:nvSpPr>
        <p:spPr>
          <a:xfrm>
            <a:off x="2615878" y="536852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학술지 논문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93E5B1-0220-9A47-E88A-D55376E0D174}"/>
              </a:ext>
            </a:extLst>
          </p:cNvPr>
          <p:cNvSpPr txBox="1"/>
          <p:nvPr/>
        </p:nvSpPr>
        <p:spPr>
          <a:xfrm>
            <a:off x="2847374" y="5749427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(2020) ~~~~~~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323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16914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일지 작성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상담을 완료한 후 상담 일지를 작성하는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작성된 상담일지를 볼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작성된 기록이 없는 첫 상담일 경우 빈칸이 출력되며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작성을 눌러 새로 추가 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회차를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선택하여 이전 상담일지를 조회할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번의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회차를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선택하고 수정을 누르면 해당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상담일지를  수정할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8CF5E1F-1BF2-4F51-93F2-5AEB1C5ED170}"/>
              </a:ext>
            </a:extLst>
          </p:cNvPr>
          <p:cNvSpPr/>
          <p:nvPr/>
        </p:nvSpPr>
        <p:spPr>
          <a:xfrm>
            <a:off x="919221" y="705037"/>
            <a:ext cx="6701742" cy="5867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026AEA-43B7-0ADE-B10F-AFB566571EE3}"/>
              </a:ext>
            </a:extLst>
          </p:cNvPr>
          <p:cNvSpPr txBox="1"/>
          <p:nvPr/>
        </p:nvSpPr>
        <p:spPr>
          <a:xfrm>
            <a:off x="3571535" y="773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상담일지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7EA134C-9BC8-B510-3F04-E90B50D06815}"/>
              </a:ext>
            </a:extLst>
          </p:cNvPr>
          <p:cNvSpPr/>
          <p:nvPr/>
        </p:nvSpPr>
        <p:spPr>
          <a:xfrm>
            <a:off x="5523124" y="5968297"/>
            <a:ext cx="831542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909BA31-CFE5-F5BC-BFDE-788AB50AF029}"/>
              </a:ext>
            </a:extLst>
          </p:cNvPr>
          <p:cNvSpPr/>
          <p:nvPr/>
        </p:nvSpPr>
        <p:spPr>
          <a:xfrm>
            <a:off x="6430915" y="5968297"/>
            <a:ext cx="831542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돌아가기</a:t>
            </a:r>
          </a:p>
        </p:txBody>
      </p:sp>
      <p:graphicFrame>
        <p:nvGraphicFramePr>
          <p:cNvPr id="40" name="표 16">
            <a:extLst>
              <a:ext uri="{FF2B5EF4-FFF2-40B4-BE49-F238E27FC236}">
                <a16:creationId xmlns:a16="http://schemas.microsoft.com/office/drawing/2014/main" id="{1B692AD8-4263-882B-362F-C2B273B1A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1014"/>
              </p:ext>
            </p:extLst>
          </p:nvPr>
        </p:nvGraphicFramePr>
        <p:xfrm>
          <a:off x="1447146" y="1267736"/>
          <a:ext cx="5645891" cy="456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39">
                  <a:extLst>
                    <a:ext uri="{9D8B030D-6E8A-4147-A177-3AD203B41FA5}">
                      <a16:colId xmlns:a16="http://schemas.microsoft.com/office/drawing/2014/main" val="4154763205"/>
                    </a:ext>
                  </a:extLst>
                </a:gridCol>
                <a:gridCol w="1006549">
                  <a:extLst>
                    <a:ext uri="{9D8B030D-6E8A-4147-A177-3AD203B41FA5}">
                      <a16:colId xmlns:a16="http://schemas.microsoft.com/office/drawing/2014/main" val="2579672637"/>
                    </a:ext>
                  </a:extLst>
                </a:gridCol>
                <a:gridCol w="925526">
                  <a:extLst>
                    <a:ext uri="{9D8B030D-6E8A-4147-A177-3AD203B41FA5}">
                      <a16:colId xmlns:a16="http://schemas.microsoft.com/office/drawing/2014/main" val="2966964477"/>
                    </a:ext>
                  </a:extLst>
                </a:gridCol>
                <a:gridCol w="925525">
                  <a:extLst>
                    <a:ext uri="{9D8B030D-6E8A-4147-A177-3AD203B41FA5}">
                      <a16:colId xmlns:a16="http://schemas.microsoft.com/office/drawing/2014/main" val="1950052084"/>
                    </a:ext>
                  </a:extLst>
                </a:gridCol>
                <a:gridCol w="925526">
                  <a:extLst>
                    <a:ext uri="{9D8B030D-6E8A-4147-A177-3AD203B41FA5}">
                      <a16:colId xmlns:a16="http://schemas.microsoft.com/office/drawing/2014/main" val="1915088130"/>
                    </a:ext>
                  </a:extLst>
                </a:gridCol>
                <a:gridCol w="925526">
                  <a:extLst>
                    <a:ext uri="{9D8B030D-6E8A-4147-A177-3AD203B41FA5}">
                      <a16:colId xmlns:a16="http://schemas.microsoft.com/office/drawing/2014/main" val="226220338"/>
                    </a:ext>
                  </a:extLst>
                </a:gridCol>
              </a:tblGrid>
              <a:tr h="3642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20484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1082"/>
                  </a:ext>
                </a:extLst>
              </a:tr>
              <a:tr h="358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거주상황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23099"/>
                  </a:ext>
                </a:extLst>
              </a:tr>
              <a:tr h="544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86526"/>
                  </a:ext>
                </a:extLst>
              </a:tr>
              <a:tr h="1551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36940"/>
                  </a:ext>
                </a:extLst>
              </a:tr>
              <a:tr h="14005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상담교수의견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49766"/>
                  </a:ext>
                </a:extLst>
              </a:tr>
            </a:tbl>
          </a:graphicData>
        </a:graphic>
      </p:graphicFrame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141A2D3-CF1E-9E7B-657C-545E7FD5151F}"/>
              </a:ext>
            </a:extLst>
          </p:cNvPr>
          <p:cNvSpPr/>
          <p:nvPr/>
        </p:nvSpPr>
        <p:spPr>
          <a:xfrm>
            <a:off x="4614714" y="5968297"/>
            <a:ext cx="831542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828EDB-AC67-D6C8-4F54-3B5A525E4D15}"/>
              </a:ext>
            </a:extLst>
          </p:cNvPr>
          <p:cNvSpPr/>
          <p:nvPr/>
        </p:nvSpPr>
        <p:spPr>
          <a:xfrm>
            <a:off x="6180881" y="858677"/>
            <a:ext cx="729205" cy="274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회자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75A6F8-32A8-A10E-F095-4694D504109F}"/>
              </a:ext>
            </a:extLst>
          </p:cNvPr>
          <p:cNvSpPr/>
          <p:nvPr/>
        </p:nvSpPr>
        <p:spPr>
          <a:xfrm>
            <a:off x="6690168" y="904977"/>
            <a:ext cx="174499" cy="174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42E96F78-7512-4DEF-AB6E-7CF8B52F2A4D}"/>
              </a:ext>
            </a:extLst>
          </p:cNvPr>
          <p:cNvSpPr/>
          <p:nvPr/>
        </p:nvSpPr>
        <p:spPr>
          <a:xfrm rot="10800000">
            <a:off x="6713318" y="939122"/>
            <a:ext cx="121464" cy="1047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829634" y="64391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D2F703-6650-18C0-5661-B2F753DA5346}"/>
              </a:ext>
            </a:extLst>
          </p:cNvPr>
          <p:cNvSpPr/>
          <p:nvPr/>
        </p:nvSpPr>
        <p:spPr>
          <a:xfrm>
            <a:off x="6088448" y="78187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ECC0E1-93E5-D374-498A-15C38539344C}"/>
              </a:ext>
            </a:extLst>
          </p:cNvPr>
          <p:cNvSpPr/>
          <p:nvPr/>
        </p:nvSpPr>
        <p:spPr>
          <a:xfrm>
            <a:off x="5441459" y="585206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4142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000582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1:1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채팅방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교수와 학생 사이의 일반적인 </a:t>
                      </a:r>
                      <a:r>
                        <a:rPr lang="ko-KR" altLang="en-US" sz="1000" dirty="0" err="1"/>
                        <a:t>채팅방</a:t>
                      </a:r>
                      <a:r>
                        <a:rPr lang="ko-KR" altLang="en-US" sz="1000" dirty="0"/>
                        <a:t> 기능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대화 상대 리스트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담당교수는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정해진 날짜에 상담을 신청한 학생이 리스트에 출력된다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채팅을 할 내용을 입력하고 보내는 기능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교수전용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상담도중 학생의 상담 내용을 간략하게 기록 할 수 있는 폼을 띄워준다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화상채팅을 시작할 수 있는 기능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학생의 적성검사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진로탐색 결과와    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교수전용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학생의 프로필을 팝업으로 띄워준다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공통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종료버튼이 출력된다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번의 ≡를 누르면 나오는 팝업메뉴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72EB075-F8D1-1B99-F54E-06654A6D9A5B}"/>
              </a:ext>
            </a:extLst>
          </p:cNvPr>
          <p:cNvSpPr/>
          <p:nvPr/>
        </p:nvSpPr>
        <p:spPr>
          <a:xfrm>
            <a:off x="1487998" y="1471850"/>
            <a:ext cx="6897717" cy="50596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26CA7F9-F82A-F4BE-407E-5D162EFDD9E4}"/>
              </a:ext>
            </a:extLst>
          </p:cNvPr>
          <p:cNvSpPr/>
          <p:nvPr/>
        </p:nvSpPr>
        <p:spPr>
          <a:xfrm>
            <a:off x="1636044" y="1794067"/>
            <a:ext cx="1602377" cy="4511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AC78CF0-D75F-F7F8-F9C5-9E7AAF275E69}"/>
              </a:ext>
            </a:extLst>
          </p:cNvPr>
          <p:cNvSpPr/>
          <p:nvPr/>
        </p:nvSpPr>
        <p:spPr>
          <a:xfrm>
            <a:off x="1723129" y="1968239"/>
            <a:ext cx="1384663" cy="44413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</a:t>
            </a:r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정철우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1622334" y="188898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0DC797-4095-919C-5587-14F9AE19ABFB}"/>
              </a:ext>
            </a:extLst>
          </p:cNvPr>
          <p:cNvSpPr/>
          <p:nvPr/>
        </p:nvSpPr>
        <p:spPr>
          <a:xfrm>
            <a:off x="1792798" y="2007427"/>
            <a:ext cx="374468" cy="37446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087CAC-0432-C71B-C0CC-2AD776D1E36B}"/>
              </a:ext>
            </a:extLst>
          </p:cNvPr>
          <p:cNvSpPr/>
          <p:nvPr/>
        </p:nvSpPr>
        <p:spPr>
          <a:xfrm>
            <a:off x="3499678" y="1794067"/>
            <a:ext cx="4728754" cy="4511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19915CA-40C5-41BF-DF25-FAF61E732FD6}"/>
              </a:ext>
            </a:extLst>
          </p:cNvPr>
          <p:cNvSpPr/>
          <p:nvPr/>
        </p:nvSpPr>
        <p:spPr>
          <a:xfrm>
            <a:off x="3729911" y="4994466"/>
            <a:ext cx="374468" cy="37446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F9FBAAF-A9CF-1727-28F8-CDEF2168E3D0}"/>
              </a:ext>
            </a:extLst>
          </p:cNvPr>
          <p:cNvSpPr/>
          <p:nvPr/>
        </p:nvSpPr>
        <p:spPr>
          <a:xfrm>
            <a:off x="4212686" y="5020593"/>
            <a:ext cx="1629598" cy="3744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안녕하세요 </a:t>
            </a:r>
            <a:r>
              <a:rPr lang="ko-KR" altLang="en-US" sz="1400" dirty="0" err="1">
                <a:solidFill>
                  <a:schemeClr val="tx1"/>
                </a:solidFill>
              </a:rPr>
              <a:t>ㅎㅎ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BC1F48-BEBD-5944-28E5-3DC7A6FD93D6}"/>
              </a:ext>
            </a:extLst>
          </p:cNvPr>
          <p:cNvSpPr txBox="1"/>
          <p:nvPr/>
        </p:nvSpPr>
        <p:spPr>
          <a:xfrm>
            <a:off x="5806525" y="5179617"/>
            <a:ext cx="437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14:25</a:t>
            </a:r>
            <a:endParaRPr lang="ko-KR" altLang="en-US" sz="8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D13E7D9-7BA1-2301-6BCE-6F750B31C529}"/>
              </a:ext>
            </a:extLst>
          </p:cNvPr>
          <p:cNvSpPr/>
          <p:nvPr/>
        </p:nvSpPr>
        <p:spPr>
          <a:xfrm>
            <a:off x="6974397" y="4480662"/>
            <a:ext cx="987875" cy="3744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반가워요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4AF3A25-062D-1221-0634-65CA5F57FFDF}"/>
              </a:ext>
            </a:extLst>
          </p:cNvPr>
          <p:cNvSpPr/>
          <p:nvPr/>
        </p:nvSpPr>
        <p:spPr>
          <a:xfrm>
            <a:off x="3668948" y="5747759"/>
            <a:ext cx="3305449" cy="3744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내용을 입력해주세요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579324C-7B3A-615C-1C3C-1712C11B286C}"/>
              </a:ext>
            </a:extLst>
          </p:cNvPr>
          <p:cNvSpPr/>
          <p:nvPr/>
        </p:nvSpPr>
        <p:spPr>
          <a:xfrm>
            <a:off x="7185643" y="5750327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보내기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74E41A-F58C-1C0F-559B-7C586ACBE84F}"/>
              </a:ext>
            </a:extLst>
          </p:cNvPr>
          <p:cNvSpPr txBox="1"/>
          <p:nvPr/>
        </p:nvSpPr>
        <p:spPr>
          <a:xfrm>
            <a:off x="6528410" y="4639686"/>
            <a:ext cx="437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14:24</a:t>
            </a:r>
            <a:endParaRPr lang="ko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7E19D3A-AEE0-A770-AF5A-E7DED3C82754}"/>
              </a:ext>
            </a:extLst>
          </p:cNvPr>
          <p:cNvSpPr/>
          <p:nvPr/>
        </p:nvSpPr>
        <p:spPr>
          <a:xfrm>
            <a:off x="3596679" y="564890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7ACDD92-0439-0E9B-7110-222BD7EF7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454" y="1904557"/>
            <a:ext cx="323850" cy="28575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7188D1A-8396-F322-0698-8653C8DB8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824" y="1888979"/>
            <a:ext cx="333375" cy="29527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F3FB05B7-8A5A-107D-B33C-573CD5B34A4D}"/>
              </a:ext>
            </a:extLst>
          </p:cNvPr>
          <p:cNvSpPr/>
          <p:nvPr/>
        </p:nvSpPr>
        <p:spPr>
          <a:xfrm>
            <a:off x="6827035" y="185414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CF9D99-04FF-E4EC-64DB-E7CEA83EF4C3}"/>
              </a:ext>
            </a:extLst>
          </p:cNvPr>
          <p:cNvSpPr/>
          <p:nvPr/>
        </p:nvSpPr>
        <p:spPr>
          <a:xfrm>
            <a:off x="7236270" y="185414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030E12D-7A2F-BF45-975D-5A16DCF77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7066" y="1925815"/>
            <a:ext cx="236128" cy="254292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71211B-3D80-89FC-7F67-2B0257DE0648}"/>
              </a:ext>
            </a:extLst>
          </p:cNvPr>
          <p:cNvSpPr/>
          <p:nvPr/>
        </p:nvSpPr>
        <p:spPr>
          <a:xfrm>
            <a:off x="7669362" y="185414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166A528-1B60-594B-569D-F948DBCD365A}"/>
              </a:ext>
            </a:extLst>
          </p:cNvPr>
          <p:cNvSpPr/>
          <p:nvPr/>
        </p:nvSpPr>
        <p:spPr>
          <a:xfrm>
            <a:off x="6918114" y="2254020"/>
            <a:ext cx="1137425" cy="1395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적성검사 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진로탐색 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프로필 확인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채팅 내용 저장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채팅 종료하기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47B4BE-7EE6-EE61-ACEB-32A6FD71F35F}"/>
              </a:ext>
            </a:extLst>
          </p:cNvPr>
          <p:cNvSpPr/>
          <p:nvPr/>
        </p:nvSpPr>
        <p:spPr>
          <a:xfrm>
            <a:off x="6816767" y="214570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CBD525D-2937-E2C0-0CF1-3E5A6A677055}"/>
              </a:ext>
            </a:extLst>
          </p:cNvPr>
          <p:cNvSpPr/>
          <p:nvPr/>
        </p:nvSpPr>
        <p:spPr>
          <a:xfrm>
            <a:off x="259498" y="786515"/>
            <a:ext cx="1525229" cy="1403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상담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담당교수 확인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담당학생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상담신청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채팅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1EA08673-B8FA-CA99-56EB-5B5F65FA891B}"/>
              </a:ext>
            </a:extLst>
          </p:cNvPr>
          <p:cNvSpPr/>
          <p:nvPr/>
        </p:nvSpPr>
        <p:spPr>
          <a:xfrm rot="10800000">
            <a:off x="1478229" y="942647"/>
            <a:ext cx="122664" cy="10574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133AA3B-0042-51B6-013F-A1A0529CAC49}"/>
              </a:ext>
            </a:extLst>
          </p:cNvPr>
          <p:cNvCxnSpPr>
            <a:cxnSpLocks/>
          </p:cNvCxnSpPr>
          <p:nvPr/>
        </p:nvCxnSpPr>
        <p:spPr>
          <a:xfrm>
            <a:off x="613317" y="1978431"/>
            <a:ext cx="345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1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564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학사 일정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학사 일정을 관리하는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등록된 학사일정이 표시된다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달력의 날짜를 누르면 학사일정 등록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모달창이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켜진다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누른 날짜가 시작일로 나온다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종료일의 기본값은 시작일과 같다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캘린더에 표시될 이름을 정한다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테이블에 저장된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코드값의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이름이 보이지만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값은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코드값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(OOFMN001)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으로 저장된다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캘린더에 표시될 색상을 정한다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알림을 설정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 :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알림을 설정한 상태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 :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알림을 설정하지 않은 상태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EF347BC7-A392-0CC7-32A4-824348DC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11007"/>
              </p:ext>
            </p:extLst>
          </p:nvPr>
        </p:nvGraphicFramePr>
        <p:xfrm>
          <a:off x="746621" y="1769028"/>
          <a:ext cx="7230279" cy="3777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97">
                  <a:extLst>
                    <a:ext uri="{9D8B030D-6E8A-4147-A177-3AD203B41FA5}">
                      <a16:colId xmlns:a16="http://schemas.microsoft.com/office/drawing/2014/main" val="4100921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4189196246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1495539322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1719167964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2057982879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4055331401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742066168"/>
                    </a:ext>
                  </a:extLst>
                </a:gridCol>
              </a:tblGrid>
              <a:tr h="470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646656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51754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95526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09924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6596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557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A07BF2-ED07-2115-CCFA-809263736A83}"/>
              </a:ext>
            </a:extLst>
          </p:cNvPr>
          <p:cNvSpPr txBox="1"/>
          <p:nvPr/>
        </p:nvSpPr>
        <p:spPr>
          <a:xfrm>
            <a:off x="4095673" y="108579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E086ABEA-AD6D-2D17-505B-8FE414713C8B}"/>
              </a:ext>
            </a:extLst>
          </p:cNvPr>
          <p:cNvSpPr/>
          <p:nvPr/>
        </p:nvSpPr>
        <p:spPr>
          <a:xfrm rot="5400000">
            <a:off x="7269222" y="1130841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6FC61326-F56D-7F3F-E714-3ED3F3619591}"/>
              </a:ext>
            </a:extLst>
          </p:cNvPr>
          <p:cNvSpPr/>
          <p:nvPr/>
        </p:nvSpPr>
        <p:spPr>
          <a:xfrm rot="16200000">
            <a:off x="1165867" y="1130841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1EED1C-20D3-9BD6-EED7-5CC1E73A24B6}"/>
              </a:ext>
            </a:extLst>
          </p:cNvPr>
          <p:cNvSpPr/>
          <p:nvPr/>
        </p:nvSpPr>
        <p:spPr>
          <a:xfrm>
            <a:off x="1786855" y="3221371"/>
            <a:ext cx="1015068" cy="1992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   2</a:t>
            </a:r>
            <a:r>
              <a:rPr lang="ko-KR" altLang="en-US" sz="800" dirty="0">
                <a:solidFill>
                  <a:schemeClr val="tx1"/>
                </a:solidFill>
              </a:rPr>
              <a:t>학년 수강신청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469C813-795D-C7F2-5F73-3F4166D858EC}"/>
              </a:ext>
            </a:extLst>
          </p:cNvPr>
          <p:cNvSpPr/>
          <p:nvPr/>
        </p:nvSpPr>
        <p:spPr>
          <a:xfrm>
            <a:off x="2827089" y="3221371"/>
            <a:ext cx="1015068" cy="1992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3,4</a:t>
            </a:r>
            <a:r>
              <a:rPr lang="ko-KR" altLang="en-US" sz="800" dirty="0">
                <a:solidFill>
                  <a:schemeClr val="tx1"/>
                </a:solidFill>
              </a:rPr>
              <a:t>학년 수강신청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105E565-87BB-F82B-877B-91862C66C372}"/>
              </a:ext>
            </a:extLst>
          </p:cNvPr>
          <p:cNvSpPr/>
          <p:nvPr/>
        </p:nvSpPr>
        <p:spPr>
          <a:xfrm>
            <a:off x="3854226" y="3221371"/>
            <a:ext cx="1015068" cy="1992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전학년</a:t>
            </a:r>
            <a:r>
              <a:rPr lang="ko-KR" altLang="en-US" sz="800" dirty="0">
                <a:solidFill>
                  <a:schemeClr val="tx1"/>
                </a:solidFill>
              </a:rPr>
              <a:t> 수강신청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001078E-7522-5B0F-5DCC-B34440F7B4C3}"/>
              </a:ext>
            </a:extLst>
          </p:cNvPr>
          <p:cNvSpPr/>
          <p:nvPr/>
        </p:nvSpPr>
        <p:spPr>
          <a:xfrm>
            <a:off x="1786855" y="4536899"/>
            <a:ext cx="5142451" cy="1992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수강신청 정정기간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F1015A-7453-A6BD-A6B3-25EFE0650E5E}"/>
              </a:ext>
            </a:extLst>
          </p:cNvPr>
          <p:cNvSpPr/>
          <p:nvPr/>
        </p:nvSpPr>
        <p:spPr>
          <a:xfrm>
            <a:off x="4244828" y="2441196"/>
            <a:ext cx="2080470" cy="2072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261EA-8518-AB89-5A5D-89A631F97E20}"/>
              </a:ext>
            </a:extLst>
          </p:cNvPr>
          <p:cNvSpPr txBox="1"/>
          <p:nvPr/>
        </p:nvSpPr>
        <p:spPr>
          <a:xfrm>
            <a:off x="4311940" y="259223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시작일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2CA14-FAFD-29F4-356B-FCB2105DE1FA}"/>
              </a:ext>
            </a:extLst>
          </p:cNvPr>
          <p:cNvSpPr/>
          <p:nvPr/>
        </p:nvSpPr>
        <p:spPr>
          <a:xfrm>
            <a:off x="4972163" y="2592235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2022-02-03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157BDE-FF78-098F-E90A-68ED84FE874D}"/>
              </a:ext>
            </a:extLst>
          </p:cNvPr>
          <p:cNvSpPr txBox="1"/>
          <p:nvPr/>
        </p:nvSpPr>
        <p:spPr>
          <a:xfrm>
            <a:off x="6002099" y="2592235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EF39EF-B703-0660-0DA1-A751A487CF5B}"/>
              </a:ext>
            </a:extLst>
          </p:cNvPr>
          <p:cNvSpPr txBox="1"/>
          <p:nvPr/>
        </p:nvSpPr>
        <p:spPr>
          <a:xfrm>
            <a:off x="4311940" y="287482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종료일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69F1F4-3F0E-015F-C867-AC7E7B95E3B7}"/>
              </a:ext>
            </a:extLst>
          </p:cNvPr>
          <p:cNvSpPr/>
          <p:nvPr/>
        </p:nvSpPr>
        <p:spPr>
          <a:xfrm>
            <a:off x="4972163" y="2874828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2022-02-03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AA613D-9357-FD87-4FBD-94903DE29CD6}"/>
              </a:ext>
            </a:extLst>
          </p:cNvPr>
          <p:cNvSpPr txBox="1"/>
          <p:nvPr/>
        </p:nvSpPr>
        <p:spPr>
          <a:xfrm>
            <a:off x="4311940" y="315330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일정이름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67F4B8-0161-AE38-4736-640FF17D963C}"/>
              </a:ext>
            </a:extLst>
          </p:cNvPr>
          <p:cNvSpPr/>
          <p:nvPr/>
        </p:nvSpPr>
        <p:spPr>
          <a:xfrm>
            <a:off x="4972163" y="3153302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OO</a:t>
            </a:r>
            <a:r>
              <a:rPr lang="ko-KR" altLang="en-US" sz="800" dirty="0">
                <a:solidFill>
                  <a:schemeClr val="tx1"/>
                </a:solidFill>
              </a:rPr>
              <a:t>행사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26E9E8-9193-1605-73D6-707ABB740DEC}"/>
              </a:ext>
            </a:extLst>
          </p:cNvPr>
          <p:cNvSpPr txBox="1"/>
          <p:nvPr/>
        </p:nvSpPr>
        <p:spPr>
          <a:xfrm>
            <a:off x="4311940" y="343177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코드네임</a:t>
            </a:r>
            <a:endParaRPr lang="ko-KR" altLang="en-US" sz="8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A30A20-7B0A-F01D-FC77-B41B2A0F27C8}"/>
              </a:ext>
            </a:extLst>
          </p:cNvPr>
          <p:cNvSpPr/>
          <p:nvPr/>
        </p:nvSpPr>
        <p:spPr>
          <a:xfrm>
            <a:off x="4972163" y="3431776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수강신청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05A379-FD2A-D635-80DE-67FEBF96A2E8}"/>
              </a:ext>
            </a:extLst>
          </p:cNvPr>
          <p:cNvSpPr txBox="1"/>
          <p:nvPr/>
        </p:nvSpPr>
        <p:spPr>
          <a:xfrm>
            <a:off x="4311940" y="370852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캘린더색상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6EE066-98DB-9C18-7D73-203FD766627C}"/>
              </a:ext>
            </a:extLst>
          </p:cNvPr>
          <p:cNvSpPr/>
          <p:nvPr/>
        </p:nvSpPr>
        <p:spPr>
          <a:xfrm>
            <a:off x="5060805" y="3757283"/>
            <a:ext cx="132534" cy="132534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94D2029-90F8-9E3E-9707-C6AEA8E65F11}"/>
              </a:ext>
            </a:extLst>
          </p:cNvPr>
          <p:cNvSpPr/>
          <p:nvPr/>
        </p:nvSpPr>
        <p:spPr>
          <a:xfrm>
            <a:off x="5288797" y="3708524"/>
            <a:ext cx="7344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#FFE699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42B22020-C9C2-C039-C362-CC0B6D814516}"/>
              </a:ext>
            </a:extLst>
          </p:cNvPr>
          <p:cNvSpPr/>
          <p:nvPr/>
        </p:nvSpPr>
        <p:spPr>
          <a:xfrm rot="10800000">
            <a:off x="5863904" y="3497490"/>
            <a:ext cx="86858" cy="748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366FEC7-DCDE-10D2-A425-7CF71A4BB227}"/>
              </a:ext>
            </a:extLst>
          </p:cNvPr>
          <p:cNvSpPr/>
          <p:nvPr/>
        </p:nvSpPr>
        <p:spPr>
          <a:xfrm>
            <a:off x="4549846" y="4098607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저장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F5B013F-13B8-BC03-74A9-6874770DB919}"/>
              </a:ext>
            </a:extLst>
          </p:cNvPr>
          <p:cNvSpPr/>
          <p:nvPr/>
        </p:nvSpPr>
        <p:spPr>
          <a:xfrm>
            <a:off x="5362815" y="4098607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C36F025-94B2-FF42-B08B-C9A7FB370070}"/>
              </a:ext>
            </a:extLst>
          </p:cNvPr>
          <p:cNvSpPr/>
          <p:nvPr/>
        </p:nvSpPr>
        <p:spPr>
          <a:xfrm>
            <a:off x="4222353" y="338131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DB1CD23-3A88-E7EC-5158-109A7344D3B5}"/>
              </a:ext>
            </a:extLst>
          </p:cNvPr>
          <p:cNvSpPr/>
          <p:nvPr/>
        </p:nvSpPr>
        <p:spPr>
          <a:xfrm>
            <a:off x="4222353" y="258159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E3AA216-6286-101E-E7EB-3F6AD21DCBB6}"/>
              </a:ext>
            </a:extLst>
          </p:cNvPr>
          <p:cNvSpPr/>
          <p:nvPr/>
        </p:nvSpPr>
        <p:spPr>
          <a:xfrm>
            <a:off x="4222353" y="284246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3D7AA54-DB06-8661-90DC-FE7ADC57B8EC}"/>
              </a:ext>
            </a:extLst>
          </p:cNvPr>
          <p:cNvSpPr/>
          <p:nvPr/>
        </p:nvSpPr>
        <p:spPr>
          <a:xfrm>
            <a:off x="4222353" y="311077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A86D1E3-14EF-96A4-042A-4C2E26DCA2B8}"/>
              </a:ext>
            </a:extLst>
          </p:cNvPr>
          <p:cNvSpPr/>
          <p:nvPr/>
        </p:nvSpPr>
        <p:spPr>
          <a:xfrm>
            <a:off x="4222353" y="362238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7D2AF7C-163B-2694-F34D-71FD556FC0EB}"/>
              </a:ext>
            </a:extLst>
          </p:cNvPr>
          <p:cNvSpPr/>
          <p:nvPr/>
        </p:nvSpPr>
        <p:spPr>
          <a:xfrm>
            <a:off x="4095673" y="229684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86D8586-D6FB-039D-56ED-36291DF14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84" y="4564072"/>
            <a:ext cx="109637" cy="138103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681C0849-32E3-52D7-0B57-FED3D3F67130}"/>
              </a:ext>
            </a:extLst>
          </p:cNvPr>
          <p:cNvSpPr/>
          <p:nvPr/>
        </p:nvSpPr>
        <p:spPr>
          <a:xfrm>
            <a:off x="1679004" y="441442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675E19B-48AC-3679-D523-A429BDA45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704" y="2356444"/>
            <a:ext cx="109637" cy="138103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95CE9022-066A-E219-EF8F-A96A3FA62591}"/>
              </a:ext>
            </a:extLst>
          </p:cNvPr>
          <p:cNvGrpSpPr/>
          <p:nvPr/>
        </p:nvGrpSpPr>
        <p:grpSpPr>
          <a:xfrm>
            <a:off x="8994930" y="2508997"/>
            <a:ext cx="139545" cy="144307"/>
            <a:chOff x="8994930" y="2508997"/>
            <a:chExt cx="139545" cy="144307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30A1B8FA-D688-3106-E092-95C1D1B8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2704" y="2508997"/>
              <a:ext cx="109637" cy="138103"/>
            </a:xfrm>
            <a:prstGeom prst="rect">
              <a:avLst/>
            </a:prstGeom>
          </p:spPr>
        </p:pic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64BFEEFD-7762-E557-C17D-AF4C29CDA0DD}"/>
                </a:ext>
              </a:extLst>
            </p:cNvPr>
            <p:cNvCxnSpPr/>
            <p:nvPr/>
          </p:nvCxnSpPr>
          <p:spPr>
            <a:xfrm flipH="1">
              <a:off x="8994930" y="2513759"/>
              <a:ext cx="139545" cy="1395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A9FB474-8F6F-FBF0-2A02-D11BD8950246}"/>
              </a:ext>
            </a:extLst>
          </p:cNvPr>
          <p:cNvGrpSpPr/>
          <p:nvPr/>
        </p:nvGrpSpPr>
        <p:grpSpPr>
          <a:xfrm>
            <a:off x="1815050" y="3248165"/>
            <a:ext cx="139545" cy="144307"/>
            <a:chOff x="8994930" y="2508997"/>
            <a:chExt cx="139545" cy="144307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4F0DD0DD-9EEE-2BE0-A320-D8A13DB35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2704" y="2508997"/>
              <a:ext cx="109637" cy="138103"/>
            </a:xfrm>
            <a:prstGeom prst="rect">
              <a:avLst/>
            </a:prstGeom>
          </p:spPr>
        </p:pic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B77DBA67-41E1-009F-40D3-513884C935A4}"/>
                </a:ext>
              </a:extLst>
            </p:cNvPr>
            <p:cNvCxnSpPr/>
            <p:nvPr/>
          </p:nvCxnSpPr>
          <p:spPr>
            <a:xfrm flipH="1">
              <a:off x="8994930" y="2513759"/>
              <a:ext cx="139545" cy="1395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762B2C3-871A-16D1-8CD9-D8946E844BBC}"/>
              </a:ext>
            </a:extLst>
          </p:cNvPr>
          <p:cNvSpPr/>
          <p:nvPr/>
        </p:nvSpPr>
        <p:spPr>
          <a:xfrm>
            <a:off x="1697268" y="315104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056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1129</Words>
  <Application>Microsoft Office PowerPoint</Application>
  <PresentationFormat>와이드스크린</PresentationFormat>
  <Paragraphs>579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KJY</cp:lastModifiedBy>
  <cp:revision>15</cp:revision>
  <dcterms:created xsi:type="dcterms:W3CDTF">2022-08-04T05:14:23Z</dcterms:created>
  <dcterms:modified xsi:type="dcterms:W3CDTF">2022-08-05T06:50:26Z</dcterms:modified>
</cp:coreProperties>
</file>