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66" r:id="rId2"/>
    <p:sldId id="367" r:id="rId3"/>
    <p:sldId id="368" r:id="rId4"/>
    <p:sldId id="257" r:id="rId5"/>
    <p:sldId id="306" r:id="rId6"/>
    <p:sldId id="305" r:id="rId7"/>
    <p:sldId id="258" r:id="rId8"/>
    <p:sldId id="353" r:id="rId9"/>
    <p:sldId id="259" r:id="rId10"/>
    <p:sldId id="260" r:id="rId11"/>
    <p:sldId id="261" r:id="rId12"/>
    <p:sldId id="263" r:id="rId13"/>
    <p:sldId id="264" r:id="rId14"/>
    <p:sldId id="262" r:id="rId15"/>
    <p:sldId id="256" r:id="rId16"/>
    <p:sldId id="354" r:id="rId17"/>
    <p:sldId id="355" r:id="rId18"/>
    <p:sldId id="313" r:id="rId19"/>
    <p:sldId id="314" r:id="rId20"/>
    <p:sldId id="342" r:id="rId21"/>
    <p:sldId id="343" r:id="rId22"/>
    <p:sldId id="344" r:id="rId23"/>
    <p:sldId id="316" r:id="rId24"/>
    <p:sldId id="270" r:id="rId25"/>
    <p:sldId id="318" r:id="rId26"/>
    <p:sldId id="319" r:id="rId27"/>
    <p:sldId id="320" r:id="rId28"/>
    <p:sldId id="309" r:id="rId29"/>
    <p:sldId id="322" r:id="rId30"/>
    <p:sldId id="323" r:id="rId31"/>
    <p:sldId id="361" r:id="rId32"/>
    <p:sldId id="362" r:id="rId33"/>
    <p:sldId id="363" r:id="rId34"/>
    <p:sldId id="364" r:id="rId35"/>
    <p:sldId id="365" r:id="rId36"/>
    <p:sldId id="273" r:id="rId37"/>
    <p:sldId id="307" r:id="rId38"/>
    <p:sldId id="308" r:id="rId39"/>
    <p:sldId id="332" r:id="rId40"/>
    <p:sldId id="333" r:id="rId41"/>
    <p:sldId id="334" r:id="rId42"/>
    <p:sldId id="335" r:id="rId43"/>
    <p:sldId id="356" r:id="rId44"/>
    <p:sldId id="336" r:id="rId45"/>
    <p:sldId id="337" r:id="rId46"/>
    <p:sldId id="359" r:id="rId47"/>
    <p:sldId id="360" r:id="rId48"/>
    <p:sldId id="266" r:id="rId49"/>
    <p:sldId id="267" r:id="rId50"/>
    <p:sldId id="268" r:id="rId51"/>
    <p:sldId id="269" r:id="rId52"/>
    <p:sldId id="345" r:id="rId53"/>
    <p:sldId id="346" r:id="rId54"/>
    <p:sldId id="271" r:id="rId55"/>
    <p:sldId id="347" r:id="rId56"/>
    <p:sldId id="272" r:id="rId57"/>
    <p:sldId id="348" r:id="rId58"/>
    <p:sldId id="349" r:id="rId59"/>
    <p:sldId id="351" r:id="rId60"/>
    <p:sldId id="350" r:id="rId61"/>
    <p:sldId id="274" r:id="rId62"/>
    <p:sldId id="35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A8A8A8"/>
    <a:srgbClr val="ED7D3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030" autoAdjust="0"/>
  </p:normalViewPr>
  <p:slideViewPr>
    <p:cSldViewPr snapToGrid="0">
      <p:cViewPr varScale="1">
        <p:scale>
          <a:sx n="93" d="100"/>
          <a:sy n="93" d="100"/>
        </p:scale>
        <p:origin x="10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9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4c397a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4c397a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4c397aa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g1424c397aa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4c397aa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424c397aa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5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24c397aa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24c397aa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424c397aa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09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77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3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08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557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98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47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4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122613033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계정에 공통으로 보여지는 사이드 내비게이션바와 메인 영역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학생계정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3370" y="1242651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6789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99078" y="4367369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08E388BF-6829-9A36-119E-3C1E4D9799E1}"/>
              </a:ext>
            </a:extLst>
          </p:cNvPr>
          <p:cNvSpPr txBox="1"/>
          <p:nvPr/>
        </p:nvSpPr>
        <p:spPr>
          <a:xfrm>
            <a:off x="393510" y="3429000"/>
            <a:ext cx="1229685" cy="86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담당교수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0DE73139-43B0-F211-C3F7-F5F2167B0F43}"/>
              </a:ext>
            </a:extLst>
          </p:cNvPr>
          <p:cNvSpPr txBox="1"/>
          <p:nvPr/>
        </p:nvSpPr>
        <p:spPr>
          <a:xfrm>
            <a:off x="393510" y="1481389"/>
            <a:ext cx="1229685" cy="10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신청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학적변동 이력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졸업요건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증명서 출력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id="{1685B36B-EF9C-BFD7-F790-24253AA57F92}"/>
              </a:ext>
            </a:extLst>
          </p:cNvPr>
          <p:cNvSpPr txBox="1"/>
          <p:nvPr/>
        </p:nvSpPr>
        <p:spPr>
          <a:xfrm>
            <a:off x="393509" y="4641515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6E9BAD72-99BF-32AB-FF67-EB6D8DEA5BA9}"/>
              </a:ext>
            </a:extLst>
          </p:cNvPr>
          <p:cNvSpPr txBox="1"/>
          <p:nvPr/>
        </p:nvSpPr>
        <p:spPr>
          <a:xfrm>
            <a:off x="276225" y="5336949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6;p13">
            <a:extLst>
              <a:ext uri="{FF2B5EF4-FFF2-40B4-BE49-F238E27FC236}">
                <a16:creationId xmlns:a16="http://schemas.microsoft.com/office/drawing/2014/main" id="{A157A6EA-EED8-751C-42F9-8D8BAA4FCD63}"/>
              </a:ext>
            </a:extLst>
          </p:cNvPr>
          <p:cNvSpPr txBox="1"/>
          <p:nvPr/>
        </p:nvSpPr>
        <p:spPr>
          <a:xfrm>
            <a:off x="398566" y="5630416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782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14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638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8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1260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8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07083319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등록금 납부(분할 납부)에 관한 공지사항 고지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3598848516"/>
              </p:ext>
            </p:extLst>
          </p:nvPr>
        </p:nvGraphicFramePr>
        <p:xfrm>
          <a:off x="221670" y="181304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err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158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2022학년도 2학기 등록금 분할 납부 안내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129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157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2022학년도 2학기 등록금 납부 공고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905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/>
                        <a:t>452</a:t>
                      </a:r>
                      <a:endParaRPr sz="13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0" y="573667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44145" y="2336920"/>
            <a:ext cx="8350200" cy="1508100"/>
          </a:xfrm>
          <a:prstGeom prst="rect">
            <a:avLst/>
          </a:prstGeom>
          <a:noFill/>
          <a:ln w="952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2865" y="224865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2489024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등록급 납부 고지 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기재한다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919200063"/>
              </p:ext>
            </p:extLst>
          </p:nvPr>
        </p:nvGraphicFramePr>
        <p:xfrm>
          <a:off x="243820" y="1398618"/>
          <a:ext cx="8194775" cy="5042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학부생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및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신,편입생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공고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AutoNum type="arabicPeriod"/>
                      </a:pPr>
                      <a:r>
                        <a:rPr lang="en-US" sz="1900" b="1"/>
                        <a:t>등록금 납부 대상자</a:t>
                      </a:r>
                      <a:endParaRPr sz="1900" b="1"/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가. 재적생(재입학생, 사회봉사활동 신청자 포함)으로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수강신청 완료자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나. 신‧편입생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시간제등록생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정규 등록금 납부기간 :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2. 27. ~ 3. 5.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금융기관 납부: XX은행, XX은행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고지서 확인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결과 조회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로그인 - 학사정보 - 납부이력 조회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53670" y="129916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공지 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신청대상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2453832301"/>
              </p:ext>
            </p:extLst>
          </p:nvPr>
        </p:nvGraphicFramePr>
        <p:xfrm>
          <a:off x="229890" y="1483125"/>
          <a:ext cx="8194775" cy="389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2022학년도 2학기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분할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900" b="1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lt1"/>
                          </a:solidFill>
                        </a:rPr>
                        <a:t>안내</a:t>
                      </a:r>
                      <a:endParaRPr sz="21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A8A8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5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신청대상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재학중인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대상자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XX.XX ~~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XX.XX까지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신청방법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신청서를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작성하여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행정처에</a:t>
                      </a: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분할납부</a:t>
                      </a:r>
                      <a:r>
                        <a:rPr lang="en-US" sz="19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chemeClr val="dk1"/>
                          </a:solidFill>
                        </a:rPr>
                        <a:t>등록기간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1차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2차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</a:rPr>
                        <a:t>3차 XX ~ XX</a:t>
                      </a:r>
                      <a:endParaRPr sz="15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133385" y="13744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140755477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납부 대상자 목록을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납부를 납부 확인 목록에서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납부의 경우 등록금을 납부한 경우는 완납 납부 하지 않은 상태를 미납으로 표기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납부는 전액을 납부하면 완납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일부만 납부된 경우는 부분 미납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이력이 없는 경우는 미납으로 표기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27000" y="1373775"/>
            <a:ext cx="6566400" cy="5149625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50791" y="129448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1957075" y="1926650"/>
          <a:ext cx="6300625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FFFFFF"/>
                          </a:solidFill>
                        </a:rPr>
                        <a:t>연락처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9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 err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</a:rPr>
                        <a:t>납부일자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8974465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탁진영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언론영상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strike="noStrike" cap="none"/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일괄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/>
                        <a:t>미납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1535717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홍길동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사회과락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광고홍보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xxx-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</a:rPr>
                        <a:t>xxxx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일괄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0641056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고길동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연극영상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분할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부분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미납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1567865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김민수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사회과학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언론영상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3학년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일괄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완납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22/02/23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257248145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분할 납부 대상자를 확인할 수 있다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방식에 따라 납부한 횟수와 남은 금액을 확인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827000" y="1423815"/>
            <a:ext cx="6566400" cy="500111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62483" y="132436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7"/>
          <p:cNvGraphicFramePr/>
          <p:nvPr>
            <p:extLst>
              <p:ext uri="{D42A27DB-BD31-4B8C-83A1-F6EECF244321}">
                <p14:modId xmlns:p14="http://schemas.microsoft.com/office/powerpoint/2010/main" val="422882191"/>
              </p:ext>
            </p:extLst>
          </p:nvPr>
        </p:nvGraphicFramePr>
        <p:xfrm>
          <a:off x="1859419" y="2031818"/>
          <a:ext cx="6508021" cy="147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남은 금액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0641056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고길동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연극영상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납부A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1/3회 </a:t>
                      </a:r>
                      <a:r>
                        <a:rPr lang="en-US" sz="1200" dirty="0" err="1"/>
                        <a:t>분납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0784651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이호창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분할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납부B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1/4회 </a:t>
                      </a:r>
                      <a:r>
                        <a:rPr lang="en-US" sz="1200" dirty="0" err="1"/>
                        <a:t>분납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xxx원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1915795" y="168563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납부자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17913777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CV002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 공통 레이아웃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계정에 공통으로 보여지는 사이드 내비게이션바와 메인 영역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교수계정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69115" y="214329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6260" y="262462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69115" y="3648772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AC7A8486-2596-7CC9-2FA0-C0FBB838F56C}"/>
              </a:ext>
            </a:extLst>
          </p:cNvPr>
          <p:cNvSpPr txBox="1"/>
          <p:nvPr/>
        </p:nvSpPr>
        <p:spPr>
          <a:xfrm>
            <a:off x="370065" y="2864741"/>
            <a:ext cx="1229685" cy="10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담당학생 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상담일지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416B57EC-F618-0305-9125-9F1BE023E08D}"/>
              </a:ext>
            </a:extLst>
          </p:cNvPr>
          <p:cNvSpPr txBox="1"/>
          <p:nvPr/>
        </p:nvSpPr>
        <p:spPr>
          <a:xfrm>
            <a:off x="387296" y="3881676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0;p13">
            <a:extLst>
              <a:ext uri="{FF2B5EF4-FFF2-40B4-BE49-F238E27FC236}">
                <a16:creationId xmlns:a16="http://schemas.microsoft.com/office/drawing/2014/main" id="{9FFB4BD4-9D91-DC9A-BEF8-8D8AD4C2FC3A}"/>
              </a:ext>
            </a:extLst>
          </p:cNvPr>
          <p:cNvSpPr txBox="1"/>
          <p:nvPr/>
        </p:nvSpPr>
        <p:spPr>
          <a:xfrm>
            <a:off x="328295" y="530720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6;p13">
            <a:extLst>
              <a:ext uri="{FF2B5EF4-FFF2-40B4-BE49-F238E27FC236}">
                <a16:creationId xmlns:a16="http://schemas.microsoft.com/office/drawing/2014/main" id="{AFBA2A5F-6131-BC9D-074D-C03255042AF8}"/>
              </a:ext>
            </a:extLst>
          </p:cNvPr>
          <p:cNvSpPr txBox="1"/>
          <p:nvPr/>
        </p:nvSpPr>
        <p:spPr>
          <a:xfrm>
            <a:off x="450636" y="5600672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806996076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lang="ko-KR" alt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 일괄 납부 고지서 양식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 출력 버튼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 방식이 등록금 일괄 납부일시의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누르면 현재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512376847"/>
              </p:ext>
            </p:extLst>
          </p:nvPr>
        </p:nvGraphicFramePr>
        <p:xfrm>
          <a:off x="212350" y="1589917"/>
          <a:ext cx="8288700" cy="302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2022년도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2학기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아무개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납부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1083442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833145"/>
            <a:ext cx="8288700" cy="10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2BFFAC31-A249-CFF7-ABDD-2E4FA60FC791}"/>
              </a:ext>
            </a:extLst>
          </p:cNvPr>
          <p:cNvSpPr txBox="1"/>
          <p:nvPr/>
        </p:nvSpPr>
        <p:spPr>
          <a:xfrm>
            <a:off x="153670" y="147438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69D47304-2905-9C76-4A8A-798EFA147FA7}"/>
              </a:ext>
            </a:extLst>
          </p:cNvPr>
          <p:cNvSpPr txBox="1"/>
          <p:nvPr/>
        </p:nvSpPr>
        <p:spPr>
          <a:xfrm>
            <a:off x="6680255" y="98758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4158882264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페이지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등록금 분할 납부 고지서 양식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고지서 출력 버튼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선택시의 납부 고지서 페이지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차별 납부금액과 납부 일정 등록금 총액을 고지하며</a:t>
                      </a:r>
                      <a:endParaRPr lang="en-US" altLang="ko-KR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버튼을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누를시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페이지를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출력받을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725549955"/>
              </p:ext>
            </p:extLst>
          </p:nvPr>
        </p:nvGraphicFramePr>
        <p:xfrm>
          <a:off x="720436" y="1290869"/>
          <a:ext cx="7272528" cy="3572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2022년도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2학기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언론영상학과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392,000원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2차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3차 납부기간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4차 납부액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 sz="120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4차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등록금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총액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034590-73-311041, [</a:t>
                      </a:r>
                      <a:r>
                        <a:rPr lang="en-US" sz="1200" dirty="0" err="1"/>
                        <a:t>XX은행</a:t>
                      </a:r>
                      <a:r>
                        <a:rPr lang="en-US" sz="1200" dirty="0"/>
                        <a:t>] 354851-35-464978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898711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등록금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고지서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출력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3" y="4969751"/>
            <a:ext cx="7704417" cy="956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C1A8942A-652E-C18D-E285-0D4A8ADD9059}"/>
              </a:ext>
            </a:extLst>
          </p:cNvPr>
          <p:cNvSpPr txBox="1"/>
          <p:nvPr/>
        </p:nvSpPr>
        <p:spPr>
          <a:xfrm>
            <a:off x="630286" y="118521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7CD6B035-5CD1-8054-702B-16A4D1A95A5F}"/>
              </a:ext>
            </a:extLst>
          </p:cNvPr>
          <p:cNvSpPr txBox="1"/>
          <p:nvPr/>
        </p:nvSpPr>
        <p:spPr>
          <a:xfrm>
            <a:off x="6665250" y="83113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719106144"/>
              </p:ext>
            </p:extLst>
          </p:nvPr>
        </p:nvGraphicFramePr>
        <p:xfrm>
          <a:off x="91440" y="125845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5"/>
          <p:cNvGraphicFramePr/>
          <p:nvPr>
            <p:extLst>
              <p:ext uri="{D42A27DB-BD31-4B8C-83A1-F6EECF244321}">
                <p14:modId xmlns:p14="http://schemas.microsoft.com/office/powerpoint/2010/main" val="555701931"/>
              </p:ext>
            </p:extLst>
          </p:nvPr>
        </p:nvGraphicFramePr>
        <p:xfrm>
          <a:off x="212350" y="1991700"/>
          <a:ext cx="8288700" cy="11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언론영상학과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등록자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재학생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정규등록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방식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일괄 납부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여부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완납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12350" y="1610700"/>
          <a:ext cx="5436000" cy="39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년도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2022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1학기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조회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</a:rPr>
              <a:t>납입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증명서</a:t>
            </a:r>
            <a:endParaRPr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3666279549"/>
              </p:ext>
            </p:extLst>
          </p:nvPr>
        </p:nvGraphicFramePr>
        <p:xfrm>
          <a:off x="266200" y="4509925"/>
          <a:ext cx="8234900" cy="7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유형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납부처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납부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</a:rPr>
                        <a:t>금액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2022/02/23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일괄납부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국민은행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1568000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4765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6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/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20000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30504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5215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20452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4671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5361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7015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3036107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501966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49290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4424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/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2139015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318941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2660555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2184250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3606105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267517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840562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5194738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3175088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453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5" y="85113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67027"/>
            <a:ext cx="880844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74614" y="1295888"/>
            <a:ext cx="7097372" cy="418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80689" y="1295887"/>
            <a:ext cx="293924" cy="23851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74614" y="1795780"/>
            <a:ext cx="7097372" cy="143796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80689" y="1795780"/>
            <a:ext cx="293924" cy="23851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7024699" y="3237653"/>
            <a:ext cx="847287" cy="19905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78061" y="3426689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449" y="3300444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57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503755" y="205019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504742" y="3100599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503754" y="2571739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95827" y="209543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95826" y="3517289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87437" y="2586363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419365" y="1751746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755669" y="5105922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6" y="3086272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588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및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1105"/>
              </p:ext>
            </p:extLst>
          </p:nvPr>
        </p:nvGraphicFramePr>
        <p:xfrm>
          <a:off x="315883" y="241621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제출인원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6743"/>
              </p:ext>
            </p:extLst>
          </p:nvPr>
        </p:nvGraphicFramePr>
        <p:xfrm>
          <a:off x="315883" y="282272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AC5367E-40DB-9EE1-977E-73ABAE7BDC32}"/>
              </a:ext>
            </a:extLst>
          </p:cNvPr>
          <p:cNvSpPr/>
          <p:nvPr/>
        </p:nvSpPr>
        <p:spPr>
          <a:xfrm>
            <a:off x="7072022" y="404215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67CBAFF8-B4DB-8970-E78A-2A052EADA490}"/>
              </a:ext>
            </a:extLst>
          </p:cNvPr>
          <p:cNvSpPr txBox="1"/>
          <p:nvPr/>
        </p:nvSpPr>
        <p:spPr>
          <a:xfrm>
            <a:off x="6981872" y="39238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31092F70-EFCF-EB01-720F-C100C79B529F}"/>
              </a:ext>
            </a:extLst>
          </p:cNvPr>
          <p:cNvSpPr txBox="1"/>
          <p:nvPr/>
        </p:nvSpPr>
        <p:spPr>
          <a:xfrm>
            <a:off x="4551122" y="264649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6;p17">
            <a:extLst>
              <a:ext uri="{FF2B5EF4-FFF2-40B4-BE49-F238E27FC236}">
                <a16:creationId xmlns:a16="http://schemas.microsoft.com/office/drawing/2014/main" id="{D53910E8-3C48-CF64-F285-E9D9715512B4}"/>
              </a:ext>
            </a:extLst>
          </p:cNvPr>
          <p:cNvSpPr txBox="1"/>
          <p:nvPr/>
        </p:nvSpPr>
        <p:spPr>
          <a:xfrm>
            <a:off x="2052686" y="268564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346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463022" y="225751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464009" y="330791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463021" y="277905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463021" y="1735972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855094" y="17659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855094" y="230274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855093" y="372460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855093" y="279367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78632" y="1036272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714936" y="5313236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93" y="3293586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1484936669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CV003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공통레이아웃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 계정에 공통으로 보여지는 사이드 내비게이션바와 메인 영역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행정처 계정 전용 사이드 내비게이션과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각 메뉴에 해당하는 내용 페이지 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73677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73677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6225" y="4318651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72390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학적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20523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86567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43820" y="3160479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43820" y="3642427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9238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93552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F4BE632A-8E9C-816F-CAF0-F708F4DF689D}"/>
              </a:ext>
            </a:extLst>
          </p:cNvPr>
          <p:cNvSpPr txBox="1"/>
          <p:nvPr/>
        </p:nvSpPr>
        <p:spPr>
          <a:xfrm>
            <a:off x="398566" y="3895836"/>
            <a:ext cx="122968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6;p13">
            <a:extLst>
              <a:ext uri="{FF2B5EF4-FFF2-40B4-BE49-F238E27FC236}">
                <a16:creationId xmlns:a16="http://schemas.microsoft.com/office/drawing/2014/main" id="{94772372-32AC-FDB0-5796-0B6178B979C3}"/>
              </a:ext>
            </a:extLst>
          </p:cNvPr>
          <p:cNvSpPr txBox="1"/>
          <p:nvPr/>
        </p:nvSpPr>
        <p:spPr>
          <a:xfrm>
            <a:off x="398566" y="4612118"/>
            <a:ext cx="1229685" cy="24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140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5221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307022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96105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96105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96105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96105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441549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96105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96105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96104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71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509752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874529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874529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88177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601608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88177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88177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88177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53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7008362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08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430531" y="917915"/>
            <a:ext cx="7823471" cy="247355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136607" y="917916"/>
            <a:ext cx="291259" cy="28171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443974" y="3641531"/>
            <a:ext cx="7823471" cy="316176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147224" y="3641531"/>
            <a:ext cx="291259" cy="3453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7023736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826705" y="6359680"/>
            <a:ext cx="1314973" cy="45467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559145" y="6350892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653094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85534" y="2950343"/>
            <a:ext cx="266228" cy="24860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442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조회하기를 누르면 학년 학기별로 평가받은  목록이 나온다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 하고싶은 학년 학기를 선택하여 만족도 점수를 조회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세로줄은 항목이 나오고 가로는 항목에 대한 평가를 점수로 표현하여 그래프가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1DD97FD-C034-4DC4-DD82-C4599153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33130"/>
            <a:ext cx="8462348" cy="43082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12747E-89AC-94A9-03ED-12C4AE0C267D}"/>
              </a:ext>
            </a:extLst>
          </p:cNvPr>
          <p:cNvSpPr/>
          <p:nvPr/>
        </p:nvSpPr>
        <p:spPr>
          <a:xfrm>
            <a:off x="343666" y="1446552"/>
            <a:ext cx="2519266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547"/>
              </p:ext>
            </p:extLst>
          </p:nvPr>
        </p:nvGraphicFramePr>
        <p:xfrm>
          <a:off x="-1" y="12700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3" y="811349"/>
            <a:ext cx="6585121" cy="52353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602823" y="6046650"/>
            <a:ext cx="727340" cy="250352"/>
          </a:xfrm>
          <a:prstGeom prst="round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30792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7" y="1227734"/>
            <a:ext cx="8390476" cy="4657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C6505E-5D7B-2EF8-0C50-EE4780261EE7}"/>
              </a:ext>
            </a:extLst>
          </p:cNvPr>
          <p:cNvSpPr/>
          <p:nvPr/>
        </p:nvSpPr>
        <p:spPr>
          <a:xfrm>
            <a:off x="131228" y="1227734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A4F91-AC31-B046-0452-D98A40308E44}"/>
              </a:ext>
            </a:extLst>
          </p:cNvPr>
          <p:cNvSpPr/>
          <p:nvPr/>
        </p:nvSpPr>
        <p:spPr>
          <a:xfrm>
            <a:off x="1594037" y="3934888"/>
            <a:ext cx="5171111" cy="175004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46;p17">
            <a:extLst>
              <a:ext uri="{FF2B5EF4-FFF2-40B4-BE49-F238E27FC236}">
                <a16:creationId xmlns:a16="http://schemas.microsoft.com/office/drawing/2014/main" id="{AEE6BAD8-14FB-3F1C-8DA0-8C5A5C6B1780}"/>
              </a:ext>
            </a:extLst>
          </p:cNvPr>
          <p:cNvSpPr txBox="1"/>
          <p:nvPr/>
        </p:nvSpPr>
        <p:spPr>
          <a:xfrm>
            <a:off x="1529386" y="379494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C3822-5892-35C9-07B7-7E590EE48B50}"/>
              </a:ext>
            </a:extLst>
          </p:cNvPr>
          <p:cNvSpPr/>
          <p:nvPr/>
        </p:nvSpPr>
        <p:spPr>
          <a:xfrm>
            <a:off x="6236465" y="4263711"/>
            <a:ext cx="332509" cy="599180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46;p17">
            <a:extLst>
              <a:ext uri="{FF2B5EF4-FFF2-40B4-BE49-F238E27FC236}">
                <a16:creationId xmlns:a16="http://schemas.microsoft.com/office/drawing/2014/main" id="{C142201B-6B06-E0DD-E80E-2DF19D55136A}"/>
              </a:ext>
            </a:extLst>
          </p:cNvPr>
          <p:cNvSpPr txBox="1"/>
          <p:nvPr/>
        </p:nvSpPr>
        <p:spPr>
          <a:xfrm>
            <a:off x="6137079" y="41361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09776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0" t="8899"/>
          <a:stretch/>
        </p:blipFill>
        <p:spPr>
          <a:xfrm>
            <a:off x="1639951" y="1390568"/>
            <a:ext cx="5679302" cy="4494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032CF9-4F09-1686-6E6B-AB6A6E16DF8D}"/>
              </a:ext>
            </a:extLst>
          </p:cNvPr>
          <p:cNvSpPr/>
          <p:nvPr/>
        </p:nvSpPr>
        <p:spPr>
          <a:xfrm>
            <a:off x="489527" y="1288176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79175"/>
              </p:ext>
            </p:extLst>
          </p:nvPr>
        </p:nvGraphicFramePr>
        <p:xfrm>
          <a:off x="-1" y="0"/>
          <a:ext cx="12320338" cy="6885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만족도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교직원 평가 기간에 맞춰 알림이 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평가하기를 들어가면 교직원 만족도 평가 항목이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항목에 맞게 평가 후 제출하기를 누르면 교직원 만족도 평가 리스트에 저장이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FA7D5D-9FCB-2C73-D3CD-511F279A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718015"/>
            <a:ext cx="7893195" cy="40350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3B19EA-8285-9AE1-2021-815D0604DA30}"/>
              </a:ext>
            </a:extLst>
          </p:cNvPr>
          <p:cNvSpPr/>
          <p:nvPr/>
        </p:nvSpPr>
        <p:spPr>
          <a:xfrm>
            <a:off x="193964" y="1718015"/>
            <a:ext cx="3156915" cy="3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419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URQ025, URQ026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엑셀 파일을 업로드하여 성적을 입력할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253945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253945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25394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2525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25256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253719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253719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25278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250957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62180"/>
              </p:ext>
            </p:extLst>
          </p:nvPr>
        </p:nvGraphicFramePr>
        <p:xfrm>
          <a:off x="331926" y="298387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253317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5349154"/>
            <a:ext cx="803071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254507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5349154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347213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347865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348360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391565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392216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392711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438131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438782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439277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488267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488919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489414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346831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394577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442322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488720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3282202"/>
            <a:ext cx="2659661" cy="1956598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2509577"/>
            <a:ext cx="7963593" cy="30687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146;p17">
            <a:extLst>
              <a:ext uri="{FF2B5EF4-FFF2-40B4-BE49-F238E27FC236}">
                <a16:creationId xmlns:a16="http://schemas.microsoft.com/office/drawing/2014/main" id="{279F8EB8-8D82-BC66-662A-674ED25E046A}"/>
              </a:ext>
            </a:extLst>
          </p:cNvPr>
          <p:cNvSpPr txBox="1"/>
          <p:nvPr/>
        </p:nvSpPr>
        <p:spPr>
          <a:xfrm>
            <a:off x="306889" y="239168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46;p17">
            <a:extLst>
              <a:ext uri="{FF2B5EF4-FFF2-40B4-BE49-F238E27FC236}">
                <a16:creationId xmlns:a16="http://schemas.microsoft.com/office/drawing/2014/main" id="{7D3CE251-CFD0-02BD-E50C-4131F035CD35}"/>
              </a:ext>
            </a:extLst>
          </p:cNvPr>
          <p:cNvSpPr txBox="1"/>
          <p:nvPr/>
        </p:nvSpPr>
        <p:spPr>
          <a:xfrm>
            <a:off x="2679736" y="317127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46;p17">
            <a:extLst>
              <a:ext uri="{FF2B5EF4-FFF2-40B4-BE49-F238E27FC236}">
                <a16:creationId xmlns:a16="http://schemas.microsoft.com/office/drawing/2014/main" id="{36802661-0EDF-A864-BDB0-D53789BED2CA}"/>
              </a:ext>
            </a:extLst>
          </p:cNvPr>
          <p:cNvSpPr txBox="1"/>
          <p:nvPr/>
        </p:nvSpPr>
        <p:spPr>
          <a:xfrm>
            <a:off x="6214653" y="5279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46;p17">
            <a:extLst>
              <a:ext uri="{FF2B5EF4-FFF2-40B4-BE49-F238E27FC236}">
                <a16:creationId xmlns:a16="http://schemas.microsoft.com/office/drawing/2014/main" id="{2A56A1B4-8D65-09E3-CF48-D87B3DBA7B6D}"/>
              </a:ext>
            </a:extLst>
          </p:cNvPr>
          <p:cNvSpPr txBox="1"/>
          <p:nvPr/>
        </p:nvSpPr>
        <p:spPr>
          <a:xfrm>
            <a:off x="7502634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74022A-9844-76D4-8BD0-6DFCF9A18605}"/>
              </a:ext>
            </a:extLst>
          </p:cNvPr>
          <p:cNvSpPr/>
          <p:nvPr/>
        </p:nvSpPr>
        <p:spPr>
          <a:xfrm>
            <a:off x="4975787" y="5341827"/>
            <a:ext cx="1122948" cy="320843"/>
          </a:xfrm>
          <a:prstGeom prst="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첨부파일 업로드</a:t>
            </a:r>
          </a:p>
        </p:txBody>
      </p:sp>
      <p:sp>
        <p:nvSpPr>
          <p:cNvPr id="62" name="Google Shape;146;p17">
            <a:extLst>
              <a:ext uri="{FF2B5EF4-FFF2-40B4-BE49-F238E27FC236}">
                <a16:creationId xmlns:a16="http://schemas.microsoft.com/office/drawing/2014/main" id="{985004C0-6590-E850-46D2-1BF93FA02189}"/>
              </a:ext>
            </a:extLst>
          </p:cNvPr>
          <p:cNvSpPr txBox="1"/>
          <p:nvPr/>
        </p:nvSpPr>
        <p:spPr>
          <a:xfrm>
            <a:off x="4885637" y="527786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052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15054"/>
              </p:ext>
            </p:extLst>
          </p:nvPr>
        </p:nvGraphicFramePr>
        <p:xfrm>
          <a:off x="331926" y="2600187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4994"/>
              </p:ext>
            </p:extLst>
          </p:nvPr>
        </p:nvGraphicFramePr>
        <p:xfrm>
          <a:off x="315884" y="4502924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10" name="Google Shape;146;p17">
            <a:extLst>
              <a:ext uri="{FF2B5EF4-FFF2-40B4-BE49-F238E27FC236}">
                <a16:creationId xmlns:a16="http://schemas.microsoft.com/office/drawing/2014/main" id="{77E5ED54-DA7A-780B-527F-E87B1C3D5782}"/>
              </a:ext>
            </a:extLst>
          </p:cNvPr>
          <p:cNvSpPr txBox="1"/>
          <p:nvPr/>
        </p:nvSpPr>
        <p:spPr>
          <a:xfrm>
            <a:off x="209688" y="248867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p17">
            <a:extLst>
              <a:ext uri="{FF2B5EF4-FFF2-40B4-BE49-F238E27FC236}">
                <a16:creationId xmlns:a16="http://schemas.microsoft.com/office/drawing/2014/main" id="{0DB07B71-1840-54C4-E402-7F6E263FBD46}"/>
              </a:ext>
            </a:extLst>
          </p:cNvPr>
          <p:cNvSpPr txBox="1"/>
          <p:nvPr/>
        </p:nvSpPr>
        <p:spPr>
          <a:xfrm>
            <a:off x="241776" y="440347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624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16303"/>
              </p:ext>
            </p:extLst>
          </p:nvPr>
        </p:nvGraphicFramePr>
        <p:xfrm>
          <a:off x="331928" y="2906145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24790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24790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24652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2484977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2451574"/>
            <a:ext cx="2339009" cy="315935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46;p17">
            <a:extLst>
              <a:ext uri="{FF2B5EF4-FFF2-40B4-BE49-F238E27FC236}">
                <a16:creationId xmlns:a16="http://schemas.microsoft.com/office/drawing/2014/main" id="{4CBB1A6D-69DA-DFB9-0006-1AD1F94C2C1B}"/>
              </a:ext>
            </a:extLst>
          </p:cNvPr>
          <p:cNvSpPr txBox="1"/>
          <p:nvPr/>
        </p:nvSpPr>
        <p:spPr>
          <a:xfrm>
            <a:off x="308764" y="2323437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6;p17">
            <a:extLst>
              <a:ext uri="{FF2B5EF4-FFF2-40B4-BE49-F238E27FC236}">
                <a16:creationId xmlns:a16="http://schemas.microsoft.com/office/drawing/2014/main" id="{5EAC9502-8A57-1653-B53A-C06473001005}"/>
              </a:ext>
            </a:extLst>
          </p:cNvPr>
          <p:cNvSpPr txBox="1"/>
          <p:nvPr/>
        </p:nvSpPr>
        <p:spPr>
          <a:xfrm>
            <a:off x="254509" y="285974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6838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4" y="1537975"/>
            <a:ext cx="29256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628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URQ001, URQ002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찾기 페이지로 이동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로그인 기능 시행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학생은 학번으로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를 대체한다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56B9395-5F61-4FAF-88F2-3F66FFB62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75" y="1063148"/>
            <a:ext cx="5534025" cy="5153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ACDF6-A034-C283-2DE6-F464E5F82029}"/>
              </a:ext>
            </a:extLst>
          </p:cNvPr>
          <p:cNvSpPr/>
          <p:nvPr/>
        </p:nvSpPr>
        <p:spPr>
          <a:xfrm>
            <a:off x="1365402" y="96429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546ED-59C8-C710-3F86-FE839D39C2BF}"/>
              </a:ext>
            </a:extLst>
          </p:cNvPr>
          <p:cNvSpPr/>
          <p:nvPr/>
        </p:nvSpPr>
        <p:spPr>
          <a:xfrm>
            <a:off x="2176367" y="43914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310AE-7312-D7FC-1B77-CB3B438B1AF2}"/>
              </a:ext>
            </a:extLst>
          </p:cNvPr>
          <p:cNvSpPr/>
          <p:nvPr/>
        </p:nvSpPr>
        <p:spPr>
          <a:xfrm>
            <a:off x="5060171" y="419378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3" y="1050000"/>
            <a:ext cx="191088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30765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891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515512" y="477585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515512" y="5221114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</a:rPr>
              <a:t>매칭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5512" y="5661820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21839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97446" y="3437783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033211" y="3365394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025226" y="3338428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/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거부사유 기입 영역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lang="en-US"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거부 사유를 적어서 지도교수 신청 현황의 거부사유로 보낸다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23470" y="100195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402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미 지정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4099187" y="3455890"/>
            <a:ext cx="727201" cy="4014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053056" y="3446661"/>
            <a:ext cx="727201" cy="402869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grpSp>
        <p:nvGrpSpPr>
          <p:cNvPr id="27" name="Google Shape;305;p24">
            <a:extLst>
              <a:ext uri="{FF2B5EF4-FFF2-40B4-BE49-F238E27FC236}">
                <a16:creationId xmlns:a16="http://schemas.microsoft.com/office/drawing/2014/main" id="{5B7AFDA7-1DA9-AB95-836E-BE1F8CD467F8}"/>
              </a:ext>
            </a:extLst>
          </p:cNvPr>
          <p:cNvGrpSpPr/>
          <p:nvPr/>
        </p:nvGrpSpPr>
        <p:grpSpPr>
          <a:xfrm>
            <a:off x="3009121" y="4080435"/>
            <a:ext cx="3934500" cy="1332642"/>
            <a:chOff x="1950830" y="3790076"/>
            <a:chExt cx="3934500" cy="1468800"/>
          </a:xfrm>
        </p:grpSpPr>
        <p:sp>
          <p:nvSpPr>
            <p:cNvPr id="28" name="Google Shape;306;p24">
              <a:extLst>
                <a:ext uri="{FF2B5EF4-FFF2-40B4-BE49-F238E27FC236}">
                  <a16:creationId xmlns:a16="http://schemas.microsoft.com/office/drawing/2014/main" id="{0DB1313C-F877-6856-995A-D745E3455CC1}"/>
                </a:ext>
              </a:extLst>
            </p:cNvPr>
            <p:cNvSpPr/>
            <p:nvPr/>
          </p:nvSpPr>
          <p:spPr>
            <a:xfrm>
              <a:off x="1950830" y="3790076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/>
                <a:t>거부 사유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적절한 교체 요청이 아님</a:t>
              </a:r>
              <a:endParaRPr sz="1400" dirty="0"/>
            </a:p>
          </p:txBody>
        </p:sp>
        <p:sp>
          <p:nvSpPr>
            <p:cNvPr id="29" name="Google Shape;307;p24">
              <a:extLst>
                <a:ext uri="{FF2B5EF4-FFF2-40B4-BE49-F238E27FC236}">
                  <a16:creationId xmlns:a16="http://schemas.microsoft.com/office/drawing/2014/main" id="{9D86CA59-6BE5-39D8-272D-EFF08CAA61DB}"/>
                </a:ext>
              </a:extLst>
            </p:cNvPr>
            <p:cNvSpPr/>
            <p:nvPr/>
          </p:nvSpPr>
          <p:spPr>
            <a:xfrm>
              <a:off x="5086221" y="4836544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</a:rPr>
                <a:t>완료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30" name="Google Shape;208;p17">
            <a:extLst>
              <a:ext uri="{FF2B5EF4-FFF2-40B4-BE49-F238E27FC236}">
                <a16:creationId xmlns:a16="http://schemas.microsoft.com/office/drawing/2014/main" id="{095FECF3-D5D8-F0F4-5E5E-63CD73381783}"/>
              </a:ext>
            </a:extLst>
          </p:cNvPr>
          <p:cNvSpPr txBox="1"/>
          <p:nvPr/>
        </p:nvSpPr>
        <p:spPr>
          <a:xfrm>
            <a:off x="2962717" y="404380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472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>
            <p:extLst>
              <p:ext uri="{D42A27DB-BD31-4B8C-83A1-F6EECF244321}">
                <p14:modId xmlns:p14="http://schemas.microsoft.com/office/powerpoint/2010/main" val="367719556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212307420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필요한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항목을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접수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신청페이지의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전송되고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접수되었다는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김영배</a:t>
                      </a:r>
                      <a:endParaRPr sz="1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현재 지도교수와 맞지 않음</a:t>
                      </a:r>
                      <a:endParaRPr sz="14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변경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신청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274093" y="605059"/>
            <a:ext cx="8131800" cy="2483700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90683" y="5802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282461" y="2588910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지도</a:t>
              </a:r>
              <a:r>
                <a:rPr lang="en-US" sz="1400" dirty="0"/>
                <a:t> </a:t>
              </a:r>
              <a:r>
                <a:rPr lang="en-US" sz="1400" dirty="0" err="1"/>
                <a:t>교수</a:t>
              </a:r>
              <a:r>
                <a:rPr lang="en-US" sz="1400" dirty="0"/>
                <a:t> </a:t>
              </a:r>
              <a:r>
                <a:rPr lang="en-US" sz="1400" dirty="0" err="1"/>
                <a:t>변경</a:t>
              </a:r>
              <a:r>
                <a:rPr lang="en-US" sz="1400" dirty="0"/>
                <a:t> </a:t>
              </a:r>
              <a:r>
                <a:rPr lang="en-US" sz="1400" dirty="0" err="1"/>
                <a:t>신청이</a:t>
              </a:r>
              <a:r>
                <a:rPr lang="en-US" sz="1400" dirty="0"/>
                <a:t> </a:t>
              </a:r>
              <a:r>
                <a:rPr lang="en-US" sz="1400" dirty="0" err="1"/>
                <a:t>접수되었습니다</a:t>
              </a:r>
              <a:r>
                <a:rPr lang="en-US" sz="1400" dirty="0"/>
                <a:t>.</a:t>
              </a:r>
              <a:endParaRPr sz="1400" dirty="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2218947" y="2562130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41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4"/>
          <p:cNvGraphicFramePr/>
          <p:nvPr/>
        </p:nvGraphicFramePr>
        <p:xfrm>
          <a:off x="98125" y="102021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현황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진행 상황과 승인여부를 표기하며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행정처에서 지도교수 교체를 거부 했을 경우</a:t>
                      </a:r>
                      <a:endParaRPr lang="en-US" altLang="ko-KR"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 사유를 확인 할 수 있다</a:t>
                      </a:r>
                      <a:r>
                        <a:rPr lang="en-US" altLang="ko-KR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302;p24">
            <a:extLst>
              <a:ext uri="{FF2B5EF4-FFF2-40B4-BE49-F238E27FC236}">
                <a16:creationId xmlns:a16="http://schemas.microsoft.com/office/drawing/2014/main" id="{D9C6F1BE-360B-1800-4C3D-CCC3020FB968}"/>
              </a:ext>
            </a:extLst>
          </p:cNvPr>
          <p:cNvSpPr/>
          <p:nvPr/>
        </p:nvSpPr>
        <p:spPr>
          <a:xfrm>
            <a:off x="318480" y="2913257"/>
            <a:ext cx="7940550" cy="1833922"/>
          </a:xfrm>
          <a:prstGeom prst="rect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44990" y="972680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김영배</a:t>
                      </a:r>
                      <a:r>
                        <a:rPr lang="en-US" sz="1200" dirty="0"/>
                        <a:t>(</a:t>
                      </a:r>
                      <a:r>
                        <a:rPr lang="ko-KR" altLang="en-US" sz="1200" dirty="0"/>
                        <a:t>변경신청</a:t>
                      </a:r>
                      <a:r>
                        <a:rPr lang="en-US" altLang="ko-KR" sz="1200" dirty="0"/>
                        <a:t>)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현재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지도교수와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맞지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않음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1574" y="601280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810000" y="5024379"/>
            <a:ext cx="1407300" cy="286500"/>
          </a:xfrm>
          <a:prstGeom prst="roundRect">
            <a:avLst>
              <a:gd name="adj" fmla="val 16667"/>
            </a:avLst>
          </a:prstGeom>
          <a:solidFill>
            <a:srgbClr val="5E5E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</a:rPr>
              <a:t>변경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신청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취소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45321" y="279894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728728" y="4942726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;p24">
            <a:extLst>
              <a:ext uri="{FF2B5EF4-FFF2-40B4-BE49-F238E27FC236}">
                <a16:creationId xmlns:a16="http://schemas.microsoft.com/office/drawing/2014/main" id="{C5F61A57-BDB5-4C1B-6CD4-7395DA35331A}"/>
              </a:ext>
            </a:extLst>
          </p:cNvPr>
          <p:cNvSpPr txBox="1"/>
          <p:nvPr/>
        </p:nvSpPr>
        <p:spPr>
          <a:xfrm>
            <a:off x="280833" y="3027859"/>
            <a:ext cx="205402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331A6C-7F67-4CEF-A407-57A51CB78A1A}"/>
              </a:ext>
            </a:extLst>
          </p:cNvPr>
          <p:cNvGraphicFramePr>
            <a:graphicFrameLocks noGrp="1"/>
          </p:cNvGraphicFramePr>
          <p:nvPr/>
        </p:nvGraphicFramePr>
        <p:xfrm>
          <a:off x="487032" y="3481318"/>
          <a:ext cx="5974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3010565701"/>
                    </a:ext>
                  </a:extLst>
                </a:gridCol>
                <a:gridCol w="1504408">
                  <a:extLst>
                    <a:ext uri="{9D8B030D-6E8A-4147-A177-3AD203B41FA5}">
                      <a16:colId xmlns:a16="http://schemas.microsoft.com/office/drawing/2014/main" val="426740912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382998738"/>
                    </a:ext>
                  </a:extLst>
                </a:gridCol>
                <a:gridCol w="2102695">
                  <a:extLst>
                    <a:ext uri="{9D8B030D-6E8A-4147-A177-3AD203B41FA5}">
                      <a16:colId xmlns:a16="http://schemas.microsoft.com/office/drawing/2014/main" val="407314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신청진행상황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접수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지정 지도교수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</a:rPr>
                        <a:t>미지정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승인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거부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15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62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194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9031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2413C7-7995-749B-2F58-C0AB342A6B78}"/>
              </a:ext>
            </a:extLst>
          </p:cNvPr>
          <p:cNvSpPr/>
          <p:nvPr/>
        </p:nvSpPr>
        <p:spPr>
          <a:xfrm>
            <a:off x="4398651" y="1289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594060-4DDB-87D6-B36A-AC519824191F}"/>
              </a:ext>
            </a:extLst>
          </p:cNvPr>
          <p:cNvSpPr/>
          <p:nvPr/>
        </p:nvSpPr>
        <p:spPr>
          <a:xfrm>
            <a:off x="4384244" y="385051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596F06-CFB2-AD43-0A98-9C54E93C53A2}"/>
              </a:ext>
            </a:extLst>
          </p:cNvPr>
          <p:cNvSpPr/>
          <p:nvPr/>
        </p:nvSpPr>
        <p:spPr>
          <a:xfrm>
            <a:off x="169546" y="37184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E526E-3542-0E5E-9D67-02359BCAD71F}"/>
              </a:ext>
            </a:extLst>
          </p:cNvPr>
          <p:cNvSpPr/>
          <p:nvPr/>
        </p:nvSpPr>
        <p:spPr>
          <a:xfrm>
            <a:off x="2750232" y="231988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4B45D2-471A-159B-5E35-36E031CC6567}"/>
              </a:ext>
            </a:extLst>
          </p:cNvPr>
          <p:cNvSpPr/>
          <p:nvPr/>
        </p:nvSpPr>
        <p:spPr>
          <a:xfrm>
            <a:off x="7143714" y="311052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F338BA-3C3A-B562-58BA-615F9A5FDE1A}"/>
              </a:ext>
            </a:extLst>
          </p:cNvPr>
          <p:cNvSpPr/>
          <p:nvPr/>
        </p:nvSpPr>
        <p:spPr>
          <a:xfrm>
            <a:off x="2887457" y="57227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AB4E5-C798-72BB-92D2-5B3EE3A38B26}"/>
              </a:ext>
            </a:extLst>
          </p:cNvPr>
          <p:cNvSpPr/>
          <p:nvPr/>
        </p:nvSpPr>
        <p:spPr>
          <a:xfrm>
            <a:off x="7105973" y="567269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E628F1-1E94-7439-CD2F-D700A78EC743}"/>
              </a:ext>
            </a:extLst>
          </p:cNvPr>
          <p:cNvSpPr/>
          <p:nvPr/>
        </p:nvSpPr>
        <p:spPr>
          <a:xfrm>
            <a:off x="162329" y="13347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102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4777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URQ035, URQ036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523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기본으로 설정을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안하면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전체 상담불가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날짜를 클릭하면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뜨면서 상담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가능한 시간을 설정할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 시간이 설정되지 않은 날짜는 다른 색을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부여하여 한눈에 구분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날짜를 클릭하면 시간 설정이 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하나라도 체크를 하여 저장하면 해당 날짜의 색이 바뀐다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5907"/>
              </p:ext>
            </p:extLst>
          </p:nvPr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15C5B0-B278-15DB-8C5B-FF6E94EC072C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F2FDA-3EE7-6B1F-7923-24B189213165}"/>
              </a:ext>
            </a:extLst>
          </p:cNvPr>
          <p:cNvSpPr txBox="1"/>
          <p:nvPr/>
        </p:nvSpPr>
        <p:spPr>
          <a:xfrm>
            <a:off x="4311940" y="259223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C797B4-2A94-9C0D-B515-F2DCFE8B2EBE}"/>
              </a:ext>
            </a:extLst>
          </p:cNvPr>
          <p:cNvSpPr/>
          <p:nvPr/>
        </p:nvSpPr>
        <p:spPr>
          <a:xfrm>
            <a:off x="4402179" y="2805636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09:00~10:00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11:00~12:00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13:00~14:00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15:00~16:00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7EDA604-5594-9ACD-E8C0-EF0BE82FB6DF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0944416-85CB-8916-43BA-9CE9C111AD94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B8B66-03AF-563F-C2AB-2B02108967F0}"/>
              </a:ext>
            </a:extLst>
          </p:cNvPr>
          <p:cNvSpPr/>
          <p:nvPr/>
        </p:nvSpPr>
        <p:spPr>
          <a:xfrm>
            <a:off x="6049820" y="2805636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80C66-59E6-A88C-882F-A91E6F4C5BB1}"/>
              </a:ext>
            </a:extLst>
          </p:cNvPr>
          <p:cNvSpPr/>
          <p:nvPr/>
        </p:nvSpPr>
        <p:spPr>
          <a:xfrm>
            <a:off x="6049820" y="2805636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0650618-FF71-9182-0B24-7C1C78B0AE36}"/>
              </a:ext>
            </a:extLst>
          </p:cNvPr>
          <p:cNvSpPr/>
          <p:nvPr/>
        </p:nvSpPr>
        <p:spPr>
          <a:xfrm>
            <a:off x="6077528" y="2842580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B849EF-3610-6A14-46FE-802D68467B5E}"/>
              </a:ext>
            </a:extLst>
          </p:cNvPr>
          <p:cNvSpPr/>
          <p:nvPr/>
        </p:nvSpPr>
        <p:spPr>
          <a:xfrm rot="10800000">
            <a:off x="6049820" y="3957725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B774851B-2465-9585-1F62-DC63075AB350}"/>
              </a:ext>
            </a:extLst>
          </p:cNvPr>
          <p:cNvSpPr/>
          <p:nvPr/>
        </p:nvSpPr>
        <p:spPr>
          <a:xfrm rot="10800000">
            <a:off x="6077528" y="3994669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64308-A4D3-81D3-7C34-7E9C8AD949E8}"/>
              </a:ext>
            </a:extLst>
          </p:cNvPr>
          <p:cNvSpPr/>
          <p:nvPr/>
        </p:nvSpPr>
        <p:spPr>
          <a:xfrm>
            <a:off x="6059055" y="3011057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7E0F78-A3B0-4B77-7DF4-F441F1AF15E5}"/>
              </a:ext>
            </a:extLst>
          </p:cNvPr>
          <p:cNvSpPr/>
          <p:nvPr/>
        </p:nvSpPr>
        <p:spPr>
          <a:xfrm>
            <a:off x="5811089" y="285404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1EA01A-E341-947A-4D97-C573F25870CD}"/>
              </a:ext>
            </a:extLst>
          </p:cNvPr>
          <p:cNvSpPr/>
          <p:nvPr/>
        </p:nvSpPr>
        <p:spPr>
          <a:xfrm>
            <a:off x="5811089" y="306744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148329-3DF6-2786-7505-2415A4545072}"/>
              </a:ext>
            </a:extLst>
          </p:cNvPr>
          <p:cNvSpPr/>
          <p:nvPr/>
        </p:nvSpPr>
        <p:spPr>
          <a:xfrm>
            <a:off x="5811089" y="3288011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F98DC6-EB49-A167-E4FB-5567A48EBD18}"/>
              </a:ext>
            </a:extLst>
          </p:cNvPr>
          <p:cNvSpPr/>
          <p:nvPr/>
        </p:nvSpPr>
        <p:spPr>
          <a:xfrm>
            <a:off x="5811089" y="3510648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0F0270-F7F4-D32F-DE90-B7758CDD8F88}"/>
              </a:ext>
            </a:extLst>
          </p:cNvPr>
          <p:cNvSpPr/>
          <p:nvPr/>
        </p:nvSpPr>
        <p:spPr>
          <a:xfrm>
            <a:off x="5811089" y="3732357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v</a:t>
            </a:r>
            <a:endParaRPr lang="ko-KR" altLang="en-US" sz="11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74513D-9C93-807E-29F5-DD9956203B54}"/>
              </a:ext>
            </a:extLst>
          </p:cNvPr>
          <p:cNvSpPr/>
          <p:nvPr/>
        </p:nvSpPr>
        <p:spPr>
          <a:xfrm>
            <a:off x="5811089" y="3964230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264550-F35D-A346-AC96-2B1540A5CD8D}"/>
              </a:ext>
            </a:extLst>
          </p:cNvPr>
          <p:cNvCxnSpPr/>
          <p:nvPr/>
        </p:nvCxnSpPr>
        <p:spPr>
          <a:xfrm>
            <a:off x="8802255" y="4626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4155241" y="23451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3597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상담신청이 완료된 상태면 검사항목은 안보이고 상담신청 현황을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상담이 신청되지 않은 상태이면 보이지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933938"/>
            <a:ext cx="5374888" cy="5221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2206157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246775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2467759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9651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96514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343928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3439286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9134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43241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4076247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40135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4447552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439742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5132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5167191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5167191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21184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507560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20280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진로탐색 문답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779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850786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75154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201374-C73D-70D7-331A-7000982604F2}"/>
              </a:ext>
            </a:extLst>
          </p:cNvPr>
          <p:cNvSpPr/>
          <p:nvPr/>
        </p:nvSpPr>
        <p:spPr>
          <a:xfrm>
            <a:off x="2085280" y="9766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67997A-836A-2EFF-457C-5BB0FA49E1D3}"/>
              </a:ext>
            </a:extLst>
          </p:cNvPr>
          <p:cNvSpPr txBox="1"/>
          <p:nvPr/>
        </p:nvSpPr>
        <p:spPr>
          <a:xfrm>
            <a:off x="2192807" y="10036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월 상담 신청 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0838B-82F7-9E4E-3C78-61B2F6158A7A}"/>
              </a:ext>
            </a:extLst>
          </p:cNvPr>
          <p:cNvSpPr/>
          <p:nvPr/>
        </p:nvSpPr>
        <p:spPr>
          <a:xfrm>
            <a:off x="2174488" y="1361996"/>
            <a:ext cx="4772722" cy="6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F5A417-7391-B0F4-73FA-BC7BE65AC44F}"/>
              </a:ext>
            </a:extLst>
          </p:cNvPr>
          <p:cNvSpPr txBox="1"/>
          <p:nvPr/>
        </p:nvSpPr>
        <p:spPr>
          <a:xfrm>
            <a:off x="2461263" y="1546018"/>
            <a:ext cx="420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</a:t>
            </a:r>
            <a:r>
              <a:rPr lang="ko-KR" altLang="en-US" sz="1000" dirty="0"/>
              <a:t>님은 </a:t>
            </a:r>
            <a:r>
              <a:rPr lang="en-US" altLang="ko-KR" sz="1000" dirty="0"/>
              <a:t>OO</a:t>
            </a:r>
            <a:r>
              <a:rPr lang="ko-KR" altLang="en-US" sz="1000" dirty="0"/>
              <a:t>월 </a:t>
            </a:r>
            <a:r>
              <a:rPr lang="en-US" altLang="ko-KR" sz="1000" dirty="0"/>
              <a:t>OO</a:t>
            </a:r>
            <a:r>
              <a:rPr lang="ko-KR" altLang="en-US" sz="1000" dirty="0"/>
              <a:t>일 </a:t>
            </a:r>
            <a:r>
              <a:rPr lang="en-US" altLang="ko-KR" sz="1000" dirty="0"/>
              <a:t>OO:OO</a:t>
            </a:r>
            <a:r>
              <a:rPr lang="ko-KR" altLang="en-US" sz="1000" dirty="0"/>
              <a:t> </a:t>
            </a:r>
            <a:r>
              <a:rPr lang="en-US" altLang="ko-KR" sz="1000" dirty="0"/>
              <a:t>O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상담신청이 완료되었습니다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201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교수가 설정한 상담가능 시간만 출력되고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B37DA727-C809-B157-8976-FEE51083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5529"/>
              </p:ext>
            </p:extLst>
          </p:nvPr>
        </p:nvGraphicFramePr>
        <p:xfrm>
          <a:off x="1224909" y="203459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103217" y="1892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FDBC0C-ECAB-8E0E-4AD8-F6CF6C1FE321}"/>
              </a:ext>
            </a:extLst>
          </p:cNvPr>
          <p:cNvSpPr/>
          <p:nvPr/>
        </p:nvSpPr>
        <p:spPr>
          <a:xfrm>
            <a:off x="4574012" y="2907540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57510-4FC0-701E-A141-374F67EA54ED}"/>
              </a:ext>
            </a:extLst>
          </p:cNvPr>
          <p:cNvSpPr txBox="1"/>
          <p:nvPr/>
        </p:nvSpPr>
        <p:spPr>
          <a:xfrm>
            <a:off x="4641124" y="305857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상담가능시간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FD631-3F7E-CA94-3FFB-E3D9013D3F0C}"/>
              </a:ext>
            </a:extLst>
          </p:cNvPr>
          <p:cNvSpPr/>
          <p:nvPr/>
        </p:nvSpPr>
        <p:spPr>
          <a:xfrm>
            <a:off x="4731363" y="3271980"/>
            <a:ext cx="1782872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10:00~11:00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14:00~15:00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5A50BB-2CEB-A14A-6605-D9F3BC7E89D2}"/>
              </a:ext>
            </a:extLst>
          </p:cNvPr>
          <p:cNvSpPr/>
          <p:nvPr/>
        </p:nvSpPr>
        <p:spPr>
          <a:xfrm>
            <a:off x="4879030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494238-147C-9D22-05BB-3B59FDB67F5D}"/>
              </a:ext>
            </a:extLst>
          </p:cNvPr>
          <p:cNvSpPr/>
          <p:nvPr/>
        </p:nvSpPr>
        <p:spPr>
          <a:xfrm>
            <a:off x="5691999" y="4832400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29CFA-69C6-DDE8-3630-B2F27F50CE11}"/>
              </a:ext>
            </a:extLst>
          </p:cNvPr>
          <p:cNvSpPr/>
          <p:nvPr/>
        </p:nvSpPr>
        <p:spPr>
          <a:xfrm>
            <a:off x="6379004" y="3271980"/>
            <a:ext cx="135231" cy="1292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6358DB-4958-39A2-643D-61B74B9CA691}"/>
              </a:ext>
            </a:extLst>
          </p:cNvPr>
          <p:cNvSpPr/>
          <p:nvPr/>
        </p:nvSpPr>
        <p:spPr>
          <a:xfrm>
            <a:off x="6379004" y="3271980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5AA8899-7BB3-C0FF-29AC-F807C34D9CFD}"/>
              </a:ext>
            </a:extLst>
          </p:cNvPr>
          <p:cNvSpPr/>
          <p:nvPr/>
        </p:nvSpPr>
        <p:spPr>
          <a:xfrm>
            <a:off x="6406712" y="3308924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139B4A-4FE5-BE6F-D998-B728D1E7F457}"/>
              </a:ext>
            </a:extLst>
          </p:cNvPr>
          <p:cNvSpPr/>
          <p:nvPr/>
        </p:nvSpPr>
        <p:spPr>
          <a:xfrm rot="10800000">
            <a:off x="6379004" y="4424069"/>
            <a:ext cx="140764" cy="14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D569E5E-AD67-F6A8-0D2D-E61F240A67C9}"/>
              </a:ext>
            </a:extLst>
          </p:cNvPr>
          <p:cNvSpPr/>
          <p:nvPr/>
        </p:nvSpPr>
        <p:spPr>
          <a:xfrm rot="10800000">
            <a:off x="6406712" y="4461013"/>
            <a:ext cx="88286" cy="761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F9A267-6E2D-A77A-C07D-B061FF8B0788}"/>
              </a:ext>
            </a:extLst>
          </p:cNvPr>
          <p:cNvSpPr/>
          <p:nvPr/>
        </p:nvSpPr>
        <p:spPr>
          <a:xfrm>
            <a:off x="6388239" y="3477401"/>
            <a:ext cx="125996" cy="1819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2D533B-89D5-543F-D293-347B47FD02F8}"/>
              </a:ext>
            </a:extLst>
          </p:cNvPr>
          <p:cNvSpPr/>
          <p:nvPr/>
        </p:nvSpPr>
        <p:spPr>
          <a:xfrm>
            <a:off x="6140273" y="3320384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2E3CA4-7F58-086D-79D7-6F8CBFB6CDCC}"/>
              </a:ext>
            </a:extLst>
          </p:cNvPr>
          <p:cNvSpPr/>
          <p:nvPr/>
        </p:nvSpPr>
        <p:spPr>
          <a:xfrm>
            <a:off x="6140273" y="3533785"/>
            <a:ext cx="135231" cy="135231"/>
          </a:xfrm>
          <a:prstGeom prst="rect">
            <a:avLst/>
          </a:prstGeom>
          <a:noFill/>
          <a:ln w="190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B5348-8F8D-1ABB-42A8-B8141EE24DE3}"/>
              </a:ext>
            </a:extLst>
          </p:cNvPr>
          <p:cNvSpPr/>
          <p:nvPr/>
        </p:nvSpPr>
        <p:spPr>
          <a:xfrm>
            <a:off x="4484425" y="281144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882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/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552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학생리스트에서 상담일지를 관리할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891221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1599236"/>
          <a:ext cx="5394382" cy="4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42633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17797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48213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1234545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학차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1990-00-00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입학일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2010-03-01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졸업일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hong@hong.com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4615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졸업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35/120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최종성적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6843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6636308" y="9507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0806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65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701330" y="1236718"/>
            <a:ext cx="2019284" cy="52084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701330" y="1410891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600535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770999" y="1450079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2812869" y="1236718"/>
            <a:ext cx="5415563" cy="5068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76" y="1382043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46" y="1366465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913057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322292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088" y="1403301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755384" y="13316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7004136" y="1731506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902789" y="162318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8780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E3E3C8-E02D-B038-8D98-71A587BB5AD0}"/>
              </a:ext>
            </a:extLst>
          </p:cNvPr>
          <p:cNvSpPr/>
          <p:nvPr/>
        </p:nvSpPr>
        <p:spPr>
          <a:xfrm>
            <a:off x="435469" y="886254"/>
            <a:ext cx="1744768" cy="5541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C2210F3-E930-FA07-C525-4295DD7F1C77}"/>
              </a:ext>
            </a:extLst>
          </p:cNvPr>
          <p:cNvSpPr/>
          <p:nvPr/>
        </p:nvSpPr>
        <p:spPr>
          <a:xfrm>
            <a:off x="522554" y="1060427"/>
            <a:ext cx="1507707" cy="5455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7D5B25-D302-0E04-6C0E-09969CA20924}"/>
              </a:ext>
            </a:extLst>
          </p:cNvPr>
          <p:cNvSpPr/>
          <p:nvPr/>
        </p:nvSpPr>
        <p:spPr>
          <a:xfrm>
            <a:off x="646718" y="1145973"/>
            <a:ext cx="374468" cy="37446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83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375051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756794"/>
            <a:ext cx="4169546" cy="9061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922704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759506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643630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424231"/>
            <a:ext cx="1127464" cy="378445"/>
          </a:xfrm>
          <a:prstGeom prst="roundRect">
            <a:avLst/>
          </a:prstGeom>
          <a:solidFill>
            <a:srgbClr val="5E5E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F54A5-6EDA-413C-D99B-F932A54D4DCC}"/>
              </a:ext>
            </a:extLst>
          </p:cNvPr>
          <p:cNvSpPr/>
          <p:nvPr/>
        </p:nvSpPr>
        <p:spPr>
          <a:xfrm>
            <a:off x="1935212" y="1276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F27104-B8BA-B1E4-6E54-69E70DB910CA}"/>
              </a:ext>
            </a:extLst>
          </p:cNvPr>
          <p:cNvSpPr/>
          <p:nvPr/>
        </p:nvSpPr>
        <p:spPr>
          <a:xfrm>
            <a:off x="5308033" y="53253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D8D238-2E4C-79F1-05E7-E4164E6E08D0}"/>
              </a:ext>
            </a:extLst>
          </p:cNvPr>
          <p:cNvSpPr/>
          <p:nvPr/>
        </p:nvSpPr>
        <p:spPr>
          <a:xfrm>
            <a:off x="2274664" y="4600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33F385-83CE-2CEB-8C09-F3A472C3921C}"/>
              </a:ext>
            </a:extLst>
          </p:cNvPr>
          <p:cNvSpPr/>
          <p:nvPr/>
        </p:nvSpPr>
        <p:spPr>
          <a:xfrm>
            <a:off x="2265951" y="37182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957CBD-5B94-AB8A-6037-1912E43AF60F}"/>
              </a:ext>
            </a:extLst>
          </p:cNvPr>
          <p:cNvSpPr/>
          <p:nvPr/>
        </p:nvSpPr>
        <p:spPr>
          <a:xfrm>
            <a:off x="2270047" y="285984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DE558B-7F18-1868-133F-4823084BE7C1}"/>
              </a:ext>
            </a:extLst>
          </p:cNvPr>
          <p:cNvSpPr/>
          <p:nvPr/>
        </p:nvSpPr>
        <p:spPr>
          <a:xfrm>
            <a:off x="2270047" y="17295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274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/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209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담당자를 지정한다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알림 세부 설정 가능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3072"/>
              </p:ext>
            </p:extLst>
          </p:nvPr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6992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69922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97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4024732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975973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764939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64876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8898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44" y="2481016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9006836" y="2663372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8A26E-5A48-C482-8118-645AA4CB7C80}"/>
              </a:ext>
            </a:extLst>
          </p:cNvPr>
          <p:cNvSpPr txBox="1"/>
          <p:nvPr/>
        </p:nvSpPr>
        <p:spPr>
          <a:xfrm>
            <a:off x="4311940" y="3418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담당자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91B91-728E-FFA5-CF88-41AE6E418411}"/>
              </a:ext>
            </a:extLst>
          </p:cNvPr>
          <p:cNvSpPr/>
          <p:nvPr/>
        </p:nvSpPr>
        <p:spPr>
          <a:xfrm>
            <a:off x="4972163" y="341839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김아무개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98EE0-E3B0-BFEC-D091-76CE773842DB}"/>
              </a:ext>
            </a:extLst>
          </p:cNvPr>
          <p:cNvSpPr/>
          <p:nvPr/>
        </p:nvSpPr>
        <p:spPr>
          <a:xfrm>
            <a:off x="4222353" y="33758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162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학사 일정을 교직원 및 학생에게 알림을 보낼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알림 최초 설정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미설정된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상태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OFF)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진입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설정된 알림이 없습니다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메시지가 빈화면에 표시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 상세 정보를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읽기 전용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알림대상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내용을 결정한다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저장 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종료되고 일정의 알림 아이콘이 활성상태로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8E1EBA8-BDE5-3C5A-5812-E85B03C1F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7120" r="15753" b="1802"/>
          <a:stretch/>
        </p:blipFill>
        <p:spPr>
          <a:xfrm>
            <a:off x="1324535" y="1158576"/>
            <a:ext cx="6475296" cy="467751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059240" y="12645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1100568" y="16017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1088804" y="32010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CF7BC-325E-11D4-0A78-6D3F13D661A6}"/>
              </a:ext>
            </a:extLst>
          </p:cNvPr>
          <p:cNvSpPr/>
          <p:nvPr/>
        </p:nvSpPr>
        <p:spPr>
          <a:xfrm>
            <a:off x="1290374" y="1601705"/>
            <a:ext cx="6509458" cy="1576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52888-839E-AA3C-4D6A-B6FEA48E5C83}"/>
              </a:ext>
            </a:extLst>
          </p:cNvPr>
          <p:cNvSpPr/>
          <p:nvPr/>
        </p:nvSpPr>
        <p:spPr>
          <a:xfrm>
            <a:off x="1245580" y="3178022"/>
            <a:ext cx="6554251" cy="21877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D79DF-28F0-291D-4A5D-3643A9DBF323}"/>
              </a:ext>
            </a:extLst>
          </p:cNvPr>
          <p:cNvSpPr/>
          <p:nvPr/>
        </p:nvSpPr>
        <p:spPr>
          <a:xfrm>
            <a:off x="3212047" y="54867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59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8850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" y="1906192"/>
            <a:ext cx="7754047" cy="436811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652848" y="27572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80733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8" y="2005045"/>
            <a:ext cx="5055544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832021" y="2649891"/>
            <a:ext cx="4876371" cy="33577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1008721" y="26498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신청현황을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8C196FA-4A71-CDB2-CA5A-F596D1FB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t="3912" r="17354" b="5699"/>
          <a:stretch/>
        </p:blipFill>
        <p:spPr>
          <a:xfrm>
            <a:off x="1105377" y="1814262"/>
            <a:ext cx="6808764" cy="4201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08EFA-EE2D-8B0B-36E4-B985CC79739C}"/>
              </a:ext>
            </a:extLst>
          </p:cNvPr>
          <p:cNvSpPr/>
          <p:nvPr/>
        </p:nvSpPr>
        <p:spPr>
          <a:xfrm>
            <a:off x="6617583" y="33075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91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18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5965</Words>
  <Application>Microsoft Office PowerPoint</Application>
  <PresentationFormat>와이드스크린</PresentationFormat>
  <Paragraphs>2900</Paragraphs>
  <Slides>62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Me</cp:lastModifiedBy>
  <cp:revision>97</cp:revision>
  <dcterms:created xsi:type="dcterms:W3CDTF">2022-03-17T06:40:34Z</dcterms:created>
  <dcterms:modified xsi:type="dcterms:W3CDTF">2022-08-08T23:04:51Z</dcterms:modified>
</cp:coreProperties>
</file>