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drawings/drawing2.xml" ContentType="application/vnd.openxmlformats-officedocument.drawingml.chartshapes+xml"/>
  <Override PartName="/ppt/drawings/drawing4.xml" ContentType="application/vnd.openxmlformats-officedocument.drawingml.chartshapes+xml"/>
  <Override PartName="/ppt/drawings/drawing1.xml" ContentType="application/vnd.openxmlformats-officedocument.drawingml.chartshapes+xml"/>
  <Override PartName="/ppt/drawings/drawing3.xml" ContentType="application/vnd.openxmlformats-officedocument.drawingml.chartshapes+xml"/>
  <Override PartName="/ppt/slides/slide18.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charts/chart4.xml" ContentType="application/vnd.openxmlformats-officedocument.drawingml.chart+xml"/>
  <Override PartName="/ppt/charts/chart3.xml" ContentType="application/vnd.openxmlformats-officedocument.drawingml.chart+xml"/>
  <Override PartName="/ppt/theme/theme1.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439" r:id="rId3"/>
    <p:sldId id="551" r:id="rId4"/>
    <p:sldId id="432" r:id="rId5"/>
    <p:sldId id="444" r:id="rId6"/>
    <p:sldId id="552" r:id="rId7"/>
    <p:sldId id="553" r:id="rId8"/>
    <p:sldId id="445" r:id="rId9"/>
    <p:sldId id="500" r:id="rId10"/>
    <p:sldId id="501" r:id="rId11"/>
    <p:sldId id="505" r:id="rId12"/>
    <p:sldId id="558" r:id="rId13"/>
    <p:sldId id="562" r:id="rId14"/>
    <p:sldId id="561" r:id="rId15"/>
    <p:sldId id="452" r:id="rId16"/>
    <p:sldId id="554" r:id="rId17"/>
    <p:sldId id="456" r:id="rId18"/>
    <p:sldId id="563" r:id="rId19"/>
    <p:sldId id="511" r:id="rId20"/>
    <p:sldId id="541" r:id="rId21"/>
    <p:sldId id="542" r:id="rId22"/>
    <p:sldId id="545" r:id="rId23"/>
    <p:sldId id="469" r:id="rId24"/>
    <p:sldId id="547" r:id="rId25"/>
    <p:sldId id="548" r:id="rId26"/>
    <p:sldId id="565" r:id="rId27"/>
    <p:sldId id="555" r:id="rId28"/>
    <p:sldId id="549" r:id="rId29"/>
    <p:sldId id="564" r:id="rId30"/>
  </p:sldIdLst>
  <p:sldSz cx="9144000" cy="6858000" type="screen4x3"/>
  <p:notesSz cx="6985000" cy="92837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64" autoAdjust="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Allen%20RA\0402\housing%20price2.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E:\Allen%20RA\0517\Data.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E:\Allen%20RA\0402\housing%20price2.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E:\Allen%20RA\0402\0402\stock%20performance.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57002317097723"/>
          <c:y val="3.4913583915218142E-2"/>
          <c:w val="0.83635566090564373"/>
          <c:h val="0.81057519932649924"/>
        </c:manualLayout>
      </c:layout>
      <c:lineChart>
        <c:grouping val="standard"/>
        <c:varyColors val="0"/>
        <c:ser>
          <c:idx val="0"/>
          <c:order val="0"/>
          <c:tx>
            <c:strRef>
              <c:f>Yearly!$M$1</c:f>
              <c:strCache>
                <c:ptCount val="1"/>
                <c:pt idx="0">
                  <c:v>U.S.</c:v>
                </c:pt>
              </c:strCache>
            </c:strRef>
          </c:tx>
          <c:spPr>
            <a:ln>
              <a:solidFill>
                <a:srgbClr val="00B0F0"/>
              </a:solidFill>
            </a:ln>
          </c:spPr>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Yearly!$M$2:$M$19</c:f>
              <c:numCache>
                <c:formatCode>General</c:formatCode>
                <c:ptCount val="18"/>
                <c:pt idx="0">
                  <c:v>100</c:v>
                </c:pt>
                <c:pt idx="1">
                  <c:v>104.4134250230935</c:v>
                </c:pt>
                <c:pt idx="2">
                  <c:v>109.70440316124397</c:v>
                </c:pt>
                <c:pt idx="3">
                  <c:v>115.10828286975266</c:v>
                </c:pt>
                <c:pt idx="4">
                  <c:v>123.25772349379042</c:v>
                </c:pt>
                <c:pt idx="5">
                  <c:v>132.01785897567487</c:v>
                </c:pt>
                <c:pt idx="6">
                  <c:v>140.87036846967052</c:v>
                </c:pt>
                <c:pt idx="7">
                  <c:v>150.63635430565532</c:v>
                </c:pt>
                <c:pt idx="8">
                  <c:v>166.11926511341474</c:v>
                </c:pt>
                <c:pt idx="9">
                  <c:v>184.71210099558658</c:v>
                </c:pt>
                <c:pt idx="10">
                  <c:v>193.19511444113721</c:v>
                </c:pt>
                <c:pt idx="11">
                  <c:v>191.33223853022682</c:v>
                </c:pt>
                <c:pt idx="12">
                  <c:v>178.5487016319409</c:v>
                </c:pt>
                <c:pt idx="13">
                  <c:v>169.59868623627221</c:v>
                </c:pt>
                <c:pt idx="14">
                  <c:v>166.67864107564407</c:v>
                </c:pt>
                <c:pt idx="15">
                  <c:v>161.71610386944474</c:v>
                </c:pt>
                <c:pt idx="16">
                  <c:v>162.75787745047725</c:v>
                </c:pt>
                <c:pt idx="17" formatCode="0.0000">
                  <c:v>171.52137950887382</c:v>
                </c:pt>
              </c:numCache>
            </c:numRef>
          </c:val>
          <c:smooth val="0"/>
        </c:ser>
        <c:ser>
          <c:idx val="1"/>
          <c:order val="1"/>
          <c:tx>
            <c:strRef>
              <c:f>Yearly!$Q$1</c:f>
              <c:strCache>
                <c:ptCount val="1"/>
                <c:pt idx="0">
                  <c:v>Ireland</c:v>
                </c:pt>
              </c:strCache>
            </c:strRef>
          </c:tx>
          <c:spPr>
            <a:ln>
              <a:solidFill>
                <a:schemeClr val="tx1"/>
              </a:solidFill>
            </a:ln>
          </c:spPr>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Yearly!$Q$2:$Q$19</c:f>
              <c:numCache>
                <c:formatCode>General</c:formatCode>
                <c:ptCount val="18"/>
                <c:pt idx="0">
                  <c:v>100</c:v>
                </c:pt>
                <c:pt idx="1">
                  <c:v>118.40670859538783</c:v>
                </c:pt>
                <c:pt idx="2">
                  <c:v>153.29140461215931</c:v>
                </c:pt>
                <c:pt idx="3">
                  <c:v>181.00628930817609</c:v>
                </c:pt>
                <c:pt idx="4">
                  <c:v>219.2872117400419</c:v>
                </c:pt>
                <c:pt idx="5">
                  <c:v>229.39203354297692</c:v>
                </c:pt>
                <c:pt idx="6">
                  <c:v>259.66457023060792</c:v>
                </c:pt>
                <c:pt idx="7">
                  <c:v>294.92662473794547</c:v>
                </c:pt>
                <c:pt idx="8">
                  <c:v>320.71278825995802</c:v>
                </c:pt>
                <c:pt idx="9">
                  <c:v>355.47169811320748</c:v>
                </c:pt>
                <c:pt idx="10">
                  <c:v>408.05031446540869</c:v>
                </c:pt>
                <c:pt idx="11">
                  <c:v>419.11949685534591</c:v>
                </c:pt>
                <c:pt idx="12">
                  <c:v>373.0817610062893</c:v>
                </c:pt>
                <c:pt idx="13">
                  <c:v>301.88679245283015</c:v>
                </c:pt>
                <c:pt idx="14">
                  <c:v>268.55345911949678</c:v>
                </c:pt>
                <c:pt idx="15">
                  <c:v>226.07966457023059</c:v>
                </c:pt>
                <c:pt idx="16">
                  <c:v>212.20125786163518</c:v>
                </c:pt>
                <c:pt idx="17" formatCode="0.0000">
                  <c:v>213.73356368472028</c:v>
                </c:pt>
              </c:numCache>
            </c:numRef>
          </c:val>
          <c:smooth val="0"/>
        </c:ser>
        <c:ser>
          <c:idx val="2"/>
          <c:order val="2"/>
          <c:tx>
            <c:strRef>
              <c:f>Yearly!$T$1</c:f>
              <c:strCache>
                <c:ptCount val="1"/>
                <c:pt idx="0">
                  <c:v>Spain</c:v>
                </c:pt>
              </c:strCache>
            </c:strRef>
          </c:tx>
          <c:spPr>
            <a:ln>
              <a:solidFill>
                <a:srgbClr val="FF0000"/>
              </a:solidFill>
            </a:ln>
          </c:spPr>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Yearly!$T$2:$T$19</c:f>
              <c:numCache>
                <c:formatCode>General</c:formatCode>
                <c:ptCount val="18"/>
                <c:pt idx="0">
                  <c:v>100</c:v>
                </c:pt>
                <c:pt idx="1">
                  <c:v>101.28550074738416</c:v>
                </c:pt>
                <c:pt idx="2">
                  <c:v>109.05829596412553</c:v>
                </c:pt>
                <c:pt idx="3">
                  <c:v>119.46188340807173</c:v>
                </c:pt>
                <c:pt idx="4">
                  <c:v>128.66965620328847</c:v>
                </c:pt>
                <c:pt idx="5">
                  <c:v>143.07922272047833</c:v>
                </c:pt>
                <c:pt idx="6">
                  <c:v>167.86248131539608</c:v>
                </c:pt>
                <c:pt idx="7">
                  <c:v>198.8340807174888</c:v>
                </c:pt>
                <c:pt idx="8">
                  <c:v>233.12406576980567</c:v>
                </c:pt>
                <c:pt idx="9">
                  <c:v>262.81016442451414</c:v>
                </c:pt>
                <c:pt idx="10">
                  <c:v>286.72645739910314</c:v>
                </c:pt>
                <c:pt idx="11">
                  <c:v>301.04633781763829</c:v>
                </c:pt>
                <c:pt idx="12">
                  <c:v>284.78325859491787</c:v>
                </c:pt>
                <c:pt idx="13">
                  <c:v>272.40657698056799</c:v>
                </c:pt>
                <c:pt idx="14">
                  <c:v>267.20478325859489</c:v>
                </c:pt>
                <c:pt idx="15">
                  <c:v>237.36920777279522</c:v>
                </c:pt>
                <c:pt idx="16">
                  <c:v>207.02541106128547</c:v>
                </c:pt>
                <c:pt idx="17" formatCode="0.0000">
                  <c:v>192.38415545590425</c:v>
                </c:pt>
              </c:numCache>
            </c:numRef>
          </c:val>
          <c:smooth val="0"/>
        </c:ser>
        <c:dLbls>
          <c:showLegendKey val="0"/>
          <c:showVal val="0"/>
          <c:showCatName val="0"/>
          <c:showSerName val="0"/>
          <c:showPercent val="0"/>
          <c:showBubbleSize val="0"/>
        </c:dLbls>
        <c:marker val="1"/>
        <c:smooth val="0"/>
        <c:axId val="45198720"/>
        <c:axId val="45757184"/>
      </c:lineChart>
      <c:catAx>
        <c:axId val="45198720"/>
        <c:scaling>
          <c:orientation val="minMax"/>
        </c:scaling>
        <c:delete val="0"/>
        <c:axPos val="b"/>
        <c:numFmt formatCode="General" sourceLinked="1"/>
        <c:majorTickMark val="out"/>
        <c:minorTickMark val="none"/>
        <c:tickLblPos val="nextTo"/>
        <c:crossAx val="45757184"/>
        <c:crosses val="autoZero"/>
        <c:auto val="1"/>
        <c:lblAlgn val="ctr"/>
        <c:lblOffset val="100"/>
        <c:noMultiLvlLbl val="0"/>
      </c:catAx>
      <c:valAx>
        <c:axId val="45757184"/>
        <c:scaling>
          <c:orientation val="minMax"/>
        </c:scaling>
        <c:delete val="0"/>
        <c:axPos val="l"/>
        <c:majorGridlines/>
        <c:numFmt formatCode="General" sourceLinked="1"/>
        <c:majorTickMark val="out"/>
        <c:minorTickMark val="none"/>
        <c:tickLblPos val="nextTo"/>
        <c:txPr>
          <a:bodyPr/>
          <a:lstStyle/>
          <a:p>
            <a:pPr>
              <a:defRPr sz="1100"/>
            </a:pPr>
            <a:endParaRPr lang="en-US"/>
          </a:p>
        </c:txPr>
        <c:crossAx val="45198720"/>
        <c:crosses val="autoZero"/>
        <c:crossBetween val="between"/>
      </c:valAx>
    </c:plotArea>
    <c:legend>
      <c:legendPos val="b"/>
      <c:layout/>
      <c:overlay val="0"/>
      <c:txPr>
        <a:bodyPr/>
        <a:lstStyle/>
        <a:p>
          <a:pPr>
            <a:defRPr sz="12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16781055553401"/>
          <c:y val="0.1500071177543485"/>
          <c:w val="0.66855638581515142"/>
          <c:h val="0.74881511633079767"/>
        </c:manualLayout>
      </c:layout>
      <c:lineChart>
        <c:grouping val="standard"/>
        <c:varyColors val="0"/>
        <c:ser>
          <c:idx val="0"/>
          <c:order val="0"/>
          <c:tx>
            <c:strRef>
              <c:f>P.48!$N$23</c:f>
              <c:strCache>
                <c:ptCount val="1"/>
                <c:pt idx="0">
                  <c:v>Composite-10</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P.48!$N$24:$N$41</c:f>
              <c:numCache>
                <c:formatCode>General</c:formatCode>
                <c:ptCount val="18"/>
                <c:pt idx="0">
                  <c:v>100</c:v>
                </c:pt>
                <c:pt idx="1">
                  <c:v>103.41145889277965</c:v>
                </c:pt>
                <c:pt idx="2">
                  <c:v>112.06470600872198</c:v>
                </c:pt>
                <c:pt idx="3">
                  <c:v>122.63421340952543</c:v>
                </c:pt>
                <c:pt idx="4">
                  <c:v>138.43154525338886</c:v>
                </c:pt>
                <c:pt idx="5">
                  <c:v>154.71868353777737</c:v>
                </c:pt>
                <c:pt idx="6">
                  <c:v>171.8189434789146</c:v>
                </c:pt>
                <c:pt idx="7">
                  <c:v>194.97411329996339</c:v>
                </c:pt>
                <c:pt idx="8">
                  <c:v>230.59464220498828</c:v>
                </c:pt>
                <c:pt idx="9">
                  <c:v>269.59762830565631</c:v>
                </c:pt>
                <c:pt idx="10">
                  <c:v>289.45197533781595</c:v>
                </c:pt>
                <c:pt idx="11">
                  <c:v>276.63752175127269</c:v>
                </c:pt>
                <c:pt idx="12">
                  <c:v>230.36585103869035</c:v>
                </c:pt>
                <c:pt idx="13">
                  <c:v>200.54029087628084</c:v>
                </c:pt>
                <c:pt idx="14">
                  <c:v>204.77776106898096</c:v>
                </c:pt>
                <c:pt idx="15">
                  <c:v>197.70349524157334</c:v>
                </c:pt>
                <c:pt idx="16">
                  <c:v>198.32864293540132</c:v>
                </c:pt>
                <c:pt idx="17">
                  <c:v>221.53537132913698</c:v>
                </c:pt>
              </c:numCache>
            </c:numRef>
          </c:val>
          <c:smooth val="0"/>
        </c:ser>
        <c:ser>
          <c:idx val="1"/>
          <c:order val="1"/>
          <c:tx>
            <c:strRef>
              <c:f>P.48!$O$23</c:f>
              <c:strCache>
                <c:ptCount val="1"/>
                <c:pt idx="0">
                  <c:v>MA-Boston</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P.48!$O$24:$O$41</c:f>
              <c:numCache>
                <c:formatCode>General</c:formatCode>
                <c:ptCount val="18"/>
                <c:pt idx="0">
                  <c:v>100</c:v>
                </c:pt>
                <c:pt idx="1">
                  <c:v>106.04444342046146</c:v>
                </c:pt>
                <c:pt idx="2">
                  <c:v>116.07128457382467</c:v>
                </c:pt>
                <c:pt idx="3">
                  <c:v>130.93644521755158</c:v>
                </c:pt>
                <c:pt idx="4">
                  <c:v>149.68262928104866</c:v>
                </c:pt>
                <c:pt idx="5">
                  <c:v>173.03212874537761</c:v>
                </c:pt>
                <c:pt idx="6">
                  <c:v>192.92798967825166</c:v>
                </c:pt>
                <c:pt idx="7">
                  <c:v>211.87577038718067</c:v>
                </c:pt>
                <c:pt idx="8">
                  <c:v>231.83383828493083</c:v>
                </c:pt>
                <c:pt idx="9">
                  <c:v>248.35209142119865</c:v>
                </c:pt>
                <c:pt idx="10">
                  <c:v>243.72804036540825</c:v>
                </c:pt>
                <c:pt idx="11">
                  <c:v>234.0076261131014</c:v>
                </c:pt>
                <c:pt idx="12">
                  <c:v>220.74832674784287</c:v>
                </c:pt>
                <c:pt idx="13">
                  <c:v>209.8701717603418</c:v>
                </c:pt>
                <c:pt idx="14">
                  <c:v>213.83413779994686</c:v>
                </c:pt>
                <c:pt idx="15">
                  <c:v>209.54876910848191</c:v>
                </c:pt>
                <c:pt idx="16">
                  <c:v>210.53486469985131</c:v>
                </c:pt>
                <c:pt idx="17">
                  <c:v>225.71682007211388</c:v>
                </c:pt>
              </c:numCache>
            </c:numRef>
          </c:val>
          <c:smooth val="0"/>
        </c:ser>
        <c:ser>
          <c:idx val="2"/>
          <c:order val="2"/>
          <c:tx>
            <c:strRef>
              <c:f>P.48!$P$23</c:f>
              <c:strCache>
                <c:ptCount val="1"/>
                <c:pt idx="0">
                  <c:v>IL-Chicago</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P.48!$P$24:$P$41</c:f>
              <c:numCache>
                <c:formatCode>General</c:formatCode>
                <c:ptCount val="18"/>
                <c:pt idx="0">
                  <c:v>100</c:v>
                </c:pt>
                <c:pt idx="1">
                  <c:v>102.76491832480205</c:v>
                </c:pt>
                <c:pt idx="2">
                  <c:v>107.48534348604819</c:v>
                </c:pt>
                <c:pt idx="3">
                  <c:v>113.17275601186225</c:v>
                </c:pt>
                <c:pt idx="4">
                  <c:v>123.27816546445736</c:v>
                </c:pt>
                <c:pt idx="5">
                  <c:v>133.24948861245142</c:v>
                </c:pt>
                <c:pt idx="6">
                  <c:v>142.84204241825142</c:v>
                </c:pt>
                <c:pt idx="7">
                  <c:v>154.72091452732133</c:v>
                </c:pt>
                <c:pt idx="8">
                  <c:v>167.88192575337916</c:v>
                </c:pt>
                <c:pt idx="9">
                  <c:v>183.73738658941213</c:v>
                </c:pt>
                <c:pt idx="10">
                  <c:v>195.88443130768408</c:v>
                </c:pt>
                <c:pt idx="11">
                  <c:v>193.84964716705989</c:v>
                </c:pt>
                <c:pt idx="12">
                  <c:v>174.3503665351904</c:v>
                </c:pt>
                <c:pt idx="13">
                  <c:v>149.66674170279828</c:v>
                </c:pt>
                <c:pt idx="14">
                  <c:v>144.06545760621694</c:v>
                </c:pt>
                <c:pt idx="15">
                  <c:v>134.28107229894403</c:v>
                </c:pt>
                <c:pt idx="16">
                  <c:v>130.53937928807028</c:v>
                </c:pt>
                <c:pt idx="17">
                  <c:v>141.58045667642142</c:v>
                </c:pt>
              </c:numCache>
            </c:numRef>
          </c:val>
          <c:smooth val="0"/>
        </c:ser>
        <c:ser>
          <c:idx val="3"/>
          <c:order val="3"/>
          <c:tx>
            <c:strRef>
              <c:f>P.48!$Q$23</c:f>
              <c:strCache>
                <c:ptCount val="1"/>
                <c:pt idx="0">
                  <c:v>CO-Denver</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P.48!$Q$24:$Q$41</c:f>
              <c:numCache>
                <c:formatCode>General</c:formatCode>
                <c:ptCount val="18"/>
                <c:pt idx="0">
                  <c:v>100</c:v>
                </c:pt>
                <c:pt idx="1">
                  <c:v>105.70011125490998</c:v>
                </c:pt>
                <c:pt idx="2">
                  <c:v>113.99654882728245</c:v>
                </c:pt>
                <c:pt idx="3">
                  <c:v>128.29394001316899</c:v>
                </c:pt>
                <c:pt idx="4">
                  <c:v>146.28544831187708</c:v>
                </c:pt>
                <c:pt idx="5">
                  <c:v>162.95325023272713</c:v>
                </c:pt>
                <c:pt idx="6">
                  <c:v>169.10405739845154</c:v>
                </c:pt>
                <c:pt idx="7">
                  <c:v>171.57096473900506</c:v>
                </c:pt>
                <c:pt idx="8">
                  <c:v>177.28015802738238</c:v>
                </c:pt>
                <c:pt idx="9">
                  <c:v>184.59914174783739</c:v>
                </c:pt>
                <c:pt idx="10">
                  <c:v>188.46241173398727</c:v>
                </c:pt>
                <c:pt idx="11">
                  <c:v>185.27575324115071</c:v>
                </c:pt>
                <c:pt idx="12">
                  <c:v>176.23458892446018</c:v>
                </c:pt>
                <c:pt idx="13">
                  <c:v>171.24741729673275</c:v>
                </c:pt>
                <c:pt idx="14">
                  <c:v>172.63810367141198</c:v>
                </c:pt>
                <c:pt idx="15">
                  <c:v>168.99393774266059</c:v>
                </c:pt>
                <c:pt idx="16">
                  <c:v>176.72388347751061</c:v>
                </c:pt>
                <c:pt idx="17">
                  <c:v>193.65392911472878</c:v>
                </c:pt>
              </c:numCache>
            </c:numRef>
          </c:val>
          <c:smooth val="0"/>
        </c:ser>
        <c:ser>
          <c:idx val="4"/>
          <c:order val="4"/>
          <c:tx>
            <c:strRef>
              <c:f>P.48!$R$23</c:f>
              <c:strCache>
                <c:ptCount val="1"/>
                <c:pt idx="0">
                  <c:v>NV-las Begas</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P.48!$R$24:$R$41</c:f>
              <c:numCache>
                <c:formatCode>General</c:formatCode>
                <c:ptCount val="18"/>
                <c:pt idx="0">
                  <c:v>100</c:v>
                </c:pt>
                <c:pt idx="1">
                  <c:v>102.60377989009358</c:v>
                </c:pt>
                <c:pt idx="2">
                  <c:v>105.31987969701473</c:v>
                </c:pt>
                <c:pt idx="3">
                  <c:v>109.11833506609238</c:v>
                </c:pt>
                <c:pt idx="4">
                  <c:v>114.55146294371008</c:v>
                </c:pt>
                <c:pt idx="5">
                  <c:v>122.26255012624389</c:v>
                </c:pt>
                <c:pt idx="6">
                  <c:v>130.56308480617858</c:v>
                </c:pt>
                <c:pt idx="7">
                  <c:v>144.69682905094314</c:v>
                </c:pt>
                <c:pt idx="8">
                  <c:v>204.68216248329131</c:v>
                </c:pt>
                <c:pt idx="9">
                  <c:v>244.90754492796677</c:v>
                </c:pt>
                <c:pt idx="10">
                  <c:v>259.76811970889651</c:v>
                </c:pt>
                <c:pt idx="11">
                  <c:v>243.10300014852226</c:v>
                </c:pt>
                <c:pt idx="12">
                  <c:v>174.7697905836923</c:v>
                </c:pt>
                <c:pt idx="13">
                  <c:v>122.7647408287539</c:v>
                </c:pt>
                <c:pt idx="14">
                  <c:v>113.33172434278926</c:v>
                </c:pt>
                <c:pt idx="15">
                  <c:v>105.94831427298381</c:v>
                </c:pt>
                <c:pt idx="16">
                  <c:v>105.67447645923068</c:v>
                </c:pt>
                <c:pt idx="17">
                  <c:v>131.29826971632264</c:v>
                </c:pt>
              </c:numCache>
            </c:numRef>
          </c:val>
          <c:smooth val="0"/>
        </c:ser>
        <c:ser>
          <c:idx val="5"/>
          <c:order val="5"/>
          <c:tx>
            <c:strRef>
              <c:f>P.48!$S$23</c:f>
              <c:strCache>
                <c:ptCount val="1"/>
                <c:pt idx="0">
                  <c:v>CA-Los Angeles</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P.48!$S$24:$S$41</c:f>
              <c:numCache>
                <c:formatCode>General</c:formatCode>
                <c:ptCount val="18"/>
                <c:pt idx="0">
                  <c:v>100</c:v>
                </c:pt>
                <c:pt idx="1">
                  <c:v>103.42310115190787</c:v>
                </c:pt>
                <c:pt idx="2">
                  <c:v>117.45072894168469</c:v>
                </c:pt>
                <c:pt idx="3">
                  <c:v>129.75049496040316</c:v>
                </c:pt>
                <c:pt idx="4">
                  <c:v>143.08292836573074</c:v>
                </c:pt>
                <c:pt idx="5">
                  <c:v>157.25229481641475</c:v>
                </c:pt>
                <c:pt idx="6">
                  <c:v>178.82131929445646</c:v>
                </c:pt>
                <c:pt idx="7">
                  <c:v>212.91284197264218</c:v>
                </c:pt>
                <c:pt idx="8">
                  <c:v>273.63885889128869</c:v>
                </c:pt>
                <c:pt idx="9">
                  <c:v>328.38710403167744</c:v>
                </c:pt>
                <c:pt idx="10">
                  <c:v>366.27182325413969</c:v>
                </c:pt>
                <c:pt idx="11">
                  <c:v>347.06061015118786</c:v>
                </c:pt>
                <c:pt idx="12">
                  <c:v>262.82172426205904</c:v>
                </c:pt>
                <c:pt idx="13">
                  <c:v>222.53082253419728</c:v>
                </c:pt>
                <c:pt idx="14">
                  <c:v>234.31875449964002</c:v>
                </c:pt>
                <c:pt idx="15">
                  <c:v>226.30377069834418</c:v>
                </c:pt>
                <c:pt idx="16">
                  <c:v>227.91914146868248</c:v>
                </c:pt>
                <c:pt idx="17">
                  <c:v>271.62976961843054</c:v>
                </c:pt>
              </c:numCache>
            </c:numRef>
          </c:val>
          <c:smooth val="0"/>
        </c:ser>
        <c:ser>
          <c:idx val="6"/>
          <c:order val="6"/>
          <c:tx>
            <c:strRef>
              <c:f>P.48!$T$23</c:f>
              <c:strCache>
                <c:ptCount val="1"/>
                <c:pt idx="0">
                  <c:v>FL-Miami</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P.48!$T$24:$T$41</c:f>
              <c:numCache>
                <c:formatCode>General</c:formatCode>
                <c:ptCount val="18"/>
                <c:pt idx="0">
                  <c:v>100</c:v>
                </c:pt>
                <c:pt idx="1">
                  <c:v>101.41895873329658</c:v>
                </c:pt>
                <c:pt idx="2">
                  <c:v>105.14835864585905</c:v>
                </c:pt>
                <c:pt idx="3">
                  <c:v>110.19027162652775</c:v>
                </c:pt>
                <c:pt idx="4">
                  <c:v>118.33051379041606</c:v>
                </c:pt>
                <c:pt idx="5">
                  <c:v>133.09414738922999</c:v>
                </c:pt>
                <c:pt idx="6">
                  <c:v>151.20416658746598</c:v>
                </c:pt>
                <c:pt idx="7">
                  <c:v>174.28006614837764</c:v>
                </c:pt>
                <c:pt idx="8">
                  <c:v>207.56809671349004</c:v>
                </c:pt>
                <c:pt idx="9">
                  <c:v>269.03381550685242</c:v>
                </c:pt>
                <c:pt idx="10">
                  <c:v>315.50305080879701</c:v>
                </c:pt>
                <c:pt idx="11">
                  <c:v>296.81423330608817</c:v>
                </c:pt>
                <c:pt idx="12">
                  <c:v>217.98456537854736</c:v>
                </c:pt>
                <c:pt idx="13">
                  <c:v>170.1609990686004</c:v>
                </c:pt>
                <c:pt idx="14">
                  <c:v>166.53234237487874</c:v>
                </c:pt>
                <c:pt idx="15">
                  <c:v>158.45292630538495</c:v>
                </c:pt>
                <c:pt idx="16">
                  <c:v>166.48862361953272</c:v>
                </c:pt>
                <c:pt idx="17">
                  <c:v>189.34592940371411</c:v>
                </c:pt>
              </c:numCache>
            </c:numRef>
          </c:val>
          <c:smooth val="0"/>
        </c:ser>
        <c:ser>
          <c:idx val="7"/>
          <c:order val="7"/>
          <c:tx>
            <c:strRef>
              <c:f>P.48!$U$23</c:f>
              <c:strCache>
                <c:ptCount val="1"/>
                <c:pt idx="0">
                  <c:v>NY-New York</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P.48!$U$24:$U$41</c:f>
              <c:numCache>
                <c:formatCode>General</c:formatCode>
                <c:ptCount val="18"/>
                <c:pt idx="0">
                  <c:v>100</c:v>
                </c:pt>
                <c:pt idx="1">
                  <c:v>102.48531736476794</c:v>
                </c:pt>
                <c:pt idx="2">
                  <c:v>109.05664722940503</c:v>
                </c:pt>
                <c:pt idx="3">
                  <c:v>118.7403816961715</c:v>
                </c:pt>
                <c:pt idx="4">
                  <c:v>133.37590686864667</c:v>
                </c:pt>
                <c:pt idx="5">
                  <c:v>149.47812522900722</c:v>
                </c:pt>
                <c:pt idx="6">
                  <c:v>168.52733953790263</c:v>
                </c:pt>
                <c:pt idx="7">
                  <c:v>192.82356759246647</c:v>
                </c:pt>
                <c:pt idx="8">
                  <c:v>218.91416547146693</c:v>
                </c:pt>
                <c:pt idx="9">
                  <c:v>250.63807958459387</c:v>
                </c:pt>
                <c:pt idx="10">
                  <c:v>269.53968237350944</c:v>
                </c:pt>
                <c:pt idx="11">
                  <c:v>262.06488625537838</c:v>
                </c:pt>
                <c:pt idx="12">
                  <c:v>242.60947854398503</c:v>
                </c:pt>
                <c:pt idx="13">
                  <c:v>218.73095968425784</c:v>
                </c:pt>
                <c:pt idx="14">
                  <c:v>215.34531673663375</c:v>
                </c:pt>
                <c:pt idx="15">
                  <c:v>208.62846913244201</c:v>
                </c:pt>
                <c:pt idx="16">
                  <c:v>203.74367940034125</c:v>
                </c:pt>
                <c:pt idx="17">
                  <c:v>210.5788255985594</c:v>
                </c:pt>
              </c:numCache>
            </c:numRef>
          </c:val>
          <c:smooth val="0"/>
        </c:ser>
        <c:ser>
          <c:idx val="8"/>
          <c:order val="8"/>
          <c:tx>
            <c:strRef>
              <c:f>P.48!$V$23</c:f>
              <c:strCache>
                <c:ptCount val="1"/>
                <c:pt idx="0">
                  <c:v>CA-San Diego</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P.48!$V$24:$V$41</c:f>
              <c:numCache>
                <c:formatCode>General</c:formatCode>
                <c:ptCount val="18"/>
                <c:pt idx="0">
                  <c:v>100</c:v>
                </c:pt>
                <c:pt idx="1">
                  <c:v>103.78973246900836</c:v>
                </c:pt>
                <c:pt idx="2">
                  <c:v>117.43416093606854</c:v>
                </c:pt>
                <c:pt idx="3">
                  <c:v>131.98543481033943</c:v>
                </c:pt>
                <c:pt idx="4">
                  <c:v>151.94647060869966</c:v>
                </c:pt>
                <c:pt idx="5">
                  <c:v>173.8986234968051</c:v>
                </c:pt>
                <c:pt idx="6">
                  <c:v>197.81058295548104</c:v>
                </c:pt>
                <c:pt idx="7">
                  <c:v>233.81304141106062</c:v>
                </c:pt>
                <c:pt idx="8">
                  <c:v>299.87359827444237</c:v>
                </c:pt>
                <c:pt idx="9">
                  <c:v>339.35964190043245</c:v>
                </c:pt>
                <c:pt idx="10">
                  <c:v>343.10530771282453</c:v>
                </c:pt>
                <c:pt idx="11">
                  <c:v>314.26831955283927</c:v>
                </c:pt>
                <c:pt idx="12">
                  <c:v>241.02953625642147</c:v>
                </c:pt>
                <c:pt idx="13">
                  <c:v>209.11599967529821</c:v>
                </c:pt>
                <c:pt idx="14">
                  <c:v>224.2633330627485</c:v>
                </c:pt>
                <c:pt idx="15">
                  <c:v>214.40515811812176</c:v>
                </c:pt>
                <c:pt idx="16">
                  <c:v>217.02712418679607</c:v>
                </c:pt>
                <c:pt idx="17">
                  <c:v>253.88076490438684</c:v>
                </c:pt>
              </c:numCache>
            </c:numRef>
          </c:val>
          <c:smooth val="0"/>
        </c:ser>
        <c:ser>
          <c:idx val="9"/>
          <c:order val="9"/>
          <c:tx>
            <c:strRef>
              <c:f>P.48!$W$23</c:f>
              <c:strCache>
                <c:ptCount val="1"/>
                <c:pt idx="0">
                  <c:v>CA-San Francisco</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P.48!$W$24:$W$41</c:f>
              <c:numCache>
                <c:formatCode>General</c:formatCode>
                <c:ptCount val="18"/>
                <c:pt idx="0">
                  <c:v>100</c:v>
                </c:pt>
                <c:pt idx="1">
                  <c:v>107.79440452379188</c:v>
                </c:pt>
                <c:pt idx="2">
                  <c:v>120.96081191199349</c:v>
                </c:pt>
                <c:pt idx="3">
                  <c:v>137.04718868064302</c:v>
                </c:pt>
                <c:pt idx="4">
                  <c:v>171.7880336815073</c:v>
                </c:pt>
                <c:pt idx="5">
                  <c:v>193.69459466133293</c:v>
                </c:pt>
                <c:pt idx="6">
                  <c:v>202.66439489344893</c:v>
                </c:pt>
                <c:pt idx="7">
                  <c:v>218.5705113959059</c:v>
                </c:pt>
                <c:pt idx="8">
                  <c:v>253.89164629478728</c:v>
                </c:pt>
                <c:pt idx="9">
                  <c:v>306.56097982566621</c:v>
                </c:pt>
                <c:pt idx="10">
                  <c:v>320.13976343926726</c:v>
                </c:pt>
                <c:pt idx="11">
                  <c:v>305.63868928562624</c:v>
                </c:pt>
                <c:pt idx="12">
                  <c:v>231.19737264488737</c:v>
                </c:pt>
                <c:pt idx="13">
                  <c:v>188.91646294787273</c:v>
                </c:pt>
                <c:pt idx="14">
                  <c:v>206.34367977874911</c:v>
                </c:pt>
                <c:pt idx="15">
                  <c:v>196.19231054152164</c:v>
                </c:pt>
                <c:pt idx="16">
                  <c:v>203.15331999901235</c:v>
                </c:pt>
                <c:pt idx="17">
                  <c:v>250.40373360989713</c:v>
                </c:pt>
              </c:numCache>
            </c:numRef>
          </c:val>
          <c:smooth val="0"/>
        </c:ser>
        <c:ser>
          <c:idx val="10"/>
          <c:order val="10"/>
          <c:tx>
            <c:strRef>
              <c:f>P.48!$X$23</c:f>
              <c:strCache>
                <c:ptCount val="1"/>
                <c:pt idx="0">
                  <c:v>DC-Washington</c:v>
                </c:pt>
              </c:strCache>
            </c:strRef>
          </c:tx>
          <c:marker>
            <c:symbol val="none"/>
          </c:marker>
          <c:cat>
            <c:numRef>
              <c:f>P.48!$M$24:$M$41</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P.48!$X$24:$X$41</c:f>
              <c:numCache>
                <c:formatCode>General</c:formatCode>
                <c:ptCount val="18"/>
                <c:pt idx="0">
                  <c:v>100</c:v>
                </c:pt>
                <c:pt idx="1">
                  <c:v>100.54185017889507</c:v>
                </c:pt>
                <c:pt idx="2">
                  <c:v>103.08770084611265</c:v>
                </c:pt>
                <c:pt idx="3">
                  <c:v>109.32602101664992</c:v>
                </c:pt>
                <c:pt idx="4">
                  <c:v>119.94140129781098</c:v>
                </c:pt>
                <c:pt idx="5">
                  <c:v>135.80249232300656</c:v>
                </c:pt>
                <c:pt idx="6">
                  <c:v>153.54738137049588</c:v>
                </c:pt>
                <c:pt idx="7">
                  <c:v>174.77814193281807</c:v>
                </c:pt>
                <c:pt idx="8">
                  <c:v>211.50938612224968</c:v>
                </c:pt>
                <c:pt idx="9">
                  <c:v>262.30901424587034</c:v>
                </c:pt>
                <c:pt idx="10">
                  <c:v>278.55794604036168</c:v>
                </c:pt>
                <c:pt idx="11">
                  <c:v>261.15488275564144</c:v>
                </c:pt>
                <c:pt idx="12">
                  <c:v>220.02404049320563</c:v>
                </c:pt>
                <c:pt idx="13">
                  <c:v>196.3385201949533</c:v>
                </c:pt>
                <c:pt idx="14">
                  <c:v>205.59598824269622</c:v>
                </c:pt>
                <c:pt idx="15">
                  <c:v>204.76865720698299</c:v>
                </c:pt>
                <c:pt idx="16">
                  <c:v>209.16919436175303</c:v>
                </c:pt>
                <c:pt idx="17">
                  <c:v>223.57376956811629</c:v>
                </c:pt>
              </c:numCache>
            </c:numRef>
          </c:val>
          <c:smooth val="0"/>
        </c:ser>
        <c:dLbls>
          <c:showLegendKey val="0"/>
          <c:showVal val="0"/>
          <c:showCatName val="0"/>
          <c:showSerName val="0"/>
          <c:showPercent val="0"/>
          <c:showBubbleSize val="0"/>
        </c:dLbls>
        <c:marker val="1"/>
        <c:smooth val="0"/>
        <c:axId val="45795584"/>
        <c:axId val="45797376"/>
      </c:lineChart>
      <c:catAx>
        <c:axId val="45795584"/>
        <c:scaling>
          <c:orientation val="minMax"/>
        </c:scaling>
        <c:delete val="0"/>
        <c:axPos val="b"/>
        <c:numFmt formatCode="General" sourceLinked="1"/>
        <c:majorTickMark val="out"/>
        <c:minorTickMark val="none"/>
        <c:tickLblPos val="nextTo"/>
        <c:txPr>
          <a:bodyPr rot="-2700000"/>
          <a:lstStyle/>
          <a:p>
            <a:pPr>
              <a:defRPr/>
            </a:pPr>
            <a:endParaRPr lang="en-US"/>
          </a:p>
        </c:txPr>
        <c:crossAx val="45797376"/>
        <c:crosses val="autoZero"/>
        <c:auto val="1"/>
        <c:lblAlgn val="ctr"/>
        <c:lblOffset val="100"/>
        <c:noMultiLvlLbl val="0"/>
      </c:catAx>
      <c:valAx>
        <c:axId val="45797376"/>
        <c:scaling>
          <c:orientation val="minMax"/>
        </c:scaling>
        <c:delete val="0"/>
        <c:axPos val="l"/>
        <c:majorGridlines/>
        <c:numFmt formatCode="General" sourceLinked="1"/>
        <c:majorTickMark val="out"/>
        <c:minorTickMark val="none"/>
        <c:tickLblPos val="nextTo"/>
        <c:crossAx val="45795584"/>
        <c:crosses val="autoZero"/>
        <c:crossBetween val="between"/>
      </c:valAx>
    </c:plotArea>
    <c:legend>
      <c:legendPos val="r"/>
      <c:layout/>
      <c:overlay val="0"/>
      <c:txPr>
        <a:bodyPr/>
        <a:lstStyle/>
        <a:p>
          <a:pPr>
            <a:defRPr sz="1100"/>
          </a:pPr>
          <a:endParaRPr lang="en-US"/>
        </a:p>
      </c:txPr>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071725187003628"/>
          <c:y val="3.4587288738440407E-2"/>
          <c:w val="0.86030905257153323"/>
          <c:h val="0.79231680803848015"/>
        </c:manualLayout>
      </c:layout>
      <c:lineChart>
        <c:grouping val="standard"/>
        <c:varyColors val="0"/>
        <c:ser>
          <c:idx val="0"/>
          <c:order val="0"/>
          <c:tx>
            <c:strRef>
              <c:f>Yearly!$M$1</c:f>
              <c:strCache>
                <c:ptCount val="1"/>
                <c:pt idx="0">
                  <c:v>U.S.</c:v>
                </c:pt>
              </c:strCache>
            </c:strRef>
          </c:tx>
          <c:spPr>
            <a:ln>
              <a:solidFill>
                <a:srgbClr val="00B0F0"/>
              </a:solidFill>
            </a:ln>
          </c:spPr>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Yearly!$M$2:$M$19</c:f>
              <c:numCache>
                <c:formatCode>General</c:formatCode>
                <c:ptCount val="18"/>
                <c:pt idx="0">
                  <c:v>100</c:v>
                </c:pt>
                <c:pt idx="1">
                  <c:v>104.4134250230935</c:v>
                </c:pt>
                <c:pt idx="2">
                  <c:v>109.70440316124397</c:v>
                </c:pt>
                <c:pt idx="3">
                  <c:v>115.10828286975266</c:v>
                </c:pt>
                <c:pt idx="4">
                  <c:v>123.25772349379042</c:v>
                </c:pt>
                <c:pt idx="5">
                  <c:v>132.01785897567487</c:v>
                </c:pt>
                <c:pt idx="6">
                  <c:v>140.87036846967052</c:v>
                </c:pt>
                <c:pt idx="7">
                  <c:v>150.63635430565532</c:v>
                </c:pt>
                <c:pt idx="8">
                  <c:v>166.11926511341474</c:v>
                </c:pt>
                <c:pt idx="9">
                  <c:v>184.71210099558658</c:v>
                </c:pt>
                <c:pt idx="10">
                  <c:v>193.19511444113721</c:v>
                </c:pt>
                <c:pt idx="11">
                  <c:v>191.33223853022682</c:v>
                </c:pt>
                <c:pt idx="12">
                  <c:v>178.5487016319409</c:v>
                </c:pt>
                <c:pt idx="13">
                  <c:v>169.59868623627221</c:v>
                </c:pt>
                <c:pt idx="14">
                  <c:v>166.67864107564407</c:v>
                </c:pt>
                <c:pt idx="15">
                  <c:v>161.71610386944474</c:v>
                </c:pt>
                <c:pt idx="16">
                  <c:v>162.75787745047725</c:v>
                </c:pt>
                <c:pt idx="17" formatCode="0.0000">
                  <c:v>171.52137950887382</c:v>
                </c:pt>
              </c:numCache>
            </c:numRef>
          </c:val>
          <c:smooth val="0"/>
        </c:ser>
        <c:ser>
          <c:idx val="1"/>
          <c:order val="1"/>
          <c:tx>
            <c:strRef>
              <c:f>Yearly!$N$1</c:f>
              <c:strCache>
                <c:ptCount val="1"/>
                <c:pt idx="0">
                  <c:v>France</c:v>
                </c:pt>
              </c:strCache>
            </c:strRef>
          </c:tx>
          <c:spPr>
            <a:ln>
              <a:solidFill>
                <a:schemeClr val="accent6">
                  <a:lumMod val="50000"/>
                </a:schemeClr>
              </a:solidFill>
            </a:ln>
          </c:spPr>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Yearly!$N$2:$N$19</c:f>
              <c:numCache>
                <c:formatCode>General</c:formatCode>
                <c:ptCount val="18"/>
                <c:pt idx="0">
                  <c:v>100</c:v>
                </c:pt>
                <c:pt idx="1">
                  <c:v>99.756157034869531</c:v>
                </c:pt>
                <c:pt idx="2">
                  <c:v>102.31650816873932</c:v>
                </c:pt>
                <c:pt idx="3">
                  <c:v>110.68032187271395</c:v>
                </c:pt>
                <c:pt idx="4">
                  <c:v>119.7268958790539</c:v>
                </c:pt>
                <c:pt idx="5">
                  <c:v>129.45623018775908</c:v>
                </c:pt>
                <c:pt idx="6">
                  <c:v>142.69690319434284</c:v>
                </c:pt>
                <c:pt idx="7">
                  <c:v>160.79005120702269</c:v>
                </c:pt>
                <c:pt idx="8">
                  <c:v>186.53986832479882</c:v>
                </c:pt>
                <c:pt idx="9">
                  <c:v>214.38673494269688</c:v>
                </c:pt>
                <c:pt idx="10">
                  <c:v>235.72299439161179</c:v>
                </c:pt>
                <c:pt idx="11">
                  <c:v>249.18312606681297</c:v>
                </c:pt>
                <c:pt idx="12">
                  <c:v>239.67325042672519</c:v>
                </c:pt>
                <c:pt idx="13">
                  <c:v>229.91953182150695</c:v>
                </c:pt>
                <c:pt idx="14">
                  <c:v>247.32991953182153</c:v>
                </c:pt>
                <c:pt idx="15">
                  <c:v>256.37649353816141</c:v>
                </c:pt>
                <c:pt idx="16">
                  <c:v>251.03633260180445</c:v>
                </c:pt>
                <c:pt idx="17" formatCode="0.0000">
                  <c:v>248.00710628069817</c:v>
                </c:pt>
              </c:numCache>
            </c:numRef>
          </c:val>
          <c:smooth val="0"/>
        </c:ser>
        <c:ser>
          <c:idx val="2"/>
          <c:order val="2"/>
          <c:tx>
            <c:strRef>
              <c:f>Yearly!$O$1</c:f>
              <c:strCache>
                <c:ptCount val="1"/>
                <c:pt idx="0">
                  <c:v>Germany</c:v>
                </c:pt>
              </c:strCache>
            </c:strRef>
          </c:tx>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Yearly!$O$2:$O$19</c:f>
              <c:numCache>
                <c:formatCode>General</c:formatCode>
                <c:ptCount val="18"/>
                <c:pt idx="0">
                  <c:v>100</c:v>
                </c:pt>
                <c:pt idx="1">
                  <c:v>98.508068608545614</c:v>
                </c:pt>
                <c:pt idx="2">
                  <c:v>98.508068608545614</c:v>
                </c:pt>
                <c:pt idx="3">
                  <c:v>99.502689536181876</c:v>
                </c:pt>
                <c:pt idx="4">
                  <c:v>100.25271995851455</c:v>
                </c:pt>
                <c:pt idx="5">
                  <c:v>98.366777701869239</c:v>
                </c:pt>
                <c:pt idx="6">
                  <c:v>97.175656276619577</c:v>
                </c:pt>
                <c:pt idx="7">
                  <c:v>97.671956870473622</c:v>
                </c:pt>
                <c:pt idx="8">
                  <c:v>95.388974138745056</c:v>
                </c:pt>
                <c:pt idx="9">
                  <c:v>97.076396157848748</c:v>
                </c:pt>
                <c:pt idx="10">
                  <c:v>98.26751758309841</c:v>
                </c:pt>
                <c:pt idx="11">
                  <c:v>96.580095563994689</c:v>
                </c:pt>
                <c:pt idx="12">
                  <c:v>96.877875920307105</c:v>
                </c:pt>
                <c:pt idx="13">
                  <c:v>99.657159245889673</c:v>
                </c:pt>
                <c:pt idx="14">
                  <c:v>99.160858652035628</c:v>
                </c:pt>
                <c:pt idx="15">
                  <c:v>103.3297836404095</c:v>
                </c:pt>
                <c:pt idx="16">
                  <c:v>108.92993186515653</c:v>
                </c:pt>
                <c:pt idx="17" formatCode="0.0000">
                  <c:v>109.39317601590761</c:v>
                </c:pt>
              </c:numCache>
            </c:numRef>
          </c:val>
          <c:smooth val="0"/>
        </c:ser>
        <c:ser>
          <c:idx val="3"/>
          <c:order val="3"/>
          <c:tx>
            <c:strRef>
              <c:f>Yearly!$P$1</c:f>
              <c:strCache>
                <c:ptCount val="1"/>
                <c:pt idx="0">
                  <c:v>Greece</c:v>
                </c:pt>
              </c:strCache>
            </c:strRef>
          </c:tx>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Yearly!$P$2:$P$19</c:f>
              <c:numCache>
                <c:formatCode>General</c:formatCode>
                <c:ptCount val="18"/>
                <c:pt idx="0">
                  <c:v>100</c:v>
                </c:pt>
                <c:pt idx="1">
                  <c:v>111.94859950480556</c:v>
                </c:pt>
                <c:pt idx="2">
                  <c:v>125.75422654996476</c:v>
                </c:pt>
                <c:pt idx="3">
                  <c:v>136.90807968743985</c:v>
                </c:pt>
                <c:pt idx="4">
                  <c:v>153.1741155129244</c:v>
                </c:pt>
                <c:pt idx="5">
                  <c:v>174.22427952237501</c:v>
                </c:pt>
                <c:pt idx="6">
                  <c:v>196.42263429597747</c:v>
                </c:pt>
                <c:pt idx="7">
                  <c:v>202.87437287549744</c:v>
                </c:pt>
                <c:pt idx="8">
                  <c:v>210.4196264684953</c:v>
                </c:pt>
                <c:pt idx="9">
                  <c:v>238.11289418482451</c:v>
                </c:pt>
                <c:pt idx="10">
                  <c:v>270.01619470304382</c:v>
                </c:pt>
                <c:pt idx="11">
                  <c:v>276.54994690857455</c:v>
                </c:pt>
                <c:pt idx="12">
                  <c:v>278.19021942879158</c:v>
                </c:pt>
                <c:pt idx="13">
                  <c:v>267.06370416665345</c:v>
                </c:pt>
                <c:pt idx="14">
                  <c:v>248.44661106219127</c:v>
                </c:pt>
                <c:pt idx="15">
                  <c:v>231.98921010934811</c:v>
                </c:pt>
                <c:pt idx="16">
                  <c:v>201.53481698398704</c:v>
                </c:pt>
                <c:pt idx="17" formatCode="0.0000">
                  <c:v>193.0688866430707</c:v>
                </c:pt>
              </c:numCache>
            </c:numRef>
          </c:val>
          <c:smooth val="0"/>
        </c:ser>
        <c:ser>
          <c:idx val="4"/>
          <c:order val="4"/>
          <c:tx>
            <c:strRef>
              <c:f>Yearly!$Q$1</c:f>
              <c:strCache>
                <c:ptCount val="1"/>
                <c:pt idx="0">
                  <c:v>Ireland</c:v>
                </c:pt>
              </c:strCache>
            </c:strRef>
          </c:tx>
          <c:spPr>
            <a:ln>
              <a:solidFill>
                <a:schemeClr val="tx1"/>
              </a:solidFill>
            </a:ln>
          </c:spPr>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Yearly!$Q$2:$Q$19</c:f>
              <c:numCache>
                <c:formatCode>General</c:formatCode>
                <c:ptCount val="18"/>
                <c:pt idx="0">
                  <c:v>100</c:v>
                </c:pt>
                <c:pt idx="1">
                  <c:v>118.40670859538783</c:v>
                </c:pt>
                <c:pt idx="2">
                  <c:v>153.29140461215931</c:v>
                </c:pt>
                <c:pt idx="3">
                  <c:v>181.00628930817609</c:v>
                </c:pt>
                <c:pt idx="4">
                  <c:v>219.2872117400419</c:v>
                </c:pt>
                <c:pt idx="5">
                  <c:v>229.39203354297692</c:v>
                </c:pt>
                <c:pt idx="6">
                  <c:v>259.66457023060792</c:v>
                </c:pt>
                <c:pt idx="7">
                  <c:v>294.92662473794547</c:v>
                </c:pt>
                <c:pt idx="8">
                  <c:v>320.71278825995802</c:v>
                </c:pt>
                <c:pt idx="9">
                  <c:v>355.47169811320748</c:v>
                </c:pt>
                <c:pt idx="10">
                  <c:v>408.05031446540869</c:v>
                </c:pt>
                <c:pt idx="11">
                  <c:v>419.11949685534591</c:v>
                </c:pt>
                <c:pt idx="12">
                  <c:v>373.0817610062893</c:v>
                </c:pt>
                <c:pt idx="13">
                  <c:v>301.88679245283015</c:v>
                </c:pt>
                <c:pt idx="14">
                  <c:v>268.55345911949678</c:v>
                </c:pt>
                <c:pt idx="15">
                  <c:v>226.07966457023059</c:v>
                </c:pt>
                <c:pt idx="16">
                  <c:v>212.20125786163518</c:v>
                </c:pt>
                <c:pt idx="17" formatCode="0.0000">
                  <c:v>213.73356368472028</c:v>
                </c:pt>
              </c:numCache>
            </c:numRef>
          </c:val>
          <c:smooth val="0"/>
        </c:ser>
        <c:ser>
          <c:idx val="5"/>
          <c:order val="5"/>
          <c:tx>
            <c:strRef>
              <c:f>Yearly!$R$1</c:f>
              <c:strCache>
                <c:ptCount val="1"/>
                <c:pt idx="0">
                  <c:v>Italy</c:v>
                </c:pt>
              </c:strCache>
            </c:strRef>
          </c:tx>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Yearly!$R$2:$R$19</c:f>
              <c:numCache>
                <c:formatCode>General</c:formatCode>
                <c:ptCount val="18"/>
                <c:pt idx="0">
                  <c:v>100</c:v>
                </c:pt>
                <c:pt idx="1">
                  <c:v>102.31923601637105</c:v>
                </c:pt>
                <c:pt idx="2">
                  <c:v>102.25102319236015</c:v>
                </c:pt>
                <c:pt idx="3">
                  <c:v>103.76875852660299</c:v>
                </c:pt>
                <c:pt idx="4">
                  <c:v>108.81650750341063</c:v>
                </c:pt>
                <c:pt idx="5">
                  <c:v>116.89972714870393</c:v>
                </c:pt>
                <c:pt idx="6">
                  <c:v>128.73465211459751</c:v>
                </c:pt>
                <c:pt idx="7">
                  <c:v>136.66439290586626</c:v>
                </c:pt>
                <c:pt idx="8">
                  <c:v>146.793997271487</c:v>
                </c:pt>
                <c:pt idx="9">
                  <c:v>156.71896316507502</c:v>
                </c:pt>
                <c:pt idx="10">
                  <c:v>165.5013642564802</c:v>
                </c:pt>
                <c:pt idx="11">
                  <c:v>172.85129604365616</c:v>
                </c:pt>
                <c:pt idx="12">
                  <c:v>173.73806275579807</c:v>
                </c:pt>
                <c:pt idx="13">
                  <c:v>173.51637107776259</c:v>
                </c:pt>
                <c:pt idx="14">
                  <c:v>173.09004092769436</c:v>
                </c:pt>
                <c:pt idx="15">
                  <c:v>173.60163710777621</c:v>
                </c:pt>
                <c:pt idx="16">
                  <c:v>164.61459754433832</c:v>
                </c:pt>
                <c:pt idx="17" formatCode="0.0000">
                  <c:v>159.76055136130526</c:v>
                </c:pt>
              </c:numCache>
            </c:numRef>
          </c:val>
          <c:smooth val="0"/>
        </c:ser>
        <c:ser>
          <c:idx val="6"/>
          <c:order val="6"/>
          <c:tx>
            <c:strRef>
              <c:f>Yearly!$S$1</c:f>
              <c:strCache>
                <c:ptCount val="1"/>
                <c:pt idx="0">
                  <c:v>Portugal</c:v>
                </c:pt>
              </c:strCache>
            </c:strRef>
          </c:tx>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Yearly!$S$2:$S$19</c:f>
              <c:numCache>
                <c:formatCode>General</c:formatCode>
                <c:ptCount val="18"/>
                <c:pt idx="0">
                  <c:v>100</c:v>
                </c:pt>
                <c:pt idx="1">
                  <c:v>104.63709677419355</c:v>
                </c:pt>
                <c:pt idx="2">
                  <c:v>110.02304147465438</c:v>
                </c:pt>
                <c:pt idx="3">
                  <c:v>120.08928571428572</c:v>
                </c:pt>
                <c:pt idx="4">
                  <c:v>130.25633640552996</c:v>
                </c:pt>
                <c:pt idx="5">
                  <c:v>133.64055299539172</c:v>
                </c:pt>
                <c:pt idx="6">
                  <c:v>133.72695852534565</c:v>
                </c:pt>
                <c:pt idx="7">
                  <c:v>135.72868663594471</c:v>
                </c:pt>
                <c:pt idx="8">
                  <c:v>136.33352534562212</c:v>
                </c:pt>
                <c:pt idx="9">
                  <c:v>141.30184331797236</c:v>
                </c:pt>
                <c:pt idx="10">
                  <c:v>142.59792626728108</c:v>
                </c:pt>
                <c:pt idx="11">
                  <c:v>145.00288018433181</c:v>
                </c:pt>
                <c:pt idx="12">
                  <c:v>151.78571428571431</c:v>
                </c:pt>
                <c:pt idx="13">
                  <c:v>150.95046082949307</c:v>
                </c:pt>
                <c:pt idx="14">
                  <c:v>153.35541474654377</c:v>
                </c:pt>
                <c:pt idx="15">
                  <c:v>152.05933179723502</c:v>
                </c:pt>
                <c:pt idx="16">
                  <c:v>147.92626728110599</c:v>
                </c:pt>
                <c:pt idx="17" formatCode="0.0000">
                  <c:v>144.16042626728108</c:v>
                </c:pt>
              </c:numCache>
            </c:numRef>
          </c:val>
          <c:smooth val="0"/>
        </c:ser>
        <c:ser>
          <c:idx val="7"/>
          <c:order val="7"/>
          <c:tx>
            <c:strRef>
              <c:f>Yearly!$T$1</c:f>
              <c:strCache>
                <c:ptCount val="1"/>
                <c:pt idx="0">
                  <c:v>Spain</c:v>
                </c:pt>
              </c:strCache>
            </c:strRef>
          </c:tx>
          <c:spPr>
            <a:ln>
              <a:solidFill>
                <a:srgbClr val="FF0000"/>
              </a:solidFill>
            </a:ln>
          </c:spPr>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Yearly!$T$2:$T$19</c:f>
              <c:numCache>
                <c:formatCode>General</c:formatCode>
                <c:ptCount val="18"/>
                <c:pt idx="0">
                  <c:v>100</c:v>
                </c:pt>
                <c:pt idx="1">
                  <c:v>101.28550074738416</c:v>
                </c:pt>
                <c:pt idx="2">
                  <c:v>109.05829596412553</c:v>
                </c:pt>
                <c:pt idx="3">
                  <c:v>119.46188340807173</c:v>
                </c:pt>
                <c:pt idx="4">
                  <c:v>128.66965620328847</c:v>
                </c:pt>
                <c:pt idx="5">
                  <c:v>143.07922272047833</c:v>
                </c:pt>
                <c:pt idx="6">
                  <c:v>167.86248131539608</c:v>
                </c:pt>
                <c:pt idx="7">
                  <c:v>198.8340807174888</c:v>
                </c:pt>
                <c:pt idx="8">
                  <c:v>233.12406576980567</c:v>
                </c:pt>
                <c:pt idx="9">
                  <c:v>262.81016442451414</c:v>
                </c:pt>
                <c:pt idx="10">
                  <c:v>286.72645739910314</c:v>
                </c:pt>
                <c:pt idx="11">
                  <c:v>301.04633781763829</c:v>
                </c:pt>
                <c:pt idx="12">
                  <c:v>284.78325859491787</c:v>
                </c:pt>
                <c:pt idx="13">
                  <c:v>272.40657698056799</c:v>
                </c:pt>
                <c:pt idx="14">
                  <c:v>267.20478325859489</c:v>
                </c:pt>
                <c:pt idx="15">
                  <c:v>237.36920777279522</c:v>
                </c:pt>
                <c:pt idx="16">
                  <c:v>207.02541106128547</c:v>
                </c:pt>
                <c:pt idx="17" formatCode="0.0000">
                  <c:v>192.38415545590425</c:v>
                </c:pt>
              </c:numCache>
            </c:numRef>
          </c:val>
          <c:smooth val="0"/>
        </c:ser>
        <c:ser>
          <c:idx val="8"/>
          <c:order val="8"/>
          <c:tx>
            <c:strRef>
              <c:f>Yearly!$U$1</c:f>
              <c:strCache>
                <c:ptCount val="1"/>
                <c:pt idx="0">
                  <c:v>Sweden</c:v>
                </c:pt>
              </c:strCache>
            </c:strRef>
          </c:tx>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Yearly!$U$2:$U$19</c:f>
              <c:numCache>
                <c:formatCode>General</c:formatCode>
                <c:ptCount val="18"/>
                <c:pt idx="0">
                  <c:v>100</c:v>
                </c:pt>
                <c:pt idx="1">
                  <c:v>106.0185185185185</c:v>
                </c:pt>
                <c:pt idx="2">
                  <c:v>112.5</c:v>
                </c:pt>
                <c:pt idx="3">
                  <c:v>125.92592592592591</c:v>
                </c:pt>
                <c:pt idx="4">
                  <c:v>144.90740740740739</c:v>
                </c:pt>
                <c:pt idx="5">
                  <c:v>154.62962962962962</c:v>
                </c:pt>
                <c:pt idx="6">
                  <c:v>168.98148148148147</c:v>
                </c:pt>
                <c:pt idx="7">
                  <c:v>182.40740740740739</c:v>
                </c:pt>
                <c:pt idx="8">
                  <c:v>199.53703703703701</c:v>
                </c:pt>
                <c:pt idx="9">
                  <c:v>226.85185185185182</c:v>
                </c:pt>
                <c:pt idx="10">
                  <c:v>243.98148148148144</c:v>
                </c:pt>
                <c:pt idx="11">
                  <c:v>276.38888888888886</c:v>
                </c:pt>
                <c:pt idx="12">
                  <c:v>268.51851851851853</c:v>
                </c:pt>
                <c:pt idx="13">
                  <c:v>301.38888888888886</c:v>
                </c:pt>
                <c:pt idx="14">
                  <c:v>311.57407407407402</c:v>
                </c:pt>
                <c:pt idx="15">
                  <c:v>302.31481481481478</c:v>
                </c:pt>
                <c:pt idx="16">
                  <c:v>294.90740740740739</c:v>
                </c:pt>
                <c:pt idx="17" formatCode="0.0000">
                  <c:v>298.37962962962956</c:v>
                </c:pt>
              </c:numCache>
            </c:numRef>
          </c:val>
          <c:smooth val="0"/>
        </c:ser>
        <c:ser>
          <c:idx val="9"/>
          <c:order val="9"/>
          <c:tx>
            <c:strRef>
              <c:f>Yearly!$V$1</c:f>
              <c:strCache>
                <c:ptCount val="1"/>
                <c:pt idx="0">
                  <c:v>U.K.</c:v>
                </c:pt>
              </c:strCache>
            </c:strRef>
          </c:tx>
          <c:marker>
            <c:symbol val="none"/>
          </c:marker>
          <c:cat>
            <c:numRef>
              <c:f>Yearly!$A$2:$A$19</c:f>
              <c:numCache>
                <c:formatCode>General</c:formatCode>
                <c:ptCount val="18"/>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numCache>
            </c:numRef>
          </c:cat>
          <c:val>
            <c:numRef>
              <c:f>Yearly!$V$2:$V$19</c:f>
              <c:numCache>
                <c:formatCode>General</c:formatCode>
                <c:ptCount val="18"/>
                <c:pt idx="0">
                  <c:v>100</c:v>
                </c:pt>
                <c:pt idx="1">
                  <c:v>112.07380956696696</c:v>
                </c:pt>
                <c:pt idx="2">
                  <c:v>120.19974985952256</c:v>
                </c:pt>
                <c:pt idx="3">
                  <c:v>135.28974605303702</c:v>
                </c:pt>
                <c:pt idx="4">
                  <c:v>147.95990501912306</c:v>
                </c:pt>
                <c:pt idx="5">
                  <c:v>167.72644057351047</c:v>
                </c:pt>
                <c:pt idx="6">
                  <c:v>210.15425329442257</c:v>
                </c:pt>
                <c:pt idx="7">
                  <c:v>242.71420544146173</c:v>
                </c:pt>
                <c:pt idx="8">
                  <c:v>276.35809965741629</c:v>
                </c:pt>
                <c:pt idx="9">
                  <c:v>285.28158929833779</c:v>
                </c:pt>
                <c:pt idx="10">
                  <c:v>311.88711051496307</c:v>
                </c:pt>
                <c:pt idx="11">
                  <c:v>333.44631949101847</c:v>
                </c:pt>
                <c:pt idx="12">
                  <c:v>284.26833910348199</c:v>
                </c:pt>
                <c:pt idx="13">
                  <c:v>293.8534321811162</c:v>
                </c:pt>
                <c:pt idx="14">
                  <c:v>295.40321557396362</c:v>
                </c:pt>
                <c:pt idx="15">
                  <c:v>298.6912940238177</c:v>
                </c:pt>
                <c:pt idx="16">
                  <c:v>295.31802280266089</c:v>
                </c:pt>
                <c:pt idx="17" formatCode="0.0000">
                  <c:v>306.24815166089314</c:v>
                </c:pt>
              </c:numCache>
            </c:numRef>
          </c:val>
          <c:smooth val="0"/>
        </c:ser>
        <c:dLbls>
          <c:showLegendKey val="0"/>
          <c:showVal val="0"/>
          <c:showCatName val="0"/>
          <c:showSerName val="0"/>
          <c:showPercent val="0"/>
          <c:showBubbleSize val="0"/>
        </c:dLbls>
        <c:marker val="1"/>
        <c:smooth val="0"/>
        <c:axId val="45860352"/>
        <c:axId val="45861888"/>
      </c:lineChart>
      <c:catAx>
        <c:axId val="45860352"/>
        <c:scaling>
          <c:orientation val="minMax"/>
        </c:scaling>
        <c:delete val="0"/>
        <c:axPos val="b"/>
        <c:numFmt formatCode="General" sourceLinked="1"/>
        <c:majorTickMark val="out"/>
        <c:minorTickMark val="none"/>
        <c:tickLblPos val="nextTo"/>
        <c:crossAx val="45861888"/>
        <c:crosses val="autoZero"/>
        <c:auto val="1"/>
        <c:lblAlgn val="ctr"/>
        <c:lblOffset val="100"/>
        <c:noMultiLvlLbl val="0"/>
      </c:catAx>
      <c:valAx>
        <c:axId val="45861888"/>
        <c:scaling>
          <c:orientation val="minMax"/>
        </c:scaling>
        <c:delete val="0"/>
        <c:axPos val="l"/>
        <c:majorGridlines/>
        <c:numFmt formatCode="General" sourceLinked="1"/>
        <c:majorTickMark val="out"/>
        <c:minorTickMark val="none"/>
        <c:tickLblPos val="nextTo"/>
        <c:crossAx val="45860352"/>
        <c:crosses val="autoZero"/>
        <c:crossBetween val="between"/>
      </c:valAx>
    </c:plotArea>
    <c:legend>
      <c:legendPos val="b"/>
      <c:layout>
        <c:manualLayout>
          <c:xMode val="edge"/>
          <c:yMode val="edge"/>
          <c:x val="0.10030986747613857"/>
          <c:y val="0.89938269518885261"/>
          <c:w val="0.88099757905423526"/>
          <c:h val="7.8145382041837047E-2"/>
        </c:manualLayout>
      </c:layout>
      <c:overlay val="0"/>
      <c:txPr>
        <a:bodyPr/>
        <a:lstStyle/>
        <a:p>
          <a:pPr>
            <a:defRPr sz="1200"/>
          </a:pPr>
          <a:endParaRPr lang="en-US"/>
        </a:p>
      </c:txPr>
    </c:legend>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968245074218807"/>
          <c:y val="4.0446326048412702E-2"/>
          <c:w val="0.84445040526897974"/>
          <c:h val="0.70214823800939685"/>
        </c:manualLayout>
      </c:layout>
      <c:lineChart>
        <c:grouping val="standard"/>
        <c:varyColors val="0"/>
        <c:ser>
          <c:idx val="0"/>
          <c:order val="0"/>
          <c:tx>
            <c:strRef>
              <c:f>'stock performance'!$B$1</c:f>
              <c:strCache>
                <c:ptCount val="1"/>
                <c:pt idx="0">
                  <c:v>S&amp;P 500-US</c:v>
                </c:pt>
              </c:strCache>
            </c:strRef>
          </c:tx>
          <c:marker>
            <c:symbol val="none"/>
          </c:marker>
          <c:cat>
            <c:numRef>
              <c:f>'stock performance'!$A$2:$A$23</c:f>
              <c:numCache>
                <c:formatCode>yyyymm</c:formatCode>
                <c:ptCount val="22"/>
                <c:pt idx="0">
                  <c:v>33939</c:v>
                </c:pt>
                <c:pt idx="1">
                  <c:v>34304</c:v>
                </c:pt>
                <c:pt idx="2">
                  <c:v>34669</c:v>
                </c:pt>
                <c:pt idx="3">
                  <c:v>35034</c:v>
                </c:pt>
                <c:pt idx="4">
                  <c:v>35400</c:v>
                </c:pt>
                <c:pt idx="5">
                  <c:v>35765</c:v>
                </c:pt>
                <c:pt idx="6">
                  <c:v>36130</c:v>
                </c:pt>
                <c:pt idx="7">
                  <c:v>36495</c:v>
                </c:pt>
                <c:pt idx="8">
                  <c:v>36861</c:v>
                </c:pt>
                <c:pt idx="9">
                  <c:v>37226</c:v>
                </c:pt>
                <c:pt idx="10">
                  <c:v>37591</c:v>
                </c:pt>
                <c:pt idx="11">
                  <c:v>37956</c:v>
                </c:pt>
                <c:pt idx="12">
                  <c:v>38322</c:v>
                </c:pt>
                <c:pt idx="13">
                  <c:v>38687</c:v>
                </c:pt>
                <c:pt idx="14">
                  <c:v>39052</c:v>
                </c:pt>
                <c:pt idx="15">
                  <c:v>39417</c:v>
                </c:pt>
                <c:pt idx="16">
                  <c:v>39783</c:v>
                </c:pt>
                <c:pt idx="17">
                  <c:v>40148</c:v>
                </c:pt>
                <c:pt idx="18">
                  <c:v>40513</c:v>
                </c:pt>
                <c:pt idx="19">
                  <c:v>40878</c:v>
                </c:pt>
                <c:pt idx="20">
                  <c:v>41244</c:v>
                </c:pt>
                <c:pt idx="21">
                  <c:v>41609</c:v>
                </c:pt>
              </c:numCache>
            </c:numRef>
          </c:cat>
          <c:val>
            <c:numRef>
              <c:f>'stock performance'!$B$2:$B$23</c:f>
              <c:numCache>
                <c:formatCode>General</c:formatCode>
                <c:ptCount val="22"/>
                <c:pt idx="0">
                  <c:v>1</c:v>
                </c:pt>
                <c:pt idx="1">
                  <c:v>1.0419985670570631</c:v>
                </c:pt>
                <c:pt idx="2">
                  <c:v>0.99923115312367261</c:v>
                </c:pt>
                <c:pt idx="3">
                  <c:v>1.3069145333530241</c:v>
                </c:pt>
                <c:pt idx="4">
                  <c:v>1.5211917699027839</c:v>
                </c:pt>
                <c:pt idx="5">
                  <c:v>1.9595398070143959</c:v>
                </c:pt>
                <c:pt idx="6">
                  <c:v>2.44266777347947</c:v>
                </c:pt>
                <c:pt idx="7">
                  <c:v>2.8432683137811092</c:v>
                </c:pt>
                <c:pt idx="8">
                  <c:v>2.4714000074664244</c:v>
                </c:pt>
                <c:pt idx="9">
                  <c:v>2.116242835630473</c:v>
                </c:pt>
                <c:pt idx="10">
                  <c:v>1.5840754138438879</c:v>
                </c:pt>
                <c:pt idx="11">
                  <c:v>1.9649927259040749</c:v>
                </c:pt>
                <c:pt idx="12">
                  <c:v>2.0741972693972546</c:v>
                </c:pt>
                <c:pt idx="13">
                  <c:v>2.0659798802059361</c:v>
                </c:pt>
                <c:pt idx="14">
                  <c:v>2.2891805608397142</c:v>
                </c:pt>
                <c:pt idx="15">
                  <c:v>2.2770487934153532</c:v>
                </c:pt>
                <c:pt idx="16">
                  <c:v>1.3993692032496039</c:v>
                </c:pt>
                <c:pt idx="17">
                  <c:v>1.6818048711801714</c:v>
                </c:pt>
                <c:pt idx="18">
                  <c:v>1.8688392279340105</c:v>
                </c:pt>
                <c:pt idx="19">
                  <c:v>1.8149863841384042</c:v>
                </c:pt>
                <c:pt idx="20">
                  <c:v>2.02312301081558</c:v>
                </c:pt>
                <c:pt idx="21">
                  <c:v>2.5833585976225835</c:v>
                </c:pt>
              </c:numCache>
            </c:numRef>
          </c:val>
          <c:smooth val="0"/>
        </c:ser>
        <c:ser>
          <c:idx val="1"/>
          <c:order val="1"/>
          <c:tx>
            <c:strRef>
              <c:f>'stock performance'!$C$1</c:f>
              <c:strCache>
                <c:ptCount val="1"/>
                <c:pt idx="0">
                  <c:v>FTSE-London</c:v>
                </c:pt>
              </c:strCache>
            </c:strRef>
          </c:tx>
          <c:marker>
            <c:symbol val="none"/>
          </c:marker>
          <c:cat>
            <c:numRef>
              <c:f>'stock performance'!$A$2:$A$23</c:f>
              <c:numCache>
                <c:formatCode>yyyymm</c:formatCode>
                <c:ptCount val="22"/>
                <c:pt idx="0">
                  <c:v>33939</c:v>
                </c:pt>
                <c:pt idx="1">
                  <c:v>34304</c:v>
                </c:pt>
                <c:pt idx="2">
                  <c:v>34669</c:v>
                </c:pt>
                <c:pt idx="3">
                  <c:v>35034</c:v>
                </c:pt>
                <c:pt idx="4">
                  <c:v>35400</c:v>
                </c:pt>
                <c:pt idx="5">
                  <c:v>35765</c:v>
                </c:pt>
                <c:pt idx="6">
                  <c:v>36130</c:v>
                </c:pt>
                <c:pt idx="7">
                  <c:v>36495</c:v>
                </c:pt>
                <c:pt idx="8">
                  <c:v>36861</c:v>
                </c:pt>
                <c:pt idx="9">
                  <c:v>37226</c:v>
                </c:pt>
                <c:pt idx="10">
                  <c:v>37591</c:v>
                </c:pt>
                <c:pt idx="11">
                  <c:v>37956</c:v>
                </c:pt>
                <c:pt idx="12">
                  <c:v>38322</c:v>
                </c:pt>
                <c:pt idx="13">
                  <c:v>38687</c:v>
                </c:pt>
                <c:pt idx="14">
                  <c:v>39052</c:v>
                </c:pt>
                <c:pt idx="15">
                  <c:v>39417</c:v>
                </c:pt>
                <c:pt idx="16">
                  <c:v>39783</c:v>
                </c:pt>
                <c:pt idx="17">
                  <c:v>40148</c:v>
                </c:pt>
                <c:pt idx="18">
                  <c:v>40513</c:v>
                </c:pt>
                <c:pt idx="19">
                  <c:v>40878</c:v>
                </c:pt>
                <c:pt idx="20">
                  <c:v>41244</c:v>
                </c:pt>
                <c:pt idx="21">
                  <c:v>41609</c:v>
                </c:pt>
              </c:numCache>
            </c:numRef>
          </c:cat>
          <c:val>
            <c:numRef>
              <c:f>'stock performance'!$C$2:$C$23</c:f>
              <c:numCache>
                <c:formatCode>General</c:formatCode>
                <c:ptCount val="22"/>
                <c:pt idx="0">
                  <c:v>1</c:v>
                </c:pt>
                <c:pt idx="1">
                  <c:v>1.2036740401305901</c:v>
                </c:pt>
                <c:pt idx="2">
                  <c:v>1.0667165761575197</c:v>
                </c:pt>
                <c:pt idx="3">
                  <c:v>1.2279026463805196</c:v>
                </c:pt>
                <c:pt idx="4">
                  <c:v>1.3405064969661598</c:v>
                </c:pt>
                <c:pt idx="5">
                  <c:v>1.5783690583945704</c:v>
                </c:pt>
                <c:pt idx="6">
                  <c:v>1.7238130417242767</c:v>
                </c:pt>
                <c:pt idx="7">
                  <c:v>2.0654011619101822</c:v>
                </c:pt>
                <c:pt idx="8">
                  <c:v>1.886650074882424</c:v>
                </c:pt>
                <c:pt idx="9">
                  <c:v>1.5790060520451017</c:v>
                </c:pt>
                <c:pt idx="10">
                  <c:v>1.1650568871339984</c:v>
                </c:pt>
                <c:pt idx="11">
                  <c:v>1.3413407108020372</c:v>
                </c:pt>
                <c:pt idx="12">
                  <c:v>1.4412880540961392</c:v>
                </c:pt>
                <c:pt idx="13">
                  <c:v>1.6700190010415314</c:v>
                </c:pt>
                <c:pt idx="14">
                  <c:v>1.8351343922125427</c:v>
                </c:pt>
                <c:pt idx="15">
                  <c:v>1.8335509074646752</c:v>
                </c:pt>
                <c:pt idx="16">
                  <c:v>1.1953614063659332</c:v>
                </c:pt>
                <c:pt idx="17">
                  <c:v>1.45263433214348</c:v>
                </c:pt>
                <c:pt idx="18">
                  <c:v>1.5535918378927149</c:v>
                </c:pt>
                <c:pt idx="19">
                  <c:v>1.3912945453056926</c:v>
                </c:pt>
                <c:pt idx="20">
                  <c:v>1.4661879383412233</c:v>
                </c:pt>
                <c:pt idx="21">
                  <c:v>1.6773092755715249</c:v>
                </c:pt>
              </c:numCache>
            </c:numRef>
          </c:val>
          <c:smooth val="0"/>
        </c:ser>
        <c:ser>
          <c:idx val="2"/>
          <c:order val="2"/>
          <c:tx>
            <c:strRef>
              <c:f>'stock performance'!$D$1</c:f>
              <c:strCache>
                <c:ptCount val="1"/>
                <c:pt idx="0">
                  <c:v>SSE-China</c:v>
                </c:pt>
              </c:strCache>
            </c:strRef>
          </c:tx>
          <c:marker>
            <c:symbol val="none"/>
          </c:marker>
          <c:cat>
            <c:numRef>
              <c:f>'stock performance'!$A$2:$A$23</c:f>
              <c:numCache>
                <c:formatCode>yyyymm</c:formatCode>
                <c:ptCount val="22"/>
                <c:pt idx="0">
                  <c:v>33939</c:v>
                </c:pt>
                <c:pt idx="1">
                  <c:v>34304</c:v>
                </c:pt>
                <c:pt idx="2">
                  <c:v>34669</c:v>
                </c:pt>
                <c:pt idx="3">
                  <c:v>35034</c:v>
                </c:pt>
                <c:pt idx="4">
                  <c:v>35400</c:v>
                </c:pt>
                <c:pt idx="5">
                  <c:v>35765</c:v>
                </c:pt>
                <c:pt idx="6">
                  <c:v>36130</c:v>
                </c:pt>
                <c:pt idx="7">
                  <c:v>36495</c:v>
                </c:pt>
                <c:pt idx="8">
                  <c:v>36861</c:v>
                </c:pt>
                <c:pt idx="9">
                  <c:v>37226</c:v>
                </c:pt>
                <c:pt idx="10">
                  <c:v>37591</c:v>
                </c:pt>
                <c:pt idx="11">
                  <c:v>37956</c:v>
                </c:pt>
                <c:pt idx="12">
                  <c:v>38322</c:v>
                </c:pt>
                <c:pt idx="13">
                  <c:v>38687</c:v>
                </c:pt>
                <c:pt idx="14">
                  <c:v>39052</c:v>
                </c:pt>
                <c:pt idx="15">
                  <c:v>39417</c:v>
                </c:pt>
                <c:pt idx="16">
                  <c:v>39783</c:v>
                </c:pt>
                <c:pt idx="17">
                  <c:v>40148</c:v>
                </c:pt>
                <c:pt idx="18">
                  <c:v>40513</c:v>
                </c:pt>
                <c:pt idx="19">
                  <c:v>40878</c:v>
                </c:pt>
                <c:pt idx="20">
                  <c:v>41244</c:v>
                </c:pt>
                <c:pt idx="21">
                  <c:v>41609</c:v>
                </c:pt>
              </c:numCache>
            </c:numRef>
          </c:cat>
          <c:val>
            <c:numRef>
              <c:f>'stock performance'!$D$2:$D$23</c:f>
              <c:numCache>
                <c:formatCode>General</c:formatCode>
                <c:ptCount val="22"/>
                <c:pt idx="0">
                  <c:v>1</c:v>
                </c:pt>
                <c:pt idx="1">
                  <c:v>0.9324490006335765</c:v>
                </c:pt>
                <c:pt idx="2">
                  <c:v>0.58317600515131962</c:v>
                </c:pt>
                <c:pt idx="3">
                  <c:v>0.42759054471281427</c:v>
                </c:pt>
                <c:pt idx="4">
                  <c:v>0.65187207934394875</c:v>
                </c:pt>
                <c:pt idx="5">
                  <c:v>0.82565950187324211</c:v>
                </c:pt>
                <c:pt idx="6">
                  <c:v>0.79964039776199491</c:v>
                </c:pt>
                <c:pt idx="7">
                  <c:v>0.96659586713228618</c:v>
                </c:pt>
                <c:pt idx="8">
                  <c:v>1.4628531068030004</c:v>
                </c:pt>
                <c:pt idx="9">
                  <c:v>1.1529169213959904</c:v>
                </c:pt>
                <c:pt idx="10">
                  <c:v>0.95824722027765796</c:v>
                </c:pt>
                <c:pt idx="11">
                  <c:v>1.0445702790420102</c:v>
                </c:pt>
                <c:pt idx="12">
                  <c:v>0.8506911791666445</c:v>
                </c:pt>
                <c:pt idx="13">
                  <c:v>0.7659430744193747</c:v>
                </c:pt>
                <c:pt idx="14">
                  <c:v>1.7395501991728932</c:v>
                </c:pt>
                <c:pt idx="15">
                  <c:v>3.2658268233734513</c:v>
                </c:pt>
                <c:pt idx="16">
                  <c:v>1.0674791222124898</c:v>
                </c:pt>
                <c:pt idx="17">
                  <c:v>1.9350207904536039</c:v>
                </c:pt>
                <c:pt idx="18">
                  <c:v>1.6047993599537351</c:v>
                </c:pt>
                <c:pt idx="19">
                  <c:v>1.1924703277133677</c:v>
                </c:pt>
                <c:pt idx="20">
                  <c:v>1.1984448846925293</c:v>
                </c:pt>
                <c:pt idx="21">
                  <c:v>1.0889859203271894</c:v>
                </c:pt>
              </c:numCache>
            </c:numRef>
          </c:val>
          <c:smooth val="0"/>
        </c:ser>
        <c:ser>
          <c:idx val="3"/>
          <c:order val="3"/>
          <c:tx>
            <c:strRef>
              <c:f>'stock performance'!$F$1</c:f>
              <c:strCache>
                <c:ptCount val="1"/>
                <c:pt idx="0">
                  <c:v>Nikkei-Japan</c:v>
                </c:pt>
              </c:strCache>
            </c:strRef>
          </c:tx>
          <c:marker>
            <c:symbol val="none"/>
          </c:marker>
          <c:cat>
            <c:numRef>
              <c:f>'stock performance'!$A$2:$A$23</c:f>
              <c:numCache>
                <c:formatCode>yyyymm</c:formatCode>
                <c:ptCount val="22"/>
                <c:pt idx="0">
                  <c:v>33939</c:v>
                </c:pt>
                <c:pt idx="1">
                  <c:v>34304</c:v>
                </c:pt>
                <c:pt idx="2">
                  <c:v>34669</c:v>
                </c:pt>
                <c:pt idx="3">
                  <c:v>35034</c:v>
                </c:pt>
                <c:pt idx="4">
                  <c:v>35400</c:v>
                </c:pt>
                <c:pt idx="5">
                  <c:v>35765</c:v>
                </c:pt>
                <c:pt idx="6">
                  <c:v>36130</c:v>
                </c:pt>
                <c:pt idx="7">
                  <c:v>36495</c:v>
                </c:pt>
                <c:pt idx="8">
                  <c:v>36861</c:v>
                </c:pt>
                <c:pt idx="9">
                  <c:v>37226</c:v>
                </c:pt>
                <c:pt idx="10">
                  <c:v>37591</c:v>
                </c:pt>
                <c:pt idx="11">
                  <c:v>37956</c:v>
                </c:pt>
                <c:pt idx="12">
                  <c:v>38322</c:v>
                </c:pt>
                <c:pt idx="13">
                  <c:v>38687</c:v>
                </c:pt>
                <c:pt idx="14">
                  <c:v>39052</c:v>
                </c:pt>
                <c:pt idx="15">
                  <c:v>39417</c:v>
                </c:pt>
                <c:pt idx="16">
                  <c:v>39783</c:v>
                </c:pt>
                <c:pt idx="17">
                  <c:v>40148</c:v>
                </c:pt>
                <c:pt idx="18">
                  <c:v>40513</c:v>
                </c:pt>
                <c:pt idx="19">
                  <c:v>40878</c:v>
                </c:pt>
                <c:pt idx="20">
                  <c:v>41244</c:v>
                </c:pt>
                <c:pt idx="21">
                  <c:v>41609</c:v>
                </c:pt>
              </c:numCache>
            </c:numRef>
          </c:cat>
          <c:val>
            <c:numRef>
              <c:f>'stock performance'!$F$2:$F$23</c:f>
              <c:numCache>
                <c:formatCode>General</c:formatCode>
                <c:ptCount val="22"/>
                <c:pt idx="0">
                  <c:v>1</c:v>
                </c:pt>
                <c:pt idx="1">
                  <c:v>1.0178529880635458</c:v>
                </c:pt>
                <c:pt idx="2">
                  <c:v>1.1457607232236968</c:v>
                </c:pt>
                <c:pt idx="3">
                  <c:v>1.1587788351066572</c:v>
                </c:pt>
                <c:pt idx="4">
                  <c:v>1.1225057673993823</c:v>
                </c:pt>
                <c:pt idx="5">
                  <c:v>0.86844314140159895</c:v>
                </c:pt>
                <c:pt idx="6">
                  <c:v>0.78323285695812384</c:v>
                </c:pt>
                <c:pt idx="7">
                  <c:v>1.0828583903365125</c:v>
                </c:pt>
                <c:pt idx="8">
                  <c:v>0.79145028923260896</c:v>
                </c:pt>
                <c:pt idx="9">
                  <c:v>0.61307821160093356</c:v>
                </c:pt>
                <c:pt idx="10">
                  <c:v>0.50036056102174409</c:v>
                </c:pt>
                <c:pt idx="11">
                  <c:v>0.62521296503271828</c:v>
                </c:pt>
                <c:pt idx="12">
                  <c:v>0.67141947406913249</c:v>
                </c:pt>
                <c:pt idx="13">
                  <c:v>0.9452628741862652</c:v>
                </c:pt>
                <c:pt idx="14">
                  <c:v>1.0076957917148521</c:v>
                </c:pt>
                <c:pt idx="15">
                  <c:v>0.88928181063268019</c:v>
                </c:pt>
                <c:pt idx="16">
                  <c:v>0.51264467568073069</c:v>
                </c:pt>
                <c:pt idx="17">
                  <c:v>0.62061157117373189</c:v>
                </c:pt>
                <c:pt idx="18">
                  <c:v>0.60437216347070943</c:v>
                </c:pt>
                <c:pt idx="19">
                  <c:v>0.50058477576546367</c:v>
                </c:pt>
                <c:pt idx="20">
                  <c:v>0.61603718775015859</c:v>
                </c:pt>
                <c:pt idx="21">
                  <c:v>0.95015431863914612</c:v>
                </c:pt>
              </c:numCache>
            </c:numRef>
          </c:val>
          <c:smooth val="0"/>
        </c:ser>
        <c:ser>
          <c:idx val="4"/>
          <c:order val="4"/>
          <c:tx>
            <c:strRef>
              <c:f>'stock performance'!$G$1</c:f>
              <c:strCache>
                <c:ptCount val="1"/>
                <c:pt idx="0">
                  <c:v>CAC 40-France</c:v>
                </c:pt>
              </c:strCache>
            </c:strRef>
          </c:tx>
          <c:marker>
            <c:symbol val="none"/>
          </c:marker>
          <c:cat>
            <c:numRef>
              <c:f>'stock performance'!$A$2:$A$23</c:f>
              <c:numCache>
                <c:formatCode>yyyymm</c:formatCode>
                <c:ptCount val="22"/>
                <c:pt idx="0">
                  <c:v>33939</c:v>
                </c:pt>
                <c:pt idx="1">
                  <c:v>34304</c:v>
                </c:pt>
                <c:pt idx="2">
                  <c:v>34669</c:v>
                </c:pt>
                <c:pt idx="3">
                  <c:v>35034</c:v>
                </c:pt>
                <c:pt idx="4">
                  <c:v>35400</c:v>
                </c:pt>
                <c:pt idx="5">
                  <c:v>35765</c:v>
                </c:pt>
                <c:pt idx="6">
                  <c:v>36130</c:v>
                </c:pt>
                <c:pt idx="7">
                  <c:v>36495</c:v>
                </c:pt>
                <c:pt idx="8">
                  <c:v>36861</c:v>
                </c:pt>
                <c:pt idx="9">
                  <c:v>37226</c:v>
                </c:pt>
                <c:pt idx="10">
                  <c:v>37591</c:v>
                </c:pt>
                <c:pt idx="11">
                  <c:v>37956</c:v>
                </c:pt>
                <c:pt idx="12">
                  <c:v>38322</c:v>
                </c:pt>
                <c:pt idx="13">
                  <c:v>38687</c:v>
                </c:pt>
                <c:pt idx="14">
                  <c:v>39052</c:v>
                </c:pt>
                <c:pt idx="15">
                  <c:v>39417</c:v>
                </c:pt>
                <c:pt idx="16">
                  <c:v>39783</c:v>
                </c:pt>
                <c:pt idx="17">
                  <c:v>40148</c:v>
                </c:pt>
                <c:pt idx="18">
                  <c:v>40513</c:v>
                </c:pt>
                <c:pt idx="19">
                  <c:v>40878</c:v>
                </c:pt>
                <c:pt idx="20">
                  <c:v>41244</c:v>
                </c:pt>
                <c:pt idx="21">
                  <c:v>41609</c:v>
                </c:pt>
              </c:numCache>
            </c:numRef>
          </c:cat>
          <c:val>
            <c:numRef>
              <c:f>'stock performance'!$G$2:$G$23</c:f>
              <c:numCache>
                <c:formatCode>General</c:formatCode>
                <c:ptCount val="22"/>
                <c:pt idx="0">
                  <c:v>1</c:v>
                </c:pt>
                <c:pt idx="1">
                  <c:v>1.1961498824564203</c:v>
                </c:pt>
                <c:pt idx="2">
                  <c:v>0.97675984074947442</c:v>
                </c:pt>
                <c:pt idx="3">
                  <c:v>0.95210802749542867</c:v>
                </c:pt>
                <c:pt idx="4">
                  <c:v>1.1582232284475549</c:v>
                </c:pt>
                <c:pt idx="5">
                  <c:v>1.4830801582633095</c:v>
                </c:pt>
                <c:pt idx="6">
                  <c:v>1.9457537611959215</c:v>
                </c:pt>
                <c:pt idx="7">
                  <c:v>2.9027361894022863</c:v>
                </c:pt>
                <c:pt idx="8">
                  <c:v>2.8423059993813906</c:v>
                </c:pt>
                <c:pt idx="9">
                  <c:v>2.1881929851595938</c:v>
                </c:pt>
                <c:pt idx="10">
                  <c:v>1.4171204460659426</c:v>
                </c:pt>
                <c:pt idx="11">
                  <c:v>1.6108852623783436</c:v>
                </c:pt>
                <c:pt idx="12">
                  <c:v>1.6943483870259752</c:v>
                </c:pt>
                <c:pt idx="13">
                  <c:v>2.0592623325495798</c:v>
                </c:pt>
                <c:pt idx="14">
                  <c:v>2.3837638564160817</c:v>
                </c:pt>
                <c:pt idx="15">
                  <c:v>2.3540075029951484</c:v>
                </c:pt>
                <c:pt idx="16">
                  <c:v>1.3359263429510031</c:v>
                </c:pt>
                <c:pt idx="17">
                  <c:v>1.6194298340864131</c:v>
                </c:pt>
                <c:pt idx="18">
                  <c:v>1.538102650662458</c:v>
                </c:pt>
                <c:pt idx="19">
                  <c:v>1.2466127549366441</c:v>
                </c:pt>
                <c:pt idx="20">
                  <c:v>1.4175265662499801</c:v>
                </c:pt>
                <c:pt idx="21">
                  <c:v>1.6615898678300702</c:v>
                </c:pt>
              </c:numCache>
            </c:numRef>
          </c:val>
          <c:smooth val="0"/>
        </c:ser>
        <c:ser>
          <c:idx val="5"/>
          <c:order val="5"/>
          <c:tx>
            <c:strRef>
              <c:f>'stock performance'!$H$1</c:f>
              <c:strCache>
                <c:ptCount val="1"/>
                <c:pt idx="0">
                  <c:v>DAX-Germany</c:v>
                </c:pt>
              </c:strCache>
            </c:strRef>
          </c:tx>
          <c:marker>
            <c:symbol val="none"/>
          </c:marker>
          <c:cat>
            <c:numRef>
              <c:f>'stock performance'!$A$2:$A$23</c:f>
              <c:numCache>
                <c:formatCode>yyyymm</c:formatCode>
                <c:ptCount val="22"/>
                <c:pt idx="0">
                  <c:v>33939</c:v>
                </c:pt>
                <c:pt idx="1">
                  <c:v>34304</c:v>
                </c:pt>
                <c:pt idx="2">
                  <c:v>34669</c:v>
                </c:pt>
                <c:pt idx="3">
                  <c:v>35034</c:v>
                </c:pt>
                <c:pt idx="4">
                  <c:v>35400</c:v>
                </c:pt>
                <c:pt idx="5">
                  <c:v>35765</c:v>
                </c:pt>
                <c:pt idx="6">
                  <c:v>36130</c:v>
                </c:pt>
                <c:pt idx="7">
                  <c:v>36495</c:v>
                </c:pt>
                <c:pt idx="8">
                  <c:v>36861</c:v>
                </c:pt>
                <c:pt idx="9">
                  <c:v>37226</c:v>
                </c:pt>
                <c:pt idx="10">
                  <c:v>37591</c:v>
                </c:pt>
                <c:pt idx="11">
                  <c:v>37956</c:v>
                </c:pt>
                <c:pt idx="12">
                  <c:v>38322</c:v>
                </c:pt>
                <c:pt idx="13">
                  <c:v>38687</c:v>
                </c:pt>
                <c:pt idx="14">
                  <c:v>39052</c:v>
                </c:pt>
                <c:pt idx="15">
                  <c:v>39417</c:v>
                </c:pt>
                <c:pt idx="16">
                  <c:v>39783</c:v>
                </c:pt>
                <c:pt idx="17">
                  <c:v>40148</c:v>
                </c:pt>
                <c:pt idx="18">
                  <c:v>40513</c:v>
                </c:pt>
                <c:pt idx="19">
                  <c:v>40878</c:v>
                </c:pt>
                <c:pt idx="20">
                  <c:v>41244</c:v>
                </c:pt>
                <c:pt idx="21">
                  <c:v>41609</c:v>
                </c:pt>
              </c:numCache>
            </c:numRef>
          </c:cat>
          <c:val>
            <c:numRef>
              <c:f>'stock performance'!$H$2:$H$23</c:f>
              <c:numCache>
                <c:formatCode>General</c:formatCode>
                <c:ptCount val="22"/>
                <c:pt idx="0">
                  <c:v>1</c:v>
                </c:pt>
                <c:pt idx="1">
                  <c:v>1.407195763216188</c:v>
                </c:pt>
                <c:pt idx="2">
                  <c:v>1.2754233516640818</c:v>
                </c:pt>
                <c:pt idx="3">
                  <c:v>1.3443558078606028</c:v>
                </c:pt>
                <c:pt idx="4">
                  <c:v>1.6977747380586599</c:v>
                </c:pt>
                <c:pt idx="5">
                  <c:v>2.449054870101445</c:v>
                </c:pt>
                <c:pt idx="6">
                  <c:v>2.8710532274405414</c:v>
                </c:pt>
                <c:pt idx="7">
                  <c:v>3.9491530623674027</c:v>
                </c:pt>
                <c:pt idx="8">
                  <c:v>3.5765529365916464</c:v>
                </c:pt>
                <c:pt idx="9">
                  <c:v>2.8229867112610929</c:v>
                </c:pt>
                <c:pt idx="10">
                  <c:v>1.5647332620456453</c:v>
                </c:pt>
                <c:pt idx="11">
                  <c:v>2.1211355994698633</c:v>
                </c:pt>
                <c:pt idx="12">
                  <c:v>2.2273155886469547</c:v>
                </c:pt>
                <c:pt idx="13">
                  <c:v>2.7908163017732752</c:v>
                </c:pt>
                <c:pt idx="14">
                  <c:v>3.3576355787285315</c:v>
                </c:pt>
                <c:pt idx="15">
                  <c:v>3.9797540455268159</c:v>
                </c:pt>
                <c:pt idx="16">
                  <c:v>2.3465410422652013</c:v>
                </c:pt>
                <c:pt idx="17">
                  <c:v>2.8829753646060272</c:v>
                </c:pt>
                <c:pt idx="18">
                  <c:v>3.3027737057286113</c:v>
                </c:pt>
                <c:pt idx="19">
                  <c:v>2.7628664112284627</c:v>
                </c:pt>
                <c:pt idx="20">
                  <c:v>3.4941421272274202</c:v>
                </c:pt>
                <c:pt idx="21">
                  <c:v>4.3228658450931654</c:v>
                </c:pt>
              </c:numCache>
            </c:numRef>
          </c:val>
          <c:smooth val="0"/>
        </c:ser>
        <c:dLbls>
          <c:showLegendKey val="0"/>
          <c:showVal val="0"/>
          <c:showCatName val="0"/>
          <c:showSerName val="0"/>
          <c:showPercent val="0"/>
          <c:showBubbleSize val="0"/>
        </c:dLbls>
        <c:marker val="1"/>
        <c:smooth val="0"/>
        <c:axId val="46961792"/>
        <c:axId val="46963328"/>
      </c:lineChart>
      <c:dateAx>
        <c:axId val="46961792"/>
        <c:scaling>
          <c:orientation val="minMax"/>
        </c:scaling>
        <c:delete val="0"/>
        <c:axPos val="b"/>
        <c:numFmt formatCode="yyyymm" sourceLinked="0"/>
        <c:majorTickMark val="out"/>
        <c:minorTickMark val="none"/>
        <c:tickLblPos val="nextTo"/>
        <c:txPr>
          <a:bodyPr/>
          <a:lstStyle/>
          <a:p>
            <a:pPr>
              <a:defRPr sz="1200"/>
            </a:pPr>
            <a:endParaRPr lang="en-US"/>
          </a:p>
        </c:txPr>
        <c:crossAx val="46963328"/>
        <c:crosses val="autoZero"/>
        <c:auto val="1"/>
        <c:lblOffset val="100"/>
        <c:baseTimeUnit val="years"/>
      </c:dateAx>
      <c:valAx>
        <c:axId val="46963328"/>
        <c:scaling>
          <c:orientation val="minMax"/>
        </c:scaling>
        <c:delete val="0"/>
        <c:axPos val="l"/>
        <c:numFmt formatCode="General" sourceLinked="1"/>
        <c:majorTickMark val="out"/>
        <c:minorTickMark val="none"/>
        <c:tickLblPos val="nextTo"/>
        <c:txPr>
          <a:bodyPr/>
          <a:lstStyle/>
          <a:p>
            <a:pPr>
              <a:defRPr sz="1200"/>
            </a:pPr>
            <a:endParaRPr lang="en-US"/>
          </a:p>
        </c:txPr>
        <c:crossAx val="46961792"/>
        <c:crosses val="autoZero"/>
        <c:crossBetween val="between"/>
      </c:valAx>
    </c:plotArea>
    <c:legend>
      <c:legendPos val="b"/>
      <c:layout>
        <c:manualLayout>
          <c:xMode val="edge"/>
          <c:yMode val="edge"/>
          <c:x val="2.056006458219618E-2"/>
          <c:y val="0.86856859094509209"/>
          <c:w val="0.96547857443745455"/>
          <c:h val="0.10218235015705002"/>
        </c:manualLayout>
      </c:layout>
      <c:overlay val="0"/>
      <c:txPr>
        <a:bodyPr/>
        <a:lstStyle/>
        <a:p>
          <a:pPr>
            <a:defRPr sz="1100"/>
          </a:pPr>
          <a:endParaRPr lang="en-US"/>
        </a:p>
      </c:txPr>
    </c:legend>
    <c:plotVisOnly val="1"/>
    <c:dispBlanksAs val="gap"/>
    <c:showDLblsOverMax val="0"/>
  </c:chart>
  <c:spPr>
    <a:ln>
      <a:noFill/>
    </a:ln>
  </c:sp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0.02007</cdr:x>
      <cdr:y>0.24284</cdr:y>
    </cdr:from>
    <cdr:to>
      <cdr:x>0.0745</cdr:x>
      <cdr:y>0.61313</cdr:y>
    </cdr:to>
    <cdr:sp macro="" textlink="">
      <cdr:nvSpPr>
        <cdr:cNvPr id="2" name="TextBox 1"/>
        <cdr:cNvSpPr txBox="1"/>
      </cdr:nvSpPr>
      <cdr:spPr>
        <a:xfrm xmlns:a="http://schemas.openxmlformats.org/drawingml/2006/main">
          <a:off x="146107" y="1152128"/>
          <a:ext cx="396290" cy="1756833"/>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en-US" sz="1400" dirty="0"/>
            <a:t>Housing </a:t>
          </a:r>
          <a:r>
            <a:rPr lang="en-US" sz="1400" baseline="0" dirty="0"/>
            <a:t> Price Index</a:t>
          </a:r>
          <a:endParaRPr lang="en-US" sz="1400" dirty="0"/>
        </a:p>
      </cdr:txBody>
    </cdr:sp>
  </cdr:relSizeAnchor>
</c:userShapes>
</file>

<file path=ppt/drawings/drawing2.xml><?xml version="1.0" encoding="utf-8"?>
<c:userShapes xmlns:c="http://schemas.openxmlformats.org/drawingml/2006/chart">
  <cdr:relSizeAnchor xmlns:cdr="http://schemas.openxmlformats.org/drawingml/2006/chartDrawing">
    <cdr:from>
      <cdr:x>0.12736</cdr:x>
      <cdr:y>0.01695</cdr:y>
    </cdr:from>
    <cdr:to>
      <cdr:x>0.81337</cdr:x>
      <cdr:y>0.13347</cdr:y>
    </cdr:to>
    <cdr:sp macro="" textlink="">
      <cdr:nvSpPr>
        <cdr:cNvPr id="2" name="TextBox 1"/>
        <cdr:cNvSpPr txBox="1"/>
      </cdr:nvSpPr>
      <cdr:spPr>
        <a:xfrm xmlns:a="http://schemas.openxmlformats.org/drawingml/2006/main">
          <a:off x="962027" y="76199"/>
          <a:ext cx="5181600" cy="52387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2000" b="1" dirty="0"/>
            <a:t>Case </a:t>
          </a:r>
          <a:r>
            <a:rPr lang="en-US" sz="2000" b="1" dirty="0" err="1"/>
            <a:t>Shiller</a:t>
          </a:r>
          <a:r>
            <a:rPr lang="en-US" sz="2000" b="1" dirty="0"/>
            <a:t> Index, SA, Normalized</a:t>
          </a:r>
          <a:r>
            <a:rPr lang="en-US" sz="2000" b="1" baseline="0" dirty="0"/>
            <a:t> at 1996</a:t>
          </a:r>
          <a:endParaRPr lang="en-US" sz="2000" b="1" dirty="0"/>
        </a:p>
      </cdr:txBody>
    </cdr:sp>
  </cdr:relSizeAnchor>
  <cdr:relSizeAnchor xmlns:cdr="http://schemas.openxmlformats.org/drawingml/2006/chartDrawing">
    <cdr:from>
      <cdr:x>0.02774</cdr:x>
      <cdr:y>0.18644</cdr:y>
    </cdr:from>
    <cdr:to>
      <cdr:x>0.07314</cdr:x>
      <cdr:y>0.68644</cdr:y>
    </cdr:to>
    <cdr:sp macro="" textlink="">
      <cdr:nvSpPr>
        <cdr:cNvPr id="4" name="TextBox 3"/>
        <cdr:cNvSpPr txBox="1"/>
      </cdr:nvSpPr>
      <cdr:spPr>
        <a:xfrm xmlns:a="http://schemas.openxmlformats.org/drawingml/2006/main" rot="10800000">
          <a:off x="209552" y="838200"/>
          <a:ext cx="342900" cy="2247900"/>
        </a:xfrm>
        <a:prstGeom xmlns:a="http://schemas.openxmlformats.org/drawingml/2006/main" prst="rect">
          <a:avLst/>
        </a:prstGeom>
      </cdr:spPr>
      <cdr:txBody>
        <a:bodyPr xmlns:a="http://schemas.openxmlformats.org/drawingml/2006/main" vertOverflow="clip" vert="eaVert" wrap="square" rtlCol="0"/>
        <a:lstStyle xmlns:a="http://schemas.openxmlformats.org/drawingml/2006/main"/>
        <a:p xmlns:a="http://schemas.openxmlformats.org/drawingml/2006/main">
          <a:r>
            <a:rPr lang="en-US" sz="1400" b="1" dirty="0"/>
            <a:t>Case </a:t>
          </a:r>
          <a:r>
            <a:rPr lang="en-US" sz="1400" b="1" dirty="0" err="1"/>
            <a:t>Shiller</a:t>
          </a:r>
          <a:r>
            <a:rPr lang="en-US" sz="1400" b="1" dirty="0"/>
            <a:t> Housing Index</a:t>
          </a:r>
        </a:p>
      </cdr:txBody>
    </cdr:sp>
  </cdr:relSizeAnchor>
</c:userShapes>
</file>

<file path=ppt/drawings/drawing3.xml><?xml version="1.0" encoding="utf-8"?>
<c:userShapes xmlns:c="http://schemas.openxmlformats.org/drawingml/2006/chart">
  <cdr:relSizeAnchor xmlns:cdr="http://schemas.openxmlformats.org/drawingml/2006/chartDrawing">
    <cdr:from>
      <cdr:x>0.02501</cdr:x>
      <cdr:y>0.20171</cdr:y>
    </cdr:from>
    <cdr:to>
      <cdr:x>0.05735</cdr:x>
      <cdr:y>0.56854</cdr:y>
    </cdr:to>
    <cdr:sp macro="" textlink="">
      <cdr:nvSpPr>
        <cdr:cNvPr id="2" name="TextBox 1"/>
        <cdr:cNvSpPr txBox="1"/>
      </cdr:nvSpPr>
      <cdr:spPr>
        <a:xfrm xmlns:a="http://schemas.openxmlformats.org/drawingml/2006/main">
          <a:off x="184150" y="822325"/>
          <a:ext cx="238125" cy="1495425"/>
        </a:xfrm>
        <a:prstGeom xmlns:a="http://schemas.openxmlformats.org/drawingml/2006/main" prst="rect">
          <a:avLst/>
        </a:prstGeom>
      </cdr:spPr>
      <cdr:txBody>
        <a:bodyPr xmlns:a="http://schemas.openxmlformats.org/drawingml/2006/main" vert="vert270"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Housing </a:t>
          </a:r>
          <a:r>
            <a:rPr lang="en-US" sz="1400" baseline="0" dirty="0"/>
            <a:t> Price Index</a:t>
          </a:r>
          <a:endParaRPr lang="en-US" sz="1400" dirty="0"/>
        </a:p>
      </cdr:txBody>
    </cdr:sp>
  </cdr:relSizeAnchor>
</c:userShapes>
</file>

<file path=ppt/drawings/drawing4.xml><?xml version="1.0" encoding="utf-8"?>
<c:userShapes xmlns:c="http://schemas.openxmlformats.org/drawingml/2006/chart">
  <cdr:relSizeAnchor xmlns:cdr="http://schemas.openxmlformats.org/drawingml/2006/chartDrawing">
    <cdr:from>
      <cdr:x>0.00941</cdr:x>
      <cdr:y>0.04736</cdr:y>
    </cdr:from>
    <cdr:to>
      <cdr:x>0.05631</cdr:x>
      <cdr:y>0.6402</cdr:y>
    </cdr:to>
    <cdr:sp macro="" textlink="">
      <cdr:nvSpPr>
        <cdr:cNvPr id="2" name="TextBox 1"/>
        <cdr:cNvSpPr txBox="1"/>
      </cdr:nvSpPr>
      <cdr:spPr>
        <a:xfrm xmlns:a="http://schemas.openxmlformats.org/drawingml/2006/main" rot="10800000">
          <a:off x="50800" y="165100"/>
          <a:ext cx="253306" cy="2066727"/>
        </a:xfrm>
        <a:prstGeom xmlns:a="http://schemas.openxmlformats.org/drawingml/2006/main" prst="rect">
          <a:avLst/>
        </a:prstGeom>
      </cdr:spPr>
      <cdr:txBody>
        <a:bodyPr xmlns:a="http://schemas.openxmlformats.org/drawingml/2006/main" vert="eaVert"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dirty="0">
              <a:latin typeface="Arial" panose="020B0604020202020204" pitchFamily="34" charset="0"/>
              <a:cs typeface="Arial" panose="020B0604020202020204" pitchFamily="34" charset="0"/>
            </a:rPr>
            <a:t>Real Value of $1 Investment</a:t>
          </a:r>
          <a:endParaRPr lang="en-US" sz="1200" baseline="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26833" cy="46403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cs typeface="+mn-cs"/>
              </a:defRPr>
            </a:lvl1pPr>
          </a:lstStyle>
          <a:p>
            <a:pPr>
              <a:defRPr/>
            </a:pPr>
            <a:endParaRPr lang="en-US"/>
          </a:p>
        </p:txBody>
      </p:sp>
      <p:sp>
        <p:nvSpPr>
          <p:cNvPr id="3075" name="Rectangle 3"/>
          <p:cNvSpPr>
            <a:spLocks noGrp="1" noChangeArrowheads="1"/>
          </p:cNvSpPr>
          <p:nvPr>
            <p:ph type="dt" idx="1"/>
          </p:nvPr>
        </p:nvSpPr>
        <p:spPr bwMode="auto">
          <a:xfrm>
            <a:off x="3956550" y="0"/>
            <a:ext cx="3026833" cy="46403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71575" y="696913"/>
            <a:ext cx="4643438" cy="34813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8500" y="4410595"/>
            <a:ext cx="5588000" cy="417629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18146"/>
            <a:ext cx="3026833" cy="464033"/>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3956550" y="8818146"/>
            <a:ext cx="3026833" cy="464033"/>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cs typeface="+mn-cs"/>
              </a:defRPr>
            </a:lvl1pPr>
          </a:lstStyle>
          <a:p>
            <a:pPr>
              <a:defRPr/>
            </a:pPr>
            <a:fld id="{910AEF15-9E6A-4D9E-92E3-72A4305A7151}" type="slidenum">
              <a:rPr lang="en-US"/>
              <a:pPr>
                <a:defRPr/>
              </a:pPr>
              <a:t>‹#›</a:t>
            </a:fld>
            <a:endParaRPr lang="en-US"/>
          </a:p>
        </p:txBody>
      </p:sp>
    </p:spTree>
    <p:extLst>
      <p:ext uri="{BB962C8B-B14F-4D97-AF65-F5344CB8AC3E}">
        <p14:creationId xmlns:p14="http://schemas.microsoft.com/office/powerpoint/2010/main" val="3268076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FD01F67-5A0B-4F66-B18D-04C4D706DBB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FD01F67-5A0B-4F66-B18D-04C4D706DBBA}"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Case-</a:t>
            </a:r>
            <a:r>
              <a:rPr lang="en-US" altLang="zh-CN" dirty="0" err="1" smtClean="0"/>
              <a:t>shiller</a:t>
            </a:r>
            <a:endParaRPr lang="en-US" altLang="zh-CN" dirty="0" smtClean="0"/>
          </a:p>
          <a:p>
            <a:r>
              <a:rPr lang="en-US" altLang="zh-CN" dirty="0" smtClean="0"/>
              <a:t>Source: SP</a:t>
            </a:r>
            <a:r>
              <a:rPr lang="en-US" altLang="zh-CN" baseline="0" dirty="0" smtClean="0"/>
              <a:t> index</a:t>
            </a:r>
          </a:p>
          <a:p>
            <a:endParaRPr lang="zh-CN" altLang="en-US" dirty="0"/>
          </a:p>
        </p:txBody>
      </p:sp>
      <p:sp>
        <p:nvSpPr>
          <p:cNvPr id="4" name="灯片编号占位符 3"/>
          <p:cNvSpPr>
            <a:spLocks noGrp="1"/>
          </p:cNvSpPr>
          <p:nvPr>
            <p:ph type="sldNum" sz="quarter" idx="10"/>
          </p:nvPr>
        </p:nvSpPr>
        <p:spPr>
          <a:xfrm>
            <a:off x="3956550" y="8817905"/>
            <a:ext cx="3026833" cy="464185"/>
          </a:xfrm>
          <a:prstGeom prst="rect">
            <a:avLst/>
          </a:prstGeom>
        </p:spPr>
        <p:txBody>
          <a:bodyPr lIns="92952" tIns="46477" rIns="92952" bIns="46477"/>
          <a:lstStyle/>
          <a:p>
            <a:fld id="{665CA725-7920-4F26-8D74-5CEAD5ED919A}"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BBF3472F-54D3-4B7B-B574-F6C1427F697E}" type="datetime1">
              <a:rPr lang="en-US" smtClean="0"/>
              <a:pPr>
                <a:defRPr/>
              </a:pPr>
              <a:t>10/22/2014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705C78C-3EAA-4E91-B3FF-21D27D8BFBA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F0FA95D-844C-4D1F-B057-8F13D4F82EC1}" type="datetime1">
              <a:rPr lang="en-US" smtClean="0"/>
              <a:pPr>
                <a:defRPr/>
              </a:pPr>
              <a:t>10/22/2014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A792EA8-EC8C-4030-B365-59D0517135F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0EAA018-F6DD-4889-870F-26E1AD63B2F3}" type="datetime1">
              <a:rPr lang="en-US" smtClean="0"/>
              <a:pPr>
                <a:defRPr/>
              </a:pPr>
              <a:t>10/22/2014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4E6D79-93C5-4D89-9321-F6931D35E387}"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3DE2C95-EAA8-4E25-8244-711C5B670021}" type="datetime1">
              <a:rPr lang="en-US" smtClean="0"/>
              <a:pPr>
                <a:defRPr/>
              </a:pPr>
              <a:t>10/22/2014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8C0966-8E89-4957-9AC1-41B73637644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E2B785E-D53F-4CED-8EE2-03ABE422CE40}" type="datetime1">
              <a:rPr lang="en-US" smtClean="0"/>
              <a:pPr>
                <a:defRPr/>
              </a:pPr>
              <a:t>10/22/2014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D0DF29-BFED-415E-9B78-8607E50F43E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E1CE4A0D-61F1-4A96-BBBC-CA55CA3746E6}" type="datetime1">
              <a:rPr lang="en-US" smtClean="0"/>
              <a:pPr>
                <a:defRPr/>
              </a:pPr>
              <a:t>10/22/2014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873008-2737-4CE4-B121-4A66C85FE54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6F53FC8F-A458-4715-8109-D9CA26661B84}" type="datetime1">
              <a:rPr lang="en-US" smtClean="0"/>
              <a:pPr>
                <a:defRPr/>
              </a:pPr>
              <a:t>10/22/2014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7070032-4889-4CB6-ACF6-F2DDDB17EB0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70A15B3D-38DE-4104-9798-0916CDA8B6B9}" type="datetime1">
              <a:rPr lang="en-US" smtClean="0"/>
              <a:pPr>
                <a:defRPr/>
              </a:pPr>
              <a:t>10/22/2014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6D88F8C-2DD6-4822-BA20-2C9FA48A5C5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1FDAD62-4039-46D7-8CF5-ED6CFA9977A0}" type="datetime1">
              <a:rPr lang="en-US" smtClean="0"/>
              <a:pPr>
                <a:defRPr/>
              </a:pPr>
              <a:t>10/22/2014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C42BA03-3097-4E94-B40D-B5A0DDB5AC0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9D364AA-3944-4941-8692-C9B9676EEF21}" type="datetime1">
              <a:rPr lang="en-US" smtClean="0"/>
              <a:pPr>
                <a:defRPr/>
              </a:pPr>
              <a:t>10/22/2014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0BD54F-3DE0-4397-8B37-FC6303588178}"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6C476D4-F668-4F8F-8645-74F97A96AA36}" type="datetime1">
              <a:rPr lang="en-US" smtClean="0"/>
              <a:pPr>
                <a:defRPr/>
              </a:pPr>
              <a:t>10/22/2014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4EDC59-DD0D-491C-96F6-8C11D660085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0E6637B-D444-4F0C-9A23-0AE41616E273}" type="datetime1">
              <a:rPr lang="en-US" smtClean="0"/>
              <a:pPr>
                <a:defRPr/>
              </a:pPr>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277D83-DC54-426D-B2FF-22A92032617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304800"/>
            <a:ext cx="8229600" cy="5867400"/>
          </a:xfrm>
        </p:spPr>
        <p:txBody>
          <a:bodyPr>
            <a:normAutofit/>
          </a:bodyPr>
          <a:lstStyle/>
          <a:p>
            <a:r>
              <a:rPr lang="en-US" dirty="0" smtClean="0">
                <a:latin typeface="Times New Roman" pitchFamily="18" charset="0"/>
              </a:rPr>
              <a:t>Current Research on</a:t>
            </a:r>
            <a:br>
              <a:rPr lang="en-US" dirty="0" smtClean="0">
                <a:latin typeface="Times New Roman" pitchFamily="18" charset="0"/>
              </a:rPr>
            </a:br>
            <a:r>
              <a:rPr lang="en-US" dirty="0" smtClean="0">
                <a:latin typeface="Times New Roman" pitchFamily="18" charset="0"/>
              </a:rPr>
              <a:t>Systemic Risk</a:t>
            </a:r>
            <a:br>
              <a:rPr lang="en-US" dirty="0" smtClean="0">
                <a:latin typeface="Times New Roman" pitchFamily="18" charset="0"/>
              </a:rPr>
            </a:br>
            <a:r>
              <a:rPr lang="en-US" dirty="0" smtClean="0">
                <a:latin typeface="Times New Roman" pitchFamily="18" charset="0"/>
              </a:rPr>
              <a:t/>
            </a:r>
            <a:br>
              <a:rPr lang="en-US" dirty="0" smtClean="0">
                <a:latin typeface="Times New Roman" pitchFamily="18" charset="0"/>
              </a:rPr>
            </a:br>
            <a:r>
              <a:rPr lang="en-US" sz="3100" dirty="0" smtClean="0">
                <a:latin typeface="Times New Roman" pitchFamily="18" charset="0"/>
              </a:rPr>
              <a:t>Franklin Allen</a:t>
            </a:r>
            <a:br>
              <a:rPr lang="en-US" sz="3100" dirty="0" smtClean="0">
                <a:latin typeface="Times New Roman" pitchFamily="18" charset="0"/>
              </a:rPr>
            </a:br>
            <a:r>
              <a:rPr lang="en-US" sz="3100" dirty="0" smtClean="0">
                <a:latin typeface="Times New Roman" pitchFamily="18" charset="0"/>
              </a:rPr>
              <a:t>Imperial College London</a:t>
            </a:r>
            <a:br>
              <a:rPr lang="en-US" sz="3100" dirty="0" smtClean="0">
                <a:latin typeface="Times New Roman" pitchFamily="18" charset="0"/>
              </a:rPr>
            </a:br>
            <a:r>
              <a:rPr lang="en-US" sz="2800" dirty="0" smtClean="0">
                <a:latin typeface="Times New Roman" pitchFamily="18" charset="0"/>
              </a:rPr>
              <a:t/>
            </a:r>
            <a:br>
              <a:rPr lang="en-US" sz="2800" dirty="0" smtClean="0">
                <a:latin typeface="Times New Roman" pitchFamily="18" charset="0"/>
              </a:rPr>
            </a:br>
            <a:r>
              <a:rPr lang="en-US" sz="2800" dirty="0" smtClean="0">
                <a:latin typeface="Times New Roman" pitchFamily="18" charset="0"/>
              </a:rPr>
              <a:t/>
            </a:r>
            <a:br>
              <a:rPr lang="en-US" sz="2800" dirty="0" smtClean="0">
                <a:latin typeface="Times New Roman" pitchFamily="18" charset="0"/>
              </a:rPr>
            </a:br>
            <a:r>
              <a:rPr lang="en-US" sz="2800" dirty="0" smtClean="0">
                <a:latin typeface="Times New Roman" pitchFamily="18" charset="0"/>
              </a:rPr>
              <a:t>INQUIRE Conference</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4 November 2014</a:t>
            </a:r>
            <a:endParaRPr lang="en-US" sz="27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438400" y="554623"/>
            <a:ext cx="4343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Real Housing Price Cycles and Banking Crises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Object 8"/>
          <p:cNvGraphicFramePr>
            <a:graphicFrameLocks noChangeAspect="1"/>
          </p:cNvGraphicFramePr>
          <p:nvPr/>
        </p:nvGraphicFramePr>
        <p:xfrm>
          <a:off x="1519238" y="1143000"/>
          <a:ext cx="6105525" cy="4837113"/>
        </p:xfrm>
        <a:graphic>
          <a:graphicData uri="http://schemas.openxmlformats.org/presentationml/2006/ole">
            <mc:AlternateContent xmlns:mc="http://schemas.openxmlformats.org/markup-compatibility/2006">
              <mc:Choice xmlns:v="urn:schemas-microsoft-com:vml" Requires="v">
                <p:oleObj spid="_x0000_s1095" name="Document" r:id="rId3" imgW="6105850" imgH="5103184" progId="">
                  <p:embed/>
                </p:oleObj>
              </mc:Choice>
              <mc:Fallback>
                <p:oleObj name="Document" r:id="rId3" imgW="6105850" imgH="510318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238" y="1143000"/>
                        <a:ext cx="6105525" cy="483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1"/>
          <p:cNvSpPr>
            <a:spLocks noChangeArrowheads="1"/>
          </p:cNvSpPr>
          <p:nvPr/>
        </p:nvSpPr>
        <p:spPr bwMode="auto">
          <a:xfrm>
            <a:off x="1524000" y="6050577"/>
            <a:ext cx="43434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Times New Roman" pitchFamily="18" charset="0"/>
                <a:cs typeface="Times New Roman" pitchFamily="18" charset="0"/>
              </a:rPr>
              <a:t>Source: Reinhart and Rogoff (2009)</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latin typeface="Times New Roman" pitchFamily="18" charset="0"/>
                <a:cs typeface="Times New Roman" pitchFamily="18" charset="0"/>
              </a:rPr>
              <a:t>In the recent crisis Ireland, Spain and some regions of the U.S. had sharp run ups and then collapses in property prices that have had a severe effect on these countries’ banking systems and real economies</a:t>
            </a:r>
          </a:p>
          <a:p>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E20FAD09-7916-453B-BE8C-2553C5C06136}"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751C8AE-D83E-4F3A-B358-E3851573875E}" type="slidenum">
              <a:rPr lang="en-US" smtClean="0"/>
              <a:pPr/>
              <a:t>12</a:t>
            </a:fld>
            <a:endParaRPr lang="en-US"/>
          </a:p>
        </p:txBody>
      </p:sp>
      <p:sp>
        <p:nvSpPr>
          <p:cNvPr id="7171" name="Rectangle 2"/>
          <p:cNvSpPr>
            <a:spLocks noChangeArrowheads="1"/>
          </p:cNvSpPr>
          <p:nvPr/>
        </p:nvSpPr>
        <p:spPr bwMode="auto">
          <a:xfrm>
            <a:off x="1110942" y="610155"/>
            <a:ext cx="6925294" cy="738664"/>
          </a:xfrm>
          <a:prstGeom prst="rect">
            <a:avLst/>
          </a:prstGeom>
          <a:noFill/>
          <a:ln w="9525">
            <a:noFill/>
            <a:miter lim="800000"/>
            <a:headEnd/>
            <a:tailEnd/>
          </a:ln>
        </p:spPr>
        <p:txBody>
          <a:bodyPr wrap="none" anchor="ctr">
            <a:spAutoFit/>
          </a:bodyPr>
          <a:lstStyle/>
          <a:p>
            <a:pPr algn="ctr" eaLnBrk="0" hangingPunct="0"/>
            <a:r>
              <a:rPr lang="en-US" sz="2400" dirty="0" smtClean="0">
                <a:solidFill>
                  <a:srgbClr val="000000"/>
                </a:solidFill>
                <a:latin typeface="Times New Roman" pitchFamily="18" charset="0"/>
                <a:cs typeface="Times New Roman" pitchFamily="18" charset="0"/>
              </a:rPr>
              <a:t>Nominal Housing </a:t>
            </a:r>
            <a:r>
              <a:rPr lang="en-US" sz="2400" dirty="0">
                <a:solidFill>
                  <a:srgbClr val="000000"/>
                </a:solidFill>
                <a:latin typeface="Times New Roman" pitchFamily="18" charset="0"/>
                <a:cs typeface="Times New Roman" pitchFamily="18" charset="0"/>
              </a:rPr>
              <a:t>Prices in Ireland, Spain and the U.S.</a:t>
            </a:r>
            <a:endParaRPr lang="en-US" sz="2400" dirty="0">
              <a:latin typeface="Times New Roman" pitchFamily="18" charset="0"/>
              <a:cs typeface="Times New Roman" pitchFamily="18" charset="0"/>
            </a:endParaRPr>
          </a:p>
          <a:p>
            <a:pPr eaLnBrk="0" hangingPunct="0"/>
            <a:endParaRPr lang="en-US" dirty="0">
              <a:latin typeface="Arial" charset="0"/>
            </a:endParaRPr>
          </a:p>
        </p:txBody>
      </p:sp>
      <p:sp>
        <p:nvSpPr>
          <p:cNvPr id="7173" name="Rectangle 3"/>
          <p:cNvSpPr>
            <a:spLocks noChangeArrowheads="1"/>
          </p:cNvSpPr>
          <p:nvPr/>
        </p:nvSpPr>
        <p:spPr bwMode="auto">
          <a:xfrm>
            <a:off x="457200" y="3209925"/>
            <a:ext cx="9144000" cy="0"/>
          </a:xfrm>
          <a:prstGeom prst="rect">
            <a:avLst/>
          </a:prstGeom>
          <a:noFill/>
          <a:ln w="9525">
            <a:noFill/>
            <a:miter lim="800000"/>
            <a:headEnd/>
            <a:tailEnd/>
          </a:ln>
        </p:spPr>
        <p:txBody>
          <a:bodyPr wrap="none" anchor="ctr">
            <a:spAutoFit/>
          </a:bodyPr>
          <a:lstStyle/>
          <a:p>
            <a:pPr eaLnBrk="0" hangingPunct="0"/>
            <a:endParaRPr lang="en-US">
              <a:latin typeface="Arial" charset="0"/>
            </a:endParaRPr>
          </a:p>
        </p:txBody>
      </p:sp>
      <p:graphicFrame>
        <p:nvGraphicFramePr>
          <p:cNvPr id="6" name="图表 5"/>
          <p:cNvGraphicFramePr>
            <a:graphicFrameLocks/>
          </p:cNvGraphicFramePr>
          <p:nvPr>
            <p:extLst>
              <p:ext uri="{D42A27DB-BD31-4B8C-83A1-F6EECF244321}">
                <p14:modId xmlns:p14="http://schemas.microsoft.com/office/powerpoint/2010/main" val="2340996987"/>
              </p:ext>
            </p:extLst>
          </p:nvPr>
        </p:nvGraphicFramePr>
        <p:xfrm>
          <a:off x="933259" y="1484784"/>
          <a:ext cx="7280660" cy="47444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357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502460" y="610155"/>
            <a:ext cx="6142259" cy="738664"/>
          </a:xfrm>
          <a:prstGeom prst="rect">
            <a:avLst/>
          </a:prstGeom>
          <a:noFill/>
          <a:ln w="9525">
            <a:noFill/>
            <a:miter lim="800000"/>
            <a:headEnd/>
            <a:tailEnd/>
          </a:ln>
        </p:spPr>
        <p:txBody>
          <a:bodyPr wrap="none" anchor="ctr">
            <a:spAutoFit/>
          </a:bodyPr>
          <a:lstStyle/>
          <a:p>
            <a:pPr algn="ctr" eaLnBrk="0" hangingPunct="0"/>
            <a:r>
              <a:rPr lang="en-US" sz="2400" dirty="0" smtClean="0">
                <a:solidFill>
                  <a:srgbClr val="000000"/>
                </a:solidFill>
                <a:latin typeface="Times New Roman" pitchFamily="18" charset="0"/>
                <a:cs typeface="Times New Roman" pitchFamily="18" charset="0"/>
              </a:rPr>
              <a:t>Nominal Housing </a:t>
            </a:r>
            <a:r>
              <a:rPr lang="en-US" sz="2400" dirty="0">
                <a:solidFill>
                  <a:srgbClr val="000000"/>
                </a:solidFill>
                <a:latin typeface="Times New Roman" pitchFamily="18" charset="0"/>
                <a:cs typeface="Times New Roman" pitchFamily="18" charset="0"/>
              </a:rPr>
              <a:t>Prices in </a:t>
            </a:r>
            <a:r>
              <a:rPr lang="en-US" sz="2400" dirty="0" smtClean="0">
                <a:solidFill>
                  <a:srgbClr val="000000"/>
                </a:solidFill>
                <a:latin typeface="Times New Roman" pitchFamily="18" charset="0"/>
                <a:cs typeface="Times New Roman" pitchFamily="18" charset="0"/>
              </a:rPr>
              <a:t>Different </a:t>
            </a:r>
            <a:r>
              <a:rPr lang="en-US" sz="2400" dirty="0">
                <a:solidFill>
                  <a:srgbClr val="000000"/>
                </a:solidFill>
                <a:latin typeface="Times New Roman" pitchFamily="18" charset="0"/>
                <a:cs typeface="Times New Roman" pitchFamily="18" charset="0"/>
              </a:rPr>
              <a:t>U.S</a:t>
            </a:r>
            <a:r>
              <a:rPr lang="en-US" sz="2400" dirty="0" smtClean="0">
                <a:solidFill>
                  <a:srgbClr val="000000"/>
                </a:solidFill>
                <a:latin typeface="Times New Roman" pitchFamily="18" charset="0"/>
                <a:cs typeface="Times New Roman" pitchFamily="18" charset="0"/>
              </a:rPr>
              <a:t>. Cities</a:t>
            </a:r>
            <a:endParaRPr lang="en-US" sz="2400" dirty="0">
              <a:latin typeface="Times New Roman" pitchFamily="18" charset="0"/>
              <a:cs typeface="Times New Roman" pitchFamily="18" charset="0"/>
            </a:endParaRPr>
          </a:p>
          <a:p>
            <a:pPr eaLnBrk="0" hangingPunct="0"/>
            <a:endParaRPr lang="en-US" dirty="0">
              <a:latin typeface="Arial" charset="0"/>
            </a:endParaRPr>
          </a:p>
        </p:txBody>
      </p:sp>
      <p:graphicFrame>
        <p:nvGraphicFramePr>
          <p:cNvPr id="4" name="图表 9"/>
          <p:cNvGraphicFramePr>
            <a:graphicFrameLocks/>
          </p:cNvGraphicFramePr>
          <p:nvPr>
            <p:extLst>
              <p:ext uri="{D42A27DB-BD31-4B8C-83A1-F6EECF244321}">
                <p14:modId xmlns:p14="http://schemas.microsoft.com/office/powerpoint/2010/main" val="2754322728"/>
              </p:ext>
            </p:extLst>
          </p:nvPr>
        </p:nvGraphicFramePr>
        <p:xfrm>
          <a:off x="687161" y="1219200"/>
          <a:ext cx="8068510" cy="51582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547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68C0966-8E89-4957-9AC1-41B736376447}" type="slidenum">
              <a:rPr lang="en-US" smtClean="0"/>
              <a:pPr>
                <a:defRPr/>
              </a:pPr>
              <a:t>14</a:t>
            </a:fld>
            <a:endParaRPr lang="en-US"/>
          </a:p>
        </p:txBody>
      </p:sp>
      <p:sp>
        <p:nvSpPr>
          <p:cNvPr id="6" name="Rectangle 2"/>
          <p:cNvSpPr>
            <a:spLocks noChangeArrowheads="1"/>
          </p:cNvSpPr>
          <p:nvPr/>
        </p:nvSpPr>
        <p:spPr bwMode="auto">
          <a:xfrm>
            <a:off x="0" y="228602"/>
            <a:ext cx="9144000"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Nominal Housing Prices in U.S. and Various European Countries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图表 4"/>
          <p:cNvGraphicFramePr>
            <a:graphicFrameLocks/>
          </p:cNvGraphicFramePr>
          <p:nvPr>
            <p:extLst>
              <p:ext uri="{D42A27DB-BD31-4B8C-83A1-F6EECF244321}">
                <p14:modId xmlns:p14="http://schemas.microsoft.com/office/powerpoint/2010/main" val="1380885035"/>
              </p:ext>
            </p:extLst>
          </p:nvPr>
        </p:nvGraphicFramePr>
        <p:xfrm>
          <a:off x="395536" y="1213487"/>
          <a:ext cx="8136904" cy="504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39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sz="2800" dirty="0" smtClean="0">
                <a:latin typeface="Times New Roman" pitchFamily="18" charset="0"/>
                <a:cs typeface="Times New Roman" pitchFamily="18" charset="0"/>
              </a:rPr>
              <a:t>What caused the real estate bubbles that led to financial instability?</a:t>
            </a:r>
          </a:p>
          <a:p>
            <a:endParaRPr lang="en-US" sz="1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Returns on housing are positively serially correlated so in contrast to stocks the market is inefficient</a:t>
            </a:r>
          </a:p>
          <a:p>
            <a:endParaRPr lang="en-US" sz="13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Network analysis is potentially very important in understanding this serial correlation and the pricing of real estate</a:t>
            </a:r>
          </a:p>
          <a:p>
            <a:pPr>
              <a:lnSpc>
                <a:spcPct val="90000"/>
              </a:lnSpc>
              <a:buNone/>
            </a:pPr>
            <a:endParaRPr lang="en-US" sz="1800" dirty="0" smtClean="0">
              <a:latin typeface="Times New Roman" pitchFamily="18" charset="0"/>
              <a:cs typeface="Times New Roman" pitchFamily="18" charset="0"/>
            </a:endParaRPr>
          </a:p>
          <a:p>
            <a:pPr>
              <a:lnSpc>
                <a:spcPct val="90000"/>
              </a:lnSpc>
            </a:pPr>
            <a:r>
              <a:rPr lang="en-US" sz="2800" dirty="0" smtClean="0">
                <a:latin typeface="Times New Roman" pitchFamily="18" charset="0"/>
                <a:cs typeface="Times New Roman" pitchFamily="18" charset="0"/>
              </a:rPr>
              <a:t>It appears that lowering interest rates at a time when property prices are rising rapidly can lead to a bubble</a:t>
            </a:r>
          </a:p>
          <a:p>
            <a:pPr>
              <a:lnSpc>
                <a:spcPct val="90000"/>
              </a:lnSpc>
              <a:buNone/>
            </a:pPr>
            <a:endParaRPr lang="en-US" sz="1800" dirty="0" smtClean="0">
              <a:latin typeface="Times New Roman" pitchFamily="18" charset="0"/>
              <a:cs typeface="Times New Roman" pitchFamily="18" charset="0"/>
            </a:endParaRPr>
          </a:p>
          <a:p>
            <a:pPr>
              <a:lnSpc>
                <a:spcPct val="90000"/>
              </a:lnSpc>
            </a:pPr>
            <a:r>
              <a:rPr lang="en-US" sz="2800" dirty="0" smtClean="0">
                <a:latin typeface="Times New Roman" pitchFamily="18" charset="0"/>
                <a:cs typeface="Times New Roman" pitchFamily="18" charset="0"/>
              </a:rPr>
              <a:t>Easy availability of credit due to large foreign exchange reserves of Asian and other central banks also seems a factor</a:t>
            </a:r>
          </a:p>
          <a:p>
            <a:pPr>
              <a:lnSpc>
                <a:spcPct val="90000"/>
              </a:lnSpc>
            </a:pPr>
            <a:endParaRPr lang="en-US" sz="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68C0966-8E89-4957-9AC1-41B736376447}"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a:bodyPr>
          <a:lstStyle/>
          <a:p>
            <a:pPr>
              <a:lnSpc>
                <a:spcPct val="90000"/>
              </a:lnSpc>
            </a:pPr>
            <a:r>
              <a:rPr lang="en-US" sz="2800" dirty="0" smtClean="0">
                <a:latin typeface="Times New Roman" pitchFamily="18" charset="0"/>
                <a:cs typeface="Times New Roman" pitchFamily="18" charset="0"/>
              </a:rPr>
              <a:t>The standard response to stopping real estate booms is that </a:t>
            </a:r>
            <a:r>
              <a:rPr lang="en-US" sz="2800" dirty="0" err="1" smtClean="0">
                <a:latin typeface="Times New Roman" pitchFamily="18" charset="0"/>
                <a:cs typeface="Times New Roman" pitchFamily="18" charset="0"/>
              </a:rPr>
              <a:t>macroprudential</a:t>
            </a:r>
            <a:r>
              <a:rPr lang="en-US" sz="2800" dirty="0" smtClean="0">
                <a:latin typeface="Times New Roman" pitchFamily="18" charset="0"/>
                <a:cs typeface="Times New Roman" pitchFamily="18" charset="0"/>
              </a:rPr>
              <a:t> policies such as control of loan-to-value-ratios, taxation of real estate and so forth can be used to prevent them</a:t>
            </a:r>
          </a:p>
          <a:p>
            <a:pPr>
              <a:lnSpc>
                <a:spcPct val="90000"/>
              </a:lnSpc>
            </a:pPr>
            <a:endParaRPr lang="en-US" sz="1200" dirty="0">
              <a:latin typeface="Times New Roman" pitchFamily="18" charset="0"/>
              <a:cs typeface="Times New Roman" pitchFamily="18" charset="0"/>
            </a:endParaRPr>
          </a:p>
          <a:p>
            <a:pPr>
              <a:lnSpc>
                <a:spcPct val="90000"/>
              </a:lnSpc>
            </a:pPr>
            <a:r>
              <a:rPr lang="en-US" sz="2800" dirty="0" smtClean="0">
                <a:latin typeface="Times New Roman" pitchFamily="18" charset="0"/>
                <a:cs typeface="Times New Roman" pitchFamily="18" charset="0"/>
              </a:rPr>
              <a:t>This is not clear since there is some evidence that these have not worked very well in countries where they have been tried such as South Korea and Singapore (see, e.g., </a:t>
            </a:r>
            <a:r>
              <a:rPr lang="en-US" sz="2800" dirty="0">
                <a:latin typeface="Times New Roman" pitchFamily="18" charset="0"/>
                <a:cs typeface="Times New Roman" pitchFamily="18" charset="0"/>
              </a:rPr>
              <a:t>Crowe, C., G. </a:t>
            </a:r>
            <a:r>
              <a:rPr lang="en-US" sz="2800" dirty="0" err="1">
                <a:latin typeface="Times New Roman" pitchFamily="18" charset="0"/>
                <a:cs typeface="Times New Roman" pitchFamily="18" charset="0"/>
              </a:rPr>
              <a:t>Dell’Ariccia</a:t>
            </a:r>
            <a:r>
              <a:rPr lang="en-US" sz="2800" dirty="0">
                <a:latin typeface="Times New Roman" pitchFamily="18" charset="0"/>
                <a:cs typeface="Times New Roman" pitchFamily="18" charset="0"/>
              </a:rPr>
              <a:t>, D. </a:t>
            </a:r>
            <a:r>
              <a:rPr lang="en-US" sz="2800" dirty="0" err="1">
                <a:latin typeface="Times New Roman" pitchFamily="18" charset="0"/>
                <a:cs typeface="Times New Roman" pitchFamily="18" charset="0"/>
              </a:rPr>
              <a:t>Igan</a:t>
            </a:r>
            <a:r>
              <a:rPr lang="en-US" sz="2800" dirty="0">
                <a:latin typeface="Times New Roman" pitchFamily="18" charset="0"/>
                <a:cs typeface="Times New Roman" pitchFamily="18" charset="0"/>
              </a:rPr>
              <a:t>, and P. </a:t>
            </a:r>
            <a:r>
              <a:rPr lang="en-US" sz="2800" dirty="0" err="1">
                <a:latin typeface="Times New Roman" pitchFamily="18" charset="0"/>
                <a:cs typeface="Times New Roman" pitchFamily="18" charset="0"/>
              </a:rPr>
              <a:t>Rabanal</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2011))</a:t>
            </a:r>
          </a:p>
          <a:p>
            <a:pPr>
              <a:lnSpc>
                <a:spcPct val="90000"/>
              </a:lnSpc>
            </a:pPr>
            <a:endParaRPr lang="en-US" sz="1200" dirty="0">
              <a:latin typeface="Times New Roman" pitchFamily="18" charset="0"/>
              <a:cs typeface="Times New Roman" pitchFamily="18" charset="0"/>
            </a:endParaRPr>
          </a:p>
          <a:p>
            <a:pPr>
              <a:lnSpc>
                <a:spcPct val="90000"/>
              </a:lnSpc>
            </a:pPr>
            <a:r>
              <a:rPr lang="en-US" sz="2800" dirty="0" smtClean="0">
                <a:latin typeface="Times New Roman" pitchFamily="18" charset="0"/>
                <a:cs typeface="Times New Roman" pitchFamily="18" charset="0"/>
              </a:rPr>
              <a:t>It is a difficult question whether interest rates should be raised to burst bubbles – a more effective approach is perhaps not to lower them in the first place </a:t>
            </a:r>
          </a:p>
          <a:p>
            <a:pPr>
              <a:lnSpc>
                <a:spcPct val="90000"/>
              </a:lnSpc>
            </a:pPr>
            <a:endParaRPr lang="en-US" sz="1200" dirty="0" smtClean="0">
              <a:latin typeface="Times New Roman" pitchFamily="18" charset="0"/>
              <a:cs typeface="Times New Roman" pitchFamily="18" charset="0"/>
            </a:endParaRPr>
          </a:p>
          <a:p>
            <a:pPr>
              <a:lnSpc>
                <a:spcPct val="90000"/>
              </a:lnSpc>
            </a:pPr>
            <a:r>
              <a:rPr lang="en-US" sz="2800" dirty="0" smtClean="0">
                <a:latin typeface="Times New Roman" pitchFamily="18" charset="0"/>
                <a:cs typeface="Times New Roman" pitchFamily="18" charset="0"/>
              </a:rPr>
              <a:t>Real estate bubbles are only one part of the problem</a:t>
            </a:r>
          </a:p>
        </p:txBody>
      </p:sp>
      <p:sp>
        <p:nvSpPr>
          <p:cNvPr id="4" name="Slide Number Placeholder 3"/>
          <p:cNvSpPr>
            <a:spLocks noGrp="1"/>
          </p:cNvSpPr>
          <p:nvPr>
            <p:ph type="sldNum" sz="quarter" idx="12"/>
          </p:nvPr>
        </p:nvSpPr>
        <p:spPr/>
        <p:txBody>
          <a:bodyPr/>
          <a:lstStyle/>
          <a:p>
            <a:pPr>
              <a:defRPr/>
            </a:pPr>
            <a:fld id="{D68C0966-8E89-4957-9AC1-41B736376447}" type="slidenum">
              <a:rPr lang="en-US" smtClean="0"/>
              <a:pPr>
                <a:defRPr/>
              </a:pPr>
              <a:t>16</a:t>
            </a:fld>
            <a:endParaRPr lang="en-US"/>
          </a:p>
        </p:txBody>
      </p:sp>
    </p:spTree>
    <p:extLst>
      <p:ext uri="{BB962C8B-B14F-4D97-AF65-F5344CB8AC3E}">
        <p14:creationId xmlns:p14="http://schemas.microsoft.com/office/powerpoint/2010/main" val="2490901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pPr lvl="1" algn="ctr"/>
            <a:r>
              <a:rPr lang="en-US" sz="4000" dirty="0" smtClean="0">
                <a:latin typeface="Times New Roman" pitchFamily="18" charset="0"/>
                <a:cs typeface="Times New Roman" pitchFamily="18" charset="0"/>
              </a:rPr>
              <a:t>2b. Bursting of other asset price bubbles</a:t>
            </a:r>
            <a:endParaRPr lang="en-US" sz="2800" dirty="0" smtClean="0">
              <a:latin typeface="Times New Roman" pitchFamily="18" charset="0"/>
              <a:cs typeface="Times New Roman" pitchFamily="18" charset="0"/>
            </a:endParaRPr>
          </a:p>
        </p:txBody>
      </p:sp>
      <p:sp>
        <p:nvSpPr>
          <p:cNvPr id="8195" name="Content Placeholder 2"/>
          <p:cNvSpPr>
            <a:spLocks noGrp="1"/>
          </p:cNvSpPr>
          <p:nvPr>
            <p:ph idx="1"/>
          </p:nvPr>
        </p:nvSpPr>
        <p:spPr>
          <a:xfrm>
            <a:off x="457200" y="1143000"/>
            <a:ext cx="8229600" cy="4983163"/>
          </a:xfrm>
        </p:spPr>
        <p:txBody>
          <a:bodyPr>
            <a:normAutofit fontScale="92500" lnSpcReduction="20000"/>
          </a:bodyPr>
          <a:lstStyle/>
          <a:p>
            <a:pPr eaLnBrk="1" hangingPunct="1">
              <a:lnSpc>
                <a:spcPct val="90000"/>
              </a:lnSpc>
              <a:spcBef>
                <a:spcPct val="25000"/>
              </a:spcBef>
            </a:pPr>
            <a:endParaRPr lang="en-US" sz="800" dirty="0" smtClean="0">
              <a:latin typeface="Times New Roman" pitchFamily="18" charset="0"/>
              <a:cs typeface="Times New Roman" pitchFamily="18" charset="0"/>
            </a:endParaRPr>
          </a:p>
          <a:p>
            <a:r>
              <a:rPr lang="en-US" sz="2800" dirty="0" smtClean="0">
                <a:latin typeface="Times New Roman" panose="02020603050405020304" pitchFamily="18" charset="0"/>
                <a:cs typeface="Times New Roman" panose="02020603050405020304" pitchFamily="18" charset="0"/>
              </a:rPr>
              <a:t>Through changing interest rates and quantitative easing, central banks have the ability to affect a wide range of asset prices in addition to real estate</a:t>
            </a:r>
          </a:p>
          <a:p>
            <a:endParaRPr lang="en-US" sz="13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Low interest rates have led to record prices for many assets</a:t>
            </a:r>
          </a:p>
          <a:p>
            <a:endParaRPr lang="en-US" sz="13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Stock markets have risen in many countries and an important question is the extent this was due to monetary policy and in particular quantitative easing</a:t>
            </a:r>
          </a:p>
          <a:p>
            <a:endParaRPr lang="en-US" sz="13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Central banks need to worry more about the effects of their policies on asset prices if they are to control systemic risk and create financial stability</a:t>
            </a:r>
          </a:p>
          <a:p>
            <a:endParaRPr lang="en-US" sz="2800" dirty="0" smtClean="0"/>
          </a:p>
        </p:txBody>
      </p:sp>
      <p:sp>
        <p:nvSpPr>
          <p:cNvPr id="4" name="Slide Number Placeholder 3"/>
          <p:cNvSpPr>
            <a:spLocks noGrp="1"/>
          </p:cNvSpPr>
          <p:nvPr>
            <p:ph type="sldNum" sz="quarter" idx="12"/>
          </p:nvPr>
        </p:nvSpPr>
        <p:spPr/>
        <p:txBody>
          <a:bodyPr/>
          <a:lstStyle/>
          <a:p>
            <a:pPr>
              <a:defRPr/>
            </a:pPr>
            <a:fld id="{D78D04F2-9627-490C-9252-0390EF6CFDED}"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a:graphicFrameLocks/>
          </p:cNvGraphicFramePr>
          <p:nvPr>
            <p:extLst>
              <p:ext uri="{D42A27DB-BD31-4B8C-83A1-F6EECF244321}">
                <p14:modId xmlns:p14="http://schemas.microsoft.com/office/powerpoint/2010/main" val="1188609195"/>
              </p:ext>
            </p:extLst>
          </p:nvPr>
        </p:nvGraphicFramePr>
        <p:xfrm>
          <a:off x="1259632" y="1268760"/>
          <a:ext cx="6624736" cy="4464496"/>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p:cNvSpPr>
            <a:spLocks noGrp="1"/>
          </p:cNvSpPr>
          <p:nvPr>
            <p:ph type="title"/>
          </p:nvPr>
        </p:nvSpPr>
        <p:spPr>
          <a:xfrm>
            <a:off x="457200" y="274638"/>
            <a:ext cx="8229600" cy="1143000"/>
          </a:xfrm>
        </p:spPr>
        <p:txBody>
          <a:bodyPr>
            <a:normAutofit/>
          </a:bodyPr>
          <a:lstStyle/>
          <a:p>
            <a:pPr lvl="1" algn="ctr"/>
            <a:r>
              <a:rPr lang="en-US" sz="2800" dirty="0" smtClean="0">
                <a:latin typeface="Times New Roman" pitchFamily="18" charset="0"/>
                <a:cs typeface="Times New Roman" pitchFamily="18" charset="0"/>
              </a:rPr>
              <a:t>Stock market prices in different countries</a:t>
            </a:r>
          </a:p>
        </p:txBody>
      </p:sp>
    </p:spTree>
    <p:extLst>
      <p:ext uri="{BB962C8B-B14F-4D97-AF65-F5344CB8AC3E}">
        <p14:creationId xmlns:p14="http://schemas.microsoft.com/office/powerpoint/2010/main" val="2577632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lvl="1" algn="ctr"/>
            <a:r>
              <a:rPr lang="en-US" sz="3600" dirty="0" smtClean="0">
                <a:latin typeface="Times New Roman" pitchFamily="18" charset="0"/>
                <a:cs typeface="Times New Roman" pitchFamily="18" charset="0"/>
              </a:rPr>
              <a:t>2c. Rise in interest rates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p:txBody>
      </p:sp>
      <p:sp>
        <p:nvSpPr>
          <p:cNvPr id="8195" name="Content Placeholder 2"/>
          <p:cNvSpPr>
            <a:spLocks noGrp="1"/>
          </p:cNvSpPr>
          <p:nvPr>
            <p:ph idx="1"/>
          </p:nvPr>
        </p:nvSpPr>
        <p:spPr>
          <a:xfrm>
            <a:off x="457200" y="1143000"/>
            <a:ext cx="8229600" cy="5181600"/>
          </a:xfrm>
        </p:spPr>
        <p:txBody>
          <a:bodyPr>
            <a:normAutofit/>
          </a:bodyPr>
          <a:lstStyle/>
          <a:p>
            <a:r>
              <a:rPr lang="en-US" sz="2800" dirty="0" smtClean="0">
                <a:latin typeface="Times New Roman" pitchFamily="18" charset="0"/>
              </a:rPr>
              <a:t>Interest rates are at historic lows</a:t>
            </a:r>
          </a:p>
          <a:p>
            <a:endParaRPr lang="en-US" sz="2800" dirty="0" smtClean="0">
              <a:latin typeface="Times New Roman" pitchFamily="18" charset="0"/>
            </a:endParaRPr>
          </a:p>
          <a:p>
            <a:r>
              <a:rPr lang="en-US" sz="2800" dirty="0" smtClean="0">
                <a:latin typeface="Times New Roman" pitchFamily="18" charset="0"/>
              </a:rPr>
              <a:t>It is quite likely that going forward they will revert to long run historical levels</a:t>
            </a:r>
          </a:p>
          <a:p>
            <a:endParaRPr lang="en-US" sz="2800" dirty="0" smtClean="0">
              <a:latin typeface="Times New Roman" pitchFamily="18" charset="0"/>
            </a:endParaRPr>
          </a:p>
          <a:p>
            <a:r>
              <a:rPr lang="en-US" sz="2800" dirty="0" smtClean="0">
                <a:latin typeface="Times New Roman" pitchFamily="18" charset="0"/>
              </a:rPr>
              <a:t>When this happens the value of debt, including sovereign debt and particularly long term debt, will fall</a:t>
            </a:r>
          </a:p>
          <a:p>
            <a:endParaRPr lang="en-US" sz="2800" dirty="0" smtClean="0">
              <a:latin typeface="Times New Roman" pitchFamily="18" charset="0"/>
            </a:endParaRPr>
          </a:p>
          <a:p>
            <a:r>
              <a:rPr lang="en-US" sz="2800" dirty="0" smtClean="0">
                <a:latin typeface="Times New Roman" pitchFamily="18" charset="0"/>
                <a:cs typeface="Times New Roman" pitchFamily="18" charset="0"/>
              </a:rPr>
              <a:t>This poses an important systemic risk in the future</a:t>
            </a:r>
          </a:p>
        </p:txBody>
      </p:sp>
      <p:sp>
        <p:nvSpPr>
          <p:cNvPr id="4" name="Slide Number Placeholder 3"/>
          <p:cNvSpPr>
            <a:spLocks noGrp="1"/>
          </p:cNvSpPr>
          <p:nvPr>
            <p:ph type="sldNum" sz="quarter" idx="12"/>
          </p:nvPr>
        </p:nvSpPr>
        <p:spPr/>
        <p:txBody>
          <a:bodyPr/>
          <a:lstStyle/>
          <a:p>
            <a:pPr>
              <a:defRPr/>
            </a:pPr>
            <a:fld id="{D78D04F2-9627-490C-9252-0390EF6CFDED}"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Introduction</a:t>
            </a:r>
          </a:p>
        </p:txBody>
      </p:sp>
      <p:sp>
        <p:nvSpPr>
          <p:cNvPr id="3075" name="Content Placeholder 2"/>
          <p:cNvSpPr>
            <a:spLocks noGrp="1"/>
          </p:cNvSpPr>
          <p:nvPr>
            <p:ph idx="1"/>
          </p:nvPr>
        </p:nvSpPr>
        <p:spPr>
          <a:xfrm>
            <a:off x="457200" y="1524000"/>
            <a:ext cx="8229600" cy="4602163"/>
          </a:xfrm>
        </p:spPr>
        <p:txBody>
          <a:bodyPr>
            <a:normAutofit fontScale="92500" lnSpcReduction="20000"/>
          </a:bodyPr>
          <a:lstStyle/>
          <a:p>
            <a:r>
              <a:rPr lang="en-US" sz="2800" dirty="0" smtClean="0">
                <a:latin typeface="Times New Roman" pitchFamily="18" charset="0"/>
                <a:cs typeface="Times New Roman" pitchFamily="18" charset="0"/>
              </a:rPr>
              <a:t>Before the crisis there was widespread agreement that the central bank should target inflation with some such as the Federal Reserve also focusing on unemployment</a:t>
            </a:r>
          </a:p>
          <a:p>
            <a:endParaRPr lang="en-US" sz="13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Financial stability was regarded as secondary – it was required to ensure efficient transmission of monetary policy but could be made the responsibility of the central bank or a separate Financial Services Authority</a:t>
            </a:r>
          </a:p>
          <a:p>
            <a:endParaRPr lang="en-US" sz="13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Central bank independence was seen as crucial to the primary role of targeting inflation</a:t>
            </a:r>
          </a:p>
          <a:p>
            <a:endParaRPr lang="en-US" sz="13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Fiscal policy was controlled separately by the Finance Ministry or Treasury  </a:t>
            </a:r>
          </a:p>
        </p:txBody>
      </p:sp>
      <p:sp>
        <p:nvSpPr>
          <p:cNvPr id="4" name="Slide Number Placeholder 3"/>
          <p:cNvSpPr>
            <a:spLocks noGrp="1"/>
          </p:cNvSpPr>
          <p:nvPr>
            <p:ph type="sldNum" sz="quarter" idx="12"/>
          </p:nvPr>
        </p:nvSpPr>
        <p:spPr/>
        <p:txBody>
          <a:bodyPr/>
          <a:lstStyle/>
          <a:p>
            <a:pPr>
              <a:defRPr/>
            </a:pPr>
            <a:fld id="{725E17D4-26DB-48B9-977B-CA3829EFFB75}"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685800"/>
            <a:ext cx="8229600" cy="5638800"/>
          </a:xfrm>
        </p:spPr>
        <p:txBody>
          <a:bodyPr>
            <a:normAutofit fontScale="85000" lnSpcReduction="20000"/>
          </a:bodyPr>
          <a:lstStyle/>
          <a:p>
            <a:r>
              <a:rPr lang="en-US" sz="2800" dirty="0" smtClean="0">
                <a:latin typeface="Times New Roman" pitchFamily="18" charset="0"/>
              </a:rPr>
              <a:t>Japan provides an illustration of the financial stability risks of higher interest rates</a:t>
            </a:r>
          </a:p>
          <a:p>
            <a:endParaRPr lang="en-US" sz="2800" dirty="0" smtClean="0">
              <a:latin typeface="Times New Roman" pitchFamily="18" charset="0"/>
            </a:endParaRPr>
          </a:p>
          <a:p>
            <a:r>
              <a:rPr lang="en-US" sz="2800" dirty="0" smtClean="0">
                <a:latin typeface="Times New Roman" pitchFamily="18" charset="0"/>
              </a:rPr>
              <a:t>Prime Minister Abe’s First Arrow of a very loose monetary policy threatens to raise interest rates</a:t>
            </a:r>
          </a:p>
          <a:p>
            <a:endParaRPr lang="en-US" sz="2800" dirty="0" smtClean="0">
              <a:latin typeface="Times New Roman" pitchFamily="18" charset="0"/>
            </a:endParaRPr>
          </a:p>
          <a:p>
            <a:r>
              <a:rPr lang="en-US" sz="2800" dirty="0" smtClean="0">
                <a:latin typeface="Times New Roman" pitchFamily="18" charset="0"/>
              </a:rPr>
              <a:t>Bank of Japan has vowed to get inflation up to 2%</a:t>
            </a:r>
          </a:p>
          <a:p>
            <a:pPr lvl="1"/>
            <a:r>
              <a:rPr lang="en-US" sz="2600" dirty="0" smtClean="0">
                <a:latin typeface="Times New Roman" pitchFamily="18" charset="0"/>
              </a:rPr>
              <a:t>What will this do to long term interest rates and what effect will this have on the value of banks’ assets?  </a:t>
            </a:r>
          </a:p>
          <a:p>
            <a:pPr lvl="1"/>
            <a:r>
              <a:rPr lang="en-US" sz="2600" dirty="0" smtClean="0">
                <a:latin typeface="Times New Roman" pitchFamily="18" charset="0"/>
              </a:rPr>
              <a:t>Such a rise would cause significant fiscal problems</a:t>
            </a:r>
          </a:p>
          <a:p>
            <a:pPr lvl="1"/>
            <a:r>
              <a:rPr lang="en-US" sz="2600" dirty="0" smtClean="0">
                <a:latin typeface="Times New Roman" pitchFamily="18" charset="0"/>
              </a:rPr>
              <a:t>What is the likelihood of capital flight if interest rates don’t rise?</a:t>
            </a:r>
          </a:p>
          <a:p>
            <a:endParaRPr lang="en-US" sz="2800" dirty="0" smtClean="0">
              <a:latin typeface="Times New Roman" pitchFamily="18" charset="0"/>
            </a:endParaRPr>
          </a:p>
          <a:p>
            <a:r>
              <a:rPr lang="en-US" sz="2800" dirty="0" smtClean="0">
                <a:latin typeface="Times New Roman" pitchFamily="18" charset="0"/>
                <a:cs typeface="Times New Roman" pitchFamily="18" charset="0"/>
              </a:rPr>
              <a:t>As documented in the BOJ April 2013 Financial Stability Report, a significant rise in interest rates will cause a significant drop in the value of assets held by a number of banks</a:t>
            </a:r>
          </a:p>
        </p:txBody>
      </p:sp>
      <p:sp>
        <p:nvSpPr>
          <p:cNvPr id="4" name="Slide Number Placeholder 3"/>
          <p:cNvSpPr>
            <a:spLocks noGrp="1"/>
          </p:cNvSpPr>
          <p:nvPr>
            <p:ph type="sldNum" sz="quarter" idx="12"/>
          </p:nvPr>
        </p:nvSpPr>
        <p:spPr/>
        <p:txBody>
          <a:bodyPr/>
          <a:lstStyle/>
          <a:p>
            <a:pPr>
              <a:defRPr/>
            </a:pPr>
            <a:fld id="{D78D04F2-9627-490C-9252-0390EF6CFDED}" type="slidenum">
              <a:rPr lang="en-US" smtClean="0"/>
              <a:pPr>
                <a:defRPr/>
              </a:pPr>
              <a:t>20</a:t>
            </a:fld>
            <a:endParaRPr lang="en-US"/>
          </a:p>
        </p:txBody>
      </p:sp>
    </p:spTree>
    <p:extLst>
      <p:ext uri="{BB962C8B-B14F-4D97-AF65-F5344CB8AC3E}">
        <p14:creationId xmlns:p14="http://schemas.microsoft.com/office/powerpoint/2010/main" val="1624171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772D6A2-8DEF-4A12-B30D-55A8C2A32A81}" type="slidenum">
              <a:rPr lang="en-US" smtClean="0"/>
              <a:pPr>
                <a:defRPr/>
              </a:pPr>
              <a:t>21</a:t>
            </a:fld>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990601" y="914400"/>
            <a:ext cx="7239000" cy="4419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Font typeface="Arial" pitchFamily="34" charset="0"/>
              <a:buChar char="•"/>
            </a:pPr>
            <a:r>
              <a:rPr lang="en-US" sz="2800" dirty="0" smtClean="0">
                <a:latin typeface="Times New Roman" pitchFamily="18" charset="0"/>
                <a:cs typeface="Times New Roman" pitchFamily="18" charset="0"/>
              </a:rPr>
              <a:t> BOJ is relaxed about interest rate risk but are they correct to be so (see Alvarez and </a:t>
            </a:r>
            <a:r>
              <a:rPr lang="en-US" sz="2800" dirty="0" err="1" smtClean="0">
                <a:latin typeface="Times New Roman" pitchFamily="18" charset="0"/>
                <a:cs typeface="Times New Roman" pitchFamily="18" charset="0"/>
              </a:rPr>
              <a:t>Barlevy</a:t>
            </a:r>
            <a:r>
              <a:rPr lang="en-US" sz="2800" dirty="0" smtClean="0">
                <a:latin typeface="Times New Roman" pitchFamily="18" charset="0"/>
                <a:cs typeface="Times New Roman" pitchFamily="18" charset="0"/>
              </a:rPr>
              <a:t> (2014))?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9BF1C70-9087-46CB-9242-C874DABF4F46}" type="slidenum">
              <a:rPr lang="en-US" smtClean="0"/>
              <a:pPr>
                <a:defRPr/>
              </a:pPr>
              <a:t>22</a:t>
            </a:fld>
            <a:endParaRPr lang="en-US"/>
          </a:p>
        </p:txBody>
      </p:sp>
      <p:pic>
        <p:nvPicPr>
          <p:cNvPr id="14338" name="Picture 2"/>
          <p:cNvPicPr>
            <a:picLocks noGrp="1" noChangeAspect="1" noChangeArrowheads="1"/>
          </p:cNvPicPr>
          <p:nvPr>
            <p:ph idx="1"/>
          </p:nvPr>
        </p:nvPicPr>
        <p:blipFill>
          <a:blip r:embed="rId2" cstate="print"/>
          <a:srcRect/>
          <a:stretch>
            <a:fillRect/>
          </a:stretch>
        </p:blipFill>
        <p:spPr bwMode="auto">
          <a:xfrm>
            <a:off x="1219200" y="1676400"/>
            <a:ext cx="6858000" cy="2953544"/>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1219200" y="4495800"/>
            <a:ext cx="68580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lvl="1" algn="ctr"/>
            <a:r>
              <a:rPr lang="en-US" sz="3200" dirty="0" smtClean="0">
                <a:latin typeface="Times New Roman" pitchFamily="18" charset="0"/>
                <a:cs typeface="Times New Roman" pitchFamily="18" charset="0"/>
              </a:rPr>
              <a:t>Why might global interest rates rise?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p:txBody>
      </p:sp>
      <p:sp>
        <p:nvSpPr>
          <p:cNvPr id="8195" name="Content Placeholder 2"/>
          <p:cNvSpPr>
            <a:spLocks noGrp="1"/>
          </p:cNvSpPr>
          <p:nvPr>
            <p:ph idx="1"/>
          </p:nvPr>
        </p:nvSpPr>
        <p:spPr>
          <a:xfrm>
            <a:off x="457200" y="1143000"/>
            <a:ext cx="8229600" cy="5181600"/>
          </a:xfrm>
        </p:spPr>
        <p:txBody>
          <a:bodyPr>
            <a:normAutofit fontScale="92500"/>
          </a:bodyPr>
          <a:lstStyle/>
          <a:p>
            <a:r>
              <a:rPr lang="en-US" sz="2800" dirty="0" smtClean="0">
                <a:latin typeface="Times New Roman" pitchFamily="18" charset="0"/>
              </a:rPr>
              <a:t>One of the most important issues for financial stability is the extent to which central banks will be able to keep long term interest rates low</a:t>
            </a:r>
          </a:p>
          <a:p>
            <a:endParaRPr lang="en-US" sz="1400" dirty="0">
              <a:latin typeface="Times New Roman" pitchFamily="18" charset="0"/>
            </a:endParaRPr>
          </a:p>
          <a:p>
            <a:r>
              <a:rPr lang="en-US" sz="2800" dirty="0" smtClean="0">
                <a:latin typeface="Times New Roman" pitchFamily="18" charset="0"/>
              </a:rPr>
              <a:t>Forward guidance policies were designed to affect long term interest rates by pledging to keep short term rates low but it remains to be seen how effective they will be</a:t>
            </a:r>
          </a:p>
          <a:p>
            <a:endParaRPr lang="en-US" sz="1400" dirty="0">
              <a:latin typeface="Times New Roman" pitchFamily="18" charset="0"/>
            </a:endParaRPr>
          </a:p>
          <a:p>
            <a:r>
              <a:rPr lang="en-US" sz="2800" dirty="0" smtClean="0">
                <a:latin typeface="Times New Roman" pitchFamily="18" charset="0"/>
              </a:rPr>
              <a:t>Interest rates in China that entrepreneurs pay are much higher than policy rates – at the moment financial repression and capital controls ensure these do not spill over into the global economy but this may be about to change</a:t>
            </a:r>
          </a:p>
        </p:txBody>
      </p:sp>
      <p:sp>
        <p:nvSpPr>
          <p:cNvPr id="4" name="Slide Number Placeholder 3"/>
          <p:cNvSpPr>
            <a:spLocks noGrp="1"/>
          </p:cNvSpPr>
          <p:nvPr>
            <p:ph type="sldNum" sz="quarter" idx="12"/>
          </p:nvPr>
        </p:nvSpPr>
        <p:spPr/>
        <p:txBody>
          <a:bodyPr/>
          <a:lstStyle/>
          <a:p>
            <a:pPr>
              <a:defRPr/>
            </a:pPr>
            <a:fld id="{D78D04F2-9627-490C-9252-0390EF6CFDED}"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Shanghai Free Trade Zone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800" dirty="0" smtClean="0">
                <a:latin typeface="Times New Roman" panose="02020603050405020304" pitchFamily="18" charset="0"/>
                <a:cs typeface="Times New Roman" panose="02020603050405020304" pitchFamily="18" charset="0"/>
              </a:rPr>
              <a:t>To act as a pilot scheme for many reforms, particularly reforms to the financial system</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Key reforms include</a:t>
            </a:r>
          </a:p>
          <a:p>
            <a:pPr lvl="1"/>
            <a:r>
              <a:rPr lang="en-US" sz="2600" dirty="0" smtClean="0">
                <a:latin typeface="Times New Roman" panose="02020603050405020304" pitchFamily="18" charset="0"/>
                <a:cs typeface="Times New Roman" panose="02020603050405020304" pitchFamily="18" charset="0"/>
              </a:rPr>
              <a:t>Capital </a:t>
            </a:r>
            <a:r>
              <a:rPr lang="en-US" sz="2600" dirty="0">
                <a:latin typeface="Times New Roman" panose="02020603050405020304" pitchFamily="18" charset="0"/>
                <a:cs typeface="Times New Roman" panose="02020603050405020304" pitchFamily="18" charset="0"/>
              </a:rPr>
              <a:t>account </a:t>
            </a:r>
            <a:r>
              <a:rPr lang="en-US" sz="2600" dirty="0" smtClean="0">
                <a:latin typeface="Times New Roman" panose="02020603050405020304" pitchFamily="18" charset="0"/>
                <a:cs typeface="Times New Roman" panose="02020603050405020304" pitchFamily="18" charset="0"/>
              </a:rPr>
              <a:t>convertibility</a:t>
            </a:r>
          </a:p>
          <a:p>
            <a:pPr lvl="1"/>
            <a:r>
              <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rPr>
              <a:t>Interest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rate </a:t>
            </a:r>
            <a:r>
              <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rPr>
              <a:t>liberalization</a:t>
            </a:r>
          </a:p>
          <a:p>
            <a:pPr lvl="1"/>
            <a:r>
              <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rPr>
              <a:t>The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cross-border usage of </a:t>
            </a:r>
            <a:r>
              <a:rPr lang="en-US" altLang="zh-CN" sz="2600" dirty="0" err="1" smtClean="0">
                <a:latin typeface="Times New Roman" panose="02020603050405020304" pitchFamily="18" charset="0"/>
                <a:ea typeface="微软雅黑" panose="020B0503020204020204" pitchFamily="34" charset="-122"/>
                <a:cs typeface="Times New Roman" panose="02020603050405020304" pitchFamily="18" charset="0"/>
              </a:rPr>
              <a:t>Rmb</a:t>
            </a:r>
            <a:endPar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rPr>
              <a:t>Foreign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exchange </a:t>
            </a:r>
            <a:r>
              <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rPr>
              <a:t>management</a:t>
            </a:r>
          </a:p>
          <a:p>
            <a:pPr lvl="1"/>
            <a:r>
              <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rPr>
              <a:t>Opening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up the financial sector to foreign </a:t>
            </a:r>
            <a:r>
              <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rPr>
              <a:t>institutions</a:t>
            </a:r>
          </a:p>
          <a:p>
            <a:pPr lvl="1"/>
            <a:r>
              <a:rPr lang="en-US" altLang="zh-CN" sz="2600" dirty="0" smtClean="0">
                <a:latin typeface="Times New Roman" panose="02020603050405020304" pitchFamily="18" charset="0"/>
                <a:ea typeface="微软雅黑" panose="020B0503020204020204" pitchFamily="34" charset="-122"/>
                <a:cs typeface="Times New Roman" panose="02020603050405020304" pitchFamily="18" charset="0"/>
              </a:rPr>
              <a:t>Allowing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eligible Chinese financial institutions to develop offshore businesses</a:t>
            </a: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C9BF1C70-9087-46CB-9242-C874DABF4F46}" type="slidenum">
              <a:rPr lang="en-US" smtClean="0"/>
              <a:pPr>
                <a:defRPr/>
              </a:pPr>
              <a:t>24</a:t>
            </a:fld>
            <a:endParaRPr lang="en-US"/>
          </a:p>
        </p:txBody>
      </p:sp>
    </p:spTree>
    <p:extLst>
      <p:ext uri="{BB962C8B-B14F-4D97-AF65-F5344CB8AC3E}">
        <p14:creationId xmlns:p14="http://schemas.microsoft.com/office/powerpoint/2010/main" val="3851033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sz="2800" dirty="0" smtClean="0">
                <a:latin typeface="Times New Roman" panose="02020603050405020304" pitchFamily="18" charset="0"/>
                <a:cs typeface="Times New Roman" panose="02020603050405020304" pitchFamily="18" charset="0"/>
              </a:rPr>
              <a:t>If interest rates in China rise significantly as the financial system is reformed, the People’s Bank of China and the Chinese Government will find it very costly to maintain the vast foreign exchange reserves they currently have - $3.99 trillion as of June 30, 2014 and they are likely to start reducing them</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Thus the reforms in China have the potential to lead to a reduction in global foreign exchange reserves and this could have a significant effect on long term rates irrespective of what the major central banks do</a:t>
            </a:r>
            <a:endParaRPr lang="en-US" altLang="zh-CN" sz="26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C9BF1C70-9087-46CB-9242-C874DABF4F46}" type="slidenum">
              <a:rPr lang="en-US" smtClean="0"/>
              <a:pPr>
                <a:defRPr/>
              </a:pPr>
              <a:t>25</a:t>
            </a:fld>
            <a:endParaRPr lang="en-US"/>
          </a:p>
        </p:txBody>
      </p:sp>
    </p:spTree>
    <p:extLst>
      <p:ext uri="{BB962C8B-B14F-4D97-AF65-F5344CB8AC3E}">
        <p14:creationId xmlns:p14="http://schemas.microsoft.com/office/powerpoint/2010/main" val="1392783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76200"/>
            <a:ext cx="8229600" cy="1143000"/>
          </a:xfrm>
        </p:spPr>
        <p:txBody>
          <a:bodyPr/>
          <a:lstStyle/>
          <a:p>
            <a:r>
              <a:rPr lang="en-US" sz="4000" smtClean="0">
                <a:latin typeface="Times New Roman" pitchFamily="18" charset="0"/>
              </a:rPr>
              <a:t>3. Contagion</a:t>
            </a:r>
            <a:endParaRPr lang="en-US" smtClean="0">
              <a:latin typeface="Times New Roman" pitchFamily="18" charset="0"/>
            </a:endParaRPr>
          </a:p>
        </p:txBody>
      </p:sp>
      <p:sp>
        <p:nvSpPr>
          <p:cNvPr id="117763" name="Rectangle 3"/>
          <p:cNvSpPr>
            <a:spLocks noGrp="1" noChangeArrowheads="1"/>
          </p:cNvSpPr>
          <p:nvPr>
            <p:ph idx="1"/>
          </p:nvPr>
        </p:nvSpPr>
        <p:spPr>
          <a:xfrm>
            <a:off x="609600" y="1371600"/>
            <a:ext cx="8077200" cy="4724400"/>
          </a:xfrm>
        </p:spPr>
        <p:txBody>
          <a:bodyPr>
            <a:normAutofit lnSpcReduction="10000"/>
          </a:bodyPr>
          <a:lstStyle/>
          <a:p>
            <a:pPr>
              <a:lnSpc>
                <a:spcPct val="90000"/>
              </a:lnSpc>
              <a:defRPr/>
            </a:pPr>
            <a:r>
              <a:rPr lang="en-GB" sz="2800" dirty="0" smtClean="0">
                <a:latin typeface="Times New Roman" pitchFamily="18" charset="0"/>
              </a:rPr>
              <a:t>A very important systemic risk</a:t>
            </a:r>
          </a:p>
          <a:p>
            <a:pPr>
              <a:lnSpc>
                <a:spcPct val="90000"/>
              </a:lnSpc>
              <a:defRPr/>
            </a:pPr>
            <a:endParaRPr lang="en-GB" sz="2800" dirty="0" smtClean="0">
              <a:latin typeface="Times New Roman" pitchFamily="18" charset="0"/>
            </a:endParaRPr>
          </a:p>
          <a:p>
            <a:pPr>
              <a:lnSpc>
                <a:spcPct val="90000"/>
              </a:lnSpc>
              <a:defRPr/>
            </a:pPr>
            <a:r>
              <a:rPr lang="en-GB" sz="2800" dirty="0" smtClean="0">
                <a:latin typeface="Times New Roman" pitchFamily="18" charset="0"/>
              </a:rPr>
              <a:t>At least three different types:</a:t>
            </a:r>
          </a:p>
          <a:p>
            <a:pPr lvl="1">
              <a:lnSpc>
                <a:spcPct val="90000"/>
              </a:lnSpc>
              <a:defRPr/>
            </a:pPr>
            <a:r>
              <a:rPr lang="en-GB" sz="2400" dirty="0" smtClean="0">
                <a:latin typeface="Times New Roman" pitchFamily="18" charset="0"/>
              </a:rPr>
              <a:t>Domino effects through the payments system or interbank markets</a:t>
            </a:r>
          </a:p>
          <a:p>
            <a:pPr lvl="1">
              <a:lnSpc>
                <a:spcPct val="90000"/>
              </a:lnSpc>
              <a:defRPr/>
            </a:pPr>
            <a:r>
              <a:rPr lang="en-GB" sz="2400" dirty="0" smtClean="0">
                <a:latin typeface="Times New Roman" pitchFamily="18" charset="0"/>
              </a:rPr>
              <a:t>Common asset exposure</a:t>
            </a:r>
          </a:p>
          <a:p>
            <a:pPr lvl="1">
              <a:lnSpc>
                <a:spcPct val="90000"/>
              </a:lnSpc>
              <a:defRPr/>
            </a:pPr>
            <a:r>
              <a:rPr lang="en-GB" sz="2400" dirty="0" smtClean="0">
                <a:latin typeface="Times New Roman" pitchFamily="18" charset="0"/>
              </a:rPr>
              <a:t>Uncertainty about how events will play out because of a lack of precedent</a:t>
            </a:r>
          </a:p>
          <a:p>
            <a:pPr lvl="1">
              <a:lnSpc>
                <a:spcPct val="90000"/>
              </a:lnSpc>
              <a:defRPr/>
            </a:pPr>
            <a:endParaRPr lang="en-GB" sz="2400" dirty="0" smtClean="0">
              <a:latin typeface="Times New Roman" pitchFamily="18" charset="0"/>
            </a:endParaRPr>
          </a:p>
          <a:p>
            <a:pPr marL="514350" indent="-457200">
              <a:lnSpc>
                <a:spcPct val="90000"/>
              </a:lnSpc>
              <a:defRPr/>
            </a:pPr>
            <a:r>
              <a:rPr lang="en-GB" sz="2800" dirty="0" smtClean="0">
                <a:latin typeface="Times New Roman" pitchFamily="18" charset="0"/>
              </a:rPr>
              <a:t>Network analysis is crucial in understanding these (see, e.g., </a:t>
            </a:r>
            <a:r>
              <a:rPr lang="en-GB" sz="2800" dirty="0" err="1" smtClean="0">
                <a:latin typeface="Times New Roman" pitchFamily="18" charset="0"/>
              </a:rPr>
              <a:t>Acemoglu</a:t>
            </a:r>
            <a:r>
              <a:rPr lang="en-GB" sz="2800" dirty="0" smtClean="0">
                <a:latin typeface="Times New Roman" pitchFamily="18" charset="0"/>
              </a:rPr>
              <a:t>, </a:t>
            </a:r>
            <a:r>
              <a:rPr lang="en-GB" sz="2800" dirty="0" err="1" smtClean="0">
                <a:latin typeface="Times New Roman" pitchFamily="18" charset="0"/>
              </a:rPr>
              <a:t>Ozdaglar</a:t>
            </a:r>
            <a:r>
              <a:rPr lang="en-GB" sz="2800" dirty="0" smtClean="0">
                <a:latin typeface="Times New Roman" pitchFamily="18" charset="0"/>
              </a:rPr>
              <a:t> and </a:t>
            </a:r>
            <a:r>
              <a:rPr lang="en-GB" sz="2800" dirty="0" err="1" smtClean="0">
                <a:latin typeface="Times New Roman" pitchFamily="18" charset="0"/>
              </a:rPr>
              <a:t>Tahbaz-salehi</a:t>
            </a:r>
            <a:r>
              <a:rPr lang="en-GB" sz="2800" dirty="0" smtClean="0">
                <a:latin typeface="Times New Roman" pitchFamily="18" charset="0"/>
              </a:rPr>
              <a:t> (2013) and Elliott, </a:t>
            </a:r>
            <a:r>
              <a:rPr lang="en-GB" sz="2800" dirty="0" err="1" smtClean="0">
                <a:latin typeface="Times New Roman" pitchFamily="18" charset="0"/>
              </a:rPr>
              <a:t>Golub</a:t>
            </a:r>
            <a:r>
              <a:rPr lang="en-GB" sz="2800" dirty="0" smtClean="0">
                <a:latin typeface="Times New Roman" pitchFamily="18" charset="0"/>
              </a:rPr>
              <a:t> and Jackson (2014))</a:t>
            </a:r>
            <a:endParaRPr lang="en-US" sz="2800" dirty="0" smtClean="0">
              <a:latin typeface="Times New Roman" pitchFamily="18" charset="0"/>
            </a:endParaRPr>
          </a:p>
        </p:txBody>
      </p:sp>
      <p:sp>
        <p:nvSpPr>
          <p:cNvPr id="4" name="Rectangle 6"/>
          <p:cNvSpPr>
            <a:spLocks noGrp="1" noChangeArrowheads="1"/>
          </p:cNvSpPr>
          <p:nvPr>
            <p:ph type="sldNum" sz="quarter" idx="12"/>
          </p:nvPr>
        </p:nvSpPr>
        <p:spPr/>
        <p:txBody>
          <a:bodyPr/>
          <a:lstStyle/>
          <a:p>
            <a:pPr>
              <a:defRPr/>
            </a:pPr>
            <a:fld id="{933CB361-D93A-4D13-A4B2-15E08805CA44}"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1020762"/>
          </a:xfrm>
        </p:spPr>
        <p:txBody>
          <a:bodyPr>
            <a:normAutofit fontScale="90000"/>
          </a:bodyPr>
          <a:lstStyle/>
          <a:p>
            <a:pPr lvl="1" algn="ctr"/>
            <a:r>
              <a:rPr lang="en-US" sz="3600" dirty="0" smtClean="0">
                <a:latin typeface="Times New Roman" pitchFamily="18" charset="0"/>
                <a:cs typeface="Times New Roman" pitchFamily="18" charset="0"/>
              </a:rPr>
              <a:t>Concluding remarks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p:txBody>
      </p:sp>
      <p:sp>
        <p:nvSpPr>
          <p:cNvPr id="8195" name="Content Placeholder 2"/>
          <p:cNvSpPr>
            <a:spLocks noGrp="1"/>
          </p:cNvSpPr>
          <p:nvPr>
            <p:ph idx="1"/>
          </p:nvPr>
        </p:nvSpPr>
        <p:spPr>
          <a:xfrm>
            <a:off x="457200" y="1143000"/>
            <a:ext cx="8229600" cy="5181600"/>
          </a:xfrm>
        </p:spPr>
        <p:txBody>
          <a:bodyPr>
            <a:normAutofit/>
          </a:bodyPr>
          <a:lstStyle/>
          <a:p>
            <a:r>
              <a:rPr lang="en-US" sz="2800" dirty="0" smtClean="0">
                <a:latin typeface="Times New Roman" pitchFamily="18" charset="0"/>
              </a:rPr>
              <a:t>The focus here has been on a few sources of systemic risk but as outlined initially there are many others</a:t>
            </a:r>
          </a:p>
          <a:p>
            <a:endParaRPr lang="en-US" sz="2800" dirty="0" smtClean="0">
              <a:latin typeface="Times New Roman" pitchFamily="18" charset="0"/>
            </a:endParaRPr>
          </a:p>
          <a:p>
            <a:r>
              <a:rPr lang="en-US" sz="2800" dirty="0">
                <a:latin typeface="Times New Roman" pitchFamily="18" charset="0"/>
              </a:rPr>
              <a:t>Systemic risk is due in part to the actions of commercial banks </a:t>
            </a:r>
            <a:r>
              <a:rPr lang="en-US" sz="2800" dirty="0" smtClean="0">
                <a:latin typeface="Times New Roman" pitchFamily="18" charset="0"/>
              </a:rPr>
              <a:t>and other financial institutions but </a:t>
            </a:r>
            <a:r>
              <a:rPr lang="en-US" sz="2800" dirty="0">
                <a:latin typeface="Times New Roman" pitchFamily="18" charset="0"/>
              </a:rPr>
              <a:t>also to a large degree due to the policies of central banks and governments</a:t>
            </a:r>
          </a:p>
          <a:p>
            <a:endParaRPr lang="en-US" sz="2800" dirty="0">
              <a:latin typeface="Times New Roman" pitchFamily="18" charset="0"/>
            </a:endParaRPr>
          </a:p>
          <a:p>
            <a:r>
              <a:rPr lang="en-US" sz="2800" dirty="0" smtClean="0">
                <a:latin typeface="Times New Roman" pitchFamily="18" charset="0"/>
              </a:rPr>
              <a:t>There are a large range of policies pursued by central banks and governments that need to take into account financial stability issues</a:t>
            </a:r>
          </a:p>
          <a:p>
            <a:endParaRPr lang="en-US" sz="2800" dirty="0" smtClean="0">
              <a:latin typeface="Times New Roman" pitchFamily="18" charset="0"/>
            </a:endParaRPr>
          </a:p>
          <a:p>
            <a:endParaRPr lang="en-US" sz="2800" dirty="0">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D78D04F2-9627-490C-9252-0390EF6CFDED}" type="slidenum">
              <a:rPr lang="en-US" smtClean="0"/>
              <a:pPr>
                <a:defRPr/>
              </a:pPr>
              <a:t>27</a:t>
            </a:fld>
            <a:endParaRPr lang="en-US"/>
          </a:p>
        </p:txBody>
      </p:sp>
    </p:spTree>
    <p:extLst>
      <p:ext uri="{BB962C8B-B14F-4D97-AF65-F5344CB8AC3E}">
        <p14:creationId xmlns:p14="http://schemas.microsoft.com/office/powerpoint/2010/main" val="3949071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685800"/>
            <a:ext cx="8229600" cy="5638800"/>
          </a:xfrm>
        </p:spPr>
        <p:txBody>
          <a:bodyPr>
            <a:normAutofit/>
          </a:bodyPr>
          <a:lstStyle/>
          <a:p>
            <a:r>
              <a:rPr lang="en-US" sz="2800" dirty="0" smtClean="0">
                <a:latin typeface="Times New Roman" pitchFamily="18" charset="0"/>
              </a:rPr>
              <a:t>The current decentralized architecture of policy responsibilities is not well suited to achieving this – more centralization is probably required</a:t>
            </a:r>
          </a:p>
          <a:p>
            <a:endParaRPr lang="en-US" sz="2800" dirty="0">
              <a:latin typeface="Times New Roman" pitchFamily="18" charset="0"/>
            </a:endParaRPr>
          </a:p>
          <a:p>
            <a:r>
              <a:rPr lang="en-US" sz="2800" dirty="0" smtClean="0">
                <a:latin typeface="Times New Roman" pitchFamily="18" charset="0"/>
              </a:rPr>
              <a:t>More international cooperation and coordination of policies will be required given the global nature of the financial system</a:t>
            </a:r>
          </a:p>
          <a:p>
            <a:endParaRPr lang="en-US" sz="2800" dirty="0">
              <a:latin typeface="Times New Roman" pitchFamily="18" charset="0"/>
            </a:endParaRPr>
          </a:p>
          <a:p>
            <a:r>
              <a:rPr lang="en-US" sz="2800" dirty="0" smtClean="0">
                <a:latin typeface="Times New Roman" pitchFamily="18" charset="0"/>
              </a:rPr>
              <a:t>Much work remains to be done understanding and controlling systemic risk and the effect it has on financial stability and the real economy - network analysis has a significant role to play in this</a:t>
            </a:r>
          </a:p>
        </p:txBody>
      </p:sp>
      <p:sp>
        <p:nvSpPr>
          <p:cNvPr id="4" name="Slide Number Placeholder 3"/>
          <p:cNvSpPr>
            <a:spLocks noGrp="1"/>
          </p:cNvSpPr>
          <p:nvPr>
            <p:ph type="sldNum" sz="quarter" idx="12"/>
          </p:nvPr>
        </p:nvSpPr>
        <p:spPr/>
        <p:txBody>
          <a:bodyPr/>
          <a:lstStyle/>
          <a:p>
            <a:pPr>
              <a:defRPr/>
            </a:pPr>
            <a:fld id="{D78D04F2-9627-490C-9252-0390EF6CFDED}" type="slidenum">
              <a:rPr lang="en-US" smtClean="0"/>
              <a:pPr>
                <a:defRPr/>
              </a:pPr>
              <a:t>28</a:t>
            </a:fld>
            <a:endParaRPr lang="en-US"/>
          </a:p>
        </p:txBody>
      </p:sp>
    </p:spTree>
    <p:extLst>
      <p:ext uri="{BB962C8B-B14F-4D97-AF65-F5344CB8AC3E}">
        <p14:creationId xmlns:p14="http://schemas.microsoft.com/office/powerpoint/2010/main" val="1322897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r>
              <a:rPr lang="en-US" sz="1800" b="1" dirty="0" smtClean="0">
                <a:latin typeface="Times New Roman" pitchFamily="18" charset="0"/>
                <a:cs typeface="Times New Roman" pitchFamily="18" charset="0"/>
              </a:rPr>
              <a:t>References</a:t>
            </a:r>
          </a:p>
          <a:p>
            <a:pPr algn="ctr">
              <a:buNone/>
            </a:pPr>
            <a:endParaRPr lang="en-US" sz="1200" dirty="0" smtClean="0">
              <a:latin typeface="Times New Roman" panose="02020603050405020304" pitchFamily="18" charset="0"/>
              <a:cs typeface="Times New Roman" pitchFamily="18" charset="0"/>
            </a:endParaRPr>
          </a:p>
          <a:p>
            <a:pPr>
              <a:buNone/>
            </a:pPr>
            <a:r>
              <a:rPr lang="en-US" sz="1800" dirty="0" err="1" smtClean="0">
                <a:latin typeface="Times New Roman" panose="02020603050405020304" pitchFamily="18" charset="0"/>
                <a:cs typeface="Times New Roman" panose="02020603050405020304" pitchFamily="18" charset="0"/>
              </a:rPr>
              <a:t>Acemoglu</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 A. </a:t>
            </a:r>
            <a:r>
              <a:rPr lang="en-US" sz="1800" dirty="0" err="1">
                <a:latin typeface="Times New Roman" panose="02020603050405020304" pitchFamily="18" charset="0"/>
                <a:cs typeface="Times New Roman" panose="02020603050405020304" pitchFamily="18" charset="0"/>
              </a:rPr>
              <a:t>Ozdaglar</a:t>
            </a:r>
            <a:r>
              <a:rPr lang="en-US" sz="1800" dirty="0">
                <a:latin typeface="Times New Roman" panose="02020603050405020304" pitchFamily="18" charset="0"/>
                <a:cs typeface="Times New Roman" panose="02020603050405020304" pitchFamily="18" charset="0"/>
              </a:rPr>
              <a:t>, and </a:t>
            </a:r>
            <a:r>
              <a:rPr lang="en-US" sz="1800" dirty="0" smtClean="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Tahbaz-Salehi</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(2013). “Systemic </a:t>
            </a:r>
            <a:r>
              <a:rPr lang="en-US" sz="1800" dirty="0">
                <a:latin typeface="Times New Roman" panose="02020603050405020304" pitchFamily="18" charset="0"/>
                <a:cs typeface="Times New Roman" panose="02020603050405020304" pitchFamily="18" charset="0"/>
              </a:rPr>
              <a:t>Risk and Stability in Financial Networks,” </a:t>
            </a:r>
            <a:r>
              <a:rPr lang="en-US" sz="1800" dirty="0" smtClean="0">
                <a:latin typeface="Times New Roman" panose="02020603050405020304" pitchFamily="18" charset="0"/>
                <a:cs typeface="Times New Roman" panose="02020603050405020304" pitchFamily="18" charset="0"/>
              </a:rPr>
              <a:t>working paper, MIT.</a:t>
            </a:r>
          </a:p>
          <a:p>
            <a:pPr>
              <a:buNone/>
            </a:pPr>
            <a:r>
              <a:rPr lang="en-US" sz="1800" dirty="0" smtClean="0">
                <a:latin typeface="Times New Roman" panose="02020603050405020304" pitchFamily="18" charset="0"/>
                <a:cs typeface="Times New Roman" panose="02020603050405020304" pitchFamily="18" charset="0"/>
              </a:rPr>
              <a:t>Alvarez, F. and G. </a:t>
            </a:r>
            <a:r>
              <a:rPr lang="en-US" sz="1800" dirty="0" err="1" smtClean="0">
                <a:latin typeface="Times New Roman" panose="02020603050405020304" pitchFamily="18" charset="0"/>
                <a:cs typeface="Times New Roman" pitchFamily="18" charset="0"/>
              </a:rPr>
              <a:t>Barlevy</a:t>
            </a:r>
            <a:r>
              <a:rPr lang="en-US" sz="1800" dirty="0" smtClean="0">
                <a:latin typeface="Times New Roman" panose="02020603050405020304" pitchFamily="18" charset="0"/>
                <a:cs typeface="Times New Roman" pitchFamily="18" charset="0"/>
              </a:rPr>
              <a:t> (2014). “Mandatory Disclosure and Financial Contagion,” working paper, University of Chicago.</a:t>
            </a:r>
          </a:p>
          <a:p>
            <a:pPr>
              <a:buNone/>
            </a:pPr>
            <a:r>
              <a:rPr lang="en-US" sz="1800" dirty="0" smtClean="0">
                <a:latin typeface="Times New Roman" panose="02020603050405020304" pitchFamily="18" charset="0"/>
                <a:cs typeface="Times New Roman" pitchFamily="18" charset="0"/>
              </a:rPr>
              <a:t>Crowe, C., G. Dell’Ariccia, D. Igan, and P. </a:t>
            </a:r>
            <a:r>
              <a:rPr lang="en-US" sz="1800" dirty="0" err="1" smtClean="0">
                <a:latin typeface="Times New Roman" pitchFamily="18" charset="0"/>
                <a:cs typeface="Times New Roman" pitchFamily="18" charset="0"/>
              </a:rPr>
              <a:t>Rabanal</a:t>
            </a:r>
            <a:r>
              <a:rPr lang="en-US" sz="1800" dirty="0" smtClean="0">
                <a:latin typeface="Times New Roman" pitchFamily="18" charset="0"/>
                <a:cs typeface="Times New Roman" pitchFamily="18" charset="0"/>
              </a:rPr>
              <a:t> (2011).  “How to Deal with Real Estate Booms: Lessons from Country Experiences,” IMF Working Paper 11/91.</a:t>
            </a:r>
          </a:p>
          <a:p>
            <a:pPr>
              <a:buNone/>
            </a:pPr>
            <a:r>
              <a:rPr lang="en-US" sz="1800" dirty="0" smtClean="0">
                <a:latin typeface="Times New Roman" pitchFamily="18" charset="0"/>
                <a:cs typeface="Times New Roman" pitchFamily="18" charset="0"/>
              </a:rPr>
              <a:t>Elliott, M., B. </a:t>
            </a:r>
            <a:r>
              <a:rPr lang="en-US" sz="1800" dirty="0" err="1" smtClean="0">
                <a:latin typeface="Times New Roman" pitchFamily="18" charset="0"/>
                <a:cs typeface="Times New Roman" pitchFamily="18" charset="0"/>
              </a:rPr>
              <a:t>Golub</a:t>
            </a:r>
            <a:r>
              <a:rPr lang="en-US" sz="1800" dirty="0" smtClean="0">
                <a:latin typeface="Times New Roman" pitchFamily="18" charset="0"/>
                <a:cs typeface="Times New Roman" pitchFamily="18" charset="0"/>
              </a:rPr>
              <a:t> and M. Jackson (2014). “Financial Networks and Contagion,” </a:t>
            </a:r>
            <a:r>
              <a:rPr lang="en-US" sz="1800" i="1" dirty="0" smtClean="0">
                <a:latin typeface="Times New Roman" pitchFamily="18" charset="0"/>
                <a:cs typeface="Times New Roman" pitchFamily="18" charset="0"/>
              </a:rPr>
              <a:t>American Economic Review</a:t>
            </a:r>
            <a:r>
              <a:rPr lang="en-US" sz="1800" dirty="0" smtClean="0">
                <a:latin typeface="Times New Roman" pitchFamily="18" charset="0"/>
                <a:cs typeface="Times New Roman" pitchFamily="18" charset="0"/>
              </a:rPr>
              <a:t> 104, 3315-3153.</a:t>
            </a:r>
          </a:p>
          <a:p>
            <a:pPr>
              <a:buNone/>
            </a:pPr>
            <a:r>
              <a:rPr lang="en-US" sz="1800" dirty="0" smtClean="0">
                <a:latin typeface="Times New Roman" pitchFamily="18" charset="0"/>
                <a:cs typeface="Times New Roman" pitchFamily="18" charset="0"/>
              </a:rPr>
              <a:t>Jimenez</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G., S. </a:t>
            </a:r>
            <a:r>
              <a:rPr lang="en-US" sz="1800" dirty="0" err="1" smtClean="0">
                <a:latin typeface="Times New Roman" pitchFamily="18" charset="0"/>
                <a:cs typeface="Times New Roman" pitchFamily="18" charset="0"/>
              </a:rPr>
              <a:t>Ongena</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J. Peydro </a:t>
            </a:r>
            <a:r>
              <a:rPr lang="en-US" sz="1800" dirty="0">
                <a:latin typeface="Times New Roman" pitchFamily="18" charset="0"/>
                <a:cs typeface="Times New Roman" pitchFamily="18" charset="0"/>
              </a:rPr>
              <a:t>and </a:t>
            </a:r>
            <a:r>
              <a:rPr lang="en-US" sz="1800" dirty="0" smtClean="0">
                <a:latin typeface="Times New Roman" pitchFamily="18" charset="0"/>
                <a:cs typeface="Times New Roman" pitchFamily="18" charset="0"/>
              </a:rPr>
              <a:t>J. </a:t>
            </a:r>
            <a:r>
              <a:rPr lang="en-US" sz="1800" dirty="0" err="1" smtClean="0">
                <a:latin typeface="Times New Roman" pitchFamily="18" charset="0"/>
                <a:cs typeface="Times New Roman" pitchFamily="18" charset="0"/>
              </a:rPr>
              <a:t>Suarina</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2014). “Hazardous Times for Monetary Policy: What do 23 Million Loans Say About the Impact of Monetary Policy on Credit Risk-Taking,”  </a:t>
            </a:r>
            <a:r>
              <a:rPr lang="en-US" sz="1800" i="1" dirty="0" err="1" smtClean="0">
                <a:latin typeface="Times New Roman" panose="02020603050405020304" pitchFamily="18" charset="0"/>
                <a:cs typeface="Times New Roman" panose="02020603050405020304" pitchFamily="18" charset="0"/>
              </a:rPr>
              <a:t>Econometrica</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82, 463-505.</a:t>
            </a:r>
          </a:p>
          <a:p>
            <a:pPr>
              <a:buNone/>
            </a:pPr>
            <a:r>
              <a:rPr lang="en-US" sz="1800" dirty="0" smtClean="0">
                <a:latin typeface="Times New Roman" panose="02020603050405020304" pitchFamily="18" charset="0"/>
                <a:cs typeface="Times New Roman" panose="02020603050405020304" pitchFamily="18" charset="0"/>
              </a:rPr>
              <a:t>Herring, R. and S. Wachter (1999).  “Real Estate Booms and Banking Busts: An International Perspective,” Wharton Financial Institutions Center Working Paper 99-27.</a:t>
            </a:r>
          </a:p>
          <a:p>
            <a:pPr>
              <a:buNone/>
            </a:pPr>
            <a:r>
              <a:rPr lang="en-US" sz="1800" dirty="0" smtClean="0">
                <a:latin typeface="Times New Roman" panose="02020603050405020304" pitchFamily="18" charset="0"/>
                <a:cs typeface="Times New Roman" panose="02020603050405020304" pitchFamily="18" charset="0"/>
              </a:rPr>
              <a:t>Reinhart</a:t>
            </a:r>
            <a:r>
              <a:rPr lang="en-US" sz="1800" dirty="0">
                <a:latin typeface="Times New Roman" pitchFamily="18" charset="0"/>
                <a:cs typeface="Times New Roman" pitchFamily="18" charset="0"/>
              </a:rPr>
              <a:t>, C., and K. Rogoff (2009).  </a:t>
            </a:r>
            <a:r>
              <a:rPr lang="en-US" sz="1800" i="1" dirty="0">
                <a:latin typeface="Times New Roman" pitchFamily="18" charset="0"/>
                <a:cs typeface="Times New Roman" pitchFamily="18" charset="0"/>
              </a:rPr>
              <a:t>This Time is Different: Eight Centuries of Financial Folly</a:t>
            </a:r>
            <a:r>
              <a:rPr lang="en-US" sz="1800" dirty="0">
                <a:latin typeface="Times New Roman" pitchFamily="18" charset="0"/>
                <a:cs typeface="Times New Roman" pitchFamily="18" charset="0"/>
              </a:rPr>
              <a:t>, Oxford and Princeton: Princeton University Press.  </a:t>
            </a:r>
          </a:p>
          <a:p>
            <a:pPr>
              <a:buNone/>
            </a:pPr>
            <a:endParaRPr lang="en-US" dirty="0"/>
          </a:p>
        </p:txBody>
      </p:sp>
      <p:sp>
        <p:nvSpPr>
          <p:cNvPr id="4" name="Slide Number Placeholder 3"/>
          <p:cNvSpPr>
            <a:spLocks noGrp="1"/>
          </p:cNvSpPr>
          <p:nvPr>
            <p:ph type="sldNum" sz="quarter" idx="12"/>
          </p:nvPr>
        </p:nvSpPr>
        <p:spPr/>
        <p:txBody>
          <a:bodyPr/>
          <a:lstStyle/>
          <a:p>
            <a:pPr>
              <a:defRPr/>
            </a:pPr>
            <a:fld id="{D68C0966-8E89-4957-9AC1-41B736376447}"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What went wrong with banking regulation? </a:t>
            </a:r>
          </a:p>
        </p:txBody>
      </p:sp>
      <p:sp>
        <p:nvSpPr>
          <p:cNvPr id="3075" name="Content Placeholder 2"/>
          <p:cNvSpPr>
            <a:spLocks noGrp="1"/>
          </p:cNvSpPr>
          <p:nvPr>
            <p:ph idx="1"/>
          </p:nvPr>
        </p:nvSpPr>
        <p:spPr>
          <a:xfrm>
            <a:off x="457200" y="1524000"/>
            <a:ext cx="8229600" cy="4602163"/>
          </a:xfrm>
        </p:spPr>
        <p:txBody>
          <a:bodyPr>
            <a:normAutofit fontScale="92500" lnSpcReduction="20000"/>
          </a:bodyPr>
          <a:lstStyle/>
          <a:p>
            <a:r>
              <a:rPr lang="en-US" sz="2800" dirty="0">
                <a:latin typeface="Times New Roman" pitchFamily="18" charset="0"/>
                <a:cs typeface="Times New Roman" pitchFamily="18" charset="0"/>
              </a:rPr>
              <a:t>The focus of </a:t>
            </a:r>
            <a:r>
              <a:rPr lang="en-US" sz="2800" dirty="0" smtClean="0">
                <a:latin typeface="Times New Roman" pitchFamily="18" charset="0"/>
                <a:cs typeface="Times New Roman" pitchFamily="18" charset="0"/>
              </a:rPr>
              <a:t>banking regulators </a:t>
            </a:r>
            <a:r>
              <a:rPr lang="en-US" sz="2800" dirty="0">
                <a:latin typeface="Times New Roman" pitchFamily="18" charset="0"/>
                <a:cs typeface="Times New Roman" pitchFamily="18" charset="0"/>
              </a:rPr>
              <a:t>was on </a:t>
            </a:r>
            <a:r>
              <a:rPr lang="en-US" sz="2800" dirty="0" err="1">
                <a:latin typeface="Times New Roman" pitchFamily="18" charset="0"/>
                <a:cs typeface="Times New Roman" pitchFamily="18" charset="0"/>
              </a:rPr>
              <a:t>microprudential</a:t>
            </a:r>
            <a:r>
              <a:rPr lang="en-US" sz="2800" dirty="0">
                <a:latin typeface="Times New Roman" pitchFamily="18" charset="0"/>
                <a:cs typeface="Times New Roman" pitchFamily="18" charset="0"/>
              </a:rPr>
              <a:t> regulation that involves ensuring no individual bank </a:t>
            </a:r>
            <a:r>
              <a:rPr lang="en-US" sz="2800" dirty="0" smtClean="0">
                <a:latin typeface="Times New Roman" pitchFamily="18" charset="0"/>
                <a:cs typeface="Times New Roman" pitchFamily="18" charset="0"/>
              </a:rPr>
              <a:t>or institution takes </a:t>
            </a:r>
            <a:r>
              <a:rPr lang="en-US" sz="2800" dirty="0">
                <a:latin typeface="Times New Roman" pitchFamily="18" charset="0"/>
                <a:cs typeface="Times New Roman" pitchFamily="18" charset="0"/>
              </a:rPr>
              <a:t>large risks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idea is that if banks and financial institutions do not take excessive risk the financial system will be safe and the real economy will not suffer from a financial crisis</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failed to prevent a financial crisis because it ignored systemic risk </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What are the </a:t>
            </a:r>
            <a:r>
              <a:rPr lang="en-US" sz="2800" dirty="0" smtClean="0">
                <a:latin typeface="Times New Roman" pitchFamily="18" charset="0"/>
                <a:cs typeface="Times New Roman" pitchFamily="18" charset="0"/>
              </a:rPr>
              <a:t>causes </a:t>
            </a:r>
            <a:r>
              <a:rPr lang="en-US" sz="2800" dirty="0">
                <a:latin typeface="Times New Roman" pitchFamily="18" charset="0"/>
                <a:cs typeface="Times New Roman" pitchFamily="18" charset="0"/>
              </a:rPr>
              <a:t>of systemic risk?</a:t>
            </a:r>
          </a:p>
        </p:txBody>
      </p:sp>
      <p:sp>
        <p:nvSpPr>
          <p:cNvPr id="4" name="Slide Number Placeholder 3"/>
          <p:cNvSpPr>
            <a:spLocks noGrp="1"/>
          </p:cNvSpPr>
          <p:nvPr>
            <p:ph type="sldNum" sz="quarter" idx="12"/>
          </p:nvPr>
        </p:nvSpPr>
        <p:spPr/>
        <p:txBody>
          <a:bodyPr/>
          <a:lstStyle/>
          <a:p>
            <a:pPr>
              <a:defRPr/>
            </a:pPr>
            <a:fld id="{725E17D4-26DB-48B9-977B-CA3829EFFB75}" type="slidenum">
              <a:rPr lang="en-US" smtClean="0"/>
              <a:pPr>
                <a:defRPr/>
              </a:pPr>
              <a:t>3</a:t>
            </a:fld>
            <a:endParaRPr lang="en-US"/>
          </a:p>
        </p:txBody>
      </p:sp>
    </p:spTree>
    <p:extLst>
      <p:ext uri="{BB962C8B-B14F-4D97-AF65-F5344CB8AC3E}">
        <p14:creationId xmlns:p14="http://schemas.microsoft.com/office/powerpoint/2010/main" val="3595390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2F229A20-3E89-4D78-BF72-51C658813F43}" type="slidenum">
              <a:rPr lang="en-US"/>
              <a:pPr>
                <a:defRPr/>
              </a:pPr>
              <a:t>4</a:t>
            </a:fld>
            <a:endParaRPr lang="en-US"/>
          </a:p>
        </p:txBody>
      </p:sp>
      <p:sp>
        <p:nvSpPr>
          <p:cNvPr id="4100" name="Rectangle 2"/>
          <p:cNvSpPr>
            <a:spLocks noGrp="1" noChangeArrowheads="1"/>
          </p:cNvSpPr>
          <p:nvPr>
            <p:ph type="title" idx="4294967295"/>
          </p:nvPr>
        </p:nvSpPr>
        <p:spPr>
          <a:xfrm>
            <a:off x="304800" y="228600"/>
            <a:ext cx="8229600" cy="868363"/>
          </a:xfrm>
        </p:spPr>
        <p:txBody>
          <a:bodyPr>
            <a:normAutofit/>
          </a:bodyPr>
          <a:lstStyle/>
          <a:p>
            <a:pPr eaLnBrk="1" hangingPunct="1"/>
            <a:r>
              <a:rPr lang="en-GB" sz="3600" dirty="0" smtClean="0">
                <a:latin typeface="Times New Roman" pitchFamily="18" charset="0"/>
                <a:cs typeface="Times New Roman" pitchFamily="18" charset="0"/>
              </a:rPr>
              <a:t>Some causes of systemic risk</a:t>
            </a:r>
            <a:endParaRPr lang="en-US" sz="3600" dirty="0" smtClean="0">
              <a:latin typeface="Times New Roman" pitchFamily="18" charset="0"/>
              <a:cs typeface="Times New Roman" pitchFamily="18" charset="0"/>
            </a:endParaRPr>
          </a:p>
        </p:txBody>
      </p:sp>
      <p:sp>
        <p:nvSpPr>
          <p:cNvPr id="4101" name="Rectangle 3"/>
          <p:cNvSpPr>
            <a:spLocks noGrp="1" noChangeArrowheads="1"/>
          </p:cNvSpPr>
          <p:nvPr>
            <p:ph type="body" idx="4294967295"/>
          </p:nvPr>
        </p:nvSpPr>
        <p:spPr>
          <a:xfrm>
            <a:off x="533400" y="1371600"/>
            <a:ext cx="8229600" cy="4876800"/>
          </a:xfrm>
        </p:spPr>
        <p:txBody>
          <a:bodyPr>
            <a:normAutofit lnSpcReduction="10000"/>
          </a:bodyPr>
          <a:lstStyle/>
          <a:p>
            <a:pPr marL="609600" indent="-609600" eaLnBrk="1" hangingPunct="1">
              <a:buFontTx/>
              <a:buAutoNum type="arabicPeriod"/>
            </a:pPr>
            <a:r>
              <a:rPr lang="en-GB" sz="2800" dirty="0" smtClean="0">
                <a:latin typeface="Times New Roman" pitchFamily="18" charset="0"/>
                <a:cs typeface="Times New Roman" pitchFamily="18" charset="0"/>
              </a:rPr>
              <a:t>Panics – banking crises due to multiple </a:t>
            </a:r>
            <a:r>
              <a:rPr lang="en-GB" sz="2800" dirty="0" err="1" smtClean="0">
                <a:latin typeface="Times New Roman" pitchFamily="18" charset="0"/>
                <a:cs typeface="Times New Roman" pitchFamily="18" charset="0"/>
              </a:rPr>
              <a:t>equilibria</a:t>
            </a:r>
            <a:r>
              <a:rPr lang="en-GB" sz="2800" dirty="0" smtClean="0">
                <a:latin typeface="Times New Roman" pitchFamily="18" charset="0"/>
                <a:cs typeface="Times New Roman" pitchFamily="18" charset="0"/>
              </a:rPr>
              <a:t> </a:t>
            </a:r>
          </a:p>
          <a:p>
            <a:pPr marL="609600" indent="-609600" eaLnBrk="1" hangingPunct="1">
              <a:buFontTx/>
              <a:buAutoNum type="arabicPeriod"/>
            </a:pPr>
            <a:endParaRPr lang="en-US" sz="2800" dirty="0" smtClean="0">
              <a:latin typeface="Times New Roman" pitchFamily="18" charset="0"/>
              <a:cs typeface="Times New Roman" pitchFamily="18" charset="0"/>
            </a:endParaRPr>
          </a:p>
          <a:p>
            <a:pPr marL="609600" indent="-609600" eaLnBrk="1" hangingPunct="1">
              <a:buFontTx/>
              <a:buAutoNum type="arabicPeriod"/>
            </a:pPr>
            <a:r>
              <a:rPr lang="en-US" sz="2800" dirty="0" smtClean="0">
                <a:latin typeface="Times New Roman" pitchFamily="18" charset="0"/>
                <a:cs typeface="Times New Roman" pitchFamily="18" charset="0"/>
              </a:rPr>
              <a:t>Banking crises due to asset price falls </a:t>
            </a:r>
          </a:p>
          <a:p>
            <a:pPr marL="609600" indent="-609600" eaLnBrk="1" hangingPunct="1">
              <a:buFontTx/>
              <a:buAutoNum type="arabicPeriod"/>
            </a:pPr>
            <a:endParaRPr lang="en-GB" sz="2800" dirty="0" smtClean="0">
              <a:latin typeface="Times New Roman" pitchFamily="18" charset="0"/>
              <a:cs typeface="Times New Roman" pitchFamily="18" charset="0"/>
            </a:endParaRPr>
          </a:p>
          <a:p>
            <a:pPr marL="609600" indent="-609600" eaLnBrk="1" hangingPunct="1">
              <a:buFontTx/>
              <a:buAutoNum type="arabicPeriod"/>
            </a:pPr>
            <a:r>
              <a:rPr lang="en-GB" sz="2800" dirty="0" smtClean="0">
                <a:latin typeface="Times New Roman" pitchFamily="18" charset="0"/>
                <a:cs typeface="Times New Roman" pitchFamily="18" charset="0"/>
              </a:rPr>
              <a:t>Contagion</a:t>
            </a:r>
          </a:p>
          <a:p>
            <a:pPr marL="609600" indent="-609600" eaLnBrk="1" hangingPunct="1">
              <a:buFontTx/>
              <a:buAutoNum type="arabicPeriod"/>
            </a:pPr>
            <a:endParaRPr lang="en-GB" sz="2800" dirty="0" smtClean="0">
              <a:latin typeface="Times New Roman" pitchFamily="18" charset="0"/>
              <a:cs typeface="Times New Roman" pitchFamily="18" charset="0"/>
            </a:endParaRPr>
          </a:p>
          <a:p>
            <a:pPr marL="609600" indent="-609600" eaLnBrk="1" hangingPunct="1">
              <a:buFontTx/>
              <a:buAutoNum type="arabicPeriod"/>
            </a:pPr>
            <a:r>
              <a:rPr lang="en-GB" sz="2800" dirty="0" smtClean="0">
                <a:latin typeface="Times New Roman" pitchFamily="18" charset="0"/>
                <a:cs typeface="Times New Roman" pitchFamily="18" charset="0"/>
              </a:rPr>
              <a:t>Financial architecture</a:t>
            </a:r>
          </a:p>
          <a:p>
            <a:pPr marL="609600" indent="-609600" eaLnBrk="1" hangingPunct="1">
              <a:buFontTx/>
              <a:buAutoNum type="arabicPeriod"/>
            </a:pPr>
            <a:endParaRPr lang="en-GB" sz="2800" dirty="0" smtClean="0">
              <a:latin typeface="Times New Roman" pitchFamily="18" charset="0"/>
              <a:cs typeface="Times New Roman" pitchFamily="18" charset="0"/>
            </a:endParaRPr>
          </a:p>
          <a:p>
            <a:pPr marL="609600" indent="-609600" eaLnBrk="1" hangingPunct="1">
              <a:buFontTx/>
              <a:buAutoNum type="arabicPeriod"/>
            </a:pPr>
            <a:r>
              <a:rPr lang="en-GB" sz="2800" dirty="0" smtClean="0">
                <a:latin typeface="Times New Roman" pitchFamily="18" charset="0"/>
                <a:cs typeface="Times New Roman" pitchFamily="18" charset="0"/>
              </a:rPr>
              <a:t>Foreign exchange mismatches in the banking system</a:t>
            </a:r>
            <a:endParaRPr lang="en-US" sz="2800" dirty="0" smtClean="0">
              <a:latin typeface="Times New Roman" pitchFamily="18" charset="0"/>
              <a:cs typeface="Times New Roman" pitchFamily="18" charset="0"/>
            </a:endParaRPr>
          </a:p>
          <a:p>
            <a:pPr marL="609600" indent="-609600" eaLnBrk="1" hangingPunct="1">
              <a:buFontTx/>
              <a:buAutoNum type="arabicPeriod"/>
            </a:pPr>
            <a:endParaRPr lang="en-US" sz="2800" dirty="0" smtClean="0">
              <a:latin typeface="Times New Roman" pitchFamily="18" charset="0"/>
              <a:cs typeface="Times New Roman" pitchFamily="18" charset="0"/>
            </a:endParaRPr>
          </a:p>
        </p:txBody>
      </p:sp>
      <p:sp>
        <p:nvSpPr>
          <p:cNvPr id="4098" name="Slide Number Placeholder 5"/>
          <p:cNvSpPr txBox="1">
            <a:spLocks noGrp="1"/>
          </p:cNvSpPr>
          <p:nvPr/>
        </p:nvSpPr>
        <p:spPr bwMode="auto">
          <a:xfrm>
            <a:off x="6553200" y="6245225"/>
            <a:ext cx="2133600" cy="476250"/>
          </a:xfrm>
          <a:prstGeom prst="rect">
            <a:avLst/>
          </a:prstGeom>
          <a:noFill/>
          <a:ln>
            <a:miter lim="800000"/>
            <a:headEnd/>
            <a:tailEnd/>
          </a:ln>
        </p:spPr>
        <p:txBody>
          <a:bodyPr/>
          <a:lstStyle/>
          <a:p>
            <a:pPr algn="r">
              <a:defRPr/>
            </a:pPr>
            <a:endParaRPr lang="en-US" sz="1400" dirty="0">
              <a:latin typeface="Arial" charset="0"/>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Is systemic risk exogenous or endogenous?</a:t>
            </a:r>
          </a:p>
        </p:txBody>
      </p:sp>
      <p:sp>
        <p:nvSpPr>
          <p:cNvPr id="5123" name="Content Placeholder 3"/>
          <p:cNvSpPr>
            <a:spLocks noGrp="1"/>
          </p:cNvSpPr>
          <p:nvPr>
            <p:ph idx="1"/>
          </p:nvPr>
        </p:nvSpPr>
        <p:spPr/>
        <p:txBody>
          <a:bodyPr>
            <a:normAutofit fontScale="85000" lnSpcReduction="20000"/>
          </a:bodyPr>
          <a:lstStyle/>
          <a:p>
            <a:r>
              <a:rPr lang="en-US" sz="2800" dirty="0" smtClean="0">
                <a:latin typeface="Times New Roman" pitchFamily="18" charset="0"/>
                <a:cs typeface="Times New Roman" pitchFamily="18" charset="0"/>
              </a:rPr>
              <a:t>The traditional view of financial risk is that it is exogenous in the sense that as long as financial institutions and firms are responsible in their choice of (exogenously) risky investments the financial system will be stable</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However, while some causes of systemic risk are exogenous such as natural disasters or wars many are endogenous in the sense that they depend on central bank and government policies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For example, there is extensive evidence that monetary policy in the form of low interest rates leads to bank risk taking (e.g., Jimenez, </a:t>
            </a:r>
            <a:r>
              <a:rPr lang="en-US" sz="2800" dirty="0" err="1" smtClean="0">
                <a:latin typeface="Times New Roman" pitchFamily="18" charset="0"/>
                <a:cs typeface="Times New Roman" pitchFamily="18" charset="0"/>
              </a:rPr>
              <a:t>Ongena</a:t>
            </a:r>
            <a:r>
              <a:rPr lang="en-US" sz="2800" dirty="0" smtClean="0">
                <a:latin typeface="Times New Roman" pitchFamily="18" charset="0"/>
                <a:cs typeface="Times New Roman" pitchFamily="18" charset="0"/>
              </a:rPr>
              <a:t>, Peydro and </a:t>
            </a:r>
            <a:r>
              <a:rPr lang="en-US" sz="2800" dirty="0" err="1" smtClean="0">
                <a:latin typeface="Times New Roman" pitchFamily="18" charset="0"/>
                <a:cs typeface="Times New Roman" pitchFamily="18" charset="0"/>
              </a:rPr>
              <a:t>Saurina</a:t>
            </a:r>
            <a:r>
              <a:rPr lang="en-US" sz="2800" dirty="0" smtClean="0">
                <a:latin typeface="Times New Roman" pitchFamily="18" charset="0"/>
                <a:cs typeface="Times New Roman" pitchFamily="18" charset="0"/>
              </a:rPr>
              <a:t> (2014) and potentially systemic risk</a:t>
            </a: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17D56E42-4779-4E2F-9233-AB5A31E7F4DF}"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3"/>
          <p:cNvSpPr>
            <a:spLocks noGrp="1"/>
          </p:cNvSpPr>
          <p:nvPr>
            <p:ph idx="1"/>
          </p:nvPr>
        </p:nvSpPr>
        <p:spPr>
          <a:xfrm>
            <a:off x="457200" y="685800"/>
            <a:ext cx="8229600" cy="5440363"/>
          </a:xfrm>
        </p:spPr>
        <p:txBody>
          <a:bodyPr>
            <a:normAutofit fontScale="92500" lnSpcReduction="20000"/>
          </a:bodyPr>
          <a:lstStyle/>
          <a:p>
            <a:r>
              <a:rPr lang="en-US" sz="2800" dirty="0" smtClean="0">
                <a:latin typeface="Times New Roman" pitchFamily="18" charset="0"/>
                <a:cs typeface="Times New Roman" pitchFamily="18" charset="0"/>
              </a:rPr>
              <a:t>This is just one example – there are many others as we shall see</a:t>
            </a:r>
          </a:p>
          <a:p>
            <a:endParaRPr lang="en-US" sz="12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Systemic risk and financial stability are tied to a whole array of central bank and government policies </a:t>
            </a:r>
          </a:p>
          <a:p>
            <a:endParaRPr lang="en-US" sz="12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implies that systemic risk and financial stability cannot be dealt with by bank regulation alone</a:t>
            </a:r>
          </a:p>
          <a:p>
            <a:endParaRPr lang="en-US" sz="13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Financial stability requires that many central bank and government policies be targeted at controlling systemic risk</a:t>
            </a:r>
          </a:p>
          <a:p>
            <a:endParaRPr lang="en-US" sz="12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traditional separation of responsibilities between central banks, FSAs and finance ministries may no longer be appropriate </a:t>
            </a:r>
          </a:p>
        </p:txBody>
      </p:sp>
      <p:sp>
        <p:nvSpPr>
          <p:cNvPr id="2" name="Slide Number Placeholder 1"/>
          <p:cNvSpPr>
            <a:spLocks noGrp="1"/>
          </p:cNvSpPr>
          <p:nvPr>
            <p:ph type="sldNum" sz="quarter" idx="12"/>
          </p:nvPr>
        </p:nvSpPr>
        <p:spPr/>
        <p:txBody>
          <a:bodyPr/>
          <a:lstStyle/>
          <a:p>
            <a:pPr>
              <a:defRPr/>
            </a:pPr>
            <a:fld id="{17D56E42-4779-4E2F-9233-AB5A31E7F4DF}" type="slidenum">
              <a:rPr lang="en-US" smtClean="0"/>
              <a:pPr>
                <a:defRPr/>
              </a:pPr>
              <a:t>6</a:t>
            </a:fld>
            <a:endParaRPr lang="en-US"/>
          </a:p>
        </p:txBody>
      </p:sp>
    </p:spTree>
    <p:extLst>
      <p:ext uri="{BB962C8B-B14F-4D97-AF65-F5344CB8AC3E}">
        <p14:creationId xmlns:p14="http://schemas.microsoft.com/office/powerpoint/2010/main" val="167807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p:txBody>
          <a:bodyPr>
            <a:noAutofit/>
          </a:bodyPr>
          <a:lstStyle/>
          <a:p>
            <a:r>
              <a:rPr lang="en-US" sz="3600" dirty="0" smtClean="0">
                <a:latin typeface="Times New Roman" pitchFamily="18" charset="0"/>
                <a:cs typeface="Times New Roman" pitchFamily="18" charset="0"/>
              </a:rPr>
              <a:t>Creating financial stability through the control of systemic risk</a:t>
            </a:r>
          </a:p>
        </p:txBody>
      </p:sp>
      <p:sp>
        <p:nvSpPr>
          <p:cNvPr id="5123" name="Content Placeholder 3"/>
          <p:cNvSpPr>
            <a:spLocks noGrp="1"/>
          </p:cNvSpPr>
          <p:nvPr>
            <p:ph idx="1"/>
          </p:nvPr>
        </p:nvSpPr>
        <p:spPr/>
        <p:txBody>
          <a:bodyPr>
            <a:normAutofit/>
          </a:bodyPr>
          <a:lstStyle/>
          <a:p>
            <a:r>
              <a:rPr lang="en-US" sz="2800" dirty="0" smtClean="0">
                <a:latin typeface="Times New Roman" pitchFamily="18" charset="0"/>
                <a:cs typeface="Times New Roman" pitchFamily="18" charset="0"/>
              </a:rPr>
              <a:t>The traditional view was that financial stability could be created through bank regulation</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We turn next to one of the prime sources of systemic risk and focus on the kinds of policies that are necessary to control it</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In fact much more than traditional banking regulation is required for financial stability</a:t>
            </a:r>
          </a:p>
        </p:txBody>
      </p:sp>
      <p:sp>
        <p:nvSpPr>
          <p:cNvPr id="2" name="Slide Number Placeholder 1"/>
          <p:cNvSpPr>
            <a:spLocks noGrp="1"/>
          </p:cNvSpPr>
          <p:nvPr>
            <p:ph type="sldNum" sz="quarter" idx="12"/>
          </p:nvPr>
        </p:nvSpPr>
        <p:spPr/>
        <p:txBody>
          <a:bodyPr/>
          <a:lstStyle/>
          <a:p>
            <a:pPr>
              <a:defRPr/>
            </a:pPr>
            <a:fld id="{17D56E42-4779-4E2F-9233-AB5A31E7F4DF}" type="slidenum">
              <a:rPr lang="en-US" smtClean="0"/>
              <a:pPr>
                <a:defRPr/>
              </a:pPr>
              <a:t>7</a:t>
            </a:fld>
            <a:endParaRPr lang="en-US"/>
          </a:p>
        </p:txBody>
      </p:sp>
    </p:spTree>
    <p:extLst>
      <p:ext uri="{BB962C8B-B14F-4D97-AF65-F5344CB8AC3E}">
        <p14:creationId xmlns:p14="http://schemas.microsoft.com/office/powerpoint/2010/main" val="2033971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a:xfrm>
            <a:off x="457200" y="350838"/>
            <a:ext cx="8229600" cy="944562"/>
          </a:xfrm>
        </p:spPr>
        <p:txBody>
          <a:bodyPr/>
          <a:lstStyle/>
          <a:p>
            <a:r>
              <a:rPr lang="en-US" sz="3600" dirty="0" smtClean="0">
                <a:latin typeface="Times New Roman" pitchFamily="18" charset="0"/>
                <a:cs typeface="Times New Roman" pitchFamily="18" charset="0"/>
              </a:rPr>
              <a:t>2. Banking crises due to asset price falls</a:t>
            </a:r>
          </a:p>
        </p:txBody>
      </p:sp>
      <p:sp>
        <p:nvSpPr>
          <p:cNvPr id="6147" name="Content Placeholder 3"/>
          <p:cNvSpPr>
            <a:spLocks noGrp="1"/>
          </p:cNvSpPr>
          <p:nvPr>
            <p:ph idx="1"/>
          </p:nvPr>
        </p:nvSpPr>
        <p:spPr>
          <a:xfrm>
            <a:off x="457200" y="1524000"/>
            <a:ext cx="8229600" cy="4953000"/>
          </a:xfrm>
        </p:spPr>
        <p:txBody>
          <a:bodyPr>
            <a:normAutofit/>
          </a:bodyPr>
          <a:lstStyle/>
          <a:p>
            <a:r>
              <a:rPr lang="en-US" sz="2800" dirty="0" smtClean="0">
                <a:latin typeface="Times New Roman" pitchFamily="18" charset="0"/>
                <a:cs typeface="Times New Roman" pitchFamily="18" charset="0"/>
              </a:rPr>
              <a:t>Possible reasons for asset price falls</a:t>
            </a:r>
          </a:p>
          <a:p>
            <a:pPr marL="914400" lvl="1" indent="-457200">
              <a:buFont typeface="+mj-lt"/>
              <a:buAutoNum type="alphaLcPeriod"/>
            </a:pPr>
            <a:r>
              <a:rPr lang="en-US" dirty="0" smtClean="0">
                <a:latin typeface="Times New Roman" pitchFamily="18" charset="0"/>
                <a:cs typeface="Times New Roman" pitchFamily="18" charset="0"/>
              </a:rPr>
              <a:t>Bursting of real estate bubbles</a:t>
            </a:r>
          </a:p>
          <a:p>
            <a:pPr marL="914400" lvl="1" indent="-457200">
              <a:buFont typeface="+mj-lt"/>
              <a:buAutoNum type="alphaLcPeriod"/>
            </a:pPr>
            <a:r>
              <a:rPr lang="en-US" dirty="0" smtClean="0">
                <a:latin typeface="Times New Roman" pitchFamily="18" charset="0"/>
                <a:cs typeface="Times New Roman" pitchFamily="18" charset="0"/>
              </a:rPr>
              <a:t>Bursting of other asset price bubbles</a:t>
            </a:r>
          </a:p>
          <a:p>
            <a:pPr marL="914400" lvl="1" indent="-457200">
              <a:buFont typeface="+mj-lt"/>
              <a:buAutoNum type="alphaLcPeriod"/>
            </a:pPr>
            <a:r>
              <a:rPr lang="en-US" dirty="0" smtClean="0">
                <a:latin typeface="Times New Roman" pitchFamily="18" charset="0"/>
                <a:cs typeface="Times New Roman" pitchFamily="18" charset="0"/>
              </a:rPr>
              <a:t>Rise </a:t>
            </a:r>
            <a:r>
              <a:rPr lang="en-US" dirty="0">
                <a:latin typeface="Times New Roman" pitchFamily="18" charset="0"/>
                <a:cs typeface="Times New Roman" pitchFamily="18" charset="0"/>
              </a:rPr>
              <a:t>in interest </a:t>
            </a:r>
            <a:r>
              <a:rPr lang="en-US" dirty="0" smtClean="0">
                <a:latin typeface="Times New Roman" pitchFamily="18" charset="0"/>
                <a:cs typeface="Times New Roman" pitchFamily="18" charset="0"/>
              </a:rPr>
              <a:t>rates</a:t>
            </a:r>
          </a:p>
          <a:p>
            <a:pPr marL="914400" lvl="1" indent="-457200">
              <a:buFont typeface="+mj-lt"/>
              <a:buAutoNum type="alphaLcPeriod"/>
            </a:pPr>
            <a:r>
              <a:rPr lang="en-US" dirty="0" smtClean="0">
                <a:latin typeface="Times New Roman" pitchFamily="18" charset="0"/>
                <a:cs typeface="Times New Roman" pitchFamily="18" charset="0"/>
              </a:rPr>
              <a:t>Sovereign default</a:t>
            </a:r>
          </a:p>
          <a:p>
            <a:pPr marL="914400" lvl="1" indent="-457200">
              <a:buFont typeface="+mj-lt"/>
              <a:buAutoNum type="alphaLcPeriod"/>
            </a:pPr>
            <a:r>
              <a:rPr lang="en-US" dirty="0" smtClean="0">
                <a:latin typeface="Times New Roman" pitchFamily="18" charset="0"/>
                <a:cs typeface="Times New Roman" pitchFamily="18" charset="0"/>
              </a:rPr>
              <a:t>Mispricing due to limits to arbitrage</a:t>
            </a:r>
          </a:p>
          <a:p>
            <a:pPr marL="914400" lvl="1" indent="-457200">
              <a:buFont typeface="+mj-lt"/>
              <a:buAutoNum type="alphaLcPeriod"/>
            </a:pPr>
            <a:r>
              <a:rPr lang="en-US" dirty="0" smtClean="0">
                <a:latin typeface="Times New Roman" pitchFamily="18" charset="0"/>
                <a:cs typeface="Times New Roman" pitchFamily="18" charset="0"/>
              </a:rPr>
              <a:t>Business cycle</a:t>
            </a:r>
          </a:p>
          <a:p>
            <a:pPr marL="914400" lvl="1" indent="-457200">
              <a:buFont typeface="+mj-lt"/>
              <a:buAutoNum type="alphaLcPeriod"/>
            </a:pPr>
            <a:r>
              <a:rPr lang="en-US" dirty="0" smtClean="0">
                <a:latin typeface="Times New Roman" pitchFamily="18" charset="0"/>
                <a:cs typeface="Times New Roman" pitchFamily="18" charset="0"/>
              </a:rPr>
              <a:t>Mispricing due to “flash crashes”</a:t>
            </a:r>
          </a:p>
          <a:p>
            <a:pPr marL="914400" lvl="1" indent="-457200">
              <a:buFont typeface="+mj-lt"/>
              <a:buAutoNum type="alphaLcPeriod"/>
            </a:pPr>
            <a:r>
              <a:rPr lang="en-US" dirty="0" smtClean="0">
                <a:latin typeface="Times New Roman" pitchFamily="18" charset="0"/>
                <a:cs typeface="Times New Roman" pitchFamily="18" charset="0"/>
              </a:rPr>
              <a:t>Politics</a:t>
            </a:r>
          </a:p>
          <a:p>
            <a:pPr marL="914400" lvl="1" indent="-457200">
              <a:buFont typeface="+mj-lt"/>
              <a:buAutoNum type="alphaLcPeriod"/>
            </a:pPr>
            <a:endParaRPr lang="en-US" dirty="0" smtClean="0">
              <a:latin typeface="Times New Roman" pitchFamily="18" charset="0"/>
              <a:cs typeface="Times New Roman" pitchFamily="18" charset="0"/>
            </a:endParaRPr>
          </a:p>
          <a:p>
            <a:pPr marL="57150" indent="0">
              <a:buNone/>
            </a:pPr>
            <a:endParaRPr lang="en-US" sz="2800" dirty="0" smtClean="0">
              <a:latin typeface="Times New Roman" pitchFamily="18" charset="0"/>
              <a:cs typeface="Times New Roman" pitchFamily="18" charset="0"/>
            </a:endParaRPr>
          </a:p>
          <a:p>
            <a:pPr marL="914400" lvl="1" indent="-457200">
              <a:buNone/>
            </a:pPr>
            <a:endParaRPr lang="en-US" sz="4000" dirty="0" smtClean="0">
              <a:latin typeface="Times New Roman" pitchFamily="18" charset="0"/>
              <a:cs typeface="Times New Roman" pitchFamily="18" charset="0"/>
            </a:endParaRPr>
          </a:p>
          <a:p>
            <a:pPr marL="914400" lvl="1" indent="-457200">
              <a:buFont typeface="+mj-lt"/>
              <a:buAutoNum type="alphaLcPeriod"/>
            </a:pPr>
            <a:endParaRPr lang="en-US" sz="4000" dirty="0" smtClean="0">
              <a:latin typeface="Times New Roman" pitchFamily="18" charset="0"/>
              <a:cs typeface="Times New Roman" pitchFamily="18" charset="0"/>
            </a:endParaRPr>
          </a:p>
          <a:p>
            <a:pPr marL="914400" lvl="1" indent="-457200">
              <a:buFont typeface="+mj-lt"/>
              <a:buAutoNum type="alphaLcPeriod"/>
            </a:pPr>
            <a:endParaRPr lang="en-US" sz="4000" dirty="0" smtClean="0">
              <a:latin typeface="Times New Roman" pitchFamily="18" charset="0"/>
              <a:cs typeface="Times New Roman" pitchFamily="18" charset="0"/>
            </a:endParaRPr>
          </a:p>
          <a:p>
            <a:pPr marL="914400" lvl="1" indent="-457200">
              <a:buFontTx/>
              <a:buAutoNum type="alphaLcPeriod"/>
            </a:pPr>
            <a:endParaRPr lang="en-US" sz="3000" dirty="0" smtClean="0">
              <a:latin typeface="Times New Roman" pitchFamily="18" charset="0"/>
              <a:cs typeface="Times New Roman" pitchFamily="18" charset="0"/>
            </a:endParaRPr>
          </a:p>
          <a:p>
            <a:pPr marL="914400" lvl="1" indent="-457200">
              <a:buNone/>
            </a:pPr>
            <a:endParaRPr lang="en-US" dirty="0" smtClean="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pPr>
              <a:defRPr/>
            </a:pPr>
            <a:fld id="{D06AFB20-4FD0-4CF9-9EC8-20859CC83C7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2a. Bursting of real estate bubbles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Herring and Wachter (1999), Reinhart and Rogoff (2009), and Crowe, </a:t>
            </a:r>
            <a:r>
              <a:rPr lang="en-US" sz="2800" dirty="0" err="1" smtClean="0">
                <a:latin typeface="Times New Roman" pitchFamily="18" charset="0"/>
                <a:cs typeface="Times New Roman" pitchFamily="18" charset="0"/>
              </a:rPr>
              <a:t>Dell’Ariccia</a:t>
            </a:r>
            <a:r>
              <a:rPr lang="en-US" sz="2800" dirty="0" smtClean="0">
                <a:latin typeface="Times New Roman" pitchFamily="18" charset="0"/>
                <a:cs typeface="Times New Roman" pitchFamily="18" charset="0"/>
              </a:rPr>
              <a:t>, Igan, and </a:t>
            </a:r>
            <a:r>
              <a:rPr lang="en-US" sz="2800" dirty="0" err="1" smtClean="0">
                <a:latin typeface="Times New Roman" pitchFamily="18" charset="0"/>
                <a:cs typeface="Times New Roman" pitchFamily="18" charset="0"/>
              </a:rPr>
              <a:t>Rabanal</a:t>
            </a:r>
            <a:r>
              <a:rPr lang="en-US" sz="2800" dirty="0" smtClean="0">
                <a:latin typeface="Times New Roman" pitchFamily="18" charset="0"/>
                <a:cs typeface="Times New Roman" pitchFamily="18" charset="0"/>
              </a:rPr>
              <a:t> (2011) have provided evidence that the most important source of systemic risk is the collapse of real estate prices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Herring and Wachter (1999) emphasize both commercial and residential real estate booms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20FAD09-7916-453B-BE8C-2553C5C06136}"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C0566ED9E6094BA161512D6B33323D" ma:contentTypeVersion="0" ma:contentTypeDescription="Create a new document." ma:contentTypeScope="" ma:versionID="7401b6f1aeaf0fb593eb63cf4441b7a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612D23-1CE5-42C4-8363-7078FC1BB615}"/>
</file>

<file path=customXml/itemProps2.xml><?xml version="1.0" encoding="utf-8"?>
<ds:datastoreItem xmlns:ds="http://schemas.openxmlformats.org/officeDocument/2006/customXml" ds:itemID="{86CEE55B-1C6A-43A9-B0F6-30EE3ABCC8C2}"/>
</file>

<file path=customXml/itemProps3.xml><?xml version="1.0" encoding="utf-8"?>
<ds:datastoreItem xmlns:ds="http://schemas.openxmlformats.org/officeDocument/2006/customXml" ds:itemID="{3FE4B141-5D82-4821-9B81-B358C93D9C49}"/>
</file>

<file path=docProps/app.xml><?xml version="1.0" encoding="utf-8"?>
<Properties xmlns="http://schemas.openxmlformats.org/officeDocument/2006/extended-properties" xmlns:vt="http://schemas.openxmlformats.org/officeDocument/2006/docPropsVTypes">
  <Template/>
  <TotalTime>35562</TotalTime>
  <Words>1902</Words>
  <Application>Microsoft Office PowerPoint</Application>
  <PresentationFormat>On-screen Show (4:3)</PresentationFormat>
  <Paragraphs>203</Paragraphs>
  <Slides>29</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Document</vt:lpstr>
      <vt:lpstr>Current Research on Systemic Risk  Franklin Allen Imperial College London   INQUIRE Conference 4 November 2014</vt:lpstr>
      <vt:lpstr>Introduction</vt:lpstr>
      <vt:lpstr>What went wrong with banking regulation? </vt:lpstr>
      <vt:lpstr>Some causes of systemic risk</vt:lpstr>
      <vt:lpstr>Is systemic risk exogenous or endogenous?</vt:lpstr>
      <vt:lpstr>PowerPoint Presentation</vt:lpstr>
      <vt:lpstr>Creating financial stability through the control of systemic risk</vt:lpstr>
      <vt:lpstr>2. Banking crises due to asset price falls</vt:lpstr>
      <vt:lpstr>2a. Bursting of real estate bubbles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2b. Bursting of other asset price bubbles</vt:lpstr>
      <vt:lpstr>Stock market prices in different countries</vt:lpstr>
      <vt:lpstr>2c. Rise in interest rates </vt:lpstr>
      <vt:lpstr>PowerPoint Presentation</vt:lpstr>
      <vt:lpstr>PowerPoint Presentation</vt:lpstr>
      <vt:lpstr> BOJ is relaxed about interest rate risk but are they correct to be so (see Alvarez and Barlevy (2014))? </vt:lpstr>
      <vt:lpstr>Why might global interest rates rise? </vt:lpstr>
      <vt:lpstr>Shanghai Free Trade Zone</vt:lpstr>
      <vt:lpstr>PowerPoint Presentation</vt:lpstr>
      <vt:lpstr>3. Contagion</vt:lpstr>
      <vt:lpstr>Concluding remarks </vt:lpstr>
      <vt:lpstr>PowerPoint Presentation</vt:lpstr>
      <vt:lpstr>PowerPoint Presentation</vt:lpstr>
    </vt:vector>
  </TitlesOfParts>
  <Company>The Wharton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Franklin Allen</dc:creator>
  <cp:lastModifiedBy>allenf</cp:lastModifiedBy>
  <cp:revision>595</cp:revision>
  <dcterms:created xsi:type="dcterms:W3CDTF">2008-04-09T14:40:06Z</dcterms:created>
  <dcterms:modified xsi:type="dcterms:W3CDTF">2014-10-22T13:40:50Z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0x0101006AC0566ED9E6094BA161512D6B33323D</vt:lpwstr>
  </property>
</Properties>
</file>