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68" r:id="rId4"/>
    <p:sldId id="269" r:id="rId5"/>
    <p:sldId id="270" r:id="rId6"/>
    <p:sldId id="271" r:id="rId7"/>
    <p:sldId id="272"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varScale="1">
        <p:scale>
          <a:sx n="68" d="100"/>
          <a:sy n="68" d="100"/>
        </p:scale>
        <p:origin x="-400"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BE92AA7-F869-443E-BD1F-4A0D9477D1EE}" type="doc">
      <dgm:prSet loTypeId="urn:microsoft.com/office/officeart/2008/layout/LinedList" loCatId="list" qsTypeId="urn:microsoft.com/office/officeart/2005/8/quickstyle/simple1#1" qsCatId="simple" csTypeId="urn:microsoft.com/office/officeart/2005/8/colors/colorful2#1" csCatId="colorful"/>
      <dgm:spPr/>
      <dgm:t>
        <a:bodyPr/>
        <a:lstStyle/>
        <a:p>
          <a:endParaRPr lang="en-US"/>
        </a:p>
      </dgm:t>
    </dgm:pt>
    <dgm:pt modelId="{426D24E5-13AA-4368-B12B-EEA4498BFF65}">
      <dgm:prSet/>
      <dgm:spPr/>
      <dgm:t>
        <a:bodyPr/>
        <a:lstStyle/>
        <a:p>
          <a:r>
            <a:rPr lang="en-US"/>
            <a:t>In this project we seek to improvise or make surveillance system more advanced and automated. For this we need to show in which frame and which parts of CCTV footage contain  abnormal or suspicious activity . To achieve aforesaid we will be using two different neural networks CNN and RNN.</a:t>
          </a:r>
        </a:p>
      </dgm:t>
    </dgm:pt>
    <dgm:pt modelId="{138B5200-578E-4D58-B72F-0DA90891D3B5}" type="parTrans" cxnId="{D184058F-12DD-4EEF-8945-4607D3662EB3}">
      <dgm:prSet/>
      <dgm:spPr/>
      <dgm:t>
        <a:bodyPr/>
        <a:lstStyle/>
        <a:p>
          <a:endParaRPr lang="en-US"/>
        </a:p>
      </dgm:t>
    </dgm:pt>
    <dgm:pt modelId="{6A7CCEED-CDEE-4912-A21D-50A6BCF03157}" type="sibTrans" cxnId="{D184058F-12DD-4EEF-8945-4607D3662EB3}">
      <dgm:prSet/>
      <dgm:spPr/>
      <dgm:t>
        <a:bodyPr/>
        <a:lstStyle/>
        <a:p>
          <a:endParaRPr lang="en-US"/>
        </a:p>
      </dgm:t>
    </dgm:pt>
    <dgm:pt modelId="{16BE322A-45E6-4B7C-9A64-DF0DA22AA856}">
      <dgm:prSet/>
      <dgm:spPr/>
      <dgm:t>
        <a:bodyPr/>
        <a:lstStyle/>
        <a:p>
          <a:r>
            <a:rPr lang="en-US"/>
            <a:t>We will be using InceptionV3 by Google - a pre-trained model to apply the technique of transfer learning. The output of the RNN system is used to perform real-time surveillance on the CCTV cameras of different organizations to avoid and detect any suspicious activity. Hence, the time complexity is reduced to a great extent.</a:t>
          </a:r>
        </a:p>
      </dgm:t>
    </dgm:pt>
    <dgm:pt modelId="{F425DB3C-4252-4DB6-A732-6AC3C01543FA}" type="parTrans" cxnId="{2074B129-A90D-4D15-AD91-57C7470C2EE7}">
      <dgm:prSet/>
      <dgm:spPr/>
      <dgm:t>
        <a:bodyPr/>
        <a:lstStyle/>
        <a:p>
          <a:endParaRPr lang="en-US"/>
        </a:p>
      </dgm:t>
    </dgm:pt>
    <dgm:pt modelId="{22D438B6-C5F3-4C56-9094-FA63B7F5104C}" type="sibTrans" cxnId="{2074B129-A90D-4D15-AD91-57C7470C2EE7}">
      <dgm:prSet/>
      <dgm:spPr/>
      <dgm:t>
        <a:bodyPr/>
        <a:lstStyle/>
        <a:p>
          <a:endParaRPr lang="en-US"/>
        </a:p>
      </dgm:t>
    </dgm:pt>
    <dgm:pt modelId="{09A905AD-FD4D-4E7B-834B-616F5B3EF0B1}" type="pres">
      <dgm:prSet presAssocID="{0BE92AA7-F869-443E-BD1F-4A0D9477D1EE}" presName="vert0" presStyleCnt="0">
        <dgm:presLayoutVars>
          <dgm:dir/>
          <dgm:animOne val="branch"/>
          <dgm:animLvl val="lvl"/>
        </dgm:presLayoutVars>
      </dgm:prSet>
      <dgm:spPr/>
      <dgm:t>
        <a:bodyPr/>
        <a:lstStyle/>
        <a:p>
          <a:endParaRPr lang="en-US"/>
        </a:p>
      </dgm:t>
    </dgm:pt>
    <dgm:pt modelId="{64DB6B35-54E6-4695-8D2D-F515EF4F08A4}" type="pres">
      <dgm:prSet presAssocID="{426D24E5-13AA-4368-B12B-EEA4498BFF65}" presName="thickLine" presStyleLbl="alignNode1" presStyleIdx="0" presStyleCnt="2"/>
      <dgm:spPr/>
    </dgm:pt>
    <dgm:pt modelId="{CDA5416C-2ACE-47CC-802F-84C384DE7C84}" type="pres">
      <dgm:prSet presAssocID="{426D24E5-13AA-4368-B12B-EEA4498BFF65}" presName="horz1" presStyleCnt="0"/>
      <dgm:spPr/>
    </dgm:pt>
    <dgm:pt modelId="{64478931-1765-4D78-86D8-6BCC5939D1E2}" type="pres">
      <dgm:prSet presAssocID="{426D24E5-13AA-4368-B12B-EEA4498BFF65}" presName="tx1" presStyleLbl="revTx" presStyleIdx="0" presStyleCnt="2"/>
      <dgm:spPr/>
      <dgm:t>
        <a:bodyPr/>
        <a:lstStyle/>
        <a:p>
          <a:endParaRPr lang="en-US"/>
        </a:p>
      </dgm:t>
    </dgm:pt>
    <dgm:pt modelId="{82C5178A-494F-49D5-840F-75504B190F1C}" type="pres">
      <dgm:prSet presAssocID="{426D24E5-13AA-4368-B12B-EEA4498BFF65}" presName="vert1" presStyleCnt="0"/>
      <dgm:spPr/>
    </dgm:pt>
    <dgm:pt modelId="{75952735-AACD-4CE6-A416-92B992524843}" type="pres">
      <dgm:prSet presAssocID="{16BE322A-45E6-4B7C-9A64-DF0DA22AA856}" presName="thickLine" presStyleLbl="alignNode1" presStyleIdx="1" presStyleCnt="2"/>
      <dgm:spPr/>
    </dgm:pt>
    <dgm:pt modelId="{5CC4FEB9-D1B8-4C88-9F2B-1241DD480799}" type="pres">
      <dgm:prSet presAssocID="{16BE322A-45E6-4B7C-9A64-DF0DA22AA856}" presName="horz1" presStyleCnt="0"/>
      <dgm:spPr/>
    </dgm:pt>
    <dgm:pt modelId="{4EB43CC0-4B85-470A-B2C2-D4349D684FCF}" type="pres">
      <dgm:prSet presAssocID="{16BE322A-45E6-4B7C-9A64-DF0DA22AA856}" presName="tx1" presStyleLbl="revTx" presStyleIdx="1" presStyleCnt="2"/>
      <dgm:spPr/>
      <dgm:t>
        <a:bodyPr/>
        <a:lstStyle/>
        <a:p>
          <a:endParaRPr lang="en-US"/>
        </a:p>
      </dgm:t>
    </dgm:pt>
    <dgm:pt modelId="{0EDDB457-F0AF-493F-A34F-24BB4C95D6CE}" type="pres">
      <dgm:prSet presAssocID="{16BE322A-45E6-4B7C-9A64-DF0DA22AA856}" presName="vert1" presStyleCnt="0"/>
      <dgm:spPr/>
    </dgm:pt>
  </dgm:ptLst>
  <dgm:cxnLst>
    <dgm:cxn modelId="{4885ACDC-52CF-49BD-9D5A-76065BF2AC5C}" type="presOf" srcId="{426D24E5-13AA-4368-B12B-EEA4498BFF65}" destId="{64478931-1765-4D78-86D8-6BCC5939D1E2}" srcOrd="0" destOrd="0" presId="urn:microsoft.com/office/officeart/2008/layout/LinedList"/>
    <dgm:cxn modelId="{2074B129-A90D-4D15-AD91-57C7470C2EE7}" srcId="{0BE92AA7-F869-443E-BD1F-4A0D9477D1EE}" destId="{16BE322A-45E6-4B7C-9A64-DF0DA22AA856}" srcOrd="1" destOrd="0" parTransId="{F425DB3C-4252-4DB6-A732-6AC3C01543FA}" sibTransId="{22D438B6-C5F3-4C56-9094-FA63B7F5104C}"/>
    <dgm:cxn modelId="{CEFFB976-E69F-4159-981F-D0EEBA64813E}" type="presOf" srcId="{0BE92AA7-F869-443E-BD1F-4A0D9477D1EE}" destId="{09A905AD-FD4D-4E7B-834B-616F5B3EF0B1}" srcOrd="0" destOrd="0" presId="urn:microsoft.com/office/officeart/2008/layout/LinedList"/>
    <dgm:cxn modelId="{D184058F-12DD-4EEF-8945-4607D3662EB3}" srcId="{0BE92AA7-F869-443E-BD1F-4A0D9477D1EE}" destId="{426D24E5-13AA-4368-B12B-EEA4498BFF65}" srcOrd="0" destOrd="0" parTransId="{138B5200-578E-4D58-B72F-0DA90891D3B5}" sibTransId="{6A7CCEED-CDEE-4912-A21D-50A6BCF03157}"/>
    <dgm:cxn modelId="{3232D2D5-D3EF-44F5-A6B3-736623674FE5}" type="presOf" srcId="{16BE322A-45E6-4B7C-9A64-DF0DA22AA856}" destId="{4EB43CC0-4B85-470A-B2C2-D4349D684FCF}" srcOrd="0" destOrd="0" presId="urn:microsoft.com/office/officeart/2008/layout/LinedList"/>
    <dgm:cxn modelId="{C2C5FA22-B24A-4ABA-9C6B-4912E2E93564}" type="presParOf" srcId="{09A905AD-FD4D-4E7B-834B-616F5B3EF0B1}" destId="{64DB6B35-54E6-4695-8D2D-F515EF4F08A4}" srcOrd="0" destOrd="0" presId="urn:microsoft.com/office/officeart/2008/layout/LinedList"/>
    <dgm:cxn modelId="{FAC09F50-7CC1-4C9C-BDC2-0BD4297CA102}" type="presParOf" srcId="{09A905AD-FD4D-4E7B-834B-616F5B3EF0B1}" destId="{CDA5416C-2ACE-47CC-802F-84C384DE7C84}" srcOrd="1" destOrd="0" presId="urn:microsoft.com/office/officeart/2008/layout/LinedList"/>
    <dgm:cxn modelId="{C2C4745B-57F4-4C0F-84BC-7CB193CF0FFE}" type="presParOf" srcId="{CDA5416C-2ACE-47CC-802F-84C384DE7C84}" destId="{64478931-1765-4D78-86D8-6BCC5939D1E2}" srcOrd="0" destOrd="0" presId="urn:microsoft.com/office/officeart/2008/layout/LinedList"/>
    <dgm:cxn modelId="{93BE2476-0B3B-4CAA-A708-8D203B5B8625}" type="presParOf" srcId="{CDA5416C-2ACE-47CC-802F-84C384DE7C84}" destId="{82C5178A-494F-49D5-840F-75504B190F1C}" srcOrd="1" destOrd="0" presId="urn:microsoft.com/office/officeart/2008/layout/LinedList"/>
    <dgm:cxn modelId="{D2A0F3AD-BA42-4265-A9C2-E7D5419AE0CE}" type="presParOf" srcId="{09A905AD-FD4D-4E7B-834B-616F5B3EF0B1}" destId="{75952735-AACD-4CE6-A416-92B992524843}" srcOrd="2" destOrd="0" presId="urn:microsoft.com/office/officeart/2008/layout/LinedList"/>
    <dgm:cxn modelId="{894528F3-475B-46F6-A95E-BCDC24C11BB5}" type="presParOf" srcId="{09A905AD-FD4D-4E7B-834B-616F5B3EF0B1}" destId="{5CC4FEB9-D1B8-4C88-9F2B-1241DD480799}" srcOrd="3" destOrd="0" presId="urn:microsoft.com/office/officeart/2008/layout/LinedList"/>
    <dgm:cxn modelId="{DD87FA17-809D-46B0-B5C2-FA2DAC539627}" type="presParOf" srcId="{5CC4FEB9-D1B8-4C88-9F2B-1241DD480799}" destId="{4EB43CC0-4B85-470A-B2C2-D4349D684FCF}" srcOrd="0" destOrd="0" presId="urn:microsoft.com/office/officeart/2008/layout/LinedList"/>
    <dgm:cxn modelId="{D4030735-3C1B-4A85-9255-254F773E8839}" type="presParOf" srcId="{5CC4FEB9-D1B8-4C88-9F2B-1241DD480799}" destId="{0EDDB457-F0AF-493F-A34F-24BB4C95D6CE}" srcOrd="1" destOrd="0" presId="urn:microsoft.com/office/officeart/2008/layout/LinedList"/>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4DB6B35-54E6-4695-8D2D-F515EF4F08A4}">
      <dsp:nvSpPr>
        <dsp:cNvPr id="0" name=""/>
        <dsp:cNvSpPr/>
      </dsp:nvSpPr>
      <dsp:spPr>
        <a:xfrm>
          <a:off x="0" y="0"/>
          <a:ext cx="1109027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478931-1765-4D78-86D8-6BCC5939D1E2}">
      <dsp:nvSpPr>
        <dsp:cNvPr id="0" name=""/>
        <dsp:cNvSpPr/>
      </dsp:nvSpPr>
      <dsp:spPr>
        <a:xfrm>
          <a:off x="0" y="0"/>
          <a:ext cx="11090276" cy="1734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a:t>In this project we seek to improvise or make surveillance system more advanced and automated. For this we need to show in which frame and which parts of CCTV footage contain  abnormal or suspicious activity . To achieve aforesaid we will be using two different neural networks CNN and RNN.</a:t>
          </a:r>
        </a:p>
      </dsp:txBody>
      <dsp:txXfrm>
        <a:off x="0" y="0"/>
        <a:ext cx="11090276" cy="1734344"/>
      </dsp:txXfrm>
    </dsp:sp>
    <dsp:sp modelId="{75952735-AACD-4CE6-A416-92B992524843}">
      <dsp:nvSpPr>
        <dsp:cNvPr id="0" name=""/>
        <dsp:cNvSpPr/>
      </dsp:nvSpPr>
      <dsp:spPr>
        <a:xfrm>
          <a:off x="0" y="1734344"/>
          <a:ext cx="11090276" cy="0"/>
        </a:xfrm>
        <a:prstGeom prst="line">
          <a:avLst/>
        </a:prstGeom>
        <a:solidFill>
          <a:schemeClr val="accent2">
            <a:hueOff val="7692880"/>
            <a:satOff val="8205"/>
            <a:lumOff val="2551"/>
            <a:alphaOff val="0"/>
          </a:schemeClr>
        </a:solidFill>
        <a:ln w="12700" cap="flat" cmpd="sng" algn="ctr">
          <a:solidFill>
            <a:schemeClr val="accent2">
              <a:hueOff val="7692880"/>
              <a:satOff val="8205"/>
              <a:lumOff val="25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43CC0-4B85-470A-B2C2-D4349D684FCF}">
      <dsp:nvSpPr>
        <dsp:cNvPr id="0" name=""/>
        <dsp:cNvSpPr/>
      </dsp:nvSpPr>
      <dsp:spPr>
        <a:xfrm>
          <a:off x="0" y="1734344"/>
          <a:ext cx="11090276" cy="17343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a:lnSpc>
              <a:spcPct val="90000"/>
            </a:lnSpc>
            <a:spcBef>
              <a:spcPct val="0"/>
            </a:spcBef>
            <a:spcAft>
              <a:spcPct val="35000"/>
            </a:spcAft>
          </a:pPr>
          <a:r>
            <a:rPr lang="en-US" sz="2300" kern="1200"/>
            <a:t>We will be using InceptionV3 by Google - a pre-trained model to apply the technique of transfer learning. The output of the RNN system is used to perform real-time surveillance on the CCTV cameras of different organizations to avoid and detect any suspicious activity. Hence, the time complexity is reduced to a great extent.</a:t>
          </a:r>
        </a:p>
      </dsp:txBody>
      <dsp:txXfrm>
        <a:off x="0" y="1734344"/>
        <a:ext cx="11090276" cy="173434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pPr/>
              <a:t>11/25/2022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pPr/>
              <a:t>Friday, November 25, 2022</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19" name="Freeform: Shape 18"/>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0" name="Oval 19"/>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5" name="Oval 24"/>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34" name="Group 33"/>
          <p:cNvGrpSpPr/>
          <p:nvPr/>
        </p:nvGrpSpPr>
        <p:grpSpPr>
          <a:xfrm>
            <a:off x="1329952" y="4524379"/>
            <a:ext cx="1980001" cy="1363916"/>
            <a:chOff x="4879602" y="3781429"/>
            <a:chExt cx="1980001" cy="1363916"/>
          </a:xfrm>
        </p:grpSpPr>
        <p:sp>
          <p:nvSpPr>
            <p:cNvPr id="35" name="Freeform: Shape 34"/>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38" name="Oval 37"/>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2EBD84-71F4-4271-8C46-0D47C0A9B12E}" type="datetime2">
              <a:rPr lang="en-US" smtClean="0"/>
              <a:pPr/>
              <a:t>Friday, November 25,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AE0CE1-F450-4107-B2CB-17B18F8A3F4A}" type="datetime2">
              <a:rPr lang="en-US" smtClean="0"/>
              <a:pPr/>
              <a:t>Friday, November 25,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p:cNvGrpSpPr/>
          <p:nvPr/>
        </p:nvGrpSpPr>
        <p:grpSpPr>
          <a:xfrm>
            <a:off x="613998" y="5334748"/>
            <a:ext cx="678135" cy="990000"/>
            <a:chOff x="10490969" y="1448827"/>
            <a:chExt cx="678135" cy="990000"/>
          </a:xfrm>
        </p:grpSpPr>
        <p:sp>
          <p:nvSpPr>
            <p:cNvPr id="13" name="Freeform: Shape 12"/>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5" name="Oval 14"/>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6" name="Freeform: Shape 15"/>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pPr/>
              <a:t>Friday, November 25,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p:cNvGrpSpPr/>
          <p:nvPr/>
        </p:nvGrpSpPr>
        <p:grpSpPr>
          <a:xfrm>
            <a:off x="356481" y="879007"/>
            <a:ext cx="734257" cy="760506"/>
            <a:chOff x="5243759" y="1363788"/>
            <a:chExt cx="734257" cy="760506"/>
          </a:xfrm>
        </p:grpSpPr>
        <p:sp>
          <p:nvSpPr>
            <p:cNvPr id="49"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0"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1"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Title 1"/>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p:cNvSpPr>
            <a:spLocks noGrp="1"/>
          </p:cNvSpPr>
          <p:nvPr>
            <p:ph type="dt" sz="half" idx="10"/>
          </p:nvPr>
        </p:nvSpPr>
        <p:spPr/>
        <p:txBody>
          <a:bodyPr/>
          <a:lstStyle/>
          <a:p>
            <a:fld id="{FE809929-0719-4517-94D6-FDF7F99E70F6}" type="datetime2">
              <a:rPr lang="en-US" smtClean="0"/>
              <a:pPr/>
              <a:t>Friday, November 25, 2022</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pPr/>
              <a:t>‹#›</a:t>
            </a:fld>
            <a:endParaRPr lang="en-US"/>
          </a:p>
        </p:txBody>
      </p:sp>
      <p:sp>
        <p:nvSpPr>
          <p:cNvPr id="3" name="Text Placeholder 2"/>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3" name="Freeform: Shape 42"/>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13" name="Group 12"/>
          <p:cNvGrpSpPr/>
          <p:nvPr/>
        </p:nvGrpSpPr>
        <p:grpSpPr>
          <a:xfrm>
            <a:off x="331786" y="5528198"/>
            <a:ext cx="631474" cy="667800"/>
            <a:chOff x="2994153" y="1378666"/>
            <a:chExt cx="631474" cy="667800"/>
          </a:xfrm>
        </p:grpSpPr>
        <p:sp>
          <p:nvSpPr>
            <p:cNvPr id="20" name="Freeform: Shape 19"/>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1" name="Oval 20"/>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Title 1"/>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pPr/>
              <a:t>Friday, November 25,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1" name="Rectangle 10"/>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13138FA-2E87-4873-8BBA-13E447C9A99A}" type="datetime2">
              <a:rPr lang="en-US" smtClean="0"/>
              <a:pPr/>
              <a:t>Friday, November 25, 2022</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pPr/>
              <a:t>Friday, November 25, 2022</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pPr/>
              <a:t>‹#›</a:t>
            </a:fld>
            <a:endParaRPr lang="en-US"/>
          </a:p>
        </p:txBody>
      </p:sp>
      <p:sp>
        <p:nvSpPr>
          <p:cNvPr id="39" name="Freeform: Shape 38"/>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2" name="Oval 41"/>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51" name="Group 50"/>
          <p:cNvGrpSpPr/>
          <p:nvPr/>
        </p:nvGrpSpPr>
        <p:grpSpPr>
          <a:xfrm>
            <a:off x="623181" y="1514007"/>
            <a:ext cx="734257" cy="760506"/>
            <a:chOff x="5243759" y="1363788"/>
            <a:chExt cx="734257" cy="760506"/>
          </a:xfrm>
        </p:grpSpPr>
        <p:sp>
          <p:nvSpPr>
            <p:cNvPr id="52"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3"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4"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pPr/>
              <a:t>Friday, November 25, 2022</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4949631" y="5111861"/>
            <a:ext cx="1262947" cy="1335600"/>
            <a:chOff x="2678417" y="2427951"/>
            <a:chExt cx="1262947" cy="1335600"/>
          </a:xfrm>
        </p:grpSpPr>
        <p:sp>
          <p:nvSpPr>
            <p:cNvPr id="11" name="Freeform: Shape 10"/>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1" fmla="*/ 540000 w 1080000"/>
                <a:gd name="connsiteY0-2" fmla="*/ 0 h 1262947"/>
                <a:gd name="connsiteX1-3" fmla="*/ 1080000 w 1080000"/>
                <a:gd name="connsiteY1-4" fmla="*/ 931034 h 1262947"/>
                <a:gd name="connsiteX2-5" fmla="*/ 1064374 w 1080000"/>
                <a:gd name="connsiteY2-6" fmla="*/ 931034 h 1262947"/>
                <a:gd name="connsiteX3-7" fmla="*/ 1069029 w 1080000"/>
                <a:gd name="connsiteY3-8" fmla="*/ 938533 h 1262947"/>
                <a:gd name="connsiteX4-9" fmla="*/ 1080000 w 1080000"/>
                <a:gd name="connsiteY4-10" fmla="*/ 992947 h 1262947"/>
                <a:gd name="connsiteX5-11" fmla="*/ 540000 w 1080000"/>
                <a:gd name="connsiteY5-12" fmla="*/ 1262947 h 1262947"/>
                <a:gd name="connsiteX6-13" fmla="*/ 0 w 1080000"/>
                <a:gd name="connsiteY6-14" fmla="*/ 992947 h 1262947"/>
                <a:gd name="connsiteX7-15" fmla="*/ 10971 w 1080000"/>
                <a:gd name="connsiteY7-16" fmla="*/ 938533 h 1262947"/>
                <a:gd name="connsiteX8-17" fmla="*/ 15626 w 1080000"/>
                <a:gd name="connsiteY8-18" fmla="*/ 931034 h 1262947"/>
                <a:gd name="connsiteX9-19" fmla="*/ 540000 w 1080000"/>
                <a:gd name="connsiteY9-20" fmla="*/ 0 h 1262947"/>
                <a:gd name="connsiteX0-21" fmla="*/ 540000 w 1080000"/>
                <a:gd name="connsiteY0-22" fmla="*/ 0 h 1262947"/>
                <a:gd name="connsiteX1-23" fmla="*/ 1064374 w 1080000"/>
                <a:gd name="connsiteY1-24" fmla="*/ 931034 h 1262947"/>
                <a:gd name="connsiteX2-25" fmla="*/ 1069029 w 1080000"/>
                <a:gd name="connsiteY2-26" fmla="*/ 938533 h 1262947"/>
                <a:gd name="connsiteX3-27" fmla="*/ 1080000 w 1080000"/>
                <a:gd name="connsiteY3-28" fmla="*/ 992947 h 1262947"/>
                <a:gd name="connsiteX4-29" fmla="*/ 540000 w 1080000"/>
                <a:gd name="connsiteY4-30" fmla="*/ 1262947 h 1262947"/>
                <a:gd name="connsiteX5-31" fmla="*/ 0 w 1080000"/>
                <a:gd name="connsiteY5-32" fmla="*/ 992947 h 1262947"/>
                <a:gd name="connsiteX6-33" fmla="*/ 10971 w 1080000"/>
                <a:gd name="connsiteY6-34" fmla="*/ 938533 h 1262947"/>
                <a:gd name="connsiteX7-35" fmla="*/ 15626 w 1080000"/>
                <a:gd name="connsiteY7-36" fmla="*/ 931034 h 1262947"/>
                <a:gd name="connsiteX8-37" fmla="*/ 540000 w 1080000"/>
                <a:gd name="connsiteY8-38" fmla="*/ 0 h 126294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2" name="Oval 11"/>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Title 1"/>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pPr/>
              <a:t>Friday, November 25,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334964" y="5115518"/>
            <a:ext cx="734257" cy="760506"/>
            <a:chOff x="5243759" y="1363788"/>
            <a:chExt cx="734257" cy="760506"/>
          </a:xfrm>
        </p:grpSpPr>
        <p:sp>
          <p:nvSpPr>
            <p:cNvPr id="18" name="Freeform 5"/>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19" name="Freeform 6"/>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20" name="Freeform 8"/>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p:nvSpPr>
          <p:cNvPr id="2" name="Title 1"/>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pPr/>
              <a:t>Friday, November 25, 2022</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pPr/>
              <a:t>Friday, November 25, 2022</a:t>
            </a:fld>
            <a:endParaRPr lang="en-US" dirty="0"/>
          </a:p>
        </p:txBody>
      </p:sp>
      <p:sp>
        <p:nvSpPr>
          <p:cNvPr id="5" name="Footer Placeholder 4"/>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3" name="Rectangle 4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p:cNvPicPr>
            <a:picLocks noChangeAspect="1"/>
          </p:cNvPicPr>
          <p:nvPr/>
        </p:nvPicPr>
        <p:blipFill rotWithShape="1">
          <a:blip r:embed="rId2" cstate="print"/>
          <a:srcRect t="4852" b="10878"/>
          <a:stretch>
            <a:fillRect/>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5" name="Rectangle 44"/>
          <p:cNvSpPr>
            <a:spLocks noGrp="1" noRot="1" noChangeAspect="1" noMove="1" noResize="1" noEditPoints="1" noAdjustHandles="1" noChangeArrowheads="1" noChangeShapeType="1" noTextEdit="1"/>
          </p:cNvSpPr>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a:spLocks noGrp="1" noRot="1" noChangeAspect="1" noMove="1" noResize="1" noEditPoints="1" noAdjustHandles="1" noChangeArrowheads="1" noChangeShapeType="1" noTextEdit="1"/>
          </p:cNvSpPr>
          <p:nvPr/>
        </p:nvSpPr>
        <p:spPr>
          <a:xfrm rot="10800000">
            <a:off x="0" y="-222250"/>
            <a:ext cx="12191365" cy="7080885"/>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50863" y="549275"/>
            <a:ext cx="5437187" cy="2986234"/>
          </a:xfrm>
        </p:spPr>
        <p:txBody>
          <a:bodyPr vert="horz" lIns="0" tIns="0" rIns="0" bIns="0" rtlCol="0" anchor="b" anchorCtr="0">
            <a:normAutofit/>
          </a:bodyPr>
          <a:lstStyle/>
          <a:p>
            <a:pPr>
              <a:lnSpc>
                <a:spcPct val="90000"/>
              </a:lnSpc>
            </a:pPr>
            <a:r>
              <a:rPr lang="en-US" sz="5400" kern="1200" dirty="0">
                <a:latin typeface="+mj-lt"/>
                <a:ea typeface="+mj-ea"/>
                <a:cs typeface="+mj-cs"/>
              </a:rPr>
              <a:t>Real Time Anomaly Detection in CCTV Surveillance</a:t>
            </a:r>
          </a:p>
        </p:txBody>
      </p:sp>
      <p:sp>
        <p:nvSpPr>
          <p:cNvPr id="3" name="Subtitle 2"/>
          <p:cNvSpPr>
            <a:spLocks noGrp="1"/>
          </p:cNvSpPr>
          <p:nvPr>
            <p:ph type="subTitle" idx="1"/>
          </p:nvPr>
        </p:nvSpPr>
        <p:spPr>
          <a:xfrm>
            <a:off x="550863" y="3827610"/>
            <a:ext cx="5437187" cy="2265216"/>
          </a:xfrm>
        </p:spPr>
        <p:txBody>
          <a:bodyPr vert="horz" wrap="square" lIns="0" tIns="0" rIns="0" bIns="0" rtlCol="0" anchor="t">
            <a:normAutofit fontScale="92500" lnSpcReduction="10000"/>
          </a:bodyPr>
          <a:lstStyle/>
          <a:p>
            <a:pPr>
              <a:lnSpc>
                <a:spcPct val="90000"/>
              </a:lnSpc>
              <a:spcBef>
                <a:spcPts val="200"/>
              </a:spcBef>
              <a:spcAft>
                <a:spcPts val="200"/>
              </a:spcAft>
            </a:pPr>
            <a:r>
              <a:rPr lang="en-US" b="1" kern="1200" dirty="0">
                <a:solidFill>
                  <a:schemeClr val="tx1">
                    <a:alpha val="60000"/>
                  </a:schemeClr>
                </a:solidFill>
                <a:latin typeface="+mn-lt"/>
                <a:ea typeface="+mn-ea"/>
                <a:cs typeface="+mn-cs"/>
              </a:rPr>
              <a:t>Submitted by:-</a:t>
            </a:r>
            <a:endParaRPr lang="en-US" b="1" dirty="0">
              <a:solidFill>
                <a:schemeClr val="tx1">
                  <a:alpha val="60000"/>
                </a:schemeClr>
              </a:solidFill>
            </a:endParaRPr>
          </a:p>
          <a:p>
            <a:pPr>
              <a:lnSpc>
                <a:spcPct val="90000"/>
              </a:lnSpc>
              <a:spcBef>
                <a:spcPts val="200"/>
              </a:spcBef>
              <a:spcAft>
                <a:spcPts val="200"/>
              </a:spcAft>
            </a:pPr>
            <a:r>
              <a:rPr lang="en-US" b="1" kern="1200" dirty="0">
                <a:solidFill>
                  <a:schemeClr val="tx1">
                    <a:alpha val="60000"/>
                  </a:schemeClr>
                </a:solidFill>
                <a:latin typeface="+mn-lt"/>
                <a:ea typeface="+mn-ea"/>
                <a:cs typeface="+mn-cs"/>
              </a:rPr>
              <a:t>Avdhesh Chaudhary(02315002719)</a:t>
            </a:r>
            <a:endParaRPr lang="en-US" b="1" kern="1200" dirty="0">
              <a:solidFill>
                <a:schemeClr val="tx1">
                  <a:alpha val="60000"/>
                </a:schemeClr>
              </a:solidFill>
              <a:latin typeface="+mn-lt"/>
            </a:endParaRPr>
          </a:p>
          <a:p>
            <a:pPr>
              <a:lnSpc>
                <a:spcPct val="90000"/>
              </a:lnSpc>
              <a:spcBef>
                <a:spcPts val="200"/>
              </a:spcBef>
              <a:spcAft>
                <a:spcPts val="200"/>
              </a:spcAft>
            </a:pPr>
            <a:r>
              <a:rPr lang="en-US" b="1" kern="1200" dirty="0">
                <a:solidFill>
                  <a:schemeClr val="tx1">
                    <a:alpha val="60000"/>
                  </a:schemeClr>
                </a:solidFill>
                <a:latin typeface="+mn-lt"/>
                <a:ea typeface="+mn-ea"/>
                <a:cs typeface="+mn-cs"/>
              </a:rPr>
              <a:t>Amar Sinha(04415002719)</a:t>
            </a:r>
            <a:endParaRPr lang="en-US" b="1" kern="1200" dirty="0">
              <a:solidFill>
                <a:schemeClr val="tx1">
                  <a:alpha val="60000"/>
                </a:schemeClr>
              </a:solidFill>
              <a:latin typeface="+mn-lt"/>
            </a:endParaRPr>
          </a:p>
          <a:p>
            <a:pPr>
              <a:lnSpc>
                <a:spcPct val="90000"/>
              </a:lnSpc>
              <a:spcBef>
                <a:spcPts val="200"/>
              </a:spcBef>
              <a:spcAft>
                <a:spcPts val="200"/>
              </a:spcAft>
            </a:pPr>
            <a:r>
              <a:rPr lang="en-US" b="1" kern="1200" dirty="0">
                <a:solidFill>
                  <a:schemeClr val="tx1">
                    <a:alpha val="60000"/>
                  </a:schemeClr>
                </a:solidFill>
                <a:latin typeface="+mn-lt"/>
                <a:ea typeface="+mn-ea"/>
                <a:cs typeface="+mn-cs"/>
              </a:rPr>
              <a:t>Chirag Aggarwal(04615002719)</a:t>
            </a:r>
            <a:endParaRPr lang="en-US" b="1" kern="1200" dirty="0">
              <a:solidFill>
                <a:schemeClr val="tx1">
                  <a:alpha val="60000"/>
                </a:schemeClr>
              </a:solidFill>
              <a:latin typeface="+mn-lt"/>
            </a:endParaRPr>
          </a:p>
          <a:p>
            <a:pPr>
              <a:lnSpc>
                <a:spcPct val="90000"/>
              </a:lnSpc>
              <a:spcBef>
                <a:spcPts val="200"/>
              </a:spcBef>
              <a:spcAft>
                <a:spcPts val="200"/>
              </a:spcAft>
            </a:pPr>
            <a:endParaRPr lang="en-US" b="1" dirty="0">
              <a:solidFill>
                <a:schemeClr val="tx1">
                  <a:alpha val="60000"/>
                </a:schemeClr>
              </a:solidFill>
              <a:ea typeface="+mn-lt"/>
              <a:cs typeface="+mn-lt"/>
            </a:endParaRPr>
          </a:p>
          <a:p>
            <a:pPr>
              <a:lnSpc>
                <a:spcPct val="90000"/>
              </a:lnSpc>
              <a:spcBef>
                <a:spcPts val="200"/>
              </a:spcBef>
              <a:spcAft>
                <a:spcPts val="200"/>
              </a:spcAft>
            </a:pPr>
            <a:r>
              <a:rPr lang="en-US" b="1" dirty="0">
                <a:solidFill>
                  <a:schemeClr val="tx1">
                    <a:alpha val="60000"/>
                  </a:schemeClr>
                </a:solidFill>
                <a:ea typeface="+mn-lt"/>
                <a:cs typeface="+mn-lt"/>
              </a:rPr>
              <a:t>Under the Supervision of</a:t>
            </a:r>
          </a:p>
          <a:p>
            <a:pPr>
              <a:lnSpc>
                <a:spcPct val="90000"/>
              </a:lnSpc>
              <a:spcBef>
                <a:spcPts val="200"/>
              </a:spcBef>
              <a:spcAft>
                <a:spcPts val="200"/>
              </a:spcAft>
            </a:pPr>
            <a:r>
              <a:rPr lang="en-US" b="1" dirty="0">
                <a:solidFill>
                  <a:schemeClr val="tx1">
                    <a:alpha val="60000"/>
                  </a:schemeClr>
                </a:solidFill>
                <a:ea typeface="+mn-lt"/>
                <a:cs typeface="+mn-lt"/>
              </a:rPr>
              <a:t>Mr. Vikrant </a:t>
            </a:r>
            <a:r>
              <a:rPr lang="en-US" b="1" dirty="0" err="1">
                <a:solidFill>
                  <a:schemeClr val="tx1">
                    <a:alpha val="60000"/>
                  </a:schemeClr>
                </a:solidFill>
                <a:ea typeface="+mn-lt"/>
                <a:cs typeface="+mn-lt"/>
              </a:rPr>
              <a:t>Shokeen</a:t>
            </a:r>
            <a:endParaRPr lang="en-US" b="1" dirty="0">
              <a:solidFill>
                <a:schemeClr val="tx1">
                  <a:alpha val="60000"/>
                </a:schemeClr>
              </a:solidFill>
              <a:ea typeface="+mn-lt"/>
              <a:cs typeface="+mn-lt"/>
            </a:endParaRPr>
          </a:p>
          <a:p>
            <a:pPr>
              <a:lnSpc>
                <a:spcPct val="90000"/>
              </a:lnSpc>
              <a:spcBef>
                <a:spcPts val="200"/>
              </a:spcBef>
              <a:spcAft>
                <a:spcPts val="200"/>
              </a:spcAft>
            </a:pPr>
            <a:endParaRPr lang="en-US" b="1" dirty="0">
              <a:solidFill>
                <a:schemeClr val="tx1">
                  <a:alpha val="6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0863" y="550800"/>
            <a:ext cx="7308850" cy="986400"/>
          </a:xfrm>
        </p:spPr>
        <p:txBody>
          <a:bodyPr wrap="square" anchor="ctr">
            <a:normAutofit/>
          </a:bodyPr>
          <a:lstStyle/>
          <a:p>
            <a:r>
              <a:rPr lang="en-IN" dirty="0" smtClean="0"/>
              <a:t>Project Overview</a:t>
            </a:r>
            <a:endParaRPr lang="en-US" dirty="0"/>
          </a:p>
        </p:txBody>
      </p:sp>
      <p:graphicFrame>
        <p:nvGraphicFramePr>
          <p:cNvPr id="5" name="Content Placeholder 2"/>
          <p:cNvGraphicFramePr>
            <a:graphicFrameLocks noGrp="1"/>
          </p:cNvGraphicFramePr>
          <p:nvPr>
            <p:ph idx="1"/>
          </p:nvPr>
        </p:nvGraphicFramePr>
        <p:xfrm>
          <a:off x="550863" y="2624135"/>
          <a:ext cx="11090276" cy="3468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Rectangle 24"/>
          <p:cNvSpPr>
            <a:spLocks noGrp="1" noRot="1" noChangeAspect="1" noMove="1" noResize="1" noEditPoints="1" noAdjustHandles="1" noChangeArrowheads="1" noChangeShapeType="1" noTextEdit="1"/>
          </p:cNvSpPr>
          <p:nvPr/>
        </p:nvSpPr>
        <p:spPr>
          <a:xfrm>
            <a:off x="0" y="2083435"/>
            <a:ext cx="12192000" cy="4774564"/>
          </a:xfrm>
          <a:prstGeom prst="rect">
            <a:avLst/>
          </a:prstGeom>
          <a:solidFill>
            <a:schemeClr val="bg2">
              <a:lumMod val="10000"/>
              <a:lumOff val="9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Dataset Fixing</a:t>
            </a:r>
            <a:endParaRPr lang="en-US" dirty="0"/>
          </a:p>
        </p:txBody>
      </p:sp>
      <p:sp>
        <p:nvSpPr>
          <p:cNvPr id="3" name="Content Placeholder 2"/>
          <p:cNvSpPr>
            <a:spLocks noGrp="1"/>
          </p:cNvSpPr>
          <p:nvPr>
            <p:ph sz="half" idx="1"/>
          </p:nvPr>
        </p:nvSpPr>
        <p:spPr>
          <a:xfrm>
            <a:off x="550861" y="2097175"/>
            <a:ext cx="11323275" cy="3995650"/>
          </a:xfrm>
        </p:spPr>
        <p:txBody>
          <a:bodyPr/>
          <a:lstStyle/>
          <a:p>
            <a:pPr>
              <a:buNone/>
            </a:pPr>
            <a:r>
              <a:rPr lang="en-US" dirty="0" smtClean="0">
                <a:solidFill>
                  <a:schemeClr val="tx1"/>
                </a:solidFill>
              </a:rPr>
              <a:t>    Earlier, the dataset had a greater proportion of anomalous videos as compared to normal videos. Such a dataset would have led to lots of “False Positive” and eventually resulting in lower precision, this was fixed by adding more normal videos to the dataset, restructuring the dataset and eventually making a customized train-test split for the same.</a:t>
            </a:r>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pic>
        <p:nvPicPr>
          <p:cNvPr id="5" name="Content Placeholder 3" descr="piechart"/>
          <p:cNvPicPr>
            <a:picLocks noGrp="1" noChangeAspect="1"/>
          </p:cNvPicPr>
          <p:nvPr>
            <p:ph idx="1"/>
          </p:nvPr>
        </p:nvPicPr>
        <p:blipFill>
          <a:blip r:embed="rId2" cstate="print"/>
          <a:stretch>
            <a:fillRect/>
          </a:stretch>
        </p:blipFill>
        <p:spPr>
          <a:xfrm>
            <a:off x="740767" y="1080997"/>
            <a:ext cx="4105553" cy="3595506"/>
          </a:xfrm>
          <a:prstGeom prst="rect">
            <a:avLst/>
          </a:prstGeom>
        </p:spPr>
      </p:pic>
      <p:sp>
        <p:nvSpPr>
          <p:cNvPr id="7" name="TextBox 6"/>
          <p:cNvSpPr txBox="1"/>
          <p:nvPr/>
        </p:nvSpPr>
        <p:spPr>
          <a:xfrm>
            <a:off x="1685108" y="4754880"/>
            <a:ext cx="2312126" cy="369332"/>
          </a:xfrm>
          <a:prstGeom prst="rect">
            <a:avLst/>
          </a:prstGeom>
          <a:noFill/>
        </p:spPr>
        <p:txBody>
          <a:bodyPr wrap="square" rtlCol="0">
            <a:spAutoFit/>
          </a:bodyPr>
          <a:lstStyle/>
          <a:p>
            <a:pPr algn="ctr"/>
            <a:r>
              <a:rPr lang="en-IN" dirty="0" smtClean="0"/>
              <a:t>Earlier  dataset</a:t>
            </a:r>
            <a:endParaRPr lang="en-US" dirty="0"/>
          </a:p>
        </p:txBody>
      </p:sp>
      <p:sp>
        <p:nvSpPr>
          <p:cNvPr id="8" name="TextBox 7"/>
          <p:cNvSpPr txBox="1"/>
          <p:nvPr/>
        </p:nvSpPr>
        <p:spPr>
          <a:xfrm>
            <a:off x="8451669" y="4715691"/>
            <a:ext cx="2050869" cy="369332"/>
          </a:xfrm>
          <a:prstGeom prst="rect">
            <a:avLst/>
          </a:prstGeom>
          <a:noFill/>
        </p:spPr>
        <p:txBody>
          <a:bodyPr wrap="square" rtlCol="0">
            <a:spAutoFit/>
          </a:bodyPr>
          <a:lstStyle/>
          <a:p>
            <a:pPr algn="ctr"/>
            <a:r>
              <a:rPr lang="en-IN" dirty="0" smtClean="0"/>
              <a:t>Updated dataset</a:t>
            </a:r>
            <a:endParaRPr lang="en-US" dirty="0"/>
          </a:p>
        </p:txBody>
      </p:sp>
      <p:pic>
        <p:nvPicPr>
          <p:cNvPr id="3" name="Picture 2"/>
          <p:cNvPicPr>
            <a:picLocks noChangeAspect="1" noChangeArrowheads="1"/>
          </p:cNvPicPr>
          <p:nvPr/>
        </p:nvPicPr>
        <p:blipFill>
          <a:blip r:embed="rId3" cstate="print"/>
          <a:srcRect/>
          <a:stretch>
            <a:fillRect/>
          </a:stretch>
        </p:blipFill>
        <p:spPr bwMode="auto">
          <a:xfrm>
            <a:off x="7485018" y="1067888"/>
            <a:ext cx="3918858" cy="3599089"/>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Transfer learning and feature Extraction</a:t>
            </a:r>
            <a:endParaRPr lang="en-US" dirty="0"/>
          </a:p>
        </p:txBody>
      </p:sp>
      <p:sp>
        <p:nvSpPr>
          <p:cNvPr id="3" name="Content Placeholder 2"/>
          <p:cNvSpPr>
            <a:spLocks noGrp="1"/>
          </p:cNvSpPr>
          <p:nvPr>
            <p:ph idx="1"/>
          </p:nvPr>
        </p:nvSpPr>
        <p:spPr>
          <a:xfrm>
            <a:off x="550863" y="2113199"/>
            <a:ext cx="5627868" cy="3979625"/>
          </a:xfrm>
        </p:spPr>
        <p:txBody>
          <a:bodyPr/>
          <a:lstStyle/>
          <a:p>
            <a:pPr>
              <a:buNone/>
            </a:pPr>
            <a:r>
              <a:rPr lang="en-US" dirty="0" smtClean="0"/>
              <a:t>    </a:t>
            </a:r>
            <a:r>
              <a:rPr lang="en-US" dirty="0" smtClean="0">
                <a:solidFill>
                  <a:schemeClr val="tx1">
                    <a:lumMod val="95000"/>
                  </a:schemeClr>
                </a:solidFill>
              </a:rPr>
              <a:t>Post conversion from videos to frames, each frame was fed to CNN where, the feature extraction network is typically a </a:t>
            </a:r>
            <a:r>
              <a:rPr lang="en-US" dirty="0" err="1" smtClean="0">
                <a:solidFill>
                  <a:schemeClr val="tx1">
                    <a:lumMod val="95000"/>
                  </a:schemeClr>
                </a:solidFill>
              </a:rPr>
              <a:t>pretrained</a:t>
            </a:r>
            <a:r>
              <a:rPr lang="en-US" dirty="0" smtClean="0">
                <a:solidFill>
                  <a:schemeClr val="tx1">
                    <a:lumMod val="95000"/>
                  </a:schemeClr>
                </a:solidFill>
              </a:rPr>
              <a:t> InceptionV3 architecture. The first </a:t>
            </a:r>
            <a:r>
              <a:rPr lang="en-US" dirty="0" err="1" smtClean="0">
                <a:solidFill>
                  <a:schemeClr val="tx1">
                    <a:lumMod val="95000"/>
                  </a:schemeClr>
                </a:solidFill>
              </a:rPr>
              <a:t>subnetwork</a:t>
            </a:r>
            <a:r>
              <a:rPr lang="en-US" dirty="0" smtClean="0">
                <a:solidFill>
                  <a:schemeClr val="tx1">
                    <a:lumMod val="95000"/>
                  </a:schemeClr>
                </a:solidFill>
              </a:rPr>
              <a:t> is a region proposal network trained to classify objects from the background, and the second </a:t>
            </a:r>
            <a:r>
              <a:rPr lang="en-US" dirty="0" err="1" smtClean="0">
                <a:solidFill>
                  <a:schemeClr val="tx1">
                    <a:lumMod val="95000"/>
                  </a:schemeClr>
                </a:solidFill>
              </a:rPr>
              <a:t>subnetwork</a:t>
            </a:r>
            <a:r>
              <a:rPr lang="en-US" dirty="0" smtClean="0">
                <a:solidFill>
                  <a:schemeClr val="tx1">
                    <a:lumMod val="95000"/>
                  </a:schemeClr>
                </a:solidFill>
              </a:rPr>
              <a:t> is trained to classify the detected objects’ action alone (assault, arrest, abuse, normal etc.). </a:t>
            </a:r>
            <a:endParaRPr lang="en-US" dirty="0">
              <a:solidFill>
                <a:schemeClr val="tx1">
                  <a:lumMod val="95000"/>
                </a:schemeClr>
              </a:solidFill>
            </a:endParaRPr>
          </a:p>
        </p:txBody>
      </p:sp>
      <p:pic>
        <p:nvPicPr>
          <p:cNvPr id="4" name="Picture 2"/>
          <p:cNvPicPr>
            <a:picLocks noChangeAspect="1" noChangeArrowheads="1"/>
          </p:cNvPicPr>
          <p:nvPr/>
        </p:nvPicPr>
        <p:blipFill>
          <a:blip r:embed="rId2" cstate="print"/>
          <a:srcRect/>
          <a:stretch>
            <a:fillRect/>
          </a:stretch>
        </p:blipFill>
        <p:spPr bwMode="auto">
          <a:xfrm>
            <a:off x="7323909" y="1863636"/>
            <a:ext cx="3724275" cy="38576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CNN Model Working</a:t>
            </a:r>
            <a:endParaRPr lang="en-US" dirty="0"/>
          </a:p>
        </p:txBody>
      </p:sp>
      <p:sp>
        <p:nvSpPr>
          <p:cNvPr id="3" name="Content Placeholder 2"/>
          <p:cNvSpPr>
            <a:spLocks noGrp="1"/>
          </p:cNvSpPr>
          <p:nvPr>
            <p:ph idx="1"/>
          </p:nvPr>
        </p:nvSpPr>
        <p:spPr>
          <a:xfrm>
            <a:off x="550864" y="2113199"/>
            <a:ext cx="6045880" cy="3979625"/>
          </a:xfrm>
        </p:spPr>
        <p:txBody>
          <a:bodyPr/>
          <a:lstStyle/>
          <a:p>
            <a:pPr>
              <a:buNone/>
            </a:pPr>
            <a:r>
              <a:rPr lang="en-US" dirty="0" smtClean="0"/>
              <a:t>   </a:t>
            </a:r>
            <a:r>
              <a:rPr lang="en-US" dirty="0" smtClean="0">
                <a:solidFill>
                  <a:schemeClr val="tx1">
                    <a:lumMod val="95000"/>
                  </a:schemeClr>
                </a:solidFill>
              </a:rPr>
              <a:t>The output of the Inception model is passed to the input of the CNN which isn't the final classification model. Rather, the outcome of the last pooling layer is extracted which is a vector containing 2,048 features to feed as an input to RNN. The vector is referred to as a high-level feature map.</a:t>
            </a:r>
            <a:endParaRPr lang="en-US" dirty="0">
              <a:solidFill>
                <a:schemeClr val="tx1">
                  <a:lumMod val="9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Grouping of feature maps into a single pattern</a:t>
            </a:r>
            <a:endParaRPr lang="en-US" dirty="0"/>
          </a:p>
        </p:txBody>
      </p:sp>
      <p:sp>
        <p:nvSpPr>
          <p:cNvPr id="3" name="Content Placeholder 2"/>
          <p:cNvSpPr>
            <a:spLocks noGrp="1"/>
          </p:cNvSpPr>
          <p:nvPr>
            <p:ph idx="1"/>
          </p:nvPr>
        </p:nvSpPr>
        <p:spPr/>
        <p:txBody>
          <a:bodyPr/>
          <a:lstStyle/>
          <a:p>
            <a:pPr>
              <a:buNone/>
            </a:pPr>
            <a:r>
              <a:rPr lang="en-US" dirty="0" smtClean="0"/>
              <a:t>   </a:t>
            </a:r>
            <a:r>
              <a:rPr lang="en-US" dirty="0" smtClean="0">
                <a:solidFill>
                  <a:schemeClr val="tx1">
                    <a:lumMod val="95000"/>
                  </a:schemeClr>
                </a:solidFill>
              </a:rPr>
              <a:t>To give the framework a sense of the sequence, multiple prepossessed frames are considered. This chunk is then used to make the final classification. A chunk of these frames classifies a temporal segment of the video and can provide a sense of motion. For this, some feature maps are stored which are predicted by the inception model (CNN), generated in that fixed period of the video. Low-level features have been considered to generate a high-level feature map. These features are used for finding shapes and objects in computer images. This single combined feature map is then passed to the RNN. The reason to pass the feature map instead of the frame itself is to reduce the training complexity of the RNN. Next Step</a:t>
            </a:r>
            <a:endParaRPr lang="en-US" dirty="0">
              <a:solidFill>
                <a:schemeClr val="tx1">
                  <a:lumMod val="9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3" name="Freeform: Shape 36"/>
          <p:cNvSpPr>
            <a:spLocks noGrp="1" noRot="1" noChangeAspect="1" noMove="1" noResize="1" noEditPoints="1" noAdjustHandles="1" noChangeArrowheads="1" noChangeShapeType="1" noTextEdit="1"/>
          </p:cNvSpPr>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4" name="Oval 38"/>
          <p:cNvSpPr>
            <a:spLocks noGrp="1" noRot="1" noChangeAspect="1" noMove="1" noResize="1" noEditPoints="1" noAdjustHandles="1" noChangeArrowheads="1" noChangeShapeType="1" noTextEdit="1"/>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65" name="Oval 40"/>
          <p:cNvSpPr>
            <a:spLocks noGrp="1" noRot="1" noChangeAspect="1" noMove="1" noResize="1" noEditPoints="1" noAdjustHandles="1" noChangeArrowheads="1" noChangeShapeType="1" noTextEdi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nvGrpSpPr>
          <p:cNvPr id="66" name="Group 42"/>
          <p:cNvGrpSpPr>
            <a:grpSpLocks noGrp="1" noUngrp="1" noRot="1" noChangeAspect="1" noMove="1" noResize="1"/>
          </p:cNvGrpSpPr>
          <p:nvPr/>
        </p:nvGrpSpPr>
        <p:grpSpPr>
          <a:xfrm>
            <a:off x="1329952" y="4524379"/>
            <a:ext cx="1980001" cy="1363916"/>
            <a:chOff x="4879602" y="3781429"/>
            <a:chExt cx="1980001" cy="1363916"/>
          </a:xfrm>
        </p:grpSpPr>
        <p:sp>
          <p:nvSpPr>
            <p:cNvPr id="44" name="Freeform: Shape 43"/>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Freeform: Shape 44"/>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47" name="Oval 46"/>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grpSp>
      <p:sp useBgFill="1">
        <p:nvSpPr>
          <p:cNvPr id="67" name="Rectangle 4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60738" y="549275"/>
            <a:ext cx="7343775" cy="3864534"/>
          </a:xfrm>
        </p:spPr>
        <p:txBody>
          <a:bodyPr vert="horz" wrap="square" lIns="0" tIns="0" rIns="0" bIns="0" rtlCol="0" anchor="b" anchorCtr="0">
            <a:normAutofit/>
          </a:bodyPr>
          <a:lstStyle/>
          <a:p>
            <a:r>
              <a:rPr lang="en-US" sz="9600"/>
              <a:t>Thank You</a:t>
            </a:r>
          </a:p>
        </p:txBody>
      </p:sp>
      <p:sp>
        <p:nvSpPr>
          <p:cNvPr id="68" name="Oval 50"/>
          <p:cNvSpPr>
            <a:spLocks noGrp="1" noRot="1" noChangeAspect="1" noMove="1" noResize="1" noEditPoints="1" noAdjustHandles="1" noChangeArrowheads="1" noChangeShapeType="1" noTextEdit="1"/>
          </p:cNvSpPr>
          <p:nvPr/>
        </p:nvSpPr>
        <p:spPr>
          <a:xfrm>
            <a:off x="1524796" y="46546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
        <p:nvSpPr>
          <p:cNvPr id="53" name="Freeform: Shape 52"/>
          <p:cNvSpPr>
            <a:spLocks noGrp="1" noRot="1" noChangeAspect="1" noMove="1" noResize="1" noEditPoints="1" noAdjustHandles="1" noChangeArrowheads="1" noChangeShapeType="1" noTextEdit="1"/>
          </p:cNvSpPr>
          <p:nvPr/>
        </p:nvSpPr>
        <p:spPr>
          <a:xfrm rot="2700000">
            <a:off x="-594206" y="2826355"/>
            <a:ext cx="3366189" cy="1853969"/>
          </a:xfrm>
          <a:custGeom>
            <a:avLst/>
            <a:gdLst>
              <a:gd name="connsiteX0" fmla="*/ 201268 w 3366189"/>
              <a:gd name="connsiteY0" fmla="*/ 543015 h 1853969"/>
              <a:gd name="connsiteX1" fmla="*/ 1512221 w 3366189"/>
              <a:gd name="connsiteY1" fmla="*/ 0 h 1853969"/>
              <a:gd name="connsiteX2" fmla="*/ 3366189 w 3366189"/>
              <a:gd name="connsiteY2" fmla="*/ 1853969 h 1853969"/>
              <a:gd name="connsiteX3" fmla="*/ 2439204 w 3366189"/>
              <a:gd name="connsiteY3" fmla="*/ 1853969 h 1853969"/>
              <a:gd name="connsiteX4" fmla="*/ 1512221 w 3366189"/>
              <a:gd name="connsiteY4" fmla="*/ 926985 h 1853969"/>
              <a:gd name="connsiteX5" fmla="*/ 743552 w 3366189"/>
              <a:gd name="connsiteY5" fmla="*/ 1335684 h 1853969"/>
              <a:gd name="connsiteX6" fmla="*/ 676116 w 3366189"/>
              <a:gd name="connsiteY6" fmla="*/ 1459924 h 1853969"/>
              <a:gd name="connsiteX7" fmla="*/ 0 w 3366189"/>
              <a:gd name="connsiteY7" fmla="*/ 783808 h 1853969"/>
              <a:gd name="connsiteX8" fmla="*/ 81609 w 3366189"/>
              <a:gd name="connsiteY8" fmla="*/ 674673 h 1853969"/>
              <a:gd name="connsiteX9" fmla="*/ 201268 w 3366189"/>
              <a:gd name="connsiteY9" fmla="*/ 543015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66189" h="1853969">
                <a:moveTo>
                  <a:pt x="201268" y="543015"/>
                </a:moveTo>
                <a:cubicBezTo>
                  <a:pt x="536770" y="207513"/>
                  <a:pt x="1000262" y="0"/>
                  <a:pt x="1512221" y="0"/>
                </a:cubicBezTo>
                <a:cubicBezTo>
                  <a:pt x="2536139" y="0"/>
                  <a:pt x="3366189" y="830051"/>
                  <a:pt x="3366189" y="1853969"/>
                </a:cubicBezTo>
                <a:lnTo>
                  <a:pt x="2439204" y="1853969"/>
                </a:lnTo>
                <a:cubicBezTo>
                  <a:pt x="2439204" y="1342010"/>
                  <a:pt x="2024180" y="926985"/>
                  <a:pt x="1512221" y="926985"/>
                </a:cubicBezTo>
                <a:cubicBezTo>
                  <a:pt x="1192247" y="926985"/>
                  <a:pt x="910138" y="1089104"/>
                  <a:pt x="743552" y="1335684"/>
                </a:cubicBezTo>
                <a:lnTo>
                  <a:pt x="676116" y="1459924"/>
                </a:lnTo>
                <a:lnTo>
                  <a:pt x="0" y="783808"/>
                </a:lnTo>
                <a:lnTo>
                  <a:pt x="81609" y="674673"/>
                </a:lnTo>
                <a:cubicBezTo>
                  <a:pt x="119392" y="628891"/>
                  <a:pt x="159330" y="584953"/>
                  <a:pt x="201268" y="543015"/>
                </a:cubicBezTo>
                <a:close/>
              </a:path>
            </a:pathLst>
          </a:custGeom>
          <a:gradFill flip="none" rotWithShape="1">
            <a:gsLst>
              <a:gs pos="87000">
                <a:schemeClr val="bg2"/>
              </a:gs>
              <a:gs pos="0">
                <a:schemeClr val="bg2">
                  <a:lumMod val="90000"/>
                  <a:lumOff val="10000"/>
                </a:schemeClr>
              </a:gs>
            </a:gsLst>
            <a:lin ang="16200000" scaled="0"/>
            <a:tileRect/>
          </a:gradFill>
          <a:ln>
            <a:noFill/>
          </a:ln>
          <a:effectLst>
            <a:innerShdw blurRad="406400" dist="190500" dir="1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55" name="Freeform: Shape 54"/>
          <p:cNvSpPr>
            <a:spLocks noGrp="1" noRot="1" noChangeAspect="1" noMove="1" noResize="1" noEditPoints="1" noAdjustHandles="1" noChangeArrowheads="1" noChangeShapeType="1" noTextEdit="1"/>
          </p:cNvSpPr>
          <p:nvPr/>
        </p:nvSpPr>
        <p:spPr>
          <a:xfrm rot="2700000">
            <a:off x="-620971" y="2691401"/>
            <a:ext cx="3326036" cy="2226949"/>
          </a:xfrm>
          <a:custGeom>
            <a:avLst/>
            <a:gdLst>
              <a:gd name="connsiteX0" fmla="*/ 322118 w 3326036"/>
              <a:gd name="connsiteY0" fmla="*/ 508527 h 2226949"/>
              <a:gd name="connsiteX1" fmla="*/ 1501413 w 3326036"/>
              <a:gd name="connsiteY1" fmla="*/ 0 h 2226949"/>
              <a:gd name="connsiteX2" fmla="*/ 3317715 w 3326036"/>
              <a:gd name="connsiteY2" fmla="*/ 1778141 h 2226949"/>
              <a:gd name="connsiteX3" fmla="*/ 3326036 w 3326036"/>
              <a:gd name="connsiteY3" fmla="*/ 1843633 h 2226949"/>
              <a:gd name="connsiteX4" fmla="*/ 2942720 w 3326036"/>
              <a:gd name="connsiteY4" fmla="*/ 2226949 h 2226949"/>
              <a:gd name="connsiteX5" fmla="*/ 2428396 w 3326036"/>
              <a:gd name="connsiteY5" fmla="*/ 2226949 h 2226949"/>
              <a:gd name="connsiteX6" fmla="*/ 1501413 w 3326036"/>
              <a:gd name="connsiteY6" fmla="*/ 1113475 h 2226949"/>
              <a:gd name="connsiteX7" fmla="*/ 732744 w 3326036"/>
              <a:gd name="connsiteY7" fmla="*/ 1604395 h 2226949"/>
              <a:gd name="connsiteX8" fmla="*/ 715116 w 3326036"/>
              <a:gd name="connsiteY8" fmla="*/ 1639249 h 2226949"/>
              <a:gd name="connsiteX9" fmla="*/ 0 w 3326036"/>
              <a:gd name="connsiteY9" fmla="*/ 924133 h 2226949"/>
              <a:gd name="connsiteX10" fmla="*/ 70802 w 3326036"/>
              <a:gd name="connsiteY10" fmla="*/ 810403 h 2226949"/>
              <a:gd name="connsiteX11" fmla="*/ 322118 w 3326036"/>
              <a:gd name="connsiteY11" fmla="*/ 508527 h 2226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326036" h="2226949">
                <a:moveTo>
                  <a:pt x="322118" y="508527"/>
                </a:moveTo>
                <a:cubicBezTo>
                  <a:pt x="642593" y="190840"/>
                  <a:pt x="1053449" y="0"/>
                  <a:pt x="1501413" y="0"/>
                </a:cubicBezTo>
                <a:cubicBezTo>
                  <a:pt x="2397341" y="0"/>
                  <a:pt x="3144839" y="763359"/>
                  <a:pt x="3317715" y="1778141"/>
                </a:cubicBezTo>
                <a:lnTo>
                  <a:pt x="3326036" y="1843633"/>
                </a:lnTo>
                <a:lnTo>
                  <a:pt x="2942720" y="2226949"/>
                </a:lnTo>
                <a:lnTo>
                  <a:pt x="2428396" y="2226949"/>
                </a:lnTo>
                <a:cubicBezTo>
                  <a:pt x="2428396" y="1611994"/>
                  <a:pt x="2013372" y="1113475"/>
                  <a:pt x="1501413" y="1113475"/>
                </a:cubicBezTo>
                <a:cubicBezTo>
                  <a:pt x="1181439" y="1113475"/>
                  <a:pt x="899329" y="1308209"/>
                  <a:pt x="732744" y="1604395"/>
                </a:cubicBezTo>
                <a:lnTo>
                  <a:pt x="715116" y="1639249"/>
                </a:lnTo>
                <a:lnTo>
                  <a:pt x="0" y="924133"/>
                </a:lnTo>
                <a:lnTo>
                  <a:pt x="70802" y="810403"/>
                </a:lnTo>
                <a:cubicBezTo>
                  <a:pt x="146367" y="700418"/>
                  <a:pt x="230553" y="599295"/>
                  <a:pt x="322118" y="508527"/>
                </a:cubicBezTo>
                <a:close/>
              </a:path>
            </a:pathLst>
          </a:custGeom>
          <a:solidFill>
            <a:schemeClr val="bg2">
              <a:lumMod val="50000"/>
              <a:lumOff val="50000"/>
              <a:alpha val="60000"/>
            </a:schemeClr>
          </a:solidFill>
          <a:ln>
            <a:noFill/>
          </a:ln>
          <a:effectLst>
            <a:softEdge rad="444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Oval 56"/>
          <p:cNvSpPr>
            <a:spLocks noGrp="1" noRot="1" noChangeAspect="1" noMove="1" noResize="1" noEditPoints="1" noAdjustHandles="1" noChangeArrowheads="1" noChangeShapeType="1" noTextEdit="1"/>
          </p:cNvSpPr>
          <p:nvPr/>
        </p:nvSpPr>
        <p:spPr>
          <a:xfrm rot="8100000">
            <a:off x="1183572" y="4805365"/>
            <a:ext cx="214196" cy="933178"/>
          </a:xfrm>
          <a:prstGeom prst="ellipse">
            <a:avLst/>
          </a:prstGeom>
          <a:solidFill>
            <a:schemeClr val="bg2">
              <a:lumMod val="90000"/>
              <a:lumOff val="10000"/>
            </a:schemeClr>
          </a:solidFill>
          <a:ln>
            <a:noFill/>
          </a:ln>
          <a:effectLst>
            <a:innerShdw blurRad="63500" dist="254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469</Words>
  <Application>Microsoft Office PowerPoint</Application>
  <PresentationFormat>Custom</PresentationFormat>
  <Paragraphs>23</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3DFloatVTI</vt:lpstr>
      <vt:lpstr>Real Time Anomaly Detection in CCTV Surveillance</vt:lpstr>
      <vt:lpstr>Project Overview</vt:lpstr>
      <vt:lpstr>Dataset Fixing</vt:lpstr>
      <vt:lpstr> </vt:lpstr>
      <vt:lpstr>Transfer learning and feature Extraction</vt:lpstr>
      <vt:lpstr>CNN Model Working</vt:lpstr>
      <vt:lpstr>Grouping of feature maps into a single pattern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Avdhesh Chaudhary</dc:creator>
  <cp:lastModifiedBy>Amar Sinha</cp:lastModifiedBy>
  <cp:revision>234</cp:revision>
  <dcterms:created xsi:type="dcterms:W3CDTF">2022-09-23T13:24:00Z</dcterms:created>
  <dcterms:modified xsi:type="dcterms:W3CDTF">2022-11-25T17:07:36Z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E719942611904ED69EA866B416310A3D</vt:lpwstr>
  </property>
  <property fmtid="{D5CDD505-2E9C-101B-9397-08002B2CF9AE}" pid="3" name="KSOProductBuildVer">
    <vt:lpwstr>1033-11.2.0.11214</vt:lpwstr>
  </property>
</Properties>
</file>