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90" r:id="rId5"/>
    <p:sldId id="302" r:id="rId6"/>
    <p:sldId id="303" r:id="rId7"/>
    <p:sldId id="294" r:id="rId8"/>
    <p:sldId id="295" r:id="rId9"/>
    <p:sldId id="296" r:id="rId10"/>
    <p:sldId id="297" r:id="rId11"/>
    <p:sldId id="300" r:id="rId12"/>
    <p:sldId id="301" r:id="rId13"/>
    <p:sldId id="272" r:id="rId14"/>
    <p:sldId id="298" r:id="rId15"/>
    <p:sldId id="308" r:id="rId16"/>
    <p:sldId id="299" r:id="rId17"/>
    <p:sldId id="304" r:id="rId18"/>
    <p:sldId id="306" r:id="rId19"/>
    <p:sldId id="305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7" r:id="rId29"/>
    <p:sldId id="318" r:id="rId30"/>
    <p:sldId id="319" r:id="rId31"/>
    <p:sldId id="320" r:id="rId32"/>
    <p:sldId id="321" r:id="rId33"/>
    <p:sldId id="285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stral" panose="03090702030407020403" pitchFamily="66" charset="0"/>
      <p:regular r:id="rId40"/>
    </p:embeddedFont>
    <p:embeddedFont>
      <p:font typeface="Noto Mono" panose="020B0609030804020204" pitchFamily="49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01B"/>
    <a:srgbClr val="EC731B"/>
    <a:srgbClr val="AAAAAA"/>
    <a:srgbClr val="787878"/>
    <a:srgbClr val="47DFFF"/>
    <a:srgbClr val="004380"/>
    <a:srgbClr val="00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 autoAdjust="0"/>
  </p:normalViewPr>
  <p:slideViewPr>
    <p:cSldViewPr snapToGrid="0">
      <p:cViewPr varScale="1">
        <p:scale>
          <a:sx n="116" d="100"/>
          <a:sy n="116" d="100"/>
        </p:scale>
        <p:origin x="1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87B-7EC2-4F10-9C80-1A8F8ACB90FB}" type="datetimeFigureOut">
              <a:rPr lang="de-DE" smtClean="0"/>
              <a:t>24.09.2020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2DFE-A8FA-4419-A5F1-1111F8A4C8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1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35" y="1091381"/>
            <a:ext cx="11009166" cy="521734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338202" y="2407647"/>
            <a:ext cx="6087650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80"/>
            <a:ext cx="2029216" cy="366290"/>
          </a:xfrm>
          <a:prstGeom prst="rect">
            <a:avLst/>
          </a:prstGeom>
        </p:spPr>
      </p:pic>
      <p:cxnSp>
        <p:nvCxnSpPr>
          <p:cNvPr id="13" name="Gerader Verbinder 12"/>
          <p:cNvCxnSpPr/>
          <p:nvPr userDrawn="1"/>
        </p:nvCxnSpPr>
        <p:spPr>
          <a:xfrm flipV="1">
            <a:off x="582184" y="3253589"/>
            <a:ext cx="5624407" cy="203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8745" y="2607273"/>
            <a:ext cx="5625567" cy="556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8745" y="3429396"/>
            <a:ext cx="5625567" cy="6865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Untertitel/Referent</a:t>
            </a:r>
          </a:p>
        </p:txBody>
      </p:sp>
    </p:spTree>
    <p:extLst>
      <p:ext uri="{BB962C8B-B14F-4D97-AF65-F5344CB8AC3E}">
        <p14:creationId xmlns:p14="http://schemas.microsoft.com/office/powerpoint/2010/main" val="3929782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73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- grauer_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525153" y="1293315"/>
            <a:ext cx="7171475" cy="4946240"/>
          </a:xfrm>
        </p:spPr>
        <p:txBody>
          <a:bodyPr/>
          <a:lstStyle>
            <a:lvl1pPr marL="268288" indent="-268288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7866815" y="1293315"/>
            <a:ext cx="3737810" cy="494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13" name="Textplatzhalter 3"/>
          <p:cNvSpPr>
            <a:spLocks noGrp="1"/>
          </p:cNvSpPr>
          <p:nvPr>
            <p:ph type="body" sz="half" idx="2"/>
          </p:nvPr>
        </p:nvSpPr>
        <p:spPr>
          <a:xfrm>
            <a:off x="8034291" y="1466708"/>
            <a:ext cx="3400148" cy="46056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marR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Tx/>
              <a:buFontTx/>
              <a:buBlip>
                <a:blip r:embed="rId2"/>
              </a:buBlip>
              <a:tabLst/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1pPr>
            <a:lvl2pPr marL="720000" indent="-2628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2"/>
              </a:buBlip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2pPr>
            <a:lvl3pPr marL="857204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3pPr>
            <a:lvl4pPr marL="1200081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4pPr>
            <a:lvl5pPr marL="1542959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5pPr>
            <a:lvl6pPr marL="1714386" indent="0">
              <a:buNone/>
              <a:defRPr sz="750"/>
            </a:lvl6pPr>
            <a:lvl7pPr marL="2057263" indent="0">
              <a:buNone/>
              <a:defRPr sz="750"/>
            </a:lvl7pPr>
            <a:lvl8pPr marL="2400140" indent="0">
              <a:buNone/>
              <a:defRPr sz="750"/>
            </a:lvl8pPr>
            <a:lvl9pPr marL="274301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84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nzseitiges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938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7173" y="4393303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4" y="5058278"/>
            <a:ext cx="28246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AG</a:t>
            </a:r>
          </a:p>
          <a:p>
            <a:pPr algn="l"/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Beim Glaspalast 1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86153 Augsburg, Germany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4560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597610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Fon:     +49 821 5 67 08 - 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8359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14" y="5067173"/>
            <a:ext cx="2045470" cy="205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xxx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9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 Schlussfolie_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7173" y="4393305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4" y="5058278"/>
            <a:ext cx="26279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AG</a:t>
            </a:r>
          </a:p>
          <a:p>
            <a:pPr algn="l"/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Beim Glaspalast 1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86153 Augsburg, Germany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4562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598537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Fon:     +49 821 5 67 08 - 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9286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14" y="5067173"/>
            <a:ext cx="2045470" cy="205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xxx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8521" y="1630986"/>
            <a:ext cx="1622603" cy="1622603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5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14653 L 0.81653 0.08958 L -0.00573 0.13356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7" y="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ustria_Gmb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7173" y="4393302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5" y="5066229"/>
            <a:ext cx="3071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Austria</a:t>
            </a:r>
            <a:r>
              <a:rPr lang="de-DE" sz="14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GmbH</a:t>
            </a:r>
            <a:endParaRPr lang="de-DE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Landstraßer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Hauptstraße 71/2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1030 Wien, Austria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4559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597610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Fon:     +43 1 7 17 28 - 545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8359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6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 Schlussfolie_Austria_Gmb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7173" y="4393305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5" y="5066229"/>
            <a:ext cx="28990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Austria</a:t>
            </a:r>
            <a:r>
              <a:rPr lang="de-DE" sz="14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GmbH</a:t>
            </a:r>
            <a:endParaRPr lang="de-DE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Landstraßer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Hauptstraße 71/2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1030 Wien, Austria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4562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598537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Fon:     +43 1 7 17 28 - 545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9286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8521" y="1630986"/>
            <a:ext cx="1622603" cy="1622603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14653 L 0.81653 0.08958 L -0.00573 0.13356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7" y="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USA_In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7173" y="4393303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5" y="5066229"/>
            <a:ext cx="31904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USA, Inc.</a:t>
            </a:r>
          </a:p>
          <a:p>
            <a:pPr algn="l"/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550 </a:t>
            </a:r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Cochituate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Road, Suite 25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Framingham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</a:t>
            </a:r>
            <a:r>
              <a:rPr lang="de-DE" sz="14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01701, USA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4560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597610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     +1 508.861.7561</a:t>
            </a:r>
          </a:p>
          <a:p>
            <a:r>
              <a:rPr lang="de-DE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</a:t>
            </a:r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8359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3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 Schlussfolie_USA_In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597802" y="1089025"/>
            <a:ext cx="11006823" cy="5219699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79"/>
            <a:ext cx="2029216" cy="366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36849" y="4398894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1127125" y="5066229"/>
            <a:ext cx="33176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baramundi software USA, Inc.</a:t>
            </a:r>
          </a:p>
          <a:p>
            <a:pPr algn="l"/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550 </a:t>
            </a:r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Cochituate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Road, Suite 25</a:t>
            </a:r>
            <a:b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400" b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Framingham</a:t>
            </a:r>
            <a:r>
              <a:rPr lang="de-DE" sz="14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</a:t>
            </a:r>
            <a:r>
              <a:rPr lang="de-DE" sz="14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01701, USA</a:t>
            </a:r>
            <a:endParaRPr lang="en-GB" sz="14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38010" y="4655127"/>
            <a:ext cx="2124075" cy="213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2"/>
          <p:cNvSpPr txBox="1">
            <a:spLocks/>
          </p:cNvSpPr>
          <p:nvPr userDrawn="1"/>
        </p:nvSpPr>
        <p:spPr>
          <a:xfrm>
            <a:off x="4606488" y="5122869"/>
            <a:ext cx="3277040" cy="8273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Tel:      +1 508.861.7561 </a:t>
            </a:r>
          </a:p>
          <a:p>
            <a:r>
              <a:rPr lang="de-DE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</a:t>
            </a:r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de-D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Web:    www.baramundi.com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7237" y="5241795"/>
            <a:ext cx="3376628" cy="320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sz="1400" dirty="0"/>
              <a:t>vorname.nachname@baramundi.com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38202" y="2407647"/>
            <a:ext cx="773237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8521" y="1630986"/>
            <a:ext cx="1622603" cy="1622603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513911" y="2927515"/>
            <a:ext cx="7405295" cy="556125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5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14653 L 0.81653 0.08958 L -0.00573 0.13356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7" y="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  <p15:guide id="5" pos="710">
          <p15:clr>
            <a:srgbClr val="FBAE40"/>
          </p15:clr>
        </p15:guide>
        <p15:guide id="6" orient="horz" pos="329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r_alte_Folien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0059" y="1344398"/>
            <a:ext cx="11019020" cy="488628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9BA"/>
              </a:buClr>
              <a:buFontTx/>
              <a:buBlip>
                <a:blip r:embed="rId3"/>
              </a:buBlip>
              <a:defRPr lang="de-DE" sz="2200" b="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72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2000">
                <a:latin typeface="Roboto"/>
                <a:cs typeface="Roboto"/>
              </a:defRPr>
            </a:lvl2pPr>
            <a:lvl3pPr marL="11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lang="de-DE" sz="1800" dirty="0" smtClean="0">
                <a:solidFill>
                  <a:schemeClr val="tx1"/>
                </a:solidFill>
                <a:latin typeface="Roboto"/>
                <a:cs typeface="Roboto"/>
              </a:defRPr>
            </a:lvl3pPr>
            <a:lvl4pPr marL="1600253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4pPr>
            <a:lvl5pPr marL="2070000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002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r alte Folien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8329996" y="6378127"/>
            <a:ext cx="2742817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r>
              <a:rPr lang="de-DE" sz="1050" b="0" kern="1200" cap="all" baseline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r>
              <a:rPr lang="de-DE" sz="1050" b="0" kern="1200" cap="all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</a:t>
            </a:r>
            <a:r>
              <a:rPr lang="de-DE" sz="1050" b="0" kern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 </a:t>
            </a:r>
            <a:endParaRPr lang="de-DE" sz="1050" b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0059" y="1344398"/>
            <a:ext cx="11019020" cy="488628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9BA"/>
              </a:buClr>
              <a:buFontTx/>
              <a:buBlip>
                <a:blip r:embed="rId3"/>
              </a:buBlip>
              <a:defRPr lang="de-DE" sz="2200" b="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72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2000">
                <a:latin typeface="Roboto"/>
                <a:cs typeface="Roboto"/>
              </a:defRPr>
            </a:lvl2pPr>
            <a:lvl3pPr marL="11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lang="de-DE" sz="1800" dirty="0" smtClean="0">
                <a:solidFill>
                  <a:schemeClr val="tx1"/>
                </a:solidFill>
                <a:latin typeface="Roboto"/>
                <a:cs typeface="Roboto"/>
              </a:defRPr>
            </a:lvl3pPr>
            <a:lvl4pPr marL="1600253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4pPr>
            <a:lvl5pPr marL="2070000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94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35" y="1091381"/>
            <a:ext cx="11009166" cy="521734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7" y="370266"/>
            <a:ext cx="2345182" cy="4596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4" y="6125580"/>
            <a:ext cx="2029216" cy="36629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338202" y="2407647"/>
            <a:ext cx="6087650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Gerader Verbinder 11"/>
          <p:cNvCxnSpPr/>
          <p:nvPr userDrawn="1"/>
        </p:nvCxnSpPr>
        <p:spPr>
          <a:xfrm flipV="1">
            <a:off x="582184" y="3253589"/>
            <a:ext cx="5624407" cy="203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88745" y="2607273"/>
            <a:ext cx="5625567" cy="5561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8745" y="3429396"/>
            <a:ext cx="5625567" cy="6865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Untertitel/Referent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8521" y="1630986"/>
            <a:ext cx="1622603" cy="16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14653 L 0.69153 0.08958 L -0.00573 0.13356 " pathEditMode="relative" rAng="0" ptsTypes="AAA">
                                      <p:cBhvr>
                                        <p:cTn id="1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2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r alte Folien_Textfolie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866815" y="1293315"/>
            <a:ext cx="3737810" cy="494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13" name="Textplatzhalter 3"/>
          <p:cNvSpPr>
            <a:spLocks noGrp="1"/>
          </p:cNvSpPr>
          <p:nvPr>
            <p:ph type="body" sz="half" idx="2"/>
          </p:nvPr>
        </p:nvSpPr>
        <p:spPr>
          <a:xfrm>
            <a:off x="8034291" y="1466708"/>
            <a:ext cx="3400148" cy="46056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marR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SzTx/>
              <a:buFontTx/>
              <a:buBlip>
                <a:blip r:embed="rId3"/>
              </a:buBlip>
              <a:tabLst/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1pPr>
            <a:lvl2pPr marL="720000" indent="-2628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2pPr>
            <a:lvl3pPr marL="857204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3pPr>
            <a:lvl4pPr marL="1200081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4pPr>
            <a:lvl5pPr marL="1542959" indent="-1714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Roboto"/>
              </a:defRPr>
            </a:lvl5pPr>
            <a:lvl6pPr marL="1714386" indent="0">
              <a:buNone/>
              <a:defRPr sz="750"/>
            </a:lvl6pPr>
            <a:lvl7pPr marL="2057263" indent="0">
              <a:buNone/>
              <a:defRPr sz="750"/>
            </a:lvl7pPr>
            <a:lvl8pPr marL="2400140" indent="0">
              <a:buNone/>
              <a:defRPr sz="750"/>
            </a:lvl8pPr>
            <a:lvl9pPr marL="274301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0059" y="1344398"/>
            <a:ext cx="7076570" cy="488628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9BA"/>
              </a:buClr>
              <a:buFontTx/>
              <a:buBlip>
                <a:blip r:embed="rId3"/>
              </a:buBlip>
              <a:defRPr lang="de-DE" sz="2200" b="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72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2000">
                <a:latin typeface="Roboto"/>
                <a:cs typeface="Roboto"/>
              </a:defRPr>
            </a:lvl2pPr>
            <a:lvl3pPr marL="11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lang="de-DE" sz="1800" dirty="0" smtClean="0">
                <a:solidFill>
                  <a:schemeClr val="tx1"/>
                </a:solidFill>
                <a:latin typeface="Roboto"/>
                <a:cs typeface="Roboto"/>
              </a:defRPr>
            </a:lvl3pPr>
            <a:lvl4pPr marL="1600253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4pPr>
            <a:lvl5pPr marL="2070000" indent="-23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0"/>
              </a:buClr>
              <a:buFontTx/>
              <a:buBlip>
                <a:blip r:embed="rId3"/>
              </a:buBlip>
              <a:defRPr sz="1600" baseline="0">
                <a:latin typeface="Roboto"/>
                <a:cs typeface="Robot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003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87375" y="1628775"/>
            <a:ext cx="11017250" cy="467995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4275" y="2528113"/>
            <a:ext cx="9980568" cy="3553091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1166400" indent="-2520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12800" indent="-2412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1134275" y="1274580"/>
            <a:ext cx="4165705" cy="723469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0975" y="1384988"/>
            <a:ext cx="3905032" cy="45944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190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  <p15:guide id="4" pos="73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587375" y="3057999"/>
            <a:ext cx="11017250" cy="3250726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 userDrawn="1"/>
        </p:nvSpPr>
        <p:spPr>
          <a:xfrm>
            <a:off x="989955" y="2171506"/>
            <a:ext cx="512346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212655" y="3011620"/>
            <a:ext cx="4694577" cy="182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503" y="2386592"/>
            <a:ext cx="4826292" cy="563071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2839" y="3159709"/>
            <a:ext cx="4844956" cy="5307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1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556917" y="1639502"/>
            <a:ext cx="4728118" cy="33851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17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587375" y="3057999"/>
            <a:ext cx="11017250" cy="3250726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 userDrawn="1"/>
        </p:nvSpPr>
        <p:spPr>
          <a:xfrm>
            <a:off x="989955" y="2171506"/>
            <a:ext cx="5123462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114" y="2698299"/>
            <a:ext cx="4859848" cy="598574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556917" y="1639502"/>
            <a:ext cx="4728118" cy="33851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2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87375" y="836612"/>
            <a:ext cx="11017250" cy="5472113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338202" y="2170982"/>
            <a:ext cx="6087650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Gerader Verbinder 18"/>
          <p:cNvCxnSpPr/>
          <p:nvPr userDrawn="1"/>
        </p:nvCxnSpPr>
        <p:spPr>
          <a:xfrm flipV="1">
            <a:off x="582184" y="2995404"/>
            <a:ext cx="5624407" cy="203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08314" y="2386592"/>
            <a:ext cx="5691150" cy="563071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"/>
          </p:nvPr>
        </p:nvSpPr>
        <p:spPr>
          <a:xfrm>
            <a:off x="511166" y="3159709"/>
            <a:ext cx="5688297" cy="5307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0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pos="7310" userDrawn="1">
          <p15:clr>
            <a:srgbClr val="FBAE40"/>
          </p15:clr>
        </p15:guide>
        <p15:guide id="4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Bild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87375" y="836613"/>
            <a:ext cx="11017250" cy="5472112"/>
          </a:xfrm>
          <a:prstGeom prst="rect">
            <a:avLst/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338202" y="2170982"/>
            <a:ext cx="6087650" cy="160646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16703" y="2692678"/>
            <a:ext cx="5724706" cy="563071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2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  <p15:guide id="4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525154" y="1293315"/>
            <a:ext cx="11073946" cy="4946240"/>
          </a:xfrm>
        </p:spPr>
        <p:txBody>
          <a:bodyPr/>
          <a:lstStyle>
            <a:lvl1pPr marL="268288" indent="-268288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2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-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81C0E6-AF1C-4727-AEE3-B1B2A301CB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84547" y="829220"/>
            <a:ext cx="11014554" cy="0"/>
          </a:xfrm>
          <a:prstGeom prst="line">
            <a:avLst/>
          </a:prstGeom>
          <a:ln w="12700">
            <a:solidFill>
              <a:srgbClr val="004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8329996" y="6378127"/>
            <a:ext cx="2742817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Confidential</a:t>
            </a:r>
            <a:r>
              <a:rPr lang="de-DE" sz="1050" b="0" kern="1200" cap="all" baseline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r>
              <a:rPr lang="de-DE" sz="1050" b="0" kern="1200" cap="all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050" b="0" kern="1200" cap="all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</a:t>
            </a:r>
            <a:r>
              <a:rPr lang="de-DE" sz="1050" b="0" kern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 </a:t>
            </a:r>
            <a:endParaRPr lang="de-DE" sz="1050" b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525154" y="1293315"/>
            <a:ext cx="11073946" cy="4946240"/>
          </a:xfrm>
        </p:spPr>
        <p:txBody>
          <a:bodyPr/>
          <a:lstStyle>
            <a:lvl1pPr marL="268288" indent="-268288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40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 flipH="1">
            <a:off x="12250321" y="1712397"/>
            <a:ext cx="231442" cy="51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5" name="Rechteck 4"/>
          <p:cNvSpPr/>
          <p:nvPr userDrawn="1"/>
        </p:nvSpPr>
        <p:spPr>
          <a:xfrm flipH="1">
            <a:off x="12250321" y="4355947"/>
            <a:ext cx="231442" cy="51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6" name="Rechteck 5"/>
          <p:cNvSpPr/>
          <p:nvPr userDrawn="1"/>
        </p:nvSpPr>
        <p:spPr>
          <a:xfrm flipH="1">
            <a:off x="12250321" y="5037350"/>
            <a:ext cx="231442" cy="517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7" name="Rechteck 6"/>
          <p:cNvSpPr/>
          <p:nvPr userDrawn="1"/>
        </p:nvSpPr>
        <p:spPr>
          <a:xfrm flipH="1">
            <a:off x="12250321" y="2352769"/>
            <a:ext cx="231442" cy="51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8" name="Rechteck 7"/>
          <p:cNvSpPr/>
          <p:nvPr userDrawn="1"/>
        </p:nvSpPr>
        <p:spPr>
          <a:xfrm flipH="1">
            <a:off x="12250321" y="2993141"/>
            <a:ext cx="231442" cy="51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9" name="Rechteck 8"/>
          <p:cNvSpPr/>
          <p:nvPr userDrawn="1"/>
        </p:nvSpPr>
        <p:spPr>
          <a:xfrm flipH="1">
            <a:off x="12250321" y="3674544"/>
            <a:ext cx="231442" cy="51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0" name="Rechteck 9"/>
          <p:cNvSpPr/>
          <p:nvPr userDrawn="1"/>
        </p:nvSpPr>
        <p:spPr>
          <a:xfrm flipH="1">
            <a:off x="12250321" y="5718753"/>
            <a:ext cx="231442" cy="517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1" name="Rechteck 10"/>
          <p:cNvSpPr/>
          <p:nvPr userDrawn="1"/>
        </p:nvSpPr>
        <p:spPr>
          <a:xfrm flipH="1">
            <a:off x="12591099" y="1712397"/>
            <a:ext cx="231442" cy="517280"/>
          </a:xfrm>
          <a:prstGeom prst="rect">
            <a:avLst/>
          </a:prstGeom>
          <a:solidFill>
            <a:srgbClr val="5B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2" name="Rechteck 11"/>
          <p:cNvSpPr/>
          <p:nvPr userDrawn="1"/>
        </p:nvSpPr>
        <p:spPr>
          <a:xfrm flipH="1">
            <a:off x="12591099" y="3674544"/>
            <a:ext cx="231442" cy="517280"/>
          </a:xfrm>
          <a:prstGeom prst="rect">
            <a:avLst/>
          </a:prstGeom>
          <a:solidFill>
            <a:srgbClr val="DB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3" name="Rechteck 12"/>
          <p:cNvSpPr/>
          <p:nvPr userDrawn="1"/>
        </p:nvSpPr>
        <p:spPr>
          <a:xfrm flipH="1">
            <a:off x="12591099" y="4360280"/>
            <a:ext cx="231442" cy="517280"/>
          </a:xfrm>
          <a:prstGeom prst="rect">
            <a:avLst/>
          </a:prstGeom>
          <a:solidFill>
            <a:srgbClr val="881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4" name="Rechteck 13"/>
          <p:cNvSpPr/>
          <p:nvPr userDrawn="1"/>
        </p:nvSpPr>
        <p:spPr>
          <a:xfrm flipH="1">
            <a:off x="12591099" y="2352769"/>
            <a:ext cx="231442" cy="517280"/>
          </a:xfrm>
          <a:prstGeom prst="rect">
            <a:avLst/>
          </a:prstGeom>
          <a:solidFill>
            <a:srgbClr val="FFA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5" name="Rechteck 14"/>
          <p:cNvSpPr/>
          <p:nvPr userDrawn="1"/>
        </p:nvSpPr>
        <p:spPr>
          <a:xfrm flipH="1">
            <a:off x="12591099" y="2993141"/>
            <a:ext cx="231442" cy="517280"/>
          </a:xfrm>
          <a:prstGeom prst="rect">
            <a:avLst/>
          </a:prstGeom>
          <a:solidFill>
            <a:srgbClr val="EC7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  <p:sp>
        <p:nvSpPr>
          <p:cNvPr id="16" name="Rechteck 15"/>
          <p:cNvSpPr/>
          <p:nvPr userDrawn="1"/>
        </p:nvSpPr>
        <p:spPr>
          <a:xfrm flipH="1">
            <a:off x="12591099" y="5046016"/>
            <a:ext cx="231442" cy="517280"/>
          </a:xfrm>
          <a:prstGeom prst="rect">
            <a:avLst/>
          </a:prstGeom>
          <a:solidFill>
            <a:srgbClr val="B17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49"/>
          </a:p>
        </p:txBody>
      </p:sp>
    </p:spTree>
    <p:extLst>
      <p:ext uri="{BB962C8B-B14F-4D97-AF65-F5344CB8AC3E}">
        <p14:creationId xmlns:p14="http://schemas.microsoft.com/office/powerpoint/2010/main" val="17262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81" r:id="rId4"/>
    <p:sldLayoutId id="2147483664" r:id="rId5"/>
    <p:sldLayoutId id="2147483652" r:id="rId6"/>
    <p:sldLayoutId id="2147483663" r:id="rId7"/>
    <p:sldLayoutId id="2147483653" r:id="rId8"/>
    <p:sldLayoutId id="2147483660" r:id="rId9"/>
    <p:sldLayoutId id="2147483683" r:id="rId10"/>
    <p:sldLayoutId id="2147483687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4" r:id="rId18"/>
    <p:sldLayoutId id="2147483685" r:id="rId19"/>
    <p:sldLayoutId id="214748368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380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2"/>
        </a:buBlip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20000" indent="-2628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2"/>
        </a:buBlip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12800" indent="-2412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2"/>
        </a:buBlip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2"/>
        </a:buBlip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1.sv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1.sv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C# - </a:t>
            </a:r>
            <a:r>
              <a:rPr lang="de-DE" dirty="0" err="1"/>
              <a:t>Get</a:t>
            </a:r>
            <a:r>
              <a:rPr lang="de-DE" dirty="0"/>
              <a:t> Funky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88745" y="3429396"/>
            <a:ext cx="5625567" cy="686584"/>
          </a:xfrm>
        </p:spPr>
        <p:txBody>
          <a:bodyPr>
            <a:noAutofit/>
          </a:bodyPr>
          <a:lstStyle/>
          <a:p>
            <a:r>
              <a:rPr lang="de-DE" sz="2000" dirty="0" err="1"/>
              <a:t>Aspects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functional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in C#</a:t>
            </a:r>
          </a:p>
        </p:txBody>
      </p:sp>
    </p:spTree>
    <p:extLst>
      <p:ext uri="{BB962C8B-B14F-4D97-AF65-F5344CB8AC3E}">
        <p14:creationId xmlns:p14="http://schemas.microsoft.com/office/powerpoint/2010/main" val="378206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latin typeface="Mistral" panose="03090702030407020403" pitchFamily="66" charset="0"/>
                <a:ea typeface="Noto Mono" panose="020B0609030804020204" pitchFamily="49" charset="0"/>
                <a:cs typeface="Noto Mono" panose="020B0609030804020204" pitchFamily="49" charset="0"/>
              </a:rPr>
              <a:t>Funk</a:t>
            </a:r>
            <a:endParaRPr lang="en-US" sz="3600" dirty="0">
              <a:latin typeface="Mistral" panose="03090702030407020403" pitchFamily="66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Composition of functions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Higher order functions</a:t>
            </a:r>
          </a:p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Determinism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Pure functions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6" name="Graphic 5" descr="Electric guitar">
            <a:extLst>
              <a:ext uri="{FF2B5EF4-FFF2-40B4-BE49-F238E27FC236}">
                <a16:creationId xmlns:a16="http://schemas.microsoft.com/office/drawing/2014/main" id="{22B011AC-C21D-464C-A282-BF572D83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953" y="12933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88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algn="ctr"/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Readability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Maintainability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Scalability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5" name="Graphic 4" descr="Target">
            <a:extLst>
              <a:ext uri="{FF2B5EF4-FFF2-40B4-BE49-F238E27FC236}">
                <a16:creationId xmlns:a16="http://schemas.microsoft.com/office/drawing/2014/main" id="{51D8E22B-4D13-4FB9-AB65-837F1678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1505" y="1176520"/>
            <a:ext cx="914400" cy="914400"/>
          </a:xfrm>
          <a:prstGeom prst="rect">
            <a:avLst/>
          </a:prstGeom>
        </p:spPr>
      </p:pic>
      <p:pic>
        <p:nvPicPr>
          <p:cNvPr id="9" name="Graphic 8" descr="Target">
            <a:extLst>
              <a:ext uri="{FF2B5EF4-FFF2-40B4-BE49-F238E27FC236}">
                <a16:creationId xmlns:a16="http://schemas.microsoft.com/office/drawing/2014/main" id="{845FAD64-998E-494F-A406-7445DA25A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5905" y="1176520"/>
            <a:ext cx="914400" cy="914400"/>
          </a:xfrm>
          <a:prstGeom prst="rect">
            <a:avLst/>
          </a:prstGeom>
        </p:spPr>
      </p:pic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26C3FC87-239E-4F78-85F2-6FB6BB69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05" y="1176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F2717D4-ABA1-4D76-980D-A7A2C98D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D34E9CC-20B3-43EA-8D35-16D92F79A974}"/>
              </a:ext>
            </a:extLst>
          </p:cNvPr>
          <p:cNvSpPr txBox="1"/>
          <p:nvPr/>
        </p:nvSpPr>
        <p:spPr>
          <a:xfrm>
            <a:off x="-1" y="2105561"/>
            <a:ext cx="752223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Aspects</a:t>
            </a:r>
            <a:r>
              <a:rPr lang="de-D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Code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B0D918-0C36-4DB5-BFAB-CCE766EDD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5" y="314324"/>
            <a:ext cx="1767065" cy="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C#?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#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Multi-paradigm language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Wide spread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Best of two worlds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Increasing functional features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5" name="Graphic 4" descr="Glasses">
            <a:extLst>
              <a:ext uri="{FF2B5EF4-FFF2-40B4-BE49-F238E27FC236}">
                <a16:creationId xmlns:a16="http://schemas.microsoft.com/office/drawing/2014/main" id="{34B46449-42D2-4944-B301-7D38AABF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1008" y="1176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Functions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phic 4" descr="Chevron arrows">
            <a:extLst>
              <a:ext uri="{FF2B5EF4-FFF2-40B4-BE49-F238E27FC236}">
                <a16:creationId xmlns:a16="http://schemas.microsoft.com/office/drawing/2014/main" id="{04BC9E1A-1FAD-4F05-A912-D77648B37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342" y="2389173"/>
            <a:ext cx="2079653" cy="2079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68553-5B45-431F-A06E-695F01528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4669329"/>
            <a:ext cx="689610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3430E-94B8-4266-81EC-AF855BC2E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54" y="1503348"/>
            <a:ext cx="70199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3A576-E65F-45A1-9BA5-6FC53E6B4DA7}"/>
              </a:ext>
            </a:extLst>
          </p:cNvPr>
          <p:cNvSpPr txBox="1"/>
          <p:nvPr/>
        </p:nvSpPr>
        <p:spPr>
          <a:xfrm>
            <a:off x="8780967" y="3136611"/>
            <a:ext cx="215058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f(x)=x*x</a:t>
            </a:r>
            <a:endParaRPr lang="de-DE" sz="3200" dirty="0" err="1">
              <a:solidFill>
                <a:schemeClr val="accent2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F11B36-35B9-4C99-BEBB-C82CAFAB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4" y="2285999"/>
            <a:ext cx="7629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7" name="Graphic 6" descr="Diamond">
            <a:extLst>
              <a:ext uri="{FF2B5EF4-FFF2-40B4-BE49-F238E27FC236}">
                <a16:creationId xmlns:a16="http://schemas.microsoft.com/office/drawing/2014/main" id="{08B9895A-A278-4530-BFBC-1C113426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486" y="3429000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4A6C4-C281-433A-AA1B-851D48C0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1762125"/>
            <a:ext cx="74676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Higher Order Functions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75119-DD92-4CF6-83D5-9F0ACF2B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4" y="1690687"/>
            <a:ext cx="10220325" cy="3476625"/>
          </a:xfrm>
          <a:prstGeom prst="rect">
            <a:avLst/>
          </a:prstGeom>
        </p:spPr>
      </p:pic>
      <p:pic>
        <p:nvPicPr>
          <p:cNvPr id="6" name="Graphic 5" descr="Climbing">
            <a:extLst>
              <a:ext uri="{FF2B5EF4-FFF2-40B4-BE49-F238E27FC236}">
                <a16:creationId xmlns:a16="http://schemas.microsoft.com/office/drawing/2014/main" id="{2465EFF2-AADC-432C-A49B-6E9B4BAC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5479" y="1600199"/>
            <a:ext cx="1345302" cy="13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Functional Composition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Graphic 4" descr="Box">
            <a:extLst>
              <a:ext uri="{FF2B5EF4-FFF2-40B4-BE49-F238E27FC236}">
                <a16:creationId xmlns:a16="http://schemas.microsoft.com/office/drawing/2014/main" id="{E726BF0F-FEB5-41FE-80BF-61A350225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704" y="2713434"/>
            <a:ext cx="889490" cy="889490"/>
          </a:xfrm>
          <a:prstGeom prst="rect">
            <a:avLst/>
          </a:prstGeom>
        </p:spPr>
      </p:pic>
      <p:pic>
        <p:nvPicPr>
          <p:cNvPr id="8" name="Graphic 7" descr="Box">
            <a:extLst>
              <a:ext uri="{FF2B5EF4-FFF2-40B4-BE49-F238E27FC236}">
                <a16:creationId xmlns:a16="http://schemas.microsoft.com/office/drawing/2014/main" id="{82EAB072-8BA5-472F-98ED-7B617A88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354" y="1871477"/>
            <a:ext cx="708013" cy="708013"/>
          </a:xfrm>
          <a:prstGeom prst="rect">
            <a:avLst/>
          </a:prstGeom>
        </p:spPr>
      </p:pic>
      <p:pic>
        <p:nvPicPr>
          <p:cNvPr id="9" name="Graphic 8" descr="Box">
            <a:extLst>
              <a:ext uri="{FF2B5EF4-FFF2-40B4-BE49-F238E27FC236}">
                <a16:creationId xmlns:a16="http://schemas.microsoft.com/office/drawing/2014/main" id="{5DAD6FB6-BDE5-42CB-A74B-3391F8EA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1798" y="1326716"/>
            <a:ext cx="401042" cy="401042"/>
          </a:xfrm>
          <a:prstGeom prst="rect">
            <a:avLst/>
          </a:prstGeom>
        </p:spPr>
      </p:pic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19D04B9F-5574-4A47-BFA0-27BD17551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822840" y="1527237"/>
            <a:ext cx="401042" cy="401042"/>
          </a:xfrm>
          <a:prstGeom prst="rect">
            <a:avLst/>
          </a:prstGeom>
        </p:spPr>
      </p:pic>
      <p:pic>
        <p:nvPicPr>
          <p:cNvPr id="12" name="Graphic 11" descr="Line arrow Clockwise curve">
            <a:extLst>
              <a:ext uri="{FF2B5EF4-FFF2-40B4-BE49-F238E27FC236}">
                <a16:creationId xmlns:a16="http://schemas.microsoft.com/office/drawing/2014/main" id="{4D6E0F63-581F-4A40-A46B-F9427CE6A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302682" y="2378969"/>
            <a:ext cx="401042" cy="401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63676-AD1E-4E90-800F-8FADA4CEA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54" y="1181100"/>
            <a:ext cx="9734550" cy="449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AFD53-3CB6-4F81-89DD-3A77063A9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54" y="6007242"/>
            <a:ext cx="60007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Programming paradigms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Aspects in code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C0E6-AF1C-4727-AEE3-B1B2A301CB1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66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Functional Composition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Graphic 4" descr="Box">
            <a:extLst>
              <a:ext uri="{FF2B5EF4-FFF2-40B4-BE49-F238E27FC236}">
                <a16:creationId xmlns:a16="http://schemas.microsoft.com/office/drawing/2014/main" id="{E726BF0F-FEB5-41FE-80BF-61A350225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704" y="2713434"/>
            <a:ext cx="889490" cy="889490"/>
          </a:xfrm>
          <a:prstGeom prst="rect">
            <a:avLst/>
          </a:prstGeom>
        </p:spPr>
      </p:pic>
      <p:pic>
        <p:nvPicPr>
          <p:cNvPr id="8" name="Graphic 7" descr="Box">
            <a:extLst>
              <a:ext uri="{FF2B5EF4-FFF2-40B4-BE49-F238E27FC236}">
                <a16:creationId xmlns:a16="http://schemas.microsoft.com/office/drawing/2014/main" id="{82EAB072-8BA5-472F-98ED-7B617A88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354" y="1871477"/>
            <a:ext cx="708013" cy="708013"/>
          </a:xfrm>
          <a:prstGeom prst="rect">
            <a:avLst/>
          </a:prstGeom>
        </p:spPr>
      </p:pic>
      <p:pic>
        <p:nvPicPr>
          <p:cNvPr id="9" name="Graphic 8" descr="Box">
            <a:extLst>
              <a:ext uri="{FF2B5EF4-FFF2-40B4-BE49-F238E27FC236}">
                <a16:creationId xmlns:a16="http://schemas.microsoft.com/office/drawing/2014/main" id="{5DAD6FB6-BDE5-42CB-A74B-3391F8EA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1798" y="1326716"/>
            <a:ext cx="401042" cy="401042"/>
          </a:xfrm>
          <a:prstGeom prst="rect">
            <a:avLst/>
          </a:prstGeom>
        </p:spPr>
      </p:pic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19D04B9F-5574-4A47-BFA0-27BD17551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822840" y="1527237"/>
            <a:ext cx="401042" cy="401042"/>
          </a:xfrm>
          <a:prstGeom prst="rect">
            <a:avLst/>
          </a:prstGeom>
        </p:spPr>
      </p:pic>
      <p:pic>
        <p:nvPicPr>
          <p:cNvPr id="12" name="Graphic 11" descr="Line arrow Clockwise curve">
            <a:extLst>
              <a:ext uri="{FF2B5EF4-FFF2-40B4-BE49-F238E27FC236}">
                <a16:creationId xmlns:a16="http://schemas.microsoft.com/office/drawing/2014/main" id="{4D6E0F63-581F-4A40-A46B-F9427CE6A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302682" y="2378969"/>
            <a:ext cx="401042" cy="401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AFD53-3CB6-4F81-89DD-3A77063A9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54" y="6007242"/>
            <a:ext cx="6000750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574FA-EC34-4F54-AF86-DDC4CD8C8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54" y="1171575"/>
            <a:ext cx="92297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1" name="Graphic 10" descr="Present">
            <a:extLst>
              <a:ext uri="{FF2B5EF4-FFF2-40B4-BE49-F238E27FC236}">
                <a16:creationId xmlns:a16="http://schemas.microsoft.com/office/drawing/2014/main" id="{FAE09BE3-0961-49A8-BD26-AFB45A2AD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927" y="2539427"/>
            <a:ext cx="1779146" cy="1779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F83CF-5FC2-41F2-BF54-0054B249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829920"/>
            <a:ext cx="6400759" cy="60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1" name="Graphic 10" descr="Present">
            <a:extLst>
              <a:ext uri="{FF2B5EF4-FFF2-40B4-BE49-F238E27FC236}">
                <a16:creationId xmlns:a16="http://schemas.microsoft.com/office/drawing/2014/main" id="{FAE09BE3-0961-49A8-BD26-AFB45A2AD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6858" y="4907546"/>
            <a:ext cx="1779146" cy="1779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D1EAC-0EB8-4143-A77A-7083A4437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1814512"/>
            <a:ext cx="10610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5E781-C1E4-40CB-8272-2B0FEDB8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4" y="2005012"/>
            <a:ext cx="5534025" cy="2847975"/>
          </a:xfrm>
          <a:prstGeom prst="rect">
            <a:avLst/>
          </a:prstGeom>
        </p:spPr>
      </p:pic>
      <p:pic>
        <p:nvPicPr>
          <p:cNvPr id="7" name="Graphic 6" descr="Fork">
            <a:extLst>
              <a:ext uri="{FF2B5EF4-FFF2-40B4-BE49-F238E27FC236}">
                <a16:creationId xmlns:a16="http://schemas.microsoft.com/office/drawing/2014/main" id="{E1ACF7A7-E23E-49C1-A4E4-4396D2B56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7030" y="2792112"/>
            <a:ext cx="1273775" cy="12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Graphic 6" descr="Fork">
            <a:extLst>
              <a:ext uri="{FF2B5EF4-FFF2-40B4-BE49-F238E27FC236}">
                <a16:creationId xmlns:a16="http://schemas.microsoft.com/office/drawing/2014/main" id="{E1ACF7A7-E23E-49C1-A4E4-4396D2B5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7030" y="2792112"/>
            <a:ext cx="1273775" cy="12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4E36F-2BBC-483E-B0CC-ED8982323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2047874"/>
            <a:ext cx="68865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Graphic 6" descr="Fork">
            <a:extLst>
              <a:ext uri="{FF2B5EF4-FFF2-40B4-BE49-F238E27FC236}">
                <a16:creationId xmlns:a16="http://schemas.microsoft.com/office/drawing/2014/main" id="{E1ACF7A7-E23E-49C1-A4E4-4396D2B5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7030" y="2792112"/>
            <a:ext cx="1273775" cy="127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F5B49-83D2-41D0-B0C5-1B5712507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2586036"/>
            <a:ext cx="59626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2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 err="1"/>
              <a:t>Lazyness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110CF-39EE-4811-B706-908A8FFB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4" y="1695450"/>
            <a:ext cx="11049000" cy="3467100"/>
          </a:xfrm>
          <a:prstGeom prst="rect">
            <a:avLst/>
          </a:prstGeom>
        </p:spPr>
      </p:pic>
      <p:pic>
        <p:nvPicPr>
          <p:cNvPr id="8" name="Graphic 7" descr="Sleep">
            <a:extLst>
              <a:ext uri="{FF2B5EF4-FFF2-40B4-BE49-F238E27FC236}">
                <a16:creationId xmlns:a16="http://schemas.microsoft.com/office/drawing/2014/main" id="{360B150C-8568-4AB1-844E-9B17D5D6D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235" y="5162550"/>
            <a:ext cx="1951529" cy="19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Immutability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6" name="Graphic 5" descr="Lock">
            <a:extLst>
              <a:ext uri="{FF2B5EF4-FFF2-40B4-BE49-F238E27FC236}">
                <a16:creationId xmlns:a16="http://schemas.microsoft.com/office/drawing/2014/main" id="{9741A4C8-C236-4EEB-9B40-0000E611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862" y="2778020"/>
            <a:ext cx="1301960" cy="1301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737F2-4987-471F-B212-0F142EB1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" y="2702451"/>
            <a:ext cx="75914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Map -&gt; Reduce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8" name="Graphic 7" descr="Map with pin">
            <a:extLst>
              <a:ext uri="{FF2B5EF4-FFF2-40B4-BE49-F238E27FC236}">
                <a16:creationId xmlns:a16="http://schemas.microsoft.com/office/drawing/2014/main" id="{F7B30B5F-52D3-4E5C-8E88-99DE8AB7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300" y="3013582"/>
            <a:ext cx="1592027" cy="1592027"/>
          </a:xfrm>
          <a:prstGeom prst="rect">
            <a:avLst/>
          </a:prstGeom>
        </p:spPr>
      </p:pic>
      <p:pic>
        <p:nvPicPr>
          <p:cNvPr id="10" name="Graphic 9" descr="Image">
            <a:extLst>
              <a:ext uri="{FF2B5EF4-FFF2-40B4-BE49-F238E27FC236}">
                <a16:creationId xmlns:a16="http://schemas.microsoft.com/office/drawing/2014/main" id="{13F55FE1-A360-4F3F-B4EC-FC91706AC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154" y="4886110"/>
            <a:ext cx="914400" cy="914400"/>
          </a:xfrm>
          <a:prstGeom prst="rect">
            <a:avLst/>
          </a:prstGeom>
        </p:spPr>
      </p:pic>
      <p:pic>
        <p:nvPicPr>
          <p:cNvPr id="12" name="Graphic 11" descr="Images">
            <a:extLst>
              <a:ext uri="{FF2B5EF4-FFF2-40B4-BE49-F238E27FC236}">
                <a16:creationId xmlns:a16="http://schemas.microsoft.com/office/drawing/2014/main" id="{D5D110A8-6828-4294-BB1E-4D1176F6D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3433" y="4831950"/>
            <a:ext cx="914400" cy="914400"/>
          </a:xfrm>
          <a:prstGeom prst="rect">
            <a:avLst/>
          </a:prstGeom>
        </p:spPr>
      </p:pic>
      <p:pic>
        <p:nvPicPr>
          <p:cNvPr id="14" name="Graphic 13" descr="Group of people">
            <a:extLst>
              <a:ext uri="{FF2B5EF4-FFF2-40B4-BE49-F238E27FC236}">
                <a16:creationId xmlns:a16="http://schemas.microsoft.com/office/drawing/2014/main" id="{D562A51A-38A6-477C-9345-438F15CC3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597160" y="5340788"/>
            <a:ext cx="1284722" cy="1284722"/>
          </a:xfrm>
          <a:prstGeom prst="rect">
            <a:avLst/>
          </a:prstGeom>
        </p:spPr>
      </p:pic>
      <p:pic>
        <p:nvPicPr>
          <p:cNvPr id="15" name="Graphic 14" descr="Images">
            <a:extLst>
              <a:ext uri="{FF2B5EF4-FFF2-40B4-BE49-F238E27FC236}">
                <a16:creationId xmlns:a16="http://schemas.microsoft.com/office/drawing/2014/main" id="{326ED8E6-FDEB-47DB-92D6-1601EA1C6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7833" y="4830229"/>
            <a:ext cx="914400" cy="914400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DA1FA2AC-C03E-4D30-8599-65A9E534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0188" y="4892109"/>
            <a:ext cx="914400" cy="914400"/>
          </a:xfrm>
          <a:prstGeom prst="rect">
            <a:avLst/>
          </a:prstGeom>
        </p:spPr>
      </p:pic>
      <p:pic>
        <p:nvPicPr>
          <p:cNvPr id="17" name="Graphic 16" descr="Image">
            <a:extLst>
              <a:ext uri="{FF2B5EF4-FFF2-40B4-BE49-F238E27FC236}">
                <a16:creationId xmlns:a16="http://schemas.microsoft.com/office/drawing/2014/main" id="{AA2DDFA1-3439-43C7-8829-FE70D1D53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6537" y="4882838"/>
            <a:ext cx="914400" cy="914400"/>
          </a:xfrm>
          <a:prstGeom prst="rect">
            <a:avLst/>
          </a:prstGeom>
        </p:spPr>
      </p:pic>
      <p:pic>
        <p:nvPicPr>
          <p:cNvPr id="19" name="Graphic 18" descr="Image">
            <a:extLst>
              <a:ext uri="{FF2B5EF4-FFF2-40B4-BE49-F238E27FC236}">
                <a16:creationId xmlns:a16="http://schemas.microsoft.com/office/drawing/2014/main" id="{9D811B0C-39B1-4616-9AED-E444A79BA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6503" y="4898108"/>
            <a:ext cx="914400" cy="914400"/>
          </a:xfrm>
          <a:prstGeom prst="rect">
            <a:avLst/>
          </a:prstGeom>
        </p:spPr>
      </p:pic>
      <p:pic>
        <p:nvPicPr>
          <p:cNvPr id="21" name="Graphic 20" descr="Line arrow Straight">
            <a:extLst>
              <a:ext uri="{FF2B5EF4-FFF2-40B4-BE49-F238E27FC236}">
                <a16:creationId xmlns:a16="http://schemas.microsoft.com/office/drawing/2014/main" id="{94E2EF9A-26F4-4A86-B17E-796E295AB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055813" y="5115279"/>
            <a:ext cx="468060" cy="468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8EBE43-B2CD-4895-8014-2E28545D32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" y="1241932"/>
            <a:ext cx="11849100" cy="1771650"/>
          </a:xfrm>
          <a:prstGeom prst="rect">
            <a:avLst/>
          </a:prstGeom>
        </p:spPr>
      </p:pic>
      <p:pic>
        <p:nvPicPr>
          <p:cNvPr id="24" name="Graphic 23" descr="Filter">
            <a:extLst>
              <a:ext uri="{FF2B5EF4-FFF2-40B4-BE49-F238E27FC236}">
                <a16:creationId xmlns:a16="http://schemas.microsoft.com/office/drawing/2014/main" id="{16892A5C-D61A-451F-83D4-1832F0290B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1561" y="4044714"/>
            <a:ext cx="1296074" cy="12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Map -&gt; Reduce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8" name="Graphic 7" descr="Map with pin">
            <a:extLst>
              <a:ext uri="{FF2B5EF4-FFF2-40B4-BE49-F238E27FC236}">
                <a16:creationId xmlns:a16="http://schemas.microsoft.com/office/drawing/2014/main" id="{F7B30B5F-52D3-4E5C-8E88-99DE8AB7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900" y="1718856"/>
            <a:ext cx="1592027" cy="1592027"/>
          </a:xfrm>
          <a:prstGeom prst="rect">
            <a:avLst/>
          </a:prstGeom>
        </p:spPr>
      </p:pic>
      <p:pic>
        <p:nvPicPr>
          <p:cNvPr id="10" name="Graphic 9" descr="Image">
            <a:extLst>
              <a:ext uri="{FF2B5EF4-FFF2-40B4-BE49-F238E27FC236}">
                <a16:creationId xmlns:a16="http://schemas.microsoft.com/office/drawing/2014/main" id="{13F55FE1-A360-4F3F-B4EC-FC91706AC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4430" y="4181139"/>
            <a:ext cx="914400" cy="914400"/>
          </a:xfrm>
          <a:prstGeom prst="rect">
            <a:avLst/>
          </a:prstGeom>
        </p:spPr>
      </p:pic>
      <p:pic>
        <p:nvPicPr>
          <p:cNvPr id="12" name="Graphic 11" descr="Images">
            <a:extLst>
              <a:ext uri="{FF2B5EF4-FFF2-40B4-BE49-F238E27FC236}">
                <a16:creationId xmlns:a16="http://schemas.microsoft.com/office/drawing/2014/main" id="{D5D110A8-6828-4294-BB1E-4D1176F6D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7709" y="4126979"/>
            <a:ext cx="914400" cy="914400"/>
          </a:xfrm>
          <a:prstGeom prst="rect">
            <a:avLst/>
          </a:prstGeom>
        </p:spPr>
      </p:pic>
      <p:pic>
        <p:nvPicPr>
          <p:cNvPr id="14" name="Graphic 13" descr="Group of people">
            <a:extLst>
              <a:ext uri="{FF2B5EF4-FFF2-40B4-BE49-F238E27FC236}">
                <a16:creationId xmlns:a16="http://schemas.microsoft.com/office/drawing/2014/main" id="{D562A51A-38A6-477C-9345-438F15CC3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597160" y="5340788"/>
            <a:ext cx="1284722" cy="1284722"/>
          </a:xfrm>
          <a:prstGeom prst="rect">
            <a:avLst/>
          </a:prstGeom>
        </p:spPr>
      </p:pic>
      <p:pic>
        <p:nvPicPr>
          <p:cNvPr id="15" name="Graphic 14" descr="Images">
            <a:extLst>
              <a:ext uri="{FF2B5EF4-FFF2-40B4-BE49-F238E27FC236}">
                <a16:creationId xmlns:a16="http://schemas.microsoft.com/office/drawing/2014/main" id="{326ED8E6-FDEB-47DB-92D6-1601EA1C6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2109" y="4125258"/>
            <a:ext cx="914400" cy="914400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DA1FA2AC-C03E-4D30-8599-65A9E534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4464" y="4187138"/>
            <a:ext cx="914400" cy="914400"/>
          </a:xfrm>
          <a:prstGeom prst="rect">
            <a:avLst/>
          </a:prstGeom>
        </p:spPr>
      </p:pic>
      <p:pic>
        <p:nvPicPr>
          <p:cNvPr id="17" name="Graphic 16" descr="Image">
            <a:extLst>
              <a:ext uri="{FF2B5EF4-FFF2-40B4-BE49-F238E27FC236}">
                <a16:creationId xmlns:a16="http://schemas.microsoft.com/office/drawing/2014/main" id="{AA2DDFA1-3439-43C7-8829-FE70D1D53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0813" y="4177867"/>
            <a:ext cx="914400" cy="914400"/>
          </a:xfrm>
          <a:prstGeom prst="rect">
            <a:avLst/>
          </a:prstGeom>
        </p:spPr>
      </p:pic>
      <p:pic>
        <p:nvPicPr>
          <p:cNvPr id="19" name="Graphic 18" descr="Image">
            <a:extLst>
              <a:ext uri="{FF2B5EF4-FFF2-40B4-BE49-F238E27FC236}">
                <a16:creationId xmlns:a16="http://schemas.microsoft.com/office/drawing/2014/main" id="{9D811B0C-39B1-4616-9AED-E444A79BA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0779" y="4193137"/>
            <a:ext cx="914400" cy="914400"/>
          </a:xfrm>
          <a:prstGeom prst="rect">
            <a:avLst/>
          </a:prstGeom>
        </p:spPr>
      </p:pic>
      <p:pic>
        <p:nvPicPr>
          <p:cNvPr id="21" name="Graphic 20" descr="Line arrow Straight">
            <a:extLst>
              <a:ext uri="{FF2B5EF4-FFF2-40B4-BE49-F238E27FC236}">
                <a16:creationId xmlns:a16="http://schemas.microsoft.com/office/drawing/2014/main" id="{94E2EF9A-26F4-4A86-B17E-796E295AB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080089" y="4410308"/>
            <a:ext cx="468060" cy="468060"/>
          </a:xfrm>
          <a:prstGeom prst="rect">
            <a:avLst/>
          </a:prstGeom>
        </p:spPr>
      </p:pic>
      <p:pic>
        <p:nvPicPr>
          <p:cNvPr id="24" name="Graphic 23" descr="Filter">
            <a:extLst>
              <a:ext uri="{FF2B5EF4-FFF2-40B4-BE49-F238E27FC236}">
                <a16:creationId xmlns:a16="http://schemas.microsoft.com/office/drawing/2014/main" id="{16892A5C-D61A-451F-83D4-1832F0290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8927" y="3310883"/>
            <a:ext cx="1296074" cy="1296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B8448-B2BF-4A81-99CB-48E7908947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175" y="1274660"/>
            <a:ext cx="7019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39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Map -&gt; Reduce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8" name="Graphic 7" descr="Map with pin">
            <a:extLst>
              <a:ext uri="{FF2B5EF4-FFF2-40B4-BE49-F238E27FC236}">
                <a16:creationId xmlns:a16="http://schemas.microsoft.com/office/drawing/2014/main" id="{F7B30B5F-52D3-4E5C-8E88-99DE8AB7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900" y="1718856"/>
            <a:ext cx="1592027" cy="1592027"/>
          </a:xfrm>
          <a:prstGeom prst="rect">
            <a:avLst/>
          </a:prstGeom>
        </p:spPr>
      </p:pic>
      <p:pic>
        <p:nvPicPr>
          <p:cNvPr id="10" name="Graphic 9" descr="Image">
            <a:extLst>
              <a:ext uri="{FF2B5EF4-FFF2-40B4-BE49-F238E27FC236}">
                <a16:creationId xmlns:a16="http://schemas.microsoft.com/office/drawing/2014/main" id="{13F55FE1-A360-4F3F-B4EC-FC91706AC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4430" y="4181139"/>
            <a:ext cx="914400" cy="914400"/>
          </a:xfrm>
          <a:prstGeom prst="rect">
            <a:avLst/>
          </a:prstGeom>
        </p:spPr>
      </p:pic>
      <p:pic>
        <p:nvPicPr>
          <p:cNvPr id="12" name="Graphic 11" descr="Images">
            <a:extLst>
              <a:ext uri="{FF2B5EF4-FFF2-40B4-BE49-F238E27FC236}">
                <a16:creationId xmlns:a16="http://schemas.microsoft.com/office/drawing/2014/main" id="{D5D110A8-6828-4294-BB1E-4D1176F6D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7709" y="4126979"/>
            <a:ext cx="914400" cy="914400"/>
          </a:xfrm>
          <a:prstGeom prst="rect">
            <a:avLst/>
          </a:prstGeom>
        </p:spPr>
      </p:pic>
      <p:pic>
        <p:nvPicPr>
          <p:cNvPr id="14" name="Graphic 13" descr="Group of people">
            <a:extLst>
              <a:ext uri="{FF2B5EF4-FFF2-40B4-BE49-F238E27FC236}">
                <a16:creationId xmlns:a16="http://schemas.microsoft.com/office/drawing/2014/main" id="{D562A51A-38A6-477C-9345-438F15CC3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597160" y="5340788"/>
            <a:ext cx="1284722" cy="1284722"/>
          </a:xfrm>
          <a:prstGeom prst="rect">
            <a:avLst/>
          </a:prstGeom>
        </p:spPr>
      </p:pic>
      <p:pic>
        <p:nvPicPr>
          <p:cNvPr id="15" name="Graphic 14" descr="Images">
            <a:extLst>
              <a:ext uri="{FF2B5EF4-FFF2-40B4-BE49-F238E27FC236}">
                <a16:creationId xmlns:a16="http://schemas.microsoft.com/office/drawing/2014/main" id="{326ED8E6-FDEB-47DB-92D6-1601EA1C6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2109" y="4125258"/>
            <a:ext cx="914400" cy="914400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DA1FA2AC-C03E-4D30-8599-65A9E534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4464" y="4187138"/>
            <a:ext cx="914400" cy="914400"/>
          </a:xfrm>
          <a:prstGeom prst="rect">
            <a:avLst/>
          </a:prstGeom>
        </p:spPr>
      </p:pic>
      <p:pic>
        <p:nvPicPr>
          <p:cNvPr id="17" name="Graphic 16" descr="Image">
            <a:extLst>
              <a:ext uri="{FF2B5EF4-FFF2-40B4-BE49-F238E27FC236}">
                <a16:creationId xmlns:a16="http://schemas.microsoft.com/office/drawing/2014/main" id="{AA2DDFA1-3439-43C7-8829-FE70D1D53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0813" y="4177867"/>
            <a:ext cx="914400" cy="914400"/>
          </a:xfrm>
          <a:prstGeom prst="rect">
            <a:avLst/>
          </a:prstGeom>
        </p:spPr>
      </p:pic>
      <p:pic>
        <p:nvPicPr>
          <p:cNvPr id="19" name="Graphic 18" descr="Image">
            <a:extLst>
              <a:ext uri="{FF2B5EF4-FFF2-40B4-BE49-F238E27FC236}">
                <a16:creationId xmlns:a16="http://schemas.microsoft.com/office/drawing/2014/main" id="{9D811B0C-39B1-4616-9AED-E444A79BA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0779" y="4193137"/>
            <a:ext cx="914400" cy="914400"/>
          </a:xfrm>
          <a:prstGeom prst="rect">
            <a:avLst/>
          </a:prstGeom>
        </p:spPr>
      </p:pic>
      <p:pic>
        <p:nvPicPr>
          <p:cNvPr id="21" name="Graphic 20" descr="Line arrow Straight">
            <a:extLst>
              <a:ext uri="{FF2B5EF4-FFF2-40B4-BE49-F238E27FC236}">
                <a16:creationId xmlns:a16="http://schemas.microsoft.com/office/drawing/2014/main" id="{94E2EF9A-26F4-4A86-B17E-796E295AB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080089" y="4410308"/>
            <a:ext cx="468060" cy="468060"/>
          </a:xfrm>
          <a:prstGeom prst="rect">
            <a:avLst/>
          </a:prstGeom>
        </p:spPr>
      </p:pic>
      <p:pic>
        <p:nvPicPr>
          <p:cNvPr id="24" name="Graphic 23" descr="Filter">
            <a:extLst>
              <a:ext uri="{FF2B5EF4-FFF2-40B4-BE49-F238E27FC236}">
                <a16:creationId xmlns:a16="http://schemas.microsoft.com/office/drawing/2014/main" id="{16892A5C-D61A-451F-83D4-1832F0290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8927" y="3310883"/>
            <a:ext cx="1296074" cy="1296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B8448-B2BF-4A81-99CB-48E7908947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175" y="1274660"/>
            <a:ext cx="7019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54" y="305165"/>
            <a:ext cx="8991708" cy="46409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51900" y="6321567"/>
            <a:ext cx="2743200" cy="365125"/>
          </a:xfrm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ED6AF-46E6-4268-AAB9-8C5D0E77671A}"/>
              </a:ext>
            </a:extLst>
          </p:cNvPr>
          <p:cNvSpPr txBox="1"/>
          <p:nvPr/>
        </p:nvSpPr>
        <p:spPr>
          <a:xfrm>
            <a:off x="525154" y="1220715"/>
            <a:ext cx="516199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Expression</a:t>
            </a:r>
            <a:r>
              <a:rPr lang="en-US" sz="24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s over statements</a:t>
            </a:r>
            <a:endParaRPr lang="de-DE" sz="24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1B0DB-D4C8-4122-8AA1-E2DEBC33BFC4}"/>
              </a:ext>
            </a:extLst>
          </p:cNvPr>
          <p:cNvSpPr txBox="1"/>
          <p:nvPr/>
        </p:nvSpPr>
        <p:spPr>
          <a:xfrm>
            <a:off x="5567488" y="2037731"/>
            <a:ext cx="6027612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Declarative over imperative</a:t>
            </a:r>
            <a:endParaRPr lang="de-DE" sz="28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28A89-5DF0-4F2C-971B-028628370097}"/>
              </a:ext>
            </a:extLst>
          </p:cNvPr>
          <p:cNvSpPr txBox="1"/>
          <p:nvPr/>
        </p:nvSpPr>
        <p:spPr>
          <a:xfrm>
            <a:off x="1519192" y="2688605"/>
            <a:ext cx="2565126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Composition</a:t>
            </a:r>
            <a:endParaRPr lang="de-DE" sz="28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7B1111-2F18-4051-9F39-A33D9CD90EA5}"/>
              </a:ext>
            </a:extLst>
          </p:cNvPr>
          <p:cNvSpPr txBox="1"/>
          <p:nvPr/>
        </p:nvSpPr>
        <p:spPr>
          <a:xfrm>
            <a:off x="9214347" y="4345210"/>
            <a:ext cx="128753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Laziness</a:t>
            </a:r>
            <a:endParaRPr lang="de-DE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CFA10-76A5-4A78-BC24-2DC88B402FFA}"/>
              </a:ext>
            </a:extLst>
          </p:cNvPr>
          <p:cNvSpPr txBox="1"/>
          <p:nvPr/>
        </p:nvSpPr>
        <p:spPr>
          <a:xfrm>
            <a:off x="5819578" y="3429000"/>
            <a:ext cx="276550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Pure functions</a:t>
            </a:r>
            <a:endParaRPr lang="de-DE" sz="24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29B1ED-0216-4885-8D8E-528981D1EA2F}"/>
              </a:ext>
            </a:extLst>
          </p:cNvPr>
          <p:cNvSpPr txBox="1"/>
          <p:nvPr/>
        </p:nvSpPr>
        <p:spPr>
          <a:xfrm>
            <a:off x="1519192" y="3747187"/>
            <a:ext cx="95410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Pipes</a:t>
            </a:r>
            <a:endParaRPr lang="de-DE" sz="20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FE152-B6D5-4DF0-887B-BCD1494C6DBC}"/>
              </a:ext>
            </a:extLst>
          </p:cNvPr>
          <p:cNvSpPr txBox="1"/>
          <p:nvPr/>
        </p:nvSpPr>
        <p:spPr>
          <a:xfrm>
            <a:off x="2625699" y="4702399"/>
            <a:ext cx="203132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Immutability</a:t>
            </a:r>
            <a:endParaRPr lang="de-DE" sz="20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CC180-8BDC-445A-A3DA-7A9AA83D3692}"/>
              </a:ext>
            </a:extLst>
          </p:cNvPr>
          <p:cNvSpPr txBox="1"/>
          <p:nvPr/>
        </p:nvSpPr>
        <p:spPr>
          <a:xfrm>
            <a:off x="5469107" y="5789685"/>
            <a:ext cx="249299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Small functions</a:t>
            </a:r>
            <a:endParaRPr lang="de-DE" sz="2000" b="1" dirty="0" err="1">
              <a:solidFill>
                <a:schemeClr val="accent3"/>
              </a:solidFill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85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algn="ctr"/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Readability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Maintainability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Scalability</a:t>
            </a:r>
          </a:p>
          <a:p>
            <a:pPr algn="ctr"/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5" name="Graphic 4" descr="Target">
            <a:extLst>
              <a:ext uri="{FF2B5EF4-FFF2-40B4-BE49-F238E27FC236}">
                <a16:creationId xmlns:a16="http://schemas.microsoft.com/office/drawing/2014/main" id="{51D8E22B-4D13-4FB9-AB65-837F1678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1505" y="1176520"/>
            <a:ext cx="914400" cy="914400"/>
          </a:xfrm>
          <a:prstGeom prst="rect">
            <a:avLst/>
          </a:prstGeom>
        </p:spPr>
      </p:pic>
      <p:pic>
        <p:nvPicPr>
          <p:cNvPr id="9" name="Graphic 8" descr="Target">
            <a:extLst>
              <a:ext uri="{FF2B5EF4-FFF2-40B4-BE49-F238E27FC236}">
                <a16:creationId xmlns:a16="http://schemas.microsoft.com/office/drawing/2014/main" id="{845FAD64-998E-494F-A406-7445DA25A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5905" y="1176520"/>
            <a:ext cx="914400" cy="914400"/>
          </a:xfrm>
          <a:prstGeom prst="rect">
            <a:avLst/>
          </a:prstGeom>
        </p:spPr>
      </p:pic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26C3FC87-239E-4F78-85F2-6FB6BB69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05" y="1176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6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Stay</a:t>
            </a:r>
            <a:r>
              <a:rPr lang="de-DE" dirty="0"/>
              <a:t> funky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Felix Sauer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Software-Developer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felix.sauer@baramundi.com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717</a:t>
            </a:r>
          </a:p>
        </p:txBody>
      </p:sp>
    </p:spTree>
    <p:extLst>
      <p:ext uri="{BB962C8B-B14F-4D97-AF65-F5344CB8AC3E}">
        <p14:creationId xmlns:p14="http://schemas.microsoft.com/office/powerpoint/2010/main" val="161094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whoami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AC052A-083C-406A-BFE3-DF5C930E8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62" y="1279976"/>
            <a:ext cx="2486459" cy="248645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   name: “Felix Sauer”,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   age: 31,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   occupation: “Software-Developer”,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   employer: “baramundi Software AG”,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   passion: “getting funky    ”</a:t>
            </a:r>
          </a:p>
          <a:p>
            <a:pPr marL="0" indent="0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phic 10" descr="Electric guitar">
            <a:extLst>
              <a:ext uri="{FF2B5EF4-FFF2-40B4-BE49-F238E27FC236}">
                <a16:creationId xmlns:a16="http://schemas.microsoft.com/office/drawing/2014/main" id="{78DEAEB4-1A76-494B-958E-05B785E56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1962" y="4169869"/>
            <a:ext cx="642373" cy="6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for you?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20" name="Graphic 19" descr="Astronaut">
            <a:extLst>
              <a:ext uri="{FF2B5EF4-FFF2-40B4-BE49-F238E27FC236}">
                <a16:creationId xmlns:a16="http://schemas.microsoft.com/office/drawing/2014/main" id="{298DCDE8-80ED-4893-96D3-964A1E59B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381" y="5342259"/>
            <a:ext cx="914400" cy="914400"/>
          </a:xfrm>
          <a:prstGeom prst="rect">
            <a:avLst/>
          </a:prstGeom>
        </p:spPr>
      </p:pic>
      <p:pic>
        <p:nvPicPr>
          <p:cNvPr id="22" name="Graphic 21" descr="Farmer">
            <a:extLst>
              <a:ext uri="{FF2B5EF4-FFF2-40B4-BE49-F238E27FC236}">
                <a16:creationId xmlns:a16="http://schemas.microsoft.com/office/drawing/2014/main" id="{1E4D72D1-442D-4F2B-B509-4281607FB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9174" y="4019747"/>
            <a:ext cx="914400" cy="914400"/>
          </a:xfrm>
          <a:prstGeom prst="rect">
            <a:avLst/>
          </a:prstGeom>
        </p:spPr>
      </p:pic>
      <p:pic>
        <p:nvPicPr>
          <p:cNvPr id="24" name="Graphic 23" descr="Chef">
            <a:extLst>
              <a:ext uri="{FF2B5EF4-FFF2-40B4-BE49-F238E27FC236}">
                <a16:creationId xmlns:a16="http://schemas.microsoft.com/office/drawing/2014/main" id="{3D45C38C-C9F8-43FD-AEC1-47FD114C3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2221" y="2672157"/>
            <a:ext cx="914400" cy="914400"/>
          </a:xfrm>
          <a:prstGeom prst="rect">
            <a:avLst/>
          </a:prstGeom>
        </p:spPr>
      </p:pic>
      <p:pic>
        <p:nvPicPr>
          <p:cNvPr id="26" name="Graphic 25" descr="Detective">
            <a:extLst>
              <a:ext uri="{FF2B5EF4-FFF2-40B4-BE49-F238E27FC236}">
                <a16:creationId xmlns:a16="http://schemas.microsoft.com/office/drawing/2014/main" id="{9A107AF2-8E33-457D-B9D3-CB5E5E783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215" y="1233702"/>
            <a:ext cx="914400" cy="914400"/>
          </a:xfrm>
          <a:prstGeom prst="rect">
            <a:avLst/>
          </a:prstGeom>
        </p:spPr>
      </p:pic>
      <p:pic>
        <p:nvPicPr>
          <p:cNvPr id="28" name="Graphic 27" descr="Firefighter">
            <a:extLst>
              <a:ext uri="{FF2B5EF4-FFF2-40B4-BE49-F238E27FC236}">
                <a16:creationId xmlns:a16="http://schemas.microsoft.com/office/drawing/2014/main" id="{1ACA2807-2475-4AF4-B722-595ED12A15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29174" y="1233702"/>
            <a:ext cx="914400" cy="914400"/>
          </a:xfrm>
          <a:prstGeom prst="rect">
            <a:avLst/>
          </a:prstGeom>
        </p:spPr>
      </p:pic>
      <p:pic>
        <p:nvPicPr>
          <p:cNvPr id="30" name="Graphic 29" descr="Captain">
            <a:extLst>
              <a:ext uri="{FF2B5EF4-FFF2-40B4-BE49-F238E27FC236}">
                <a16:creationId xmlns:a16="http://schemas.microsoft.com/office/drawing/2014/main" id="{3A6940A3-C235-4785-9E0B-032864744B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6215" y="4019747"/>
            <a:ext cx="914400" cy="914400"/>
          </a:xfrm>
          <a:prstGeom prst="rect">
            <a:avLst/>
          </a:prstGeom>
        </p:spPr>
      </p:pic>
      <p:pic>
        <p:nvPicPr>
          <p:cNvPr id="32" name="Graphic 31" descr="Artist">
            <a:extLst>
              <a:ext uri="{FF2B5EF4-FFF2-40B4-BE49-F238E27FC236}">
                <a16:creationId xmlns:a16="http://schemas.microsoft.com/office/drawing/2014/main" id="{263D1E23-2BEC-4B6F-AAFB-30D54D3644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12221" y="5342259"/>
            <a:ext cx="914400" cy="914400"/>
          </a:xfrm>
          <a:prstGeom prst="rect">
            <a:avLst/>
          </a:prstGeom>
        </p:spPr>
      </p:pic>
      <p:pic>
        <p:nvPicPr>
          <p:cNvPr id="34" name="Graphic 33" descr="DJ">
            <a:extLst>
              <a:ext uri="{FF2B5EF4-FFF2-40B4-BE49-F238E27FC236}">
                <a16:creationId xmlns:a16="http://schemas.microsoft.com/office/drawing/2014/main" id="{AEA06297-7F42-4B62-A33B-D9D7B89A00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65381" y="2672157"/>
            <a:ext cx="914400" cy="914400"/>
          </a:xfrm>
          <a:prstGeom prst="rect">
            <a:avLst/>
          </a:prstGeom>
        </p:spPr>
      </p:pic>
      <p:pic>
        <p:nvPicPr>
          <p:cNvPr id="36" name="Graphic 35" descr="Veterinarian">
            <a:extLst>
              <a:ext uri="{FF2B5EF4-FFF2-40B4-BE49-F238E27FC236}">
                <a16:creationId xmlns:a16="http://schemas.microsoft.com/office/drawing/2014/main" id="{08F22013-5C99-4C6D-A4C1-6D5EA7D9AB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64934" y="4019747"/>
            <a:ext cx="914400" cy="914400"/>
          </a:xfrm>
          <a:prstGeom prst="rect">
            <a:avLst/>
          </a:prstGeom>
        </p:spPr>
      </p:pic>
      <p:pic>
        <p:nvPicPr>
          <p:cNvPr id="38" name="Graphic 37" descr="Welder">
            <a:extLst>
              <a:ext uri="{FF2B5EF4-FFF2-40B4-BE49-F238E27FC236}">
                <a16:creationId xmlns:a16="http://schemas.microsoft.com/office/drawing/2014/main" id="{E1920E3A-BE57-4E67-9468-ABDD0300D0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64934" y="1233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for you?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20" name="Graphic 19" descr="Astronaut">
            <a:extLst>
              <a:ext uri="{FF2B5EF4-FFF2-40B4-BE49-F238E27FC236}">
                <a16:creationId xmlns:a16="http://schemas.microsoft.com/office/drawing/2014/main" id="{298DCDE8-80ED-4893-96D3-964A1E59B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381" y="5342259"/>
            <a:ext cx="914400" cy="914400"/>
          </a:xfrm>
          <a:prstGeom prst="rect">
            <a:avLst/>
          </a:prstGeom>
        </p:spPr>
      </p:pic>
      <p:pic>
        <p:nvPicPr>
          <p:cNvPr id="22" name="Graphic 21" descr="Farmer">
            <a:extLst>
              <a:ext uri="{FF2B5EF4-FFF2-40B4-BE49-F238E27FC236}">
                <a16:creationId xmlns:a16="http://schemas.microsoft.com/office/drawing/2014/main" id="{1E4D72D1-442D-4F2B-B509-4281607FB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9174" y="4019747"/>
            <a:ext cx="914400" cy="914400"/>
          </a:xfrm>
          <a:prstGeom prst="rect">
            <a:avLst/>
          </a:prstGeom>
        </p:spPr>
      </p:pic>
      <p:pic>
        <p:nvPicPr>
          <p:cNvPr id="24" name="Graphic 23" descr="Chef">
            <a:extLst>
              <a:ext uri="{FF2B5EF4-FFF2-40B4-BE49-F238E27FC236}">
                <a16:creationId xmlns:a16="http://schemas.microsoft.com/office/drawing/2014/main" id="{3D45C38C-C9F8-43FD-AEC1-47FD114C3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2221" y="2672157"/>
            <a:ext cx="914400" cy="914400"/>
          </a:xfrm>
          <a:prstGeom prst="rect">
            <a:avLst/>
          </a:prstGeom>
        </p:spPr>
      </p:pic>
      <p:pic>
        <p:nvPicPr>
          <p:cNvPr id="26" name="Graphic 25" descr="Detective">
            <a:extLst>
              <a:ext uri="{FF2B5EF4-FFF2-40B4-BE49-F238E27FC236}">
                <a16:creationId xmlns:a16="http://schemas.microsoft.com/office/drawing/2014/main" id="{9A107AF2-8E33-457D-B9D3-CB5E5E783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215" y="1233702"/>
            <a:ext cx="914400" cy="914400"/>
          </a:xfrm>
          <a:prstGeom prst="rect">
            <a:avLst/>
          </a:prstGeom>
        </p:spPr>
      </p:pic>
      <p:pic>
        <p:nvPicPr>
          <p:cNvPr id="28" name="Graphic 27" descr="Firefighter">
            <a:extLst>
              <a:ext uri="{FF2B5EF4-FFF2-40B4-BE49-F238E27FC236}">
                <a16:creationId xmlns:a16="http://schemas.microsoft.com/office/drawing/2014/main" id="{1ACA2807-2475-4AF4-B722-595ED12A15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29174" y="1233702"/>
            <a:ext cx="914400" cy="914400"/>
          </a:xfrm>
          <a:prstGeom prst="rect">
            <a:avLst/>
          </a:prstGeom>
        </p:spPr>
      </p:pic>
      <p:pic>
        <p:nvPicPr>
          <p:cNvPr id="30" name="Graphic 29" descr="Captain">
            <a:extLst>
              <a:ext uri="{FF2B5EF4-FFF2-40B4-BE49-F238E27FC236}">
                <a16:creationId xmlns:a16="http://schemas.microsoft.com/office/drawing/2014/main" id="{3A6940A3-C235-4785-9E0B-032864744B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6215" y="4019747"/>
            <a:ext cx="914400" cy="914400"/>
          </a:xfrm>
          <a:prstGeom prst="rect">
            <a:avLst/>
          </a:prstGeom>
        </p:spPr>
      </p:pic>
      <p:pic>
        <p:nvPicPr>
          <p:cNvPr id="32" name="Graphic 31" descr="Artist">
            <a:extLst>
              <a:ext uri="{FF2B5EF4-FFF2-40B4-BE49-F238E27FC236}">
                <a16:creationId xmlns:a16="http://schemas.microsoft.com/office/drawing/2014/main" id="{263D1E23-2BEC-4B6F-AAFB-30D54D3644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12221" y="5342259"/>
            <a:ext cx="914400" cy="914400"/>
          </a:xfrm>
          <a:prstGeom prst="rect">
            <a:avLst/>
          </a:prstGeom>
        </p:spPr>
      </p:pic>
      <p:pic>
        <p:nvPicPr>
          <p:cNvPr id="34" name="Graphic 33" descr="DJ">
            <a:extLst>
              <a:ext uri="{FF2B5EF4-FFF2-40B4-BE49-F238E27FC236}">
                <a16:creationId xmlns:a16="http://schemas.microsoft.com/office/drawing/2014/main" id="{AEA06297-7F42-4B62-A33B-D9D7B89A00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65381" y="2672157"/>
            <a:ext cx="914400" cy="914400"/>
          </a:xfrm>
          <a:prstGeom prst="rect">
            <a:avLst/>
          </a:prstGeom>
        </p:spPr>
      </p:pic>
      <p:pic>
        <p:nvPicPr>
          <p:cNvPr id="36" name="Graphic 35" descr="Veterinarian">
            <a:extLst>
              <a:ext uri="{FF2B5EF4-FFF2-40B4-BE49-F238E27FC236}">
                <a16:creationId xmlns:a16="http://schemas.microsoft.com/office/drawing/2014/main" id="{08F22013-5C99-4C6D-A4C1-6D5EA7D9AB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64934" y="4019747"/>
            <a:ext cx="914400" cy="914400"/>
          </a:xfrm>
          <a:prstGeom prst="rect">
            <a:avLst/>
          </a:prstGeom>
        </p:spPr>
      </p:pic>
      <p:pic>
        <p:nvPicPr>
          <p:cNvPr id="38" name="Graphic 37" descr="Welder">
            <a:extLst>
              <a:ext uri="{FF2B5EF4-FFF2-40B4-BE49-F238E27FC236}">
                <a16:creationId xmlns:a16="http://schemas.microsoft.com/office/drawing/2014/main" id="{E1920E3A-BE57-4E67-9468-ABDD0300D0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64934" y="1233702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13B7E21-9AB2-45D8-8DE3-4C8FD3DE089A}"/>
              </a:ext>
            </a:extLst>
          </p:cNvPr>
          <p:cNvSpPr txBox="1"/>
          <p:nvPr/>
        </p:nvSpPr>
        <p:spPr>
          <a:xfrm>
            <a:off x="5173312" y="2604946"/>
            <a:ext cx="184537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rgbClr val="00B0F0"/>
                </a:solidFill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YES</a:t>
            </a:r>
            <a:r>
              <a:rPr lang="de-DE" sz="5400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49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0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Programming paradigms are a way to classify programming languages based on their features. Languages can be classified into multiple paradigms.</a:t>
            </a:r>
          </a:p>
          <a:p>
            <a:pPr marL="0" indent="0" algn="ctr">
              <a:buNone/>
            </a:pPr>
            <a:endParaRPr lang="en-US" sz="1100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sz="1100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sz="1100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sz="1100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sz="1100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sz="1100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- https://en.wikipedia.org/wiki/Programming_paradigm</a:t>
            </a: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1" name="Graphic 10" descr="Open quotation mark">
            <a:extLst>
              <a:ext uri="{FF2B5EF4-FFF2-40B4-BE49-F238E27FC236}">
                <a16:creationId xmlns:a16="http://schemas.microsoft.com/office/drawing/2014/main" id="{491F55A9-A07B-4F3E-961B-2DDF6EBB9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0157" y="2145891"/>
            <a:ext cx="914400" cy="914400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57FAC045-D724-4C87-91D0-E2AAEEFAA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94" y="38120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1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81C0E6-AF1C-4727-AEE3-B1B2A301CB1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DB32A233-299A-443F-AF46-7A3F6749A515}"/>
              </a:ext>
            </a:extLst>
          </p:cNvPr>
          <p:cNvSpPr txBox="1">
            <a:spLocks/>
          </p:cNvSpPr>
          <p:nvPr/>
        </p:nvSpPr>
        <p:spPr>
          <a:xfrm>
            <a:off x="525154" y="1293315"/>
            <a:ext cx="11073946" cy="494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207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66813" indent="-2524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11313" indent="-239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pPr marL="0" indent="0" algn="ctr">
              <a:buNone/>
            </a:pPr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State combined with state-modifying functions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Encapsulation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Inheritance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r>
              <a:rPr lang="en-US" dirty="0">
                <a:latin typeface="Noto Mono" panose="020B0609030804020204" pitchFamily="49" charset="0"/>
                <a:ea typeface="Noto Mono" panose="020B0609030804020204" pitchFamily="49" charset="0"/>
                <a:cs typeface="Noto Mono" panose="020B0609030804020204" pitchFamily="49" charset="0"/>
              </a:rPr>
              <a:t>Composition</a:t>
            </a: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  <a:p>
            <a:endParaRPr lang="en-US" dirty="0">
              <a:latin typeface="Noto Mono" panose="020B0609030804020204" pitchFamily="49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5" name="Graphic 4" descr="Ruble">
            <a:extLst>
              <a:ext uri="{FF2B5EF4-FFF2-40B4-BE49-F238E27FC236}">
                <a16:creationId xmlns:a16="http://schemas.microsoft.com/office/drawing/2014/main" id="{302CEB7E-C601-4234-AD28-D51EA34FC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9103" y="1302914"/>
            <a:ext cx="914400" cy="914400"/>
          </a:xfrm>
          <a:prstGeom prst="rect">
            <a:avLst/>
          </a:prstGeom>
        </p:spPr>
      </p:pic>
      <p:pic>
        <p:nvPicPr>
          <p:cNvPr id="7" name="Graphic 6" descr="Fishbowl">
            <a:extLst>
              <a:ext uri="{FF2B5EF4-FFF2-40B4-BE49-F238E27FC236}">
                <a16:creationId xmlns:a16="http://schemas.microsoft.com/office/drawing/2014/main" id="{DDC190AF-E6A8-4B6F-8FAC-43DA440F4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0784" y="1293315"/>
            <a:ext cx="914400" cy="914400"/>
          </a:xfrm>
          <a:prstGeom prst="rect">
            <a:avLst/>
          </a:prstGeom>
        </p:spPr>
      </p:pic>
      <p:pic>
        <p:nvPicPr>
          <p:cNvPr id="10" name="Graphic 9" descr="Hamster">
            <a:extLst>
              <a:ext uri="{FF2B5EF4-FFF2-40B4-BE49-F238E27FC236}">
                <a16:creationId xmlns:a16="http://schemas.microsoft.com/office/drawing/2014/main" id="{C3DF4669-184A-4A19-9FC0-A124DA92A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6991" y="1302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9">
      <a:dk1>
        <a:sysClr val="windowText" lastClr="000000"/>
      </a:dk1>
      <a:lt1>
        <a:sysClr val="window" lastClr="FFFFFF"/>
      </a:lt1>
      <a:dk2>
        <a:srgbClr val="262626"/>
      </a:dk2>
      <a:lt2>
        <a:srgbClr val="E6E6E6"/>
      </a:lt2>
      <a:accent1>
        <a:srgbClr val="A6A6A6"/>
      </a:accent1>
      <a:accent2>
        <a:srgbClr val="004380"/>
      </a:accent2>
      <a:accent3>
        <a:srgbClr val="0095DB"/>
      </a:accent3>
      <a:accent4>
        <a:srgbClr val="646464"/>
      </a:accent4>
      <a:accent5>
        <a:srgbClr val="007480"/>
      </a:accent5>
      <a:accent6>
        <a:srgbClr val="B2DAFF"/>
      </a:accent6>
      <a:hlink>
        <a:srgbClr val="004380"/>
      </a:hlink>
      <a:folHlink>
        <a:srgbClr val="A6A6A6"/>
      </a:folHlink>
    </a:clrScheme>
    <a:fontScheme name="Benutzerdefiniert 1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ramundi_Vorlage_final.pptx" id="{CB30F20E-A7D9-485B-9964-5DDEF790FDC9}" vid="{03C2C0FD-DE9D-40E9-AE35-A3B21C7D0B5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258</Words>
  <Application>Microsoft Office PowerPoint</Application>
  <PresentationFormat>Widescreen</PresentationFormat>
  <Paragraphs>158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Roboto Condensed</vt:lpstr>
      <vt:lpstr>Arial</vt:lpstr>
      <vt:lpstr>Calibri</vt:lpstr>
      <vt:lpstr>Noto Mono</vt:lpstr>
      <vt:lpstr>Mistral</vt:lpstr>
      <vt:lpstr>Roboto</vt:lpstr>
      <vt:lpstr>Office</vt:lpstr>
      <vt:lpstr>C# - Get Funky</vt:lpstr>
      <vt:lpstr>AGENDA</vt:lpstr>
      <vt:lpstr>Introduction</vt:lpstr>
      <vt:lpstr>whoami</vt:lpstr>
      <vt:lpstr>Is this for you?</vt:lpstr>
      <vt:lpstr>Is this for you?</vt:lpstr>
      <vt:lpstr>Programming paradigms</vt:lpstr>
      <vt:lpstr>Programming paradigms</vt:lpstr>
      <vt:lpstr>Object Oriented Programming (OOP)</vt:lpstr>
      <vt:lpstr>Functional Programming</vt:lpstr>
      <vt:lpstr>Goals</vt:lpstr>
      <vt:lpstr>Goals</vt:lpstr>
      <vt:lpstr>PowerPoint Presentation</vt:lpstr>
      <vt:lpstr>Why C#?</vt:lpstr>
      <vt:lpstr>Arrow Functions</vt:lpstr>
      <vt:lpstr>Function</vt:lpstr>
      <vt:lpstr>Pure Functions</vt:lpstr>
      <vt:lpstr>Higher Order Functions</vt:lpstr>
      <vt:lpstr>Functional Composition</vt:lpstr>
      <vt:lpstr>Functional Composition</vt:lpstr>
      <vt:lpstr>Optionals</vt:lpstr>
      <vt:lpstr>Optionals</vt:lpstr>
      <vt:lpstr>Expressiveness</vt:lpstr>
      <vt:lpstr>Expressiveness</vt:lpstr>
      <vt:lpstr>Expressiveness</vt:lpstr>
      <vt:lpstr>Lazyness</vt:lpstr>
      <vt:lpstr>Immutability</vt:lpstr>
      <vt:lpstr>Map -&gt; Reduce</vt:lpstr>
      <vt:lpstr>Map -&gt; Reduce</vt:lpstr>
      <vt:lpstr>Map -&gt; Reduce</vt:lpstr>
      <vt:lpstr>Conclusion</vt:lpstr>
      <vt:lpstr>Goals</vt:lpstr>
      <vt:lpstr>Stay funky</vt:lpstr>
    </vt:vector>
  </TitlesOfParts>
  <Company>baramundi software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- Get Funky</dc:title>
  <dc:creator>Felix Sauer</dc:creator>
  <cp:lastModifiedBy>Felix Sauer</cp:lastModifiedBy>
  <cp:revision>42</cp:revision>
  <dcterms:created xsi:type="dcterms:W3CDTF">2020-09-23T06:20:23Z</dcterms:created>
  <dcterms:modified xsi:type="dcterms:W3CDTF">2020-09-26T07:53:03Z</dcterms:modified>
</cp:coreProperties>
</file>