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4" r:id="rId2"/>
  </p:sldMasterIdLst>
  <p:sldIdLst>
    <p:sldId id="279" r:id="rId3"/>
    <p:sldId id="265" r:id="rId4"/>
    <p:sldId id="259" r:id="rId5"/>
    <p:sldId id="266" r:id="rId6"/>
    <p:sldId id="268" r:id="rId7"/>
    <p:sldId id="269" r:id="rId8"/>
    <p:sldId id="263" r:id="rId9"/>
    <p:sldId id="274" r:id="rId10"/>
    <p:sldId id="278" r:id="rId11"/>
    <p:sldId id="277" r:id="rId12"/>
    <p:sldId id="273" r:id="rId13"/>
    <p:sldId id="272" r:id="rId14"/>
    <p:sldId id="271" r:id="rId15"/>
    <p:sldId id="267" r:id="rId16"/>
    <p:sldId id="264" r:id="rId17"/>
    <p:sldId id="270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Kumar" initials="AK" lastIdx="1" clrIdx="0">
    <p:extLst>
      <p:ext uri="{19B8F6BF-5375-455C-9EA6-DF929625EA0E}">
        <p15:presenceInfo xmlns:p15="http://schemas.microsoft.com/office/powerpoint/2012/main" userId="181aa1130a142d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333333"/>
    <a:srgbClr val="4D4D4D"/>
    <a:srgbClr val="5F5F5F"/>
    <a:srgbClr val="25FB2A"/>
    <a:srgbClr val="99FF33"/>
    <a:srgbClr val="232323"/>
    <a:srgbClr val="242424"/>
    <a:srgbClr val="171717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9T20:36:01.38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3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51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0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5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1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8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4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6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9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4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1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CE2B-934D-4D1B-867F-17DAEE36066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6F2B-B33C-4F36-8774-6956B1AC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91" y="1380563"/>
            <a:ext cx="5988528" cy="2601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52391" y="2559055"/>
            <a:ext cx="5988528" cy="9344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Cooper Black" panose="0208090404030B020404" pitchFamily="18" charset="0"/>
              </a:rPr>
              <a:t>Ashish kumar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099656" y="3517490"/>
            <a:ext cx="3992688" cy="487346"/>
          </a:xfrm>
        </p:spPr>
        <p:txBody>
          <a:bodyPr>
            <a:normAutofit fontScale="92500"/>
          </a:bodyPr>
          <a:lstStyle/>
          <a:p>
            <a:r>
              <a:rPr lang="en-US" dirty="0"/>
              <a:t>B-tech 2</a:t>
            </a:r>
            <a:r>
              <a:rPr lang="en-US" baseline="30000" dirty="0"/>
              <a:t>nd</a:t>
            </a:r>
            <a:r>
              <a:rPr lang="en-US" dirty="0"/>
              <a:t> year (2017) (computer science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57B5E-32BB-4C41-BE42-34C236F5D61D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7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build="p"/>
      <p:bldP spid="8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2130" y="2734196"/>
            <a:ext cx="10528092" cy="1862048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115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A S H I S 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7702" y="1198207"/>
            <a:ext cx="671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 IP address : </a:t>
            </a:r>
            <a:r>
              <a:rPr lang="en-US" sz="2400" dirty="0">
                <a:solidFill>
                  <a:srgbClr val="66FF33"/>
                </a:solidFill>
              </a:rPr>
              <a:t>( 192.0.0.0 to 223.255.255.255 )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63311"/>
              </p:ext>
            </p:extLst>
          </p:nvPr>
        </p:nvGraphicFramePr>
        <p:xfrm>
          <a:off x="1916090" y="1882963"/>
          <a:ext cx="8128000" cy="8512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9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12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400" dirty="0"/>
                        <a:t>Host</a:t>
                      </a:r>
                      <a:r>
                        <a:rPr lang="en-US" sz="2400" baseline="0" dirty="0"/>
                        <a:t> bit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47663" y="2863643"/>
            <a:ext cx="8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0                                                                                                   23     24                       31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495" y="3393200"/>
            <a:ext cx="11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Range \:  </a:t>
            </a:r>
            <a:r>
              <a:rPr lang="en-US" sz="2400" dirty="0">
                <a:solidFill>
                  <a:srgbClr val="FF0000"/>
                </a:solidFill>
              </a:rPr>
              <a:t>110</a:t>
            </a:r>
            <a:r>
              <a:rPr lang="en-US" sz="2400" dirty="0"/>
              <a:t>00000.00000000.00000000.00000000  </a:t>
            </a:r>
            <a:r>
              <a:rPr lang="en-US" sz="2400" dirty="0">
                <a:solidFill>
                  <a:srgbClr val="66FF33"/>
                </a:solidFill>
              </a:rPr>
              <a:t>( 192.0.0.0 )</a:t>
            </a:r>
          </a:p>
          <a:p>
            <a:r>
              <a:rPr lang="en-US" sz="2400" dirty="0"/>
              <a:t>End Range   \:  </a:t>
            </a:r>
            <a:r>
              <a:rPr lang="en-US" sz="2400" dirty="0">
                <a:solidFill>
                  <a:srgbClr val="FF0000"/>
                </a:solidFill>
              </a:rPr>
              <a:t>110</a:t>
            </a:r>
            <a:r>
              <a:rPr lang="en-US" sz="2400" dirty="0"/>
              <a:t>11111.11111111.11111111.11111111  </a:t>
            </a:r>
            <a:r>
              <a:rPr lang="en-US" sz="2400" dirty="0">
                <a:solidFill>
                  <a:srgbClr val="66FF33"/>
                </a:solidFill>
              </a:rPr>
              <a:t>( 223.255.255.255 )</a:t>
            </a:r>
            <a:r>
              <a:rPr lang="en-US" sz="2400" dirty="0"/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7079" y="4775213"/>
            <a:ext cx="490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EXECPTIONS IN CLASS A IP ADDRESS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8072" y="2098072"/>
            <a:ext cx="434584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  e   t   w   o   r   k         b   </a:t>
            </a:r>
            <a:r>
              <a:rPr lang="en-US" sz="2400" dirty="0" err="1"/>
              <a:t>i</a:t>
            </a:r>
            <a:r>
              <a:rPr lang="en-US" sz="2400" dirty="0"/>
              <a:t>  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C0D68-1EDF-4FE2-89AB-0562A58A6DA4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7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 build="p"/>
      <p:bldP spid="17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2130" y="2734196"/>
            <a:ext cx="10528092" cy="1862048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115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A S H I S 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4498" y="1234583"/>
            <a:ext cx="678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 IP address : </a:t>
            </a:r>
            <a:r>
              <a:rPr lang="en-US" sz="2400" dirty="0">
                <a:solidFill>
                  <a:srgbClr val="66FF33"/>
                </a:solidFill>
              </a:rPr>
              <a:t>( 224.0.0.0 to 239.255.255.255 )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495" y="1903199"/>
            <a:ext cx="11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Range \:  </a:t>
            </a:r>
            <a:r>
              <a:rPr lang="en-US" sz="2400" dirty="0">
                <a:solidFill>
                  <a:srgbClr val="FF0000"/>
                </a:solidFill>
              </a:rPr>
              <a:t>1110</a:t>
            </a:r>
            <a:r>
              <a:rPr lang="en-US" sz="2400" dirty="0"/>
              <a:t>0000.00000000.00000000.00000000  </a:t>
            </a:r>
            <a:r>
              <a:rPr lang="en-US" sz="2400" dirty="0">
                <a:solidFill>
                  <a:srgbClr val="66FF33"/>
                </a:solidFill>
              </a:rPr>
              <a:t>( 224.0.0.0 )</a:t>
            </a:r>
          </a:p>
          <a:p>
            <a:r>
              <a:rPr lang="en-US" sz="2400" dirty="0"/>
              <a:t>End Range   \:  </a:t>
            </a:r>
            <a:r>
              <a:rPr lang="en-US" sz="2400" dirty="0">
                <a:solidFill>
                  <a:srgbClr val="FF0000"/>
                </a:solidFill>
              </a:rPr>
              <a:t>1110</a:t>
            </a:r>
            <a:r>
              <a:rPr lang="en-US" sz="2400" dirty="0"/>
              <a:t>1111.11111111.11111111.11111111  </a:t>
            </a:r>
            <a:r>
              <a:rPr lang="en-US" sz="2400" dirty="0">
                <a:solidFill>
                  <a:srgbClr val="66FF33"/>
                </a:solidFill>
              </a:rPr>
              <a:t>( 239.255.255.255 )</a:t>
            </a:r>
            <a:r>
              <a:rPr lang="en-US" sz="2400" dirty="0"/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4733" y="2941147"/>
            <a:ext cx="490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EXECPTIONS IN CLASS A IP ADDRESS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5825" y="3837214"/>
            <a:ext cx="10904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FF33"/>
                </a:solidFill>
              </a:rPr>
              <a:t>224.0.0.5   \: </a:t>
            </a:r>
            <a:r>
              <a:rPr lang="en-US" sz="2400" dirty="0"/>
              <a:t> used to send packet in OSPF</a:t>
            </a:r>
          </a:p>
          <a:p>
            <a:r>
              <a:rPr lang="en-US" sz="2400" dirty="0">
                <a:solidFill>
                  <a:srgbClr val="66FF33"/>
                </a:solidFill>
              </a:rPr>
              <a:t>224.0.0.6 </a:t>
            </a:r>
            <a:r>
              <a:rPr lang="en-US" sz="2400" dirty="0"/>
              <a:t>  \:  send routing information to designation router on a network segment.</a:t>
            </a:r>
          </a:p>
          <a:p>
            <a:r>
              <a:rPr lang="en-US" sz="2400" dirty="0">
                <a:solidFill>
                  <a:srgbClr val="66FF33"/>
                </a:solidFill>
              </a:rPr>
              <a:t>224.0.0.9</a:t>
            </a:r>
            <a:r>
              <a:rPr lang="en-US" sz="2400" dirty="0"/>
              <a:t>   \:  used to routing information (RIP).</a:t>
            </a:r>
          </a:p>
          <a:p>
            <a:r>
              <a:rPr lang="en-US" sz="2400" dirty="0">
                <a:solidFill>
                  <a:srgbClr val="66FF33"/>
                </a:solidFill>
              </a:rPr>
              <a:t>224.0.0.10</a:t>
            </a:r>
            <a:r>
              <a:rPr lang="en-US" sz="2400" dirty="0"/>
              <a:t> \: used to send routing information.</a:t>
            </a:r>
          </a:p>
          <a:p>
            <a:r>
              <a:rPr lang="en-US" sz="2400" dirty="0">
                <a:solidFill>
                  <a:srgbClr val="66FF33"/>
                </a:solidFill>
              </a:rPr>
              <a:t>224.0.0.18</a:t>
            </a:r>
            <a:r>
              <a:rPr lang="en-US" sz="2400" dirty="0"/>
              <a:t> \: VRRP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4BFEE-4A9F-4313-A657-040FC3A81618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19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2130" y="2734196"/>
            <a:ext cx="10528092" cy="1862048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115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A S H I S 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4498" y="1234583"/>
            <a:ext cx="678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E IP address : </a:t>
            </a:r>
            <a:r>
              <a:rPr lang="en-US" sz="2400" dirty="0">
                <a:solidFill>
                  <a:srgbClr val="66FF33"/>
                </a:solidFill>
              </a:rPr>
              <a:t>( 240.0.0.0 to 255.255.255.255 )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495" y="1903199"/>
            <a:ext cx="11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Range \:  </a:t>
            </a:r>
            <a:r>
              <a:rPr lang="en-US" sz="2400" dirty="0">
                <a:solidFill>
                  <a:srgbClr val="FF0000"/>
                </a:solidFill>
              </a:rPr>
              <a:t>11110</a:t>
            </a:r>
            <a:r>
              <a:rPr lang="en-US" sz="2400" dirty="0"/>
              <a:t>000.00000000.00000000.00000000  </a:t>
            </a:r>
            <a:r>
              <a:rPr lang="en-US" sz="2400" dirty="0">
                <a:solidFill>
                  <a:srgbClr val="66FF33"/>
                </a:solidFill>
              </a:rPr>
              <a:t>( 240.0.0.0 )</a:t>
            </a:r>
          </a:p>
          <a:p>
            <a:r>
              <a:rPr lang="en-US" sz="2400" dirty="0"/>
              <a:t>End Range   \:  </a:t>
            </a:r>
            <a:r>
              <a:rPr lang="en-US" sz="2400" dirty="0">
                <a:solidFill>
                  <a:srgbClr val="FF0000"/>
                </a:solidFill>
              </a:rPr>
              <a:t>11110</a:t>
            </a:r>
            <a:r>
              <a:rPr lang="en-US" sz="2400" dirty="0"/>
              <a:t>111.11111111.11111111.11111111  </a:t>
            </a:r>
            <a:r>
              <a:rPr lang="en-US" sz="2400" dirty="0">
                <a:solidFill>
                  <a:srgbClr val="66FF33"/>
                </a:solidFill>
              </a:rPr>
              <a:t>( 255.255.255.255 )</a:t>
            </a:r>
            <a:r>
              <a:rPr lang="en-US" sz="2400" dirty="0"/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4733" y="2941147"/>
            <a:ext cx="490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EXECPTIONS IN CLASS A IP ADDRESS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4073" y="4033754"/>
            <a:ext cx="396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FF33"/>
                </a:solidFill>
              </a:rPr>
              <a:t>255.255.255.255</a:t>
            </a:r>
            <a:r>
              <a:rPr lang="en-US" sz="2000" dirty="0"/>
              <a:t>  \:  for broadcast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18A04-6E83-4C88-A250-9D91EC2034B9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82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2130" y="2734196"/>
            <a:ext cx="10528092" cy="1862048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115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A S H I S 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9920" y="1047213"/>
            <a:ext cx="379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and Private IP 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1570" y="2107868"/>
            <a:ext cx="811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6FF33"/>
                </a:solidFill>
              </a:rPr>
              <a:t>Class</a:t>
            </a:r>
          </a:p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C</a:t>
            </a:r>
          </a:p>
          <a:p>
            <a:pPr algn="ctr"/>
            <a:r>
              <a:rPr lang="en-US" sz="2000" dirty="0"/>
              <a:t>D</a:t>
            </a:r>
          </a:p>
          <a:p>
            <a:pPr algn="ctr"/>
            <a:r>
              <a:rPr lang="en-US" sz="2000" dirty="0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2378" y="2107868"/>
            <a:ext cx="1829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6FF33"/>
                </a:solidFill>
              </a:rPr>
              <a:t>Public</a:t>
            </a:r>
          </a:p>
          <a:p>
            <a:pPr algn="ctr"/>
            <a:r>
              <a:rPr lang="en-US" sz="2000" dirty="0"/>
              <a:t>1 to 126</a:t>
            </a:r>
          </a:p>
          <a:p>
            <a:pPr algn="ctr"/>
            <a:r>
              <a:rPr lang="en-US" sz="2000" dirty="0"/>
              <a:t>128 to 191</a:t>
            </a:r>
          </a:p>
          <a:p>
            <a:pPr algn="ctr"/>
            <a:r>
              <a:rPr lang="en-US" sz="2000" dirty="0"/>
              <a:t>192 to 223</a:t>
            </a:r>
          </a:p>
          <a:p>
            <a:pPr algn="ctr"/>
            <a:r>
              <a:rPr lang="en-US" sz="2000" dirty="0"/>
              <a:t>224 to 239</a:t>
            </a:r>
          </a:p>
          <a:p>
            <a:pPr algn="ctr"/>
            <a:r>
              <a:rPr lang="en-US" sz="2000" dirty="0"/>
              <a:t>240 to 255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8038" y="2107868"/>
            <a:ext cx="3799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6FF33"/>
                </a:solidFill>
              </a:rPr>
              <a:t>Private</a:t>
            </a:r>
          </a:p>
          <a:p>
            <a:pPr algn="ctr"/>
            <a:r>
              <a:rPr lang="en-US" sz="2000" dirty="0"/>
              <a:t>10.0.0.0 -10.255.255.255</a:t>
            </a:r>
          </a:p>
          <a:p>
            <a:pPr algn="ctr"/>
            <a:r>
              <a:rPr lang="en-US" sz="2000" dirty="0"/>
              <a:t>172.16.0.0 – 172.31.255.255</a:t>
            </a:r>
          </a:p>
          <a:p>
            <a:pPr algn="ctr"/>
            <a:r>
              <a:rPr lang="en-US" sz="2000" dirty="0"/>
              <a:t>192.168.0.0 – 192.168.255.255</a:t>
            </a:r>
          </a:p>
          <a:p>
            <a:pPr algn="ctr"/>
            <a:r>
              <a:rPr lang="en-US" sz="2000" dirty="0"/>
              <a:t>_ _ _ _</a:t>
            </a:r>
          </a:p>
          <a:p>
            <a:pPr algn="ctr"/>
            <a:r>
              <a:rPr lang="en-US" sz="2000" dirty="0"/>
              <a:t>_ _ _ 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6884" y="4596244"/>
            <a:ext cx="4066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xxxx.0.0.0 for network address .</a:t>
            </a:r>
          </a:p>
          <a:p>
            <a:r>
              <a:rPr lang="en-US" sz="2000" dirty="0"/>
              <a:t>xxxx.255.255.255 for broadcasting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85EFD-84F6-4314-A68C-D64F4A1A8144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3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887" y="2909793"/>
            <a:ext cx="11646764" cy="1862048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115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 A  S  H  I  S  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78979"/>
            <a:ext cx="4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&gt;_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2737" y="978979"/>
            <a:ext cx="145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IP Versions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091234" y="1304817"/>
            <a:ext cx="1" cy="249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53636" y="1554503"/>
            <a:ext cx="34385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53636" y="1554503"/>
            <a:ext cx="0" cy="31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92165" y="1554503"/>
            <a:ext cx="0" cy="31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06920" y="1778448"/>
            <a:ext cx="69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IPv4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702" y="1790796"/>
            <a:ext cx="66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IPv6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F86A78-8FBA-4453-8D37-300D6A237FEE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34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5657" y="2935922"/>
            <a:ext cx="4235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7240" y="3002863"/>
            <a:ext cx="476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|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2B7FE-0B86-41E2-A3D9-8B2FE496F197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62130" y="2734196"/>
            <a:ext cx="10528092" cy="1862048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11500" b="1" dirty="0">
                <a:pattFill prst="pct5">
                  <a:fgClr>
                    <a:srgbClr val="FF0000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A S H I S 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5399F-27FC-429C-ADAF-008AD5B00EC9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48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95" y="1675150"/>
            <a:ext cx="5988528" cy="2601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6"/>
          <p:cNvSpPr txBox="1">
            <a:spLocks/>
          </p:cNvSpPr>
          <p:nvPr/>
        </p:nvSpPr>
        <p:spPr>
          <a:xfrm>
            <a:off x="3152391" y="2559055"/>
            <a:ext cx="5988528" cy="934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Cooper Black" panose="0208090404030B020404" pitchFamily="18" charset="0"/>
              </a:rPr>
              <a:t>Ashish kumar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3452195" y="3397950"/>
            <a:ext cx="5547299" cy="487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B-tech 2</a:t>
            </a:r>
            <a:r>
              <a:rPr lang="en-US" baseline="30000" dirty="0"/>
              <a:t>nd</a:t>
            </a:r>
            <a:r>
              <a:rPr lang="en-US" dirty="0"/>
              <a:t> year (computer science )</a:t>
            </a:r>
          </a:p>
        </p:txBody>
      </p:sp>
    </p:spTree>
    <p:extLst>
      <p:ext uri="{BB962C8B-B14F-4D97-AF65-F5344CB8AC3E}">
        <p14:creationId xmlns:p14="http://schemas.microsoft.com/office/powerpoint/2010/main" val="31246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81547" y="2860512"/>
            <a:ext cx="10028903" cy="1569660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9600" b="1" dirty="0">
                <a:pattFill prst="pct5">
                  <a:fgClr>
                    <a:srgbClr val="5F5F5F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 A  S  H  I  S  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40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</a:t>
            </a:r>
            <a:r>
              <a:rPr lang="en-US" sz="20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7084" y="2968015"/>
            <a:ext cx="1058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</a:rPr>
              <a:t>A unique string of numbers separated by full stops that identifies each computer using the Internet Protocol to communicate over a network.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</a:rPr>
              <a:t>Its provide identity to a network.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7991" y="2438092"/>
            <a:ext cx="621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5FB2A"/>
                </a:solidFill>
              </a:rPr>
              <a:t>What is internet  protocol address ? And  it use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55156"/>
            <a:ext cx="442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FF33"/>
                </a:solidFill>
              </a:rPr>
              <a:t>&gt;_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7991" y="2471564"/>
            <a:ext cx="27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|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BF08D-6597-4F7E-9FDD-DCDDFE4F9A9A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9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9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81547" y="2860512"/>
            <a:ext cx="10028903" cy="1569660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9600" b="1" dirty="0">
                <a:pattFill prst="pct5">
                  <a:fgClr>
                    <a:schemeClr val="bg1">
                      <a:lumMod val="85000"/>
                      <a:lumOff val="15000"/>
                    </a:schemeClr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 A  S  H  I  S  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2" y="523993"/>
            <a:ext cx="720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Address\classification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685" y="1118365"/>
            <a:ext cx="171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 IP Address : 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69430" y="1447323"/>
            <a:ext cx="7942" cy="4413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56445" y="1893194"/>
            <a:ext cx="1803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6659" y="1693139"/>
            <a:ext cx="14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Assignment</a:t>
            </a:r>
          </a:p>
        </p:txBody>
      </p:sp>
      <p:cxnSp>
        <p:nvCxnSpPr>
          <p:cNvPr id="27" name="Straight Connector 26"/>
          <p:cNvCxnSpPr>
            <a:stCxn id="25" idx="2"/>
          </p:cNvCxnSpPr>
          <p:nvPr/>
        </p:nvCxnSpPr>
        <p:spPr>
          <a:xfrm>
            <a:off x="3337002" y="2093249"/>
            <a:ext cx="5805" cy="36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37002" y="2458387"/>
            <a:ext cx="2509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71406" y="2213888"/>
            <a:ext cx="1201216" cy="1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66104" y="2739175"/>
            <a:ext cx="1793384" cy="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4202" y="2556683"/>
            <a:ext cx="118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Versions </a:t>
            </a:r>
          </a:p>
        </p:txBody>
      </p:sp>
      <p:cxnSp>
        <p:nvCxnSpPr>
          <p:cNvPr id="43" name="Straight Connector 42"/>
          <p:cNvCxnSpPr>
            <a:stCxn id="41" idx="2"/>
          </p:cNvCxnSpPr>
          <p:nvPr/>
        </p:nvCxnSpPr>
        <p:spPr>
          <a:xfrm>
            <a:off x="3206314" y="2956793"/>
            <a:ext cx="1581" cy="371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06314" y="3327816"/>
            <a:ext cx="2639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6314" y="3147934"/>
            <a:ext cx="1385269" cy="1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75763" y="3631645"/>
            <a:ext cx="1783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14202" y="3469362"/>
            <a:ext cx="391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Classes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06313" y="4430172"/>
            <a:ext cx="1745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216769" y="4744380"/>
            <a:ext cx="2114311" cy="1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206313" y="5045061"/>
            <a:ext cx="2504939" cy="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206313" y="5310777"/>
            <a:ext cx="2935817" cy="2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216769" y="4112067"/>
            <a:ext cx="1387150" cy="3897"/>
          </a:xfrm>
          <a:prstGeom prst="straightConnector1">
            <a:avLst/>
          </a:prstGeom>
          <a:ln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206313" y="3869472"/>
            <a:ext cx="0" cy="1441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66104" y="5861154"/>
            <a:ext cx="1760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626659" y="5671422"/>
            <a:ext cx="379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and Private IP address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07637" y="2024680"/>
            <a:ext cx="113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Static IP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02437" y="2258708"/>
            <a:ext cx="199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Dynamic IP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522915" y="2949902"/>
            <a:ext cx="69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IPv4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58635" y="3136153"/>
            <a:ext cx="66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IPv6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91583" y="3914160"/>
            <a:ext cx="138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912860" y="4258633"/>
            <a:ext cx="150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294030" y="4559314"/>
            <a:ext cx="146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640186" y="4888511"/>
            <a:ext cx="254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104911" y="5142170"/>
            <a:ext cx="13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0" y="1076613"/>
            <a:ext cx="4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&gt;_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12E5FC-03E8-4F78-8648-D2F61706DCD9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2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41" grpId="0"/>
      <p:bldP spid="56" grpId="0"/>
      <p:bldP spid="88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81547" y="2860512"/>
            <a:ext cx="10028903" cy="1569660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96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 A  S  H  I  S  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98766"/>
            <a:ext cx="4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&gt;_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7895" y="1127479"/>
            <a:ext cx="27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5657" y="1127479"/>
            <a:ext cx="14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Assignment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414834" y="1475089"/>
            <a:ext cx="3362327" cy="587099"/>
            <a:chOff x="4414834" y="1498876"/>
            <a:chExt cx="3362327" cy="587099"/>
          </a:xfrm>
        </p:grpSpPr>
        <p:cxnSp>
          <p:nvCxnSpPr>
            <p:cNvPr id="9" name="Straight Connector 8"/>
            <p:cNvCxnSpPr>
              <a:stCxn id="15" idx="2"/>
            </p:cNvCxnSpPr>
            <p:nvPr/>
          </p:nvCxnSpPr>
          <p:spPr>
            <a:xfrm>
              <a:off x="6095999" y="1498876"/>
              <a:ext cx="0" cy="229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14834" y="1743076"/>
              <a:ext cx="33623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414834" y="1743076"/>
              <a:ext cx="0" cy="342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777161" y="1743076"/>
              <a:ext cx="0" cy="342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939499" y="2015990"/>
            <a:ext cx="113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Static 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05475" y="2015990"/>
            <a:ext cx="199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Dynamic IP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791" y="2926628"/>
            <a:ext cx="160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5FB2A"/>
                </a:solidFill>
              </a:rPr>
              <a:t>Static IP \ 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118" y="3867639"/>
            <a:ext cx="205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5FB2A"/>
                </a:solidFill>
              </a:rPr>
              <a:t>Dynamic IP \ 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37117" y="2926628"/>
            <a:ext cx="977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Static IP address are manually assigned to a computer by an Administrator 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59289" y="3860733"/>
            <a:ext cx="983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Assigned either by the computer interface or host Software itself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DDD118-CC17-4CDC-85E3-4B83561CC2FE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8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81547" y="2860512"/>
            <a:ext cx="10028903" cy="1569660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96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 A  S  H  I  S  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7824" y="1076613"/>
            <a:ext cx="105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76613"/>
            <a:ext cx="4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&gt;_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5997" y="1399029"/>
            <a:ext cx="0" cy="197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61759" y="1596980"/>
            <a:ext cx="5868476" cy="127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61759" y="1596980"/>
            <a:ext cx="0" cy="39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73333" y="1596979"/>
            <a:ext cx="0" cy="39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528893" y="1609680"/>
            <a:ext cx="0" cy="39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97326" y="1603330"/>
            <a:ext cx="0" cy="39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015205" y="1609680"/>
            <a:ext cx="0" cy="39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54579" y="1994557"/>
            <a:ext cx="97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C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02937" y="1974897"/>
            <a:ext cx="100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44401" y="2002575"/>
            <a:ext cx="1052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A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02264" y="1985820"/>
            <a:ext cx="98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B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5807" y="1959392"/>
            <a:ext cx="89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5FB2A"/>
                </a:solidFill>
              </a:rPr>
              <a:t>Class E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9352" y="2872176"/>
            <a:ext cx="454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Minimum range of IP address \  :  </a:t>
            </a:r>
            <a:r>
              <a:rPr lang="en-US" sz="2000" dirty="0">
                <a:solidFill>
                  <a:srgbClr val="FF0000"/>
                </a:solidFill>
              </a:rPr>
              <a:t>0.0.0.0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352" y="3157992"/>
            <a:ext cx="561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Maximum range of IP address \ : </a:t>
            </a:r>
            <a:r>
              <a:rPr lang="en-US" sz="2000" dirty="0">
                <a:solidFill>
                  <a:srgbClr val="FF0000"/>
                </a:solidFill>
              </a:rPr>
              <a:t>255.255.255.255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9567" y="4197246"/>
            <a:ext cx="238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Eg</a:t>
            </a:r>
            <a:r>
              <a:rPr lang="en-US" sz="2000" dirty="0"/>
              <a:t> \:   </a:t>
            </a:r>
            <a:r>
              <a:rPr lang="en-US" sz="2000" dirty="0">
                <a:solidFill>
                  <a:srgbClr val="66FF33"/>
                </a:solidFill>
              </a:rPr>
              <a:t>202.47.116.19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3333" y="4144021"/>
            <a:ext cx="672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Binary equivalent \ :  </a:t>
            </a:r>
            <a:r>
              <a:rPr lang="en-US" sz="2000" dirty="0">
                <a:solidFill>
                  <a:srgbClr val="66FF33"/>
                </a:solidFill>
              </a:rPr>
              <a:t>11001010.00101111.01110100.00010011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352" y="4869261"/>
            <a:ext cx="6228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bit Zero \ :  </a:t>
            </a:r>
            <a:r>
              <a:rPr lang="en-US" sz="2000" dirty="0">
                <a:solidFill>
                  <a:srgbClr val="66FF33"/>
                </a:solidFill>
              </a:rPr>
              <a:t>00000000.00000000.00000000.00000000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28893" y="4869261"/>
            <a:ext cx="405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0.0.0.0                   </a:t>
            </a:r>
            <a:r>
              <a:rPr lang="en-US" sz="2000" dirty="0"/>
              <a:t>(decimal format)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352" y="5236500"/>
            <a:ext cx="6228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bit Zero \ :  </a:t>
            </a:r>
            <a:r>
              <a:rPr lang="en-US" sz="2000" dirty="0">
                <a:solidFill>
                  <a:srgbClr val="66FF33"/>
                </a:solidFill>
              </a:rPr>
              <a:t>11111111.11111111.11111111.11111111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91868" y="5178670"/>
            <a:ext cx="4089902" cy="41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255.255.255.255  </a:t>
            </a:r>
            <a:r>
              <a:rPr lang="en-US" sz="2000" dirty="0"/>
              <a:t>(decimal format)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79DC2F-4671-4957-AF2D-95E66AF17E3E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5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1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1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1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1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2" grpId="0"/>
      <p:bldP spid="43" grpId="0"/>
      <p:bldP spid="44" grpId="0"/>
      <p:bldP spid="45" grpId="0"/>
      <p:bldP spid="47" grpId="0"/>
      <p:bldP spid="48" grpId="0"/>
      <p:bldP spid="51" grpId="0"/>
      <p:bldP spid="52" grpId="0"/>
      <p:bldP spid="53" grpId="0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81547" y="2860512"/>
            <a:ext cx="10028903" cy="1569660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96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 A  S  H  I  S  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606" y="1377796"/>
            <a:ext cx="10840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 A IP address reserve for government.</a:t>
            </a:r>
          </a:p>
          <a:p>
            <a:r>
              <a:rPr lang="en-US" sz="3600" dirty="0"/>
              <a:t>Class B IP address reserve for medium companies.</a:t>
            </a:r>
          </a:p>
          <a:p>
            <a:r>
              <a:rPr lang="en-US" sz="3600" dirty="0"/>
              <a:t>Class C IP address reserve for small companies.</a:t>
            </a:r>
          </a:p>
          <a:p>
            <a:r>
              <a:rPr lang="en-US" sz="3600" dirty="0"/>
              <a:t>Class D IP address reserve for multicasting.</a:t>
            </a:r>
          </a:p>
          <a:p>
            <a:r>
              <a:rPr lang="en-US" sz="3600" dirty="0"/>
              <a:t>Class E IP address reserve for research &amp; future use.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CBB59-DBF7-4A02-BBC1-909EBA835F03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2130" y="2734196"/>
            <a:ext cx="10528092" cy="1862048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115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A S H I S 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859" y="1772394"/>
            <a:ext cx="1049311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66FF33"/>
                </a:solidFill>
              </a:rPr>
              <a:t>Class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A</a:t>
            </a:r>
          </a:p>
          <a:p>
            <a:endParaRPr lang="en-US" sz="2400" dirty="0"/>
          </a:p>
          <a:p>
            <a:r>
              <a:rPr lang="en-US" sz="2400" dirty="0"/>
              <a:t>  B</a:t>
            </a:r>
          </a:p>
          <a:p>
            <a:endParaRPr lang="en-US" sz="2400" dirty="0"/>
          </a:p>
          <a:p>
            <a:r>
              <a:rPr lang="en-US" sz="2400" dirty="0"/>
              <a:t>  C</a:t>
            </a:r>
          </a:p>
          <a:p>
            <a:endParaRPr lang="en-US" sz="2400" dirty="0"/>
          </a:p>
          <a:p>
            <a:r>
              <a:rPr lang="en-US" sz="2400" dirty="0"/>
              <a:t>  D</a:t>
            </a:r>
          </a:p>
          <a:p>
            <a:endParaRPr lang="en-US" sz="2400" dirty="0"/>
          </a:p>
          <a:p>
            <a:r>
              <a:rPr lang="en-US" sz="2400" dirty="0"/>
              <a:t>  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6824" y="1772394"/>
            <a:ext cx="6381727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66FF33"/>
                </a:solidFill>
              </a:rPr>
              <a:t>       Range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0   to  127       ( 0.0.0.0 to 127.255.255.255 )</a:t>
            </a:r>
          </a:p>
          <a:p>
            <a:endParaRPr lang="en-US" sz="2400" dirty="0"/>
          </a:p>
          <a:p>
            <a:r>
              <a:rPr lang="en-US" sz="2400" dirty="0"/>
              <a:t>  128  to  191    ( 128.0.0.0 to 191.255.255.255 )</a:t>
            </a:r>
          </a:p>
          <a:p>
            <a:endParaRPr lang="en-US" sz="2400" dirty="0"/>
          </a:p>
          <a:p>
            <a:r>
              <a:rPr lang="en-US" sz="2400" dirty="0"/>
              <a:t>  192  to  223    ( 192.0.0.0 to 223.255.255.255 )</a:t>
            </a:r>
          </a:p>
          <a:p>
            <a:endParaRPr lang="en-US" sz="2400" dirty="0"/>
          </a:p>
          <a:p>
            <a:r>
              <a:rPr lang="en-US" sz="2400" dirty="0"/>
              <a:t>  224  to  239    ( 224.0.0.0 to 239.255.255.255 )</a:t>
            </a:r>
          </a:p>
          <a:p>
            <a:endParaRPr lang="en-US" sz="2400" dirty="0"/>
          </a:p>
          <a:p>
            <a:r>
              <a:rPr lang="en-US" sz="2400" dirty="0"/>
              <a:t>  240  to  255    ( 240.0.0.0 to 255.255.255.255 )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05F2C-FCC7-4974-B60B-BE8EE36451C8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9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4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9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2130" y="2734196"/>
            <a:ext cx="10528092" cy="1862048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115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A S H I S 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7702" y="1198207"/>
            <a:ext cx="643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A IP address : </a:t>
            </a:r>
            <a:r>
              <a:rPr lang="en-US" sz="2400" dirty="0">
                <a:solidFill>
                  <a:srgbClr val="66FF33"/>
                </a:solidFill>
              </a:rPr>
              <a:t>( 0.0.0.0 to 127.255.255.255 )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47927"/>
              </p:ext>
            </p:extLst>
          </p:nvPr>
        </p:nvGraphicFramePr>
        <p:xfrm>
          <a:off x="1916090" y="1882963"/>
          <a:ext cx="8128000" cy="8512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9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12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400" dirty="0"/>
                        <a:t>Network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55815" y="2123258"/>
            <a:ext cx="4911144" cy="4616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3000"/>
              </a:srgbClr>
            </a:outerShdw>
            <a:reflection endPos="65000" dist="508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   o    s    t          B   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663" y="2863643"/>
            <a:ext cx="825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0                             7    8                                                                                                 31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495" y="3393200"/>
            <a:ext cx="11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Range \: 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0000000.00000000.00000000.00000000  </a:t>
            </a:r>
            <a:r>
              <a:rPr lang="en-US" sz="2400" dirty="0">
                <a:solidFill>
                  <a:srgbClr val="66FF33"/>
                </a:solidFill>
              </a:rPr>
              <a:t>( 0.0.0.0 )</a:t>
            </a:r>
          </a:p>
          <a:p>
            <a:r>
              <a:rPr lang="en-US" sz="2400" dirty="0"/>
              <a:t>End Range   \: 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1111111.11111111.11111111.11111111  </a:t>
            </a:r>
            <a:r>
              <a:rPr lang="en-US" sz="2400" dirty="0">
                <a:solidFill>
                  <a:srgbClr val="66FF33"/>
                </a:solidFill>
              </a:rPr>
              <a:t>( 127.255.255.255 )</a:t>
            </a:r>
            <a:r>
              <a:rPr lang="en-US" sz="2400" dirty="0"/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3932" y="5194241"/>
            <a:ext cx="6800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5FB2A"/>
                </a:solidFill>
              </a:rPr>
              <a:t>0.0.0.0           0.255.255.255        (My side )</a:t>
            </a:r>
          </a:p>
          <a:p>
            <a:r>
              <a:rPr lang="en-US" sz="2400" dirty="0">
                <a:solidFill>
                  <a:srgbClr val="25FB2A"/>
                </a:solidFill>
              </a:rPr>
              <a:t>127.0.0.0       127.255.255.255   (self check for NIC)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7079" y="4775213"/>
            <a:ext cx="490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EXECPTIONS IN CLASS A IP ADDRESS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81A013-04D7-4C45-BCB8-F78606007076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0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  <p:bldP spid="14" grpId="0" build="p"/>
      <p:bldP spid="15" grpId="0" build="p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10407"/>
            <a:chExt cx="12192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0407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0" y="0"/>
                <a:ext cx="12192000" cy="472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054840" y="472440"/>
                <a:ext cx="137160" cy="63855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32737" y="46572"/>
              <a:ext cx="132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@ashish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1960"/>
              <a:ext cx="25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</a:t>
              </a:r>
              <a:r>
                <a:rPr lang="en-US" dirty="0">
                  <a:solidFill>
                    <a:schemeClr val="bg1"/>
                  </a:solidFill>
                  <a:latin typeface="+mj-lt"/>
                </a:rPr>
                <a:t>ternet protocol address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23993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VSGOI:\Ashish\IP Address &gt; </a:t>
            </a:r>
            <a:r>
              <a:rPr lang="en-US" sz="2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2130" y="2734196"/>
            <a:ext cx="10528092" cy="1862048"/>
          </a:xfrm>
          <a:prstGeom prst="rect">
            <a:avLst/>
          </a:prstGeom>
          <a:noFill/>
          <a:effectLst>
            <a:reflection endPos="0" dir="5400000" sy="-100000" algn="bl" rotWithShape="0"/>
            <a:softEdge rad="88900"/>
          </a:effectLst>
        </p:spPr>
        <p:txBody>
          <a:bodyPr wrap="square" lIns="91440" rIns="0">
            <a:spAutoFit/>
          </a:bodyPr>
          <a:lstStyle/>
          <a:p>
            <a:r>
              <a:rPr lang="en-US" sz="11500" b="1" dirty="0">
                <a:pattFill prst="pct5">
                  <a:fgClr>
                    <a:srgbClr val="333333"/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@ A S H I S 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7702" y="1198207"/>
            <a:ext cx="665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B IP address : </a:t>
            </a:r>
            <a:r>
              <a:rPr lang="en-US" sz="2400" dirty="0">
                <a:solidFill>
                  <a:srgbClr val="66FF33"/>
                </a:solidFill>
              </a:rPr>
              <a:t>( 128.0.0.0 to 191.255.255.255 )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38756"/>
              </p:ext>
            </p:extLst>
          </p:nvPr>
        </p:nvGraphicFramePr>
        <p:xfrm>
          <a:off x="1916090" y="1882963"/>
          <a:ext cx="8128000" cy="8512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9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12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10661" y="2123258"/>
            <a:ext cx="2856297" cy="4616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3000"/>
              </a:srgbClr>
            </a:outerShdw>
            <a:reflection endPos="65000" dist="508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  o   s   t        B  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663" y="2863643"/>
            <a:ext cx="851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0                                                            15      16                                                            31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495" y="3393200"/>
            <a:ext cx="11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Range \:  </a:t>
            </a:r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000000.00000000.00000000.00000000  </a:t>
            </a:r>
            <a:r>
              <a:rPr lang="en-US" sz="2400" dirty="0">
                <a:solidFill>
                  <a:srgbClr val="66FF33"/>
                </a:solidFill>
              </a:rPr>
              <a:t>( 128.0.0.0 )</a:t>
            </a:r>
          </a:p>
          <a:p>
            <a:r>
              <a:rPr lang="en-US" sz="2400" dirty="0"/>
              <a:t>End Range   \:  </a:t>
            </a:r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111111.11111111.11111111.11111111  </a:t>
            </a:r>
            <a:r>
              <a:rPr lang="en-US" sz="2400" dirty="0">
                <a:solidFill>
                  <a:srgbClr val="66FF33"/>
                </a:solidFill>
              </a:rPr>
              <a:t>( 191.255.255.255 )</a:t>
            </a:r>
            <a:r>
              <a:rPr lang="en-US" sz="2400" dirty="0"/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57352" y="5185014"/>
            <a:ext cx="680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5FB2A"/>
                </a:solidFill>
              </a:rPr>
              <a:t>169.254.X.X                  reserve for APIPA 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7079" y="4775213"/>
            <a:ext cx="490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EXECPTIONS IN CLASS A IP ADDRESS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4260" y="2123258"/>
            <a:ext cx="248245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Network bit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3430F-B98F-4F4A-BA85-825B22827494}"/>
              </a:ext>
            </a:extLst>
          </p:cNvPr>
          <p:cNvSpPr txBox="1"/>
          <p:nvPr/>
        </p:nvSpPr>
        <p:spPr>
          <a:xfrm>
            <a:off x="11230022" y="6479253"/>
            <a:ext cx="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7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  <p:bldP spid="14" grpId="0" build="p"/>
      <p:bldP spid="15" grpId="0"/>
      <p:bldP spid="17" grpId="0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913</Words>
  <Application>Microsoft Office PowerPoint</Application>
  <PresentationFormat>Widescreen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Bell MT</vt:lpstr>
      <vt:lpstr>Calibri</vt:lpstr>
      <vt:lpstr>Calibri Light</vt:lpstr>
      <vt:lpstr>Cooper Black</vt:lpstr>
      <vt:lpstr>Times New Roman</vt:lpstr>
      <vt:lpstr>Office Theme</vt:lpstr>
      <vt:lpstr>1_Office Theme</vt:lpstr>
      <vt:lpstr>Ashish kumar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</dc:creator>
  <cp:lastModifiedBy>Ashish Kumar</cp:lastModifiedBy>
  <cp:revision>86</cp:revision>
  <dcterms:created xsi:type="dcterms:W3CDTF">2018-03-02T15:00:58Z</dcterms:created>
  <dcterms:modified xsi:type="dcterms:W3CDTF">2020-12-29T15:11:57Z</dcterms:modified>
</cp:coreProperties>
</file>