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2" r:id="rId5"/>
    <p:sldId id="266" r:id="rId6"/>
    <p:sldId id="267" r:id="rId7"/>
    <p:sldId id="269" r:id="rId8"/>
    <p:sldId id="275" r:id="rId9"/>
    <p:sldId id="277" r:id="rId10"/>
    <p:sldId id="278" r:id="rId11"/>
    <p:sldId id="261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62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0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6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11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4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28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7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1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6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8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/>
        </p:nvSpPr>
        <p:spPr>
          <a:xfrm>
            <a:off x="0" y="2799570"/>
            <a:ext cx="12192000" cy="11270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19764" y="2745680"/>
            <a:ext cx="61722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‘</a:t>
            </a:r>
            <a:r>
              <a:rPr lang="ko-KR" altLang="en-US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오늘의 메뉴</a:t>
            </a:r>
            <a:r>
              <a:rPr lang="en-US" altLang="ko-KR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’</a:t>
            </a:r>
            <a:r>
              <a:rPr lang="en-US" altLang="ko-KR" sz="540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/>
            <a:r>
              <a:rPr lang="en-US" altLang="ko-KR" sz="350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Interactive Delivery Chatbot</a:t>
            </a:r>
          </a:p>
        </p:txBody>
      </p:sp>
      <p:sp>
        <p:nvSpPr>
          <p:cNvPr id="26" name="타원 25"/>
          <p:cNvSpPr/>
          <p:nvPr/>
        </p:nvSpPr>
        <p:spPr>
          <a:xfrm>
            <a:off x="2516689" y="1310237"/>
            <a:ext cx="1039264" cy="10392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50" y="1574800"/>
            <a:ext cx="558839" cy="558839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3683688" y="1398068"/>
            <a:ext cx="1669199" cy="35346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발표</a:t>
            </a:r>
            <a:r>
              <a:rPr lang="en-US" altLang="ko-KR" sz="1200" b="1" dirty="0">
                <a:solidFill>
                  <a:prstClr val="white"/>
                </a:solidFill>
              </a:rPr>
              <a:t>&amp;</a:t>
            </a:r>
            <a:r>
              <a:rPr lang="ko-KR" altLang="en-US" sz="1200" b="1" dirty="0">
                <a:solidFill>
                  <a:prstClr val="white"/>
                </a:solidFill>
              </a:rPr>
              <a:t> 시나리오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683688" y="1855347"/>
            <a:ext cx="1669199" cy="3534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이민진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83889" y="1310237"/>
            <a:ext cx="1039264" cy="10392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750" y="1574799"/>
            <a:ext cx="607541" cy="607541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2962459" y="4353437"/>
            <a:ext cx="1039264" cy="10392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>
                <a:solidFill>
                  <a:prstClr val="white"/>
                </a:solidFill>
              </a:rPr>
              <a:t>ㅋ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129458" y="4441268"/>
            <a:ext cx="1634802" cy="35346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CIO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129458" y="4898547"/>
            <a:ext cx="1634802" cy="3534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황재익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023919" y="4353437"/>
            <a:ext cx="1039264" cy="10392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8190918" y="4441268"/>
            <a:ext cx="1541464" cy="35346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R" sz="1200" dirty="0"/>
              <a:t>Technical Support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190918" y="4898547"/>
            <a:ext cx="1541464" cy="3534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최태헌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42" y="4593648"/>
            <a:ext cx="590418" cy="5904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780" y="4593648"/>
            <a:ext cx="590418" cy="590418"/>
          </a:xfrm>
          <a:prstGeom prst="rect">
            <a:avLst/>
          </a:prstGeom>
        </p:spPr>
      </p:pic>
      <p:cxnSp>
        <p:nvCxnSpPr>
          <p:cNvPr id="10" name="구부러진 연결선 9"/>
          <p:cNvCxnSpPr>
            <a:stCxn id="26" idx="2"/>
          </p:cNvCxnSpPr>
          <p:nvPr/>
        </p:nvCxnSpPr>
        <p:spPr>
          <a:xfrm rot="10800000" flipH="1" flipV="1">
            <a:off x="2516688" y="1829869"/>
            <a:ext cx="232113" cy="948328"/>
          </a:xfrm>
          <a:prstGeom prst="curvedConnector4">
            <a:avLst>
              <a:gd name="adj1" fmla="val -98487"/>
              <a:gd name="adj2" fmla="val 7739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51"/>
          <p:cNvCxnSpPr>
            <a:stCxn id="44" idx="1"/>
            <a:endCxn id="11" idx="1"/>
          </p:cNvCxnSpPr>
          <p:nvPr/>
        </p:nvCxnSpPr>
        <p:spPr>
          <a:xfrm rot="16200000" flipV="1">
            <a:off x="2525801" y="3916779"/>
            <a:ext cx="982818" cy="194892"/>
          </a:xfrm>
          <a:prstGeom prst="curvedConnector4">
            <a:avLst>
              <a:gd name="adj1" fmla="val 2721"/>
              <a:gd name="adj2" fmla="val 21729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구부러진 연결선 62"/>
          <p:cNvCxnSpPr>
            <a:stCxn id="40" idx="4"/>
          </p:cNvCxnSpPr>
          <p:nvPr/>
        </p:nvCxnSpPr>
        <p:spPr>
          <a:xfrm rot="5400000">
            <a:off x="7017911" y="2513959"/>
            <a:ext cx="450068" cy="121153"/>
          </a:xfrm>
          <a:prstGeom prst="curvedConnector3">
            <a:avLst>
              <a:gd name="adj1" fmla="val 4999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48" idx="7"/>
          </p:cNvCxnSpPr>
          <p:nvPr/>
        </p:nvCxnSpPr>
        <p:spPr>
          <a:xfrm rot="5400000" flipH="1" flipV="1">
            <a:off x="7902342" y="3935254"/>
            <a:ext cx="579025" cy="5617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6A57100D-B7A9-2141-BC3F-58DA01355B86}"/>
              </a:ext>
            </a:extLst>
          </p:cNvPr>
          <p:cNvSpPr/>
          <p:nvPr/>
        </p:nvSpPr>
        <p:spPr>
          <a:xfrm>
            <a:off x="8063183" y="1401792"/>
            <a:ext cx="1669199" cy="35346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기획안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81F6D196-7CDD-7A47-AE0B-7A3D4F00D81C}"/>
              </a:ext>
            </a:extLst>
          </p:cNvPr>
          <p:cNvSpPr/>
          <p:nvPr/>
        </p:nvSpPr>
        <p:spPr>
          <a:xfrm>
            <a:off x="8063183" y="1859071"/>
            <a:ext cx="1669199" cy="3534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소혜령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72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35">
            <a:extLst>
              <a:ext uri="{FF2B5EF4-FFF2-40B4-BE49-F238E27FC236}">
                <a16:creationId xmlns:a16="http://schemas.microsoft.com/office/drawing/2014/main" id="{78CD001A-6D10-7F41-88E7-F790D5790218}"/>
              </a:ext>
            </a:extLst>
          </p:cNvPr>
          <p:cNvCxnSpPr>
            <a:cxnSpLocks/>
          </p:cNvCxnSpPr>
          <p:nvPr/>
        </p:nvCxnSpPr>
        <p:spPr>
          <a:xfrm>
            <a:off x="5559195" y="747681"/>
            <a:ext cx="0" cy="649014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35">
            <a:extLst>
              <a:ext uri="{FF2B5EF4-FFF2-40B4-BE49-F238E27FC236}">
                <a16:creationId xmlns:a16="http://schemas.microsoft.com/office/drawing/2014/main" id="{B0F24A93-6F48-E041-870F-10149307F1D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611495" y="2225154"/>
            <a:ext cx="937154" cy="125601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5">
            <a:extLst>
              <a:ext uri="{FF2B5EF4-FFF2-40B4-BE49-F238E27FC236}">
                <a16:creationId xmlns:a16="http://schemas.microsoft.com/office/drawing/2014/main" id="{1BEE9F46-DBA0-5440-95FE-91DF29799AF6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5548649" y="3481170"/>
            <a:ext cx="23150" cy="2948483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95A657A-0A8E-4648-BBED-AC949FCC3450}"/>
              </a:ext>
            </a:extLst>
          </p:cNvPr>
          <p:cNvSpPr/>
          <p:nvPr/>
        </p:nvSpPr>
        <p:spPr>
          <a:xfrm>
            <a:off x="323231" y="602020"/>
            <a:ext cx="2729552" cy="48669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Conversation Tree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C2A2E77D-BFC0-9847-8630-9BF025BE993A}"/>
              </a:ext>
            </a:extLst>
          </p:cNvPr>
          <p:cNvSpPr/>
          <p:nvPr/>
        </p:nvSpPr>
        <p:spPr>
          <a:xfrm>
            <a:off x="4603779" y="3481170"/>
            <a:ext cx="1889740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결제가 진행 중입니다</a:t>
            </a:r>
            <a:r>
              <a:rPr lang="en-US" altLang="ko-KR" sz="1000" b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2709B6F-FC80-8D48-A96D-0D3ED870736B}"/>
              </a:ext>
            </a:extLst>
          </p:cNvPr>
          <p:cNvSpPr/>
          <p:nvPr/>
        </p:nvSpPr>
        <p:spPr>
          <a:xfrm>
            <a:off x="4603779" y="3863879"/>
            <a:ext cx="1889740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결제가 완료되었습니다</a:t>
            </a:r>
            <a:r>
              <a:rPr lang="en-US" altLang="ko-KR" sz="1000" b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1860A36-9278-014F-A6ED-94DD20724C3D}"/>
              </a:ext>
            </a:extLst>
          </p:cNvPr>
          <p:cNvSpPr/>
          <p:nvPr/>
        </p:nvSpPr>
        <p:spPr>
          <a:xfrm>
            <a:off x="4603779" y="4246588"/>
            <a:ext cx="1889740" cy="4797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주문하신 </a:t>
            </a:r>
            <a:r>
              <a:rPr lang="en-US" altLang="ko-KR" sz="1000" b="1" dirty="0">
                <a:solidFill>
                  <a:prstClr val="white"/>
                </a:solidFill>
              </a:rPr>
              <a:t>00</a:t>
            </a:r>
            <a:r>
              <a:rPr lang="ko-KR" altLang="en-US" sz="1000" b="1" dirty="0">
                <a:solidFill>
                  <a:prstClr val="white"/>
                </a:solidFill>
              </a:rPr>
              <a:t>의 배달 예상 시간은 </a:t>
            </a:r>
            <a:r>
              <a:rPr lang="en-US" altLang="ko-KR" sz="1000" b="1" dirty="0">
                <a:solidFill>
                  <a:prstClr val="white"/>
                </a:solidFill>
              </a:rPr>
              <a:t>00</a:t>
            </a:r>
            <a:r>
              <a:rPr lang="ko-KR" altLang="en-US" sz="1000" b="1" dirty="0">
                <a:solidFill>
                  <a:prstClr val="white"/>
                </a:solidFill>
              </a:rPr>
              <a:t>입니다</a:t>
            </a:r>
            <a:r>
              <a:rPr lang="en-US" altLang="ko-KR" sz="1000" b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EC93F2B-FE51-E84B-B0A1-046F25A5F84D}"/>
              </a:ext>
            </a:extLst>
          </p:cNvPr>
          <p:cNvSpPr/>
          <p:nvPr/>
        </p:nvSpPr>
        <p:spPr>
          <a:xfrm>
            <a:off x="4603779" y="4829362"/>
            <a:ext cx="1889740" cy="4797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주문하신 </a:t>
            </a:r>
            <a:r>
              <a:rPr lang="en-US" altLang="ko-KR" sz="1000" b="1" dirty="0">
                <a:solidFill>
                  <a:prstClr val="white"/>
                </a:solidFill>
              </a:rPr>
              <a:t>00</a:t>
            </a:r>
            <a:r>
              <a:rPr lang="ko-KR" altLang="en-US" sz="1000" b="1" dirty="0">
                <a:solidFill>
                  <a:prstClr val="white"/>
                </a:solidFill>
              </a:rPr>
              <a:t>의 배달 예상 시간은 </a:t>
            </a:r>
            <a:r>
              <a:rPr lang="en-US" altLang="ko-KR" sz="1000" b="1" dirty="0">
                <a:solidFill>
                  <a:prstClr val="white"/>
                </a:solidFill>
              </a:rPr>
              <a:t>00</a:t>
            </a:r>
            <a:r>
              <a:rPr lang="ko-KR" altLang="en-US" sz="1000" b="1" dirty="0">
                <a:solidFill>
                  <a:prstClr val="white"/>
                </a:solidFill>
              </a:rPr>
              <a:t>입니다</a:t>
            </a:r>
            <a:r>
              <a:rPr lang="en-US" altLang="ko-KR" sz="1000" b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1466945-E4A9-D248-B01E-1F9F53FC5530}"/>
              </a:ext>
            </a:extLst>
          </p:cNvPr>
          <p:cNvSpPr/>
          <p:nvPr/>
        </p:nvSpPr>
        <p:spPr>
          <a:xfrm>
            <a:off x="4611495" y="5385814"/>
            <a:ext cx="1889740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이벤트 이미지</a:t>
            </a:r>
            <a:r>
              <a:rPr lang="en-US" altLang="ko-KR" sz="1000" b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BAA25D31-3AD8-0C4C-BE5F-414082E4812A}"/>
              </a:ext>
            </a:extLst>
          </p:cNvPr>
          <p:cNvSpPr/>
          <p:nvPr/>
        </p:nvSpPr>
        <p:spPr>
          <a:xfrm>
            <a:off x="4147228" y="5777235"/>
            <a:ext cx="2818273" cy="3661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오늘의 메뉴를 사용해 주셔서 감사합니다</a:t>
            </a:r>
            <a:r>
              <a:rPr lang="en-US" altLang="ko-KR" sz="1000" b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61BEFC86-99CE-5149-AFEC-47D79D0BB800}"/>
              </a:ext>
            </a:extLst>
          </p:cNvPr>
          <p:cNvSpPr/>
          <p:nvPr/>
        </p:nvSpPr>
        <p:spPr>
          <a:xfrm>
            <a:off x="4878720" y="6309950"/>
            <a:ext cx="1355290" cy="4323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완료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61E76E9-B6AA-BE44-9818-D56409AA5347}"/>
              </a:ext>
            </a:extLst>
          </p:cNvPr>
          <p:cNvSpPr/>
          <p:nvPr/>
        </p:nvSpPr>
        <p:spPr>
          <a:xfrm>
            <a:off x="4399909" y="1096070"/>
            <a:ext cx="2110222" cy="4426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00,</a:t>
            </a:r>
            <a:r>
              <a:rPr lang="ko-KR" altLang="en-US" sz="1000" b="1" dirty="0">
                <a:solidFill>
                  <a:prstClr val="white"/>
                </a:solidFill>
              </a:rPr>
              <a:t> </a:t>
            </a:r>
            <a:r>
              <a:rPr lang="en-US" altLang="ko-KR" sz="1000" b="1" dirty="0">
                <a:solidFill>
                  <a:prstClr val="white"/>
                </a:solidFill>
              </a:rPr>
              <a:t>0</a:t>
            </a:r>
            <a:r>
              <a:rPr lang="ko-KR" altLang="en-US" sz="1000" b="1" dirty="0">
                <a:solidFill>
                  <a:prstClr val="white"/>
                </a:solidFill>
              </a:rPr>
              <a:t>개 </a:t>
            </a:r>
            <a:r>
              <a:rPr lang="en-US" altLang="ko-KR" sz="1000" b="1" dirty="0">
                <a:solidFill>
                  <a:prstClr val="white"/>
                </a:solidFill>
              </a:rPr>
              <a:t>0000</a:t>
            </a:r>
            <a:r>
              <a:rPr lang="ko-KR" altLang="en-US" sz="1000" b="1" dirty="0">
                <a:solidFill>
                  <a:prstClr val="white"/>
                </a:solidFill>
              </a:rPr>
              <a:t>원 입니다</a:t>
            </a:r>
            <a:r>
              <a:rPr lang="en-US" altLang="ko-KR" sz="1000" b="1" dirty="0">
                <a:solidFill>
                  <a:prstClr val="white"/>
                </a:solidFill>
              </a:rPr>
              <a:t>.</a:t>
            </a:r>
          </a:p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결제 방법을 선택해 주십시오</a:t>
            </a:r>
            <a:r>
              <a:rPr lang="en-US" altLang="ko-KR" sz="1000" b="1" dirty="0">
                <a:solidFill>
                  <a:prstClr val="white"/>
                </a:solidFill>
              </a:rPr>
              <a:t>..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DF1B6B6D-2EDD-8541-9F99-89A60D9D59C0}"/>
              </a:ext>
            </a:extLst>
          </p:cNvPr>
          <p:cNvSpPr/>
          <p:nvPr/>
        </p:nvSpPr>
        <p:spPr>
          <a:xfrm>
            <a:off x="4878720" y="548790"/>
            <a:ext cx="1355290" cy="4323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결제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1D1DC39B-9F8E-9841-A2B7-5CFEED38C2B0}"/>
              </a:ext>
            </a:extLst>
          </p:cNvPr>
          <p:cNvSpPr/>
          <p:nvPr/>
        </p:nvSpPr>
        <p:spPr>
          <a:xfrm>
            <a:off x="4156124" y="1642100"/>
            <a:ext cx="1055111" cy="2213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모바일</a:t>
            </a:r>
            <a:endParaRPr lang="en-US" altLang="ko-KR" sz="10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38160CD6-D050-A841-B3A7-3B2CBBB485E9}"/>
              </a:ext>
            </a:extLst>
          </p:cNvPr>
          <p:cNvSpPr/>
          <p:nvPr/>
        </p:nvSpPr>
        <p:spPr>
          <a:xfrm>
            <a:off x="5293881" y="1653670"/>
            <a:ext cx="539132" cy="2213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카드</a:t>
            </a:r>
            <a:endParaRPr lang="en-US" altLang="ko-KR" sz="1000" b="1" dirty="0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184D2EED-7365-2E41-95FA-ED6F32419B46}"/>
              </a:ext>
            </a:extLst>
          </p:cNvPr>
          <p:cNvSpPr/>
          <p:nvPr/>
        </p:nvSpPr>
        <p:spPr>
          <a:xfrm>
            <a:off x="5915659" y="1653670"/>
            <a:ext cx="848198" cy="2213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Pay</a:t>
            </a:r>
            <a:r>
              <a:rPr lang="ko-KR" altLang="en-US" sz="1000" b="1" dirty="0">
                <a:solidFill>
                  <a:prstClr val="white"/>
                </a:solidFill>
              </a:rPr>
              <a:t> </a:t>
            </a:r>
            <a:r>
              <a:rPr lang="ko-KR" altLang="en-US" sz="1000" b="1" dirty="0" err="1">
                <a:solidFill>
                  <a:prstClr val="white"/>
                </a:solidFill>
              </a:rPr>
              <a:t>어플</a:t>
            </a:r>
            <a:endParaRPr lang="en-US" altLang="ko-KR" sz="1000" b="1" dirty="0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DA9A70B9-FE24-6748-982F-E628F46537C7}"/>
              </a:ext>
            </a:extLst>
          </p:cNvPr>
          <p:cNvSpPr/>
          <p:nvPr/>
        </p:nvSpPr>
        <p:spPr>
          <a:xfrm>
            <a:off x="3658909" y="2053785"/>
            <a:ext cx="1889740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모바일 </a:t>
            </a:r>
            <a:r>
              <a:rPr lang="en-US" altLang="ko-KR" sz="1000" b="1" dirty="0">
                <a:solidFill>
                  <a:schemeClr val="tx1"/>
                </a:solidFill>
              </a:rPr>
              <a:t>or </a:t>
            </a:r>
            <a:r>
              <a:rPr lang="ko-KR" altLang="en-US" sz="1000" b="1" dirty="0">
                <a:solidFill>
                  <a:schemeClr val="tx1"/>
                </a:solidFill>
              </a:rPr>
              <a:t>카드 </a:t>
            </a:r>
            <a:r>
              <a:rPr lang="en-US" altLang="ko-KR" sz="1000" b="1" dirty="0">
                <a:solidFill>
                  <a:schemeClr val="tx1"/>
                </a:solidFill>
              </a:rPr>
              <a:t>or pay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어플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9A17346-2176-F44A-B292-A61867957D7F}"/>
              </a:ext>
            </a:extLst>
          </p:cNvPr>
          <p:cNvSpPr/>
          <p:nvPr/>
        </p:nvSpPr>
        <p:spPr>
          <a:xfrm>
            <a:off x="5818987" y="2053785"/>
            <a:ext cx="1889740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다른 결제 방식은 없어</a:t>
            </a:r>
            <a:r>
              <a:rPr lang="en-US" altLang="ko-KR" sz="10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3190E8F-1CDA-3C41-8CC3-1689EA05228F}"/>
              </a:ext>
            </a:extLst>
          </p:cNvPr>
          <p:cNvSpPr/>
          <p:nvPr/>
        </p:nvSpPr>
        <p:spPr>
          <a:xfrm>
            <a:off x="5833013" y="2474620"/>
            <a:ext cx="3600354" cy="3822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00</a:t>
            </a:r>
            <a:r>
              <a:rPr lang="ko-KR" altLang="en-US" sz="1000" b="1" dirty="0">
                <a:solidFill>
                  <a:prstClr val="white"/>
                </a:solidFill>
              </a:rPr>
              <a:t> 고객님 죄송합니다</a:t>
            </a:r>
            <a:r>
              <a:rPr lang="en-US" altLang="ko-KR" sz="1000" b="1" dirty="0">
                <a:solidFill>
                  <a:prstClr val="white"/>
                </a:solidFill>
              </a:rPr>
              <a:t>.</a:t>
            </a:r>
            <a:r>
              <a:rPr lang="ko-KR" altLang="en-US" sz="1000" b="1" dirty="0">
                <a:solidFill>
                  <a:prstClr val="white"/>
                </a:solidFill>
              </a:rPr>
              <a:t> 현제 오늘의 메뉴는 결제 방식으로 모바일</a:t>
            </a:r>
            <a:r>
              <a:rPr lang="en-US" altLang="ko-KR" sz="1000" b="1" dirty="0">
                <a:solidFill>
                  <a:prstClr val="white"/>
                </a:solidFill>
              </a:rPr>
              <a:t>,</a:t>
            </a:r>
            <a:r>
              <a:rPr lang="ko-KR" altLang="en-US" sz="1000" b="1" dirty="0">
                <a:solidFill>
                  <a:prstClr val="white"/>
                </a:solidFill>
              </a:rPr>
              <a:t> 카드</a:t>
            </a:r>
            <a:r>
              <a:rPr lang="en-US" altLang="ko-KR" sz="1000" b="1" dirty="0">
                <a:solidFill>
                  <a:prstClr val="white"/>
                </a:solidFill>
              </a:rPr>
              <a:t>,</a:t>
            </a:r>
            <a:r>
              <a:rPr lang="ko-KR" altLang="en-US" sz="1000" b="1" dirty="0">
                <a:solidFill>
                  <a:prstClr val="white"/>
                </a:solidFill>
              </a:rPr>
              <a:t> </a:t>
            </a:r>
            <a:r>
              <a:rPr lang="en-US" altLang="ko-KR" sz="1000" b="1" dirty="0">
                <a:solidFill>
                  <a:prstClr val="white"/>
                </a:solidFill>
              </a:rPr>
              <a:t>pay</a:t>
            </a:r>
            <a:r>
              <a:rPr lang="ko-KR" altLang="en-US" sz="1000" b="1" dirty="0" err="1">
                <a:solidFill>
                  <a:prstClr val="white"/>
                </a:solidFill>
              </a:rPr>
              <a:t>어플을</a:t>
            </a:r>
            <a:r>
              <a:rPr lang="ko-KR" altLang="en-US" sz="1000" b="1" dirty="0">
                <a:solidFill>
                  <a:prstClr val="white"/>
                </a:solidFill>
              </a:rPr>
              <a:t> 제공하고 있습니다</a:t>
            </a:r>
            <a:r>
              <a:rPr lang="en-US" altLang="ko-KR" sz="1000" b="1" dirty="0">
                <a:solidFill>
                  <a:prstClr val="white"/>
                </a:solidFill>
              </a:rPr>
              <a:t>.</a:t>
            </a:r>
          </a:p>
        </p:txBody>
      </p:sp>
      <p:cxnSp>
        <p:nvCxnSpPr>
          <p:cNvPr id="26" name="직선 연결선 35">
            <a:extLst>
              <a:ext uri="{FF2B5EF4-FFF2-40B4-BE49-F238E27FC236}">
                <a16:creationId xmlns:a16="http://schemas.microsoft.com/office/drawing/2014/main" id="{75595125-8570-9248-BBB6-01711973B7AA}"/>
              </a:ext>
            </a:extLst>
          </p:cNvPr>
          <p:cNvCxnSpPr>
            <a:cxnSpLocks/>
          </p:cNvCxnSpPr>
          <p:nvPr/>
        </p:nvCxnSpPr>
        <p:spPr>
          <a:xfrm flipH="1">
            <a:off x="5559337" y="3013137"/>
            <a:ext cx="547351" cy="50484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8873CB63-CD96-B74C-B482-9F43DCE260CB}"/>
              </a:ext>
            </a:extLst>
          </p:cNvPr>
          <p:cNvSpPr/>
          <p:nvPr/>
        </p:nvSpPr>
        <p:spPr>
          <a:xfrm>
            <a:off x="5833013" y="2937108"/>
            <a:ext cx="1889740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모바일 </a:t>
            </a:r>
            <a:r>
              <a:rPr lang="en-US" altLang="ko-KR" sz="1000" b="1" dirty="0">
                <a:solidFill>
                  <a:schemeClr val="tx1"/>
                </a:solidFill>
              </a:rPr>
              <a:t>or </a:t>
            </a:r>
            <a:r>
              <a:rPr lang="ko-KR" altLang="en-US" sz="1000" b="1" dirty="0">
                <a:solidFill>
                  <a:schemeClr val="tx1"/>
                </a:solidFill>
              </a:rPr>
              <a:t>카드 </a:t>
            </a:r>
            <a:r>
              <a:rPr lang="en-US" altLang="ko-KR" sz="1000" b="1" dirty="0">
                <a:solidFill>
                  <a:schemeClr val="tx1"/>
                </a:solidFill>
              </a:rPr>
              <a:t>or pay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어플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직선 연결선 35">
            <a:extLst>
              <a:ext uri="{FF2B5EF4-FFF2-40B4-BE49-F238E27FC236}">
                <a16:creationId xmlns:a16="http://schemas.microsoft.com/office/drawing/2014/main" id="{CFF56B31-F98A-7A41-9712-2BA159FF53F2}"/>
              </a:ext>
            </a:extLst>
          </p:cNvPr>
          <p:cNvCxnSpPr>
            <a:cxnSpLocks/>
          </p:cNvCxnSpPr>
          <p:nvPr/>
        </p:nvCxnSpPr>
        <p:spPr>
          <a:xfrm flipV="1">
            <a:off x="6441523" y="4010863"/>
            <a:ext cx="0" cy="183775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35">
            <a:extLst>
              <a:ext uri="{FF2B5EF4-FFF2-40B4-BE49-F238E27FC236}">
                <a16:creationId xmlns:a16="http://schemas.microsoft.com/office/drawing/2014/main" id="{4CD266DF-568D-4A45-8EC3-F0FE105BAB95}"/>
              </a:ext>
            </a:extLst>
          </p:cNvPr>
          <p:cNvCxnSpPr>
            <a:cxnSpLocks/>
          </p:cNvCxnSpPr>
          <p:nvPr/>
        </p:nvCxnSpPr>
        <p:spPr>
          <a:xfrm>
            <a:off x="6441523" y="5841760"/>
            <a:ext cx="5288755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35">
            <a:extLst>
              <a:ext uri="{FF2B5EF4-FFF2-40B4-BE49-F238E27FC236}">
                <a16:creationId xmlns:a16="http://schemas.microsoft.com/office/drawing/2014/main" id="{C3F71334-E766-BE49-826A-76E8C8F1199D}"/>
              </a:ext>
            </a:extLst>
          </p:cNvPr>
          <p:cNvCxnSpPr/>
          <p:nvPr/>
        </p:nvCxnSpPr>
        <p:spPr>
          <a:xfrm>
            <a:off x="1320570" y="4269044"/>
            <a:ext cx="4625010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47AD447A-9FF3-5E4F-B34D-A0238715051E}"/>
              </a:ext>
            </a:extLst>
          </p:cNvPr>
          <p:cNvSpPr/>
          <p:nvPr/>
        </p:nvSpPr>
        <p:spPr>
          <a:xfrm>
            <a:off x="10797414" y="5361195"/>
            <a:ext cx="961133" cy="96113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722D3058-AFD5-3949-B976-EA233FD3B1D1}"/>
              </a:ext>
            </a:extLst>
          </p:cNvPr>
          <p:cNvSpPr/>
          <p:nvPr/>
        </p:nvSpPr>
        <p:spPr>
          <a:xfrm>
            <a:off x="7655786" y="5361196"/>
            <a:ext cx="961133" cy="96113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6E837FD6-A76C-5849-BCFA-C872499DE1E9}"/>
              </a:ext>
            </a:extLst>
          </p:cNvPr>
          <p:cNvSpPr/>
          <p:nvPr/>
        </p:nvSpPr>
        <p:spPr>
          <a:xfrm>
            <a:off x="5945580" y="3771071"/>
            <a:ext cx="961133" cy="96113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DA5AD5DA-DE77-9E43-9A8B-9C4609D69D03}"/>
              </a:ext>
            </a:extLst>
          </p:cNvPr>
          <p:cNvSpPr/>
          <p:nvPr/>
        </p:nvSpPr>
        <p:spPr>
          <a:xfrm>
            <a:off x="2723789" y="3750281"/>
            <a:ext cx="961133" cy="96113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BA55C41-F8E7-D248-ADB5-B29BEFDB4F49}"/>
              </a:ext>
            </a:extLst>
          </p:cNvPr>
          <p:cNvSpPr/>
          <p:nvPr/>
        </p:nvSpPr>
        <p:spPr>
          <a:xfrm>
            <a:off x="10664574" y="4027727"/>
            <a:ext cx="1226814" cy="122681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rgbClr val="3A3A3A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EDE22AC-D281-484D-AC94-CBE66F4F6B18}"/>
              </a:ext>
            </a:extLst>
          </p:cNvPr>
          <p:cNvSpPr/>
          <p:nvPr/>
        </p:nvSpPr>
        <p:spPr>
          <a:xfrm>
            <a:off x="9023422" y="4052220"/>
            <a:ext cx="1226814" cy="12268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rgbClr val="3A3A3A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23791" y="2380813"/>
            <a:ext cx="1226814" cy="122681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rgbClr val="3A3A3A"/>
              </a:solidFill>
            </a:endParaRPr>
          </a:p>
        </p:txBody>
      </p:sp>
      <p:sp>
        <p:nvSpPr>
          <p:cNvPr id="100" name="원호 99"/>
          <p:cNvSpPr/>
          <p:nvPr/>
        </p:nvSpPr>
        <p:spPr>
          <a:xfrm>
            <a:off x="884437" y="2454536"/>
            <a:ext cx="1084386" cy="1084386"/>
          </a:xfrm>
          <a:prstGeom prst="arc">
            <a:avLst>
              <a:gd name="adj1" fmla="val 16200000"/>
              <a:gd name="adj2" fmla="val 10498530"/>
            </a:avLst>
          </a:prstGeom>
          <a:noFill/>
          <a:ln w="25400" cap="rnd">
            <a:solidFill>
              <a:srgbClr val="FFC000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2637" y="2789639"/>
            <a:ext cx="1093868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rgbClr val="3A3A3A"/>
                </a:solidFill>
              </a:rPr>
              <a:t>오늘의 메뉴 </a:t>
            </a:r>
            <a:r>
              <a:rPr lang="en-US" altLang="ko-KR" sz="1000" b="1" dirty="0">
                <a:solidFill>
                  <a:srgbClr val="3A3A3A"/>
                </a:solidFill>
              </a:rPr>
              <a:t>ON</a:t>
            </a:r>
          </a:p>
        </p:txBody>
      </p:sp>
      <p:sp>
        <p:nvSpPr>
          <p:cNvPr id="38" name="타원 37"/>
          <p:cNvSpPr/>
          <p:nvPr/>
        </p:nvSpPr>
        <p:spPr>
          <a:xfrm>
            <a:off x="2559266" y="2342693"/>
            <a:ext cx="1226814" cy="122681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26409" y="2800049"/>
            <a:ext cx="1093868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err="1">
                <a:solidFill>
                  <a:srgbClr val="3A3A3A"/>
                </a:solidFill>
              </a:rPr>
              <a:t>인삿말</a:t>
            </a:r>
            <a:r>
              <a:rPr lang="ko-KR" altLang="en-US" sz="1000" b="1" dirty="0">
                <a:solidFill>
                  <a:srgbClr val="3A3A3A"/>
                </a:solidFill>
              </a:rPr>
              <a:t> </a:t>
            </a:r>
            <a:endParaRPr lang="en-US" altLang="ko-KR" sz="1000" b="1" dirty="0">
              <a:solidFill>
                <a:srgbClr val="3A3A3A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160606" y="2354268"/>
            <a:ext cx="1226814" cy="12268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3A3A3A"/>
                </a:solidFill>
              </a:rPr>
              <a:t>메뉴 발화</a:t>
            </a:r>
          </a:p>
        </p:txBody>
      </p:sp>
      <p:sp>
        <p:nvSpPr>
          <p:cNvPr id="42" name="타원 41"/>
          <p:cNvSpPr/>
          <p:nvPr/>
        </p:nvSpPr>
        <p:spPr>
          <a:xfrm>
            <a:off x="5761946" y="2354268"/>
            <a:ext cx="1226814" cy="122681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782474" y="2800049"/>
            <a:ext cx="1180313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rgbClr val="3A3A3A"/>
                </a:solidFill>
              </a:rPr>
              <a:t>음성인식</a:t>
            </a:r>
            <a:endParaRPr lang="en-US" altLang="ko-KR" sz="1000" b="1" dirty="0">
              <a:solidFill>
                <a:srgbClr val="3A3A3A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877570" y="2837282"/>
            <a:ext cx="191547" cy="253211"/>
            <a:chOff x="4371840" y="2318353"/>
            <a:chExt cx="252000" cy="333127"/>
          </a:xfrm>
        </p:grpSpPr>
        <p:sp>
          <p:nvSpPr>
            <p:cNvPr id="78" name="타원 77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405043" y="2318353"/>
              <a:ext cx="199552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271019" y="2844766"/>
            <a:ext cx="191547" cy="253211"/>
            <a:chOff x="4371840" y="2318353"/>
            <a:chExt cx="252000" cy="333127"/>
          </a:xfrm>
        </p:grpSpPr>
        <p:sp>
          <p:nvSpPr>
            <p:cNvPr id="76" name="타원 75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405043" y="2318353"/>
              <a:ext cx="199552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488732" y="2829795"/>
            <a:ext cx="191547" cy="253211"/>
            <a:chOff x="4371840" y="2318353"/>
            <a:chExt cx="252000" cy="333127"/>
          </a:xfrm>
        </p:grpSpPr>
        <p:sp>
          <p:nvSpPr>
            <p:cNvPr id="74" name="타원 73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405043" y="2318353"/>
              <a:ext cx="199552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05268" y="2829795"/>
            <a:ext cx="191547" cy="253211"/>
            <a:chOff x="4371840" y="2318353"/>
            <a:chExt cx="252000" cy="333127"/>
          </a:xfrm>
        </p:grpSpPr>
        <p:sp>
          <p:nvSpPr>
            <p:cNvPr id="72" name="타원 71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405043" y="2318353"/>
              <a:ext cx="199552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80" name="타원 79"/>
          <p:cNvSpPr/>
          <p:nvPr/>
        </p:nvSpPr>
        <p:spPr>
          <a:xfrm>
            <a:off x="7413323" y="2388385"/>
            <a:ext cx="1226814" cy="122681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 rot="5400000">
            <a:off x="7985067" y="3701801"/>
            <a:ext cx="191547" cy="253211"/>
            <a:chOff x="4371840" y="2318354"/>
            <a:chExt cx="252000" cy="333127"/>
          </a:xfrm>
        </p:grpSpPr>
        <p:sp>
          <p:nvSpPr>
            <p:cNvPr id="83" name="타원 82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05047" y="2318354"/>
              <a:ext cx="199552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7523051" y="4403505"/>
            <a:ext cx="1093868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rgbClr val="3A3A3A"/>
                </a:solidFill>
              </a:rPr>
              <a:t>적합한 음식점메뉴판 제공</a:t>
            </a:r>
            <a:endParaRPr lang="en-US" altLang="ko-KR" sz="1000" b="1" dirty="0">
              <a:solidFill>
                <a:srgbClr val="3A3A3A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8825691" y="4444797"/>
            <a:ext cx="191547" cy="253211"/>
            <a:chOff x="4371840" y="2318353"/>
            <a:chExt cx="252000" cy="333127"/>
          </a:xfrm>
        </p:grpSpPr>
        <p:sp>
          <p:nvSpPr>
            <p:cNvPr id="93" name="타원 92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05043" y="2318353"/>
              <a:ext cx="199552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762402" y="1887669"/>
            <a:ext cx="1328455" cy="454674"/>
            <a:chOff x="1979575" y="2984786"/>
            <a:chExt cx="1485118" cy="454674"/>
          </a:xfrm>
          <a:solidFill>
            <a:srgbClr val="FFC000"/>
          </a:solidFill>
        </p:grpSpPr>
        <p:sp>
          <p:nvSpPr>
            <p:cNvPr id="96" name="이등변 삼각형 95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1979575" y="2984786"/>
              <a:ext cx="1485118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prstClr val="white"/>
                  </a:solidFill>
                </a:rPr>
                <a:t>ChayBot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4130886" y="1914403"/>
            <a:ext cx="1310967" cy="450831"/>
            <a:chOff x="2063603" y="2988629"/>
            <a:chExt cx="1310967" cy="45083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6" name="이등변 삼각형 105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주문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47CEF1FE-2081-C744-8754-BBDE303BD778}"/>
              </a:ext>
            </a:extLst>
          </p:cNvPr>
          <p:cNvSpPr/>
          <p:nvPr/>
        </p:nvSpPr>
        <p:spPr>
          <a:xfrm>
            <a:off x="323231" y="602020"/>
            <a:ext cx="2729552" cy="48669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User Journey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CA9807C-0896-1B46-9E0B-F87B215D7B26}"/>
              </a:ext>
            </a:extLst>
          </p:cNvPr>
          <p:cNvSpPr/>
          <p:nvPr/>
        </p:nvSpPr>
        <p:spPr>
          <a:xfrm>
            <a:off x="7457812" y="4052220"/>
            <a:ext cx="1226814" cy="122681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F2109E9-225D-3B45-B316-847974AB7F74}"/>
              </a:ext>
            </a:extLst>
          </p:cNvPr>
          <p:cNvSpPr/>
          <p:nvPr/>
        </p:nvSpPr>
        <p:spPr>
          <a:xfrm>
            <a:off x="7438561" y="2639897"/>
            <a:ext cx="1180313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err="1">
                <a:solidFill>
                  <a:srgbClr val="3A3A3A"/>
                </a:solidFill>
              </a:rPr>
              <a:t>메뉴판</a:t>
            </a:r>
            <a:r>
              <a:rPr lang="ko-KR" altLang="en-US" sz="1000" b="1" dirty="0">
                <a:solidFill>
                  <a:srgbClr val="3A3A3A"/>
                </a:solidFill>
              </a:rPr>
              <a:t> </a:t>
            </a:r>
            <a:r>
              <a:rPr lang="en-US" altLang="ko-KR" sz="1000" b="1" dirty="0" err="1">
                <a:solidFill>
                  <a:srgbClr val="3A3A3A"/>
                </a:solidFill>
              </a:rPr>
              <a:t>Surch</a:t>
            </a:r>
            <a:r>
              <a:rPr lang="en-US" altLang="ko-KR" sz="1000" b="1" dirty="0">
                <a:solidFill>
                  <a:srgbClr val="3A3A3A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3A3A3A"/>
                </a:solidFill>
              </a:rPr>
              <a:t>&amp;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1" dirty="0" err="1">
                <a:solidFill>
                  <a:srgbClr val="3A3A3A"/>
                </a:solidFill>
              </a:rPr>
              <a:t>자연어처리</a:t>
            </a:r>
            <a:endParaRPr lang="en-US" altLang="ko-KR" sz="1000" b="1" dirty="0">
              <a:solidFill>
                <a:srgbClr val="3A3A3A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rgbClr val="3A3A3A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16BCB5B-2F5A-F348-8F37-3AAAC2A4CCDA}"/>
              </a:ext>
            </a:extLst>
          </p:cNvPr>
          <p:cNvSpPr/>
          <p:nvPr/>
        </p:nvSpPr>
        <p:spPr>
          <a:xfrm>
            <a:off x="9076826" y="4482271"/>
            <a:ext cx="1222123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rgbClr val="3A3A3A"/>
                </a:solidFill>
              </a:rPr>
              <a:t>수량 및 가격 확인</a:t>
            </a:r>
            <a:endParaRPr lang="en-US" altLang="ko-KR" sz="1000" b="1" dirty="0">
              <a:solidFill>
                <a:srgbClr val="3A3A3A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94F530C-A703-7440-A866-068EFE0FE83A}"/>
              </a:ext>
            </a:extLst>
          </p:cNvPr>
          <p:cNvGrpSpPr/>
          <p:nvPr/>
        </p:nvGrpSpPr>
        <p:grpSpPr>
          <a:xfrm>
            <a:off x="10408455" y="4422734"/>
            <a:ext cx="191547" cy="253211"/>
            <a:chOff x="4371840" y="2318353"/>
            <a:chExt cx="252000" cy="333127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C2638DA-4921-5D42-856B-C790C24A6A09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6DB95EA-C212-4F4E-A5FD-B846A917D48C}"/>
                </a:ext>
              </a:extLst>
            </p:cNvPr>
            <p:cNvSpPr/>
            <p:nvPr/>
          </p:nvSpPr>
          <p:spPr>
            <a:xfrm>
              <a:off x="4405043" y="2318353"/>
              <a:ext cx="199552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CD4A010-5396-F545-AE98-62585DE12E9B}"/>
              </a:ext>
            </a:extLst>
          </p:cNvPr>
          <p:cNvSpPr/>
          <p:nvPr/>
        </p:nvSpPr>
        <p:spPr>
          <a:xfrm>
            <a:off x="10667709" y="4563943"/>
            <a:ext cx="1222123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rgbClr val="3A3A3A"/>
                </a:solidFill>
              </a:rPr>
              <a:t>주문 완료</a:t>
            </a:r>
            <a:r>
              <a:rPr lang="en-US" altLang="ko-KR" sz="1000" b="1" dirty="0">
                <a:solidFill>
                  <a:srgbClr val="3A3A3A"/>
                </a:solidFill>
              </a:rPr>
              <a:t>!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A307C2B-CCEA-8941-9A99-9D8F07989C75}"/>
              </a:ext>
            </a:extLst>
          </p:cNvPr>
          <p:cNvSpPr/>
          <p:nvPr/>
        </p:nvSpPr>
        <p:spPr>
          <a:xfrm>
            <a:off x="2626409" y="3977541"/>
            <a:ext cx="1180313" cy="49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b="1" dirty="0">
                <a:solidFill>
                  <a:schemeClr val="bg1"/>
                </a:solidFill>
              </a:rPr>
              <a:t>Enter process</a:t>
            </a:r>
          </a:p>
          <a:p>
            <a:pPr algn="ctr">
              <a:lnSpc>
                <a:spcPct val="150000"/>
              </a:lnSpc>
            </a:pPr>
            <a:r>
              <a:rPr lang="ko-KR" altLang="en-US" sz="600" b="1" dirty="0">
                <a:solidFill>
                  <a:schemeClr val="bg1"/>
                </a:solidFill>
              </a:rPr>
              <a:t>캐릭터 이미지</a:t>
            </a:r>
            <a:endParaRPr lang="en-US" altLang="ko-KR" sz="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b="1" dirty="0">
                <a:solidFill>
                  <a:schemeClr val="bg1"/>
                </a:solidFill>
              </a:rPr>
              <a:t>주소 및 연락처 입력</a:t>
            </a:r>
            <a:endParaRPr lang="en-US" altLang="ko-KR" sz="600" b="1" dirty="0">
              <a:solidFill>
                <a:schemeClr val="bg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FDF00E-F5E4-794D-8567-72F9FCEDC5D1}"/>
              </a:ext>
            </a:extLst>
          </p:cNvPr>
          <p:cNvSpPr/>
          <p:nvPr/>
        </p:nvSpPr>
        <p:spPr>
          <a:xfrm>
            <a:off x="5881968" y="3857134"/>
            <a:ext cx="1093868" cy="213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b="1" dirty="0">
                <a:solidFill>
                  <a:schemeClr val="bg1"/>
                </a:solidFill>
              </a:rPr>
              <a:t>except 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89DCAD-8E8D-4C4F-BAF9-0438068FF33F}"/>
              </a:ext>
            </a:extLst>
          </p:cNvPr>
          <p:cNvSpPr/>
          <p:nvPr/>
        </p:nvSpPr>
        <p:spPr>
          <a:xfrm>
            <a:off x="5962065" y="4046373"/>
            <a:ext cx="9589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1.</a:t>
            </a:r>
            <a:r>
              <a:rPr lang="ko-KR" altLang="en-US" sz="600" dirty="0">
                <a:solidFill>
                  <a:schemeClr val="bg1"/>
                </a:solidFill>
              </a:rPr>
              <a:t> 반복 유도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2.</a:t>
            </a:r>
            <a:r>
              <a:rPr lang="ko-KR" altLang="en-US" sz="600" dirty="0">
                <a:solidFill>
                  <a:schemeClr val="bg1"/>
                </a:solidFill>
              </a:rPr>
              <a:t> 단어 단위의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발화 유도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3.</a:t>
            </a:r>
            <a:r>
              <a:rPr lang="ko-KR" altLang="en-US" sz="600" dirty="0">
                <a:solidFill>
                  <a:schemeClr val="bg1"/>
                </a:solidFill>
              </a:rPr>
              <a:t> 발음</a:t>
            </a:r>
            <a:r>
              <a:rPr lang="en-US" altLang="ko-KR" sz="600" dirty="0">
                <a:solidFill>
                  <a:schemeClr val="bg1"/>
                </a:solidFill>
              </a:rPr>
              <a:t>,</a:t>
            </a:r>
            <a:r>
              <a:rPr lang="ko-KR" altLang="en-US" sz="600" dirty="0">
                <a:solidFill>
                  <a:schemeClr val="bg1"/>
                </a:solidFill>
              </a:rPr>
              <a:t> 소음 등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변수에 대한 주의 알림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endParaRPr lang="en" altLang="ko-KR" sz="10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DBB48DD-E8EA-F54E-A46D-17C665076ADF}"/>
              </a:ext>
            </a:extLst>
          </p:cNvPr>
          <p:cNvSpPr/>
          <p:nvPr/>
        </p:nvSpPr>
        <p:spPr>
          <a:xfrm>
            <a:off x="7489908" y="5561834"/>
            <a:ext cx="1304660" cy="628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b="1" dirty="0" err="1">
                <a:solidFill>
                  <a:schemeClr val="bg1"/>
                </a:solidFill>
              </a:rPr>
              <a:t>메뉴판</a:t>
            </a:r>
            <a:r>
              <a:rPr lang="ko-KR" altLang="en-US" sz="600" b="1" dirty="0">
                <a:solidFill>
                  <a:schemeClr val="bg1"/>
                </a:solidFill>
              </a:rPr>
              <a:t> 이미지 제시</a:t>
            </a:r>
            <a:endParaRPr lang="en-US" altLang="ko-KR" sz="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" b="1" dirty="0">
                <a:solidFill>
                  <a:schemeClr val="bg1"/>
                </a:solidFill>
              </a:rPr>
              <a:t>Plan B</a:t>
            </a:r>
            <a:r>
              <a:rPr lang="ko-KR" altLang="en-US" sz="600" b="1" dirty="0">
                <a:solidFill>
                  <a:schemeClr val="bg1"/>
                </a:solidFill>
              </a:rPr>
              <a:t>와 </a:t>
            </a:r>
            <a:r>
              <a:rPr lang="en-US" altLang="ko-KR" sz="600" b="1" dirty="0">
                <a:solidFill>
                  <a:schemeClr val="bg1"/>
                </a:solidFill>
              </a:rPr>
              <a:t>C</a:t>
            </a:r>
          </a:p>
          <a:p>
            <a:pPr algn="ctr">
              <a:lnSpc>
                <a:spcPct val="150000"/>
              </a:lnSpc>
            </a:pPr>
            <a:r>
              <a:rPr lang="en-US" altLang="ko-KR" sz="600" b="1" dirty="0">
                <a:solidFill>
                  <a:schemeClr val="bg1"/>
                </a:solidFill>
              </a:rPr>
              <a:t>C</a:t>
            </a:r>
            <a:r>
              <a:rPr lang="ko-KR" altLang="en-US" sz="600" b="1" dirty="0" err="1">
                <a:solidFill>
                  <a:schemeClr val="bg1"/>
                </a:solidFill>
              </a:rPr>
              <a:t>를</a:t>
            </a:r>
            <a:r>
              <a:rPr lang="ko-KR" altLang="en-US" sz="600" b="1" dirty="0">
                <a:solidFill>
                  <a:schemeClr val="bg1"/>
                </a:solidFill>
              </a:rPr>
              <a:t> 넘어갈 경우</a:t>
            </a:r>
            <a:endParaRPr lang="en-US" altLang="ko-KR" sz="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b="1" dirty="0">
                <a:solidFill>
                  <a:schemeClr val="bg1"/>
                </a:solidFill>
              </a:rPr>
              <a:t>메뉴 발화로 </a:t>
            </a:r>
            <a:r>
              <a:rPr lang="en-US" altLang="ko-KR" sz="600" b="1" dirty="0">
                <a:solidFill>
                  <a:schemeClr val="bg1"/>
                </a:solidFill>
              </a:rPr>
              <a:t>return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9AEA9AA-FC3A-AB43-AC6B-B26EBDE64231}"/>
              </a:ext>
            </a:extLst>
          </p:cNvPr>
          <p:cNvSpPr/>
          <p:nvPr/>
        </p:nvSpPr>
        <p:spPr>
          <a:xfrm>
            <a:off x="10625650" y="5619507"/>
            <a:ext cx="1304660" cy="49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b="1" dirty="0">
                <a:solidFill>
                  <a:schemeClr val="bg1"/>
                </a:solidFill>
              </a:rPr>
              <a:t>End process</a:t>
            </a:r>
          </a:p>
          <a:p>
            <a:pPr algn="ctr">
              <a:lnSpc>
                <a:spcPct val="150000"/>
              </a:lnSpc>
            </a:pPr>
            <a:r>
              <a:rPr lang="ko-KR" altLang="en-US" sz="600" b="1" dirty="0" err="1">
                <a:solidFill>
                  <a:schemeClr val="bg1"/>
                </a:solidFill>
              </a:rPr>
              <a:t>인삿말</a:t>
            </a:r>
            <a:endParaRPr lang="en-US" altLang="ko-KR" sz="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b="1" dirty="0">
                <a:solidFill>
                  <a:schemeClr val="bg1"/>
                </a:solidFill>
              </a:rPr>
              <a:t>행사</a:t>
            </a:r>
            <a:r>
              <a:rPr lang="en-US" altLang="ko-KR" sz="600" b="1" dirty="0">
                <a:solidFill>
                  <a:schemeClr val="bg1"/>
                </a:solidFill>
              </a:rPr>
              <a:t>,</a:t>
            </a:r>
            <a:r>
              <a:rPr lang="ko-KR" altLang="en-US" sz="600" b="1" dirty="0">
                <a:solidFill>
                  <a:schemeClr val="bg1"/>
                </a:solidFill>
              </a:rPr>
              <a:t> 이벤트 정보</a:t>
            </a:r>
            <a:endParaRPr lang="en-US" altLang="ko-KR" sz="600" b="1" dirty="0">
              <a:solidFill>
                <a:schemeClr val="bg1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AC0B1639-9167-E54F-90D8-8DE4CD91E480}"/>
              </a:ext>
            </a:extLst>
          </p:cNvPr>
          <p:cNvSpPr/>
          <p:nvPr/>
        </p:nvSpPr>
        <p:spPr>
          <a:xfrm>
            <a:off x="965300" y="3757874"/>
            <a:ext cx="961133" cy="96113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CCDC381-5D2E-944F-B5BC-F433EC3FC2DC}"/>
              </a:ext>
            </a:extLst>
          </p:cNvPr>
          <p:cNvSpPr/>
          <p:nvPr/>
        </p:nvSpPr>
        <p:spPr>
          <a:xfrm>
            <a:off x="781638" y="3829439"/>
            <a:ext cx="1328455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b="1" dirty="0">
                <a:solidFill>
                  <a:schemeClr val="bg1"/>
                </a:solidFill>
              </a:rPr>
              <a:t>Indent</a:t>
            </a:r>
          </a:p>
          <a:p>
            <a:pPr algn="ctr">
              <a:lnSpc>
                <a:spcPct val="150000"/>
              </a:lnSpc>
            </a:pPr>
            <a:r>
              <a:rPr lang="en-US" altLang="ko-KR" sz="600" b="1" dirty="0">
                <a:solidFill>
                  <a:schemeClr val="bg1"/>
                </a:solidFill>
              </a:rPr>
              <a:t>1.</a:t>
            </a:r>
            <a:r>
              <a:rPr lang="ko-KR" altLang="en-US" sz="600" b="1" dirty="0">
                <a:solidFill>
                  <a:schemeClr val="bg1"/>
                </a:solidFill>
              </a:rPr>
              <a:t> 가게 정보 제시</a:t>
            </a:r>
            <a:endParaRPr lang="en-US" altLang="ko-KR" sz="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" b="1" dirty="0">
                <a:solidFill>
                  <a:schemeClr val="bg1"/>
                </a:solidFill>
              </a:rPr>
              <a:t>2.</a:t>
            </a:r>
            <a:r>
              <a:rPr lang="ko-KR" altLang="en-US" sz="600" b="1" dirty="0">
                <a:solidFill>
                  <a:schemeClr val="bg1"/>
                </a:solidFill>
              </a:rPr>
              <a:t> 메뉴 고르기</a:t>
            </a:r>
            <a:endParaRPr lang="en-US" altLang="ko-KR" sz="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" b="1" dirty="0">
                <a:solidFill>
                  <a:schemeClr val="bg1"/>
                </a:solidFill>
              </a:rPr>
              <a:t>3.</a:t>
            </a:r>
            <a:r>
              <a:rPr lang="ko-KR" altLang="en-US" sz="600" b="1" dirty="0">
                <a:solidFill>
                  <a:schemeClr val="bg1"/>
                </a:solidFill>
              </a:rPr>
              <a:t> </a:t>
            </a:r>
            <a:r>
              <a:rPr lang="ko-KR" altLang="en-US" sz="600" b="1" dirty="0" err="1">
                <a:solidFill>
                  <a:schemeClr val="bg1"/>
                </a:solidFill>
              </a:rPr>
              <a:t>주문정보</a:t>
            </a:r>
            <a:r>
              <a:rPr lang="ko-KR" altLang="en-US" sz="600" b="1" dirty="0">
                <a:solidFill>
                  <a:schemeClr val="bg1"/>
                </a:solidFill>
              </a:rPr>
              <a:t> 확인</a:t>
            </a:r>
            <a:endParaRPr lang="en-US" altLang="ko-KR" sz="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" b="1" dirty="0">
                <a:solidFill>
                  <a:schemeClr val="bg1"/>
                </a:solidFill>
              </a:rPr>
              <a:t>4.</a:t>
            </a:r>
            <a:r>
              <a:rPr lang="ko-KR" altLang="en-US" sz="600" b="1" dirty="0">
                <a:solidFill>
                  <a:schemeClr val="bg1"/>
                </a:solidFill>
              </a:rPr>
              <a:t>주문하기</a:t>
            </a:r>
            <a:endParaRPr lang="en-US" altLang="ko-KR" sz="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rgbClr val="3A3A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3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EA1131-CBC0-3741-AD81-BE25DD2E995C}"/>
              </a:ext>
            </a:extLst>
          </p:cNvPr>
          <p:cNvSpPr/>
          <p:nvPr/>
        </p:nvSpPr>
        <p:spPr>
          <a:xfrm>
            <a:off x="0" y="925976"/>
            <a:ext cx="7650866" cy="48729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900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920EAF-5FC7-994F-AFA6-7854934DC705}"/>
              </a:ext>
            </a:extLst>
          </p:cNvPr>
          <p:cNvSpPr/>
          <p:nvPr/>
        </p:nvSpPr>
        <p:spPr>
          <a:xfrm>
            <a:off x="7836060" y="925976"/>
            <a:ext cx="4355939" cy="48729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F85D8-EDED-A14D-8C55-D0A3E4EED429}"/>
              </a:ext>
            </a:extLst>
          </p:cNvPr>
          <p:cNvSpPr txBox="1"/>
          <p:nvPr/>
        </p:nvSpPr>
        <p:spPr>
          <a:xfrm>
            <a:off x="960699" y="3738623"/>
            <a:ext cx="2349661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900" dirty="0">
                <a:solidFill>
                  <a:prstClr val="white"/>
                </a:solidFill>
              </a:rPr>
              <a:t>검증</a:t>
            </a:r>
            <a:endParaRPr kumimoji="1" lang="ko-KR" altLang="en-US" sz="5900" dirty="0"/>
          </a:p>
        </p:txBody>
      </p:sp>
    </p:spTree>
    <p:extLst>
      <p:ext uri="{BB962C8B-B14F-4D97-AF65-F5344CB8AC3E}">
        <p14:creationId xmlns:p14="http://schemas.microsoft.com/office/powerpoint/2010/main" val="209261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714476" y="3987817"/>
            <a:ext cx="2444727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오늘은 뭐 먹지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배달 음식은 </a:t>
            </a:r>
            <a:r>
              <a:rPr lang="ko-KR" altLang="en-US" sz="1200" dirty="0" err="1">
                <a:solidFill>
                  <a:prstClr val="white">
                    <a:lumMod val="65000"/>
                  </a:prstClr>
                </a:solidFill>
              </a:rPr>
              <a:t>어플이지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</a:rPr>
              <a:t>!</a:t>
            </a: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 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65000"/>
                  </a:prstClr>
                </a:solidFill>
              </a:rPr>
              <a:t>어플아</a:t>
            </a: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 부탁해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</a:rPr>
              <a:t>!</a:t>
            </a:r>
            <a:endParaRPr lang="ko-KR" alt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048797" y="1846853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9900" y="219870"/>
            <a:ext cx="6172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Interactive Delivery Chatbot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021997" y="3283221"/>
            <a:ext cx="1829687" cy="456805"/>
            <a:chOff x="1807292" y="2910669"/>
            <a:chExt cx="1829687" cy="456805"/>
          </a:xfrm>
        </p:grpSpPr>
        <p:sp>
          <p:nvSpPr>
            <p:cNvPr id="14" name="이등변 삼각형 13"/>
            <p:cNvSpPr/>
            <p:nvPr/>
          </p:nvSpPr>
          <p:spPr>
            <a:xfrm>
              <a:off x="2590731" y="2910669"/>
              <a:ext cx="262808" cy="21987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807292" y="2995204"/>
              <a:ext cx="1829687" cy="37227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배고파</a:t>
              </a:r>
              <a:r>
                <a:rPr lang="en-US" altLang="ko-KR" sz="1200" b="1" dirty="0">
                  <a:solidFill>
                    <a:prstClr val="white"/>
                  </a:solidFill>
                </a:rPr>
                <a:t>!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5089540" y="1846853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062740" y="3283221"/>
            <a:ext cx="1829687" cy="456805"/>
            <a:chOff x="1807292" y="2910669"/>
            <a:chExt cx="1829687" cy="456805"/>
          </a:xfrm>
        </p:grpSpPr>
        <p:sp>
          <p:nvSpPr>
            <p:cNvPr id="19" name="이등변 삼각형 18"/>
            <p:cNvSpPr/>
            <p:nvPr/>
          </p:nvSpPr>
          <p:spPr>
            <a:xfrm>
              <a:off x="2590731" y="2910669"/>
              <a:ext cx="262808" cy="21987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807292" y="2995204"/>
              <a:ext cx="1829687" cy="37227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앱으로 주문해볼까</a:t>
              </a:r>
              <a:r>
                <a:rPr lang="en-US" altLang="ko-KR" sz="1200" b="1" dirty="0">
                  <a:solidFill>
                    <a:prstClr val="white"/>
                  </a:solidFill>
                </a:rPr>
                <a:t>?</a:t>
              </a:r>
            </a:p>
          </p:txBody>
        </p:sp>
      </p:grpSp>
      <p:sp>
        <p:nvSpPr>
          <p:cNvPr id="22" name="타원 21"/>
          <p:cNvSpPr/>
          <p:nvPr/>
        </p:nvSpPr>
        <p:spPr>
          <a:xfrm>
            <a:off x="8157081" y="1846313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103483" y="3283221"/>
            <a:ext cx="1829687" cy="456805"/>
            <a:chOff x="1807292" y="2910669"/>
            <a:chExt cx="1829687" cy="456805"/>
          </a:xfrm>
        </p:grpSpPr>
        <p:sp>
          <p:nvSpPr>
            <p:cNvPr id="24" name="이등변 삼각형 23"/>
            <p:cNvSpPr/>
            <p:nvPr/>
          </p:nvSpPr>
          <p:spPr>
            <a:xfrm>
              <a:off x="2590731" y="2910669"/>
              <a:ext cx="262808" cy="21987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807292" y="2995204"/>
              <a:ext cx="1829687" cy="37227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시간</a:t>
              </a:r>
              <a:r>
                <a:rPr lang="en-US" altLang="ko-KR" sz="1200" b="1" dirty="0">
                  <a:solidFill>
                    <a:prstClr val="white"/>
                  </a:solidFill>
                </a:rPr>
                <a:t>,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에너지 증가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83" y="2243822"/>
            <a:ext cx="865792" cy="865792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4755219" y="3971162"/>
            <a:ext cx="2444727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여기도 맛집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!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저기도 맛집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페이지를 넘겨도 끝이 없네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무한 터치의 서막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795962" y="3927280"/>
            <a:ext cx="2444727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시간과 에너지는 이럴 때 쓰라고 있는 게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아닐텐데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다른 방법은 없을까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</a:rPr>
              <a:t>?</a:t>
            </a:r>
            <a:endParaRPr lang="ko-KR" alt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9712" y="5584418"/>
            <a:ext cx="7605620" cy="55399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말 한마디로 모든 과정을 해결할 수 있다면</a:t>
            </a:r>
            <a:r>
              <a:rPr lang="en-US" altLang="ko-KR" sz="2000" b="1" dirty="0">
                <a:solidFill>
                  <a:prstClr val="white"/>
                </a:solidFill>
              </a:rPr>
              <a:t>?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57CED3C4-C6F4-2D4B-928C-58A49014C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2693" y="2149937"/>
            <a:ext cx="1012013" cy="1012013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2B2BA25F-E2C7-D844-9324-33DCE8053A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2226" y="2146191"/>
            <a:ext cx="1113880" cy="111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3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35">
            <a:extLst>
              <a:ext uri="{FF2B5EF4-FFF2-40B4-BE49-F238E27FC236}">
                <a16:creationId xmlns:a16="http://schemas.microsoft.com/office/drawing/2014/main" id="{32294F9A-C097-D545-B9FD-FF2B0197802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309560" y="3536040"/>
            <a:ext cx="6571450" cy="31553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24E2D0F-5469-CF4E-B431-B584680456C4}"/>
              </a:ext>
            </a:extLst>
          </p:cNvPr>
          <p:cNvSpPr/>
          <p:nvPr/>
        </p:nvSpPr>
        <p:spPr>
          <a:xfrm>
            <a:off x="2957051" y="2889948"/>
            <a:ext cx="1355290" cy="135529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오늘은</a:t>
            </a:r>
            <a:r>
              <a:rPr lang="en-US" altLang="ko-KR" sz="1200" b="1" dirty="0">
                <a:solidFill>
                  <a:prstClr val="white"/>
                </a:solidFill>
              </a:rPr>
              <a:t>…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“</a:t>
            </a:r>
            <a:r>
              <a:rPr lang="ko-KR" altLang="en-US" b="1" dirty="0">
                <a:solidFill>
                  <a:prstClr val="white"/>
                </a:solidFill>
              </a:rPr>
              <a:t>짜장면</a:t>
            </a:r>
            <a:r>
              <a:rPr lang="en-US" altLang="ko-KR" b="1" dirty="0">
                <a:solidFill>
                  <a:prstClr val="white"/>
                </a:solidFill>
              </a:rPr>
              <a:t>!”</a:t>
            </a:r>
          </a:p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너로 정했다</a:t>
            </a:r>
            <a:r>
              <a:rPr lang="en-US" altLang="ko-KR" sz="1200" b="1" dirty="0">
                <a:solidFill>
                  <a:prstClr val="white"/>
                </a:solidFill>
              </a:rPr>
              <a:t>.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C88AAD7-E865-684B-825A-531A874C9C56}"/>
              </a:ext>
            </a:extLst>
          </p:cNvPr>
          <p:cNvSpPr/>
          <p:nvPr/>
        </p:nvSpPr>
        <p:spPr>
          <a:xfrm>
            <a:off x="817431" y="2751309"/>
            <a:ext cx="1492129" cy="14921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525B5F5-4FAC-0F43-930B-4F1EF3BBD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08" y="3175899"/>
            <a:ext cx="783389" cy="783389"/>
          </a:xfrm>
          <a:prstGeom prst="rect">
            <a:avLst/>
          </a:prstGeom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A6916598-EA8D-2345-A19D-426D62322953}"/>
              </a:ext>
            </a:extLst>
          </p:cNvPr>
          <p:cNvSpPr/>
          <p:nvPr/>
        </p:nvSpPr>
        <p:spPr>
          <a:xfrm>
            <a:off x="817431" y="1644361"/>
            <a:ext cx="2641956" cy="39775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sz="1400" dirty="0"/>
              <a:t>one stop service system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49439E95-428F-AE40-882C-9EA045010FD2}"/>
              </a:ext>
            </a:extLst>
          </p:cNvPr>
          <p:cNvSpPr/>
          <p:nvPr/>
        </p:nvSpPr>
        <p:spPr>
          <a:xfrm>
            <a:off x="4811674" y="2889948"/>
            <a:ext cx="1355290" cy="135529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중국집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 err="1">
                <a:solidFill>
                  <a:prstClr val="white"/>
                </a:solidFill>
              </a:rPr>
              <a:t>메뉴판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대령이요</a:t>
            </a:r>
            <a:r>
              <a:rPr lang="en-US" altLang="ko-KR" sz="1200" b="1" dirty="0">
                <a:solidFill>
                  <a:prstClr val="white"/>
                </a:solidFill>
              </a:rPr>
              <a:t>.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7D2715-0B24-9942-BAA2-80F48F4DF58E}"/>
              </a:ext>
            </a:extLst>
          </p:cNvPr>
          <p:cNvSpPr/>
          <p:nvPr/>
        </p:nvSpPr>
        <p:spPr>
          <a:xfrm>
            <a:off x="5730504" y="2240973"/>
            <a:ext cx="995380" cy="995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372069A8-46E1-774A-A30F-0E8898F46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6340" y="2453479"/>
            <a:ext cx="605742" cy="605742"/>
          </a:xfrm>
          <a:prstGeom prst="rect">
            <a:avLst/>
          </a:prstGeom>
        </p:spPr>
      </p:pic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C1BDC793-6DE8-5F44-B031-928601D2F57A}"/>
              </a:ext>
            </a:extLst>
          </p:cNvPr>
          <p:cNvSpPr/>
          <p:nvPr/>
        </p:nvSpPr>
        <p:spPr>
          <a:xfrm>
            <a:off x="6907482" y="2889948"/>
            <a:ext cx="1355290" cy="135529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흠</a:t>
            </a:r>
            <a:r>
              <a:rPr lang="en-US" altLang="ko-KR" sz="1200" b="1" dirty="0">
                <a:solidFill>
                  <a:prstClr val="white"/>
                </a:solidFill>
              </a:rPr>
              <a:t>..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“</a:t>
            </a:r>
            <a:r>
              <a:rPr lang="ko-KR" altLang="en-US" b="1" dirty="0" err="1">
                <a:solidFill>
                  <a:prstClr val="white"/>
                </a:solidFill>
              </a:rPr>
              <a:t>불짬뽕</a:t>
            </a:r>
            <a:r>
              <a:rPr lang="en-US" altLang="ko-KR" b="1" dirty="0">
                <a:solidFill>
                  <a:prstClr val="white"/>
                </a:solidFill>
              </a:rPr>
              <a:t>”</a:t>
            </a:r>
          </a:p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추가</a:t>
            </a:r>
            <a:r>
              <a:rPr lang="en-US" altLang="ko-KR" sz="1200" b="1" dirty="0">
                <a:solidFill>
                  <a:prstClr val="white"/>
                </a:solidFill>
              </a:rPr>
              <a:t>.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A93825EB-D760-A841-963E-362F06BB8409}"/>
              </a:ext>
            </a:extLst>
          </p:cNvPr>
          <p:cNvSpPr/>
          <p:nvPr/>
        </p:nvSpPr>
        <p:spPr>
          <a:xfrm>
            <a:off x="8881010" y="2889948"/>
            <a:ext cx="1355290" cy="135529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짜장면 하나</a:t>
            </a:r>
            <a:r>
              <a:rPr lang="en-US" altLang="ko-KR" sz="1200" b="1" dirty="0">
                <a:solidFill>
                  <a:prstClr val="white"/>
                </a:solidFill>
              </a:rPr>
              <a:t>.</a:t>
            </a:r>
          </a:p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불짬뽕</a:t>
            </a:r>
            <a:r>
              <a:rPr lang="ko-KR" altLang="en-US" sz="1200" b="1" dirty="0">
                <a:solidFill>
                  <a:prstClr val="white"/>
                </a:solidFill>
              </a:rPr>
              <a:t> 하나</a:t>
            </a:r>
            <a:r>
              <a:rPr lang="en-US" altLang="ko-KR" sz="1200" b="1" dirty="0">
                <a:solidFill>
                  <a:prstClr val="white"/>
                </a:solidFill>
              </a:rPr>
              <a:t>.</a:t>
            </a:r>
          </a:p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주문 완료</a:t>
            </a:r>
            <a:r>
              <a:rPr lang="en-US" altLang="ko-KR" b="1" dirty="0">
                <a:solidFill>
                  <a:prstClr val="white"/>
                </a:solidFill>
              </a:rPr>
              <a:t>!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F442CB7-F266-A945-A6D5-D94FAD0036D8}"/>
              </a:ext>
            </a:extLst>
          </p:cNvPr>
          <p:cNvSpPr/>
          <p:nvPr/>
        </p:nvSpPr>
        <p:spPr>
          <a:xfrm>
            <a:off x="9727035" y="2213151"/>
            <a:ext cx="995380" cy="995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pic>
        <p:nvPicPr>
          <p:cNvPr id="24" name="그래픽 23">
            <a:extLst>
              <a:ext uri="{FF2B5EF4-FFF2-40B4-BE49-F238E27FC236}">
                <a16:creationId xmlns:a16="http://schemas.microsoft.com/office/drawing/2014/main" id="{649A163D-F0B8-BF41-8B1F-27689297B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2871" y="2425657"/>
            <a:ext cx="605742" cy="60574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13B378-0C5C-4643-B1C5-62E36EC0933B}"/>
              </a:ext>
            </a:extLst>
          </p:cNvPr>
          <p:cNvSpPr/>
          <p:nvPr/>
        </p:nvSpPr>
        <p:spPr>
          <a:xfrm>
            <a:off x="3009900" y="219870"/>
            <a:ext cx="6172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Interactive Delivery Chatbot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C3DD531B-B2D3-B344-A389-AD4E4100278E}"/>
              </a:ext>
            </a:extLst>
          </p:cNvPr>
          <p:cNvSpPr/>
          <p:nvPr/>
        </p:nvSpPr>
        <p:spPr>
          <a:xfrm>
            <a:off x="2593972" y="5430378"/>
            <a:ext cx="7145983" cy="39101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         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맛집 정보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600" dirty="0" err="1">
                <a:solidFill>
                  <a:prstClr val="white">
                    <a:lumMod val="50000"/>
                  </a:prstClr>
                </a:solidFill>
              </a:rPr>
              <a:t>메뉴판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 제공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 가격 정보제공 및 결제 진행까지 한번에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!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9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그룹 133"/>
          <p:cNvGrpSpPr/>
          <p:nvPr/>
        </p:nvGrpSpPr>
        <p:grpSpPr>
          <a:xfrm>
            <a:off x="1019449" y="2733114"/>
            <a:ext cx="3009900" cy="2429470"/>
            <a:chOff x="1088897" y="2023777"/>
            <a:chExt cx="3009900" cy="2429470"/>
          </a:xfrm>
        </p:grpSpPr>
        <p:sp>
          <p:nvSpPr>
            <p:cNvPr id="135" name="직사각형 134"/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2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137" name="자유형 136"/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8" name="자유형 137"/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9" name="자유형 138"/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prstClr val="white"/>
                    </a:solidFill>
                  </a:rPr>
                  <a:t>ㄹㄹㄹㄹㄹ</a:t>
                </a: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자유형 139"/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자유형 140"/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3" name="직사각형 142"/>
          <p:cNvSpPr/>
          <p:nvPr/>
        </p:nvSpPr>
        <p:spPr>
          <a:xfrm>
            <a:off x="2165018" y="4403875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2165018" y="4282085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165018" y="4160295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165018" y="4038505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2165018" y="3916715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165018" y="3794925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165018" y="3673135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165018" y="3551345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2165018" y="3429555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2165018" y="3307765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1868914" y="4975363"/>
            <a:ext cx="1310967" cy="450831"/>
            <a:chOff x="2063603" y="2988629"/>
            <a:chExt cx="1310967" cy="45083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7" name="이등변 삼각형 156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prstClr val="white"/>
                  </a:solidFill>
                </a:rPr>
                <a:t>워커홀릭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4556476" y="2733114"/>
            <a:ext cx="3009900" cy="2429470"/>
            <a:chOff x="1088897" y="2023777"/>
            <a:chExt cx="3009900" cy="2429470"/>
          </a:xfrm>
        </p:grpSpPr>
        <p:sp>
          <p:nvSpPr>
            <p:cNvPr id="160" name="직사각형 159"/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2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161" name="그룹 160"/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162" name="자유형 161"/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자유형 162"/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자유형 163"/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자유형 164"/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자유형 165"/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직사각형 167"/>
          <p:cNvSpPr/>
          <p:nvPr/>
        </p:nvSpPr>
        <p:spPr>
          <a:xfrm>
            <a:off x="5702045" y="4403875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5702045" y="4282085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5702045" y="4160295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5702045" y="4038505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702045" y="3916715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5702045" y="3794925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5702045" y="3673135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5702045" y="3551345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5702045" y="3429555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5702045" y="3307765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8" name="그룹 177"/>
          <p:cNvGrpSpPr/>
          <p:nvPr/>
        </p:nvGrpSpPr>
        <p:grpSpPr>
          <a:xfrm>
            <a:off x="5405941" y="4975363"/>
            <a:ext cx="1310967" cy="450831"/>
            <a:chOff x="2063603" y="2988629"/>
            <a:chExt cx="1310967" cy="45083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79" name="이등변 삼각형 178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귀차니스트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8093503" y="2733114"/>
            <a:ext cx="3009900" cy="2429470"/>
            <a:chOff x="1088897" y="2023777"/>
            <a:chExt cx="3009900" cy="2429470"/>
          </a:xfrm>
        </p:grpSpPr>
        <p:sp>
          <p:nvSpPr>
            <p:cNvPr id="182" name="직사각형 181"/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2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183" name="그룹 182"/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184" name="자유형 183"/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자유형 184"/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자유형 185"/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자유형 186"/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자유형 187"/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0" name="직사각형 189"/>
          <p:cNvSpPr/>
          <p:nvPr/>
        </p:nvSpPr>
        <p:spPr>
          <a:xfrm>
            <a:off x="9239072" y="4403875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9239072" y="4282085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9239072" y="4160295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9239072" y="4038505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9239072" y="3916715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9239072" y="3794925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9239072" y="3673135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9239072" y="3551345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9239072" y="3429555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9239072" y="3307765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8942968" y="4975363"/>
            <a:ext cx="1310967" cy="450831"/>
            <a:chOff x="2063603" y="2988629"/>
            <a:chExt cx="1310967" cy="45083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01" name="이등변 삼각형 200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202" name="모서리가 둥근 직사각형 201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prstClr val="white"/>
                  </a:solidFill>
                </a:rPr>
                <a:t>미니멀리스트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D4C8DFB-0181-4C41-8A73-746D7156DB70}"/>
              </a:ext>
            </a:extLst>
          </p:cNvPr>
          <p:cNvSpPr/>
          <p:nvPr/>
        </p:nvSpPr>
        <p:spPr>
          <a:xfrm>
            <a:off x="2986008" y="162736"/>
            <a:ext cx="6172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Layer</a:t>
            </a:r>
            <a:r>
              <a:rPr lang="ko-KR" altLang="en-US" sz="300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00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of Target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EB1124E-58B0-F741-888D-9689CFCE2365}"/>
              </a:ext>
            </a:extLst>
          </p:cNvPr>
          <p:cNvSpPr/>
          <p:nvPr/>
        </p:nvSpPr>
        <p:spPr>
          <a:xfrm>
            <a:off x="598167" y="2247501"/>
            <a:ext cx="961133" cy="96113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Target </a:t>
            </a:r>
          </a:p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</a:p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EB5D847-32B2-9B4C-A8B9-54552CAEE20A}"/>
              </a:ext>
            </a:extLst>
          </p:cNvPr>
          <p:cNvSpPr/>
          <p:nvPr/>
        </p:nvSpPr>
        <p:spPr>
          <a:xfrm>
            <a:off x="994714" y="2105835"/>
            <a:ext cx="183249" cy="183249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1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AF176D9-961F-C74D-8DAA-9526900A5A9D}"/>
              </a:ext>
            </a:extLst>
          </p:cNvPr>
          <p:cNvSpPr/>
          <p:nvPr/>
        </p:nvSpPr>
        <p:spPr>
          <a:xfrm>
            <a:off x="4128832" y="2247501"/>
            <a:ext cx="961133" cy="96113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Target </a:t>
            </a:r>
          </a:p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</a:p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C6A4E43-8A04-8245-BE0A-EF19F471A8B1}"/>
              </a:ext>
            </a:extLst>
          </p:cNvPr>
          <p:cNvSpPr/>
          <p:nvPr/>
        </p:nvSpPr>
        <p:spPr>
          <a:xfrm>
            <a:off x="4525379" y="2105835"/>
            <a:ext cx="183249" cy="183249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2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9F7C472-056C-0E44-B73E-E850A0040D2E}"/>
              </a:ext>
            </a:extLst>
          </p:cNvPr>
          <p:cNvSpPr/>
          <p:nvPr/>
        </p:nvSpPr>
        <p:spPr>
          <a:xfrm>
            <a:off x="7802155" y="2252547"/>
            <a:ext cx="961133" cy="96113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Target </a:t>
            </a:r>
          </a:p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</a:p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67615FE-D6E1-7C40-92DE-254E0336A0E5}"/>
              </a:ext>
            </a:extLst>
          </p:cNvPr>
          <p:cNvSpPr/>
          <p:nvPr/>
        </p:nvSpPr>
        <p:spPr>
          <a:xfrm>
            <a:off x="8198702" y="2110881"/>
            <a:ext cx="183249" cy="183249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3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E049A-64FC-2543-8CE5-B0766C9859CD}"/>
              </a:ext>
            </a:extLst>
          </p:cNvPr>
          <p:cNvSpPr txBox="1"/>
          <p:nvPr/>
        </p:nvSpPr>
        <p:spPr>
          <a:xfrm>
            <a:off x="1456303" y="3822490"/>
            <a:ext cx="203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주문할 시간도 부족해</a:t>
            </a:r>
            <a:r>
              <a:rPr kumimoji="1" lang="en-US" altLang="ko-KR" sz="1400" dirty="0"/>
              <a:t>!</a:t>
            </a:r>
            <a:endParaRPr kumimoji="1"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91A8C9-9E21-7B45-ABC8-B53B22611B06}"/>
              </a:ext>
            </a:extLst>
          </p:cNvPr>
          <p:cNvSpPr txBox="1"/>
          <p:nvPr/>
        </p:nvSpPr>
        <p:spPr>
          <a:xfrm>
            <a:off x="5268157" y="3744820"/>
            <a:ext cx="158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손가락 움직이는 </a:t>
            </a:r>
            <a:endParaRPr kumimoji="1" lang="en-US" altLang="ko-KR" sz="1400" dirty="0"/>
          </a:p>
          <a:p>
            <a:r>
              <a:rPr kumimoji="1" lang="ko-KR" altLang="en-US" sz="1400" dirty="0"/>
              <a:t>것조차 귀찮은 걸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806A8A-6B91-C844-9743-A7098E088822}"/>
              </a:ext>
            </a:extLst>
          </p:cNvPr>
          <p:cNvSpPr txBox="1"/>
          <p:nvPr/>
        </p:nvSpPr>
        <p:spPr>
          <a:xfrm>
            <a:off x="9048103" y="3734668"/>
            <a:ext cx="1031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TMI</a:t>
            </a:r>
            <a:r>
              <a:rPr kumimoji="1" lang="ko-KR" altLang="en-US" sz="1400" dirty="0"/>
              <a:t> 사절</a:t>
            </a:r>
            <a:r>
              <a:rPr kumimoji="1" lang="en-US" altLang="ko-KR" sz="1400" dirty="0"/>
              <a:t>!</a:t>
            </a:r>
            <a:endParaRPr kumimoji="1" lang="ko-KR" altLang="en-US" sz="1400" dirty="0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5C7538CC-F00E-5B42-8CCE-5A4FB2CE2774}"/>
              </a:ext>
            </a:extLst>
          </p:cNvPr>
          <p:cNvSpPr/>
          <p:nvPr/>
        </p:nvSpPr>
        <p:spPr>
          <a:xfrm>
            <a:off x="645915" y="1178861"/>
            <a:ext cx="2012935" cy="46227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prstClr val="white"/>
                </a:solidFill>
              </a:rPr>
              <a:t>‘</a:t>
            </a:r>
            <a:r>
              <a:rPr lang="ko-KR" altLang="en-US" sz="1500" b="1" dirty="0" err="1">
                <a:solidFill>
                  <a:prstClr val="white"/>
                </a:solidFill>
              </a:rPr>
              <a:t>오메</a:t>
            </a:r>
            <a:r>
              <a:rPr lang="en-US" altLang="ko-KR" sz="1500" b="1" dirty="0">
                <a:solidFill>
                  <a:prstClr val="white"/>
                </a:solidFill>
              </a:rPr>
              <a:t>’</a:t>
            </a:r>
            <a:r>
              <a:rPr lang="ko-KR" altLang="en-US" sz="1500" b="1" dirty="0">
                <a:solidFill>
                  <a:prstClr val="white"/>
                </a:solidFill>
              </a:rPr>
              <a:t>의 </a:t>
            </a:r>
            <a:r>
              <a:rPr lang="ko-KR" altLang="en-US" sz="1500" b="1" dirty="0" err="1">
                <a:solidFill>
                  <a:prstClr val="white"/>
                </a:solidFill>
              </a:rPr>
              <a:t>역발상</a:t>
            </a:r>
            <a:endParaRPr lang="en-US" altLang="ko-KR" sz="1500" b="1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4D17A4-AAAC-2A43-9FE3-078538F985E4}"/>
              </a:ext>
            </a:extLst>
          </p:cNvPr>
          <p:cNvSpPr/>
          <p:nvPr/>
        </p:nvSpPr>
        <p:spPr>
          <a:xfrm>
            <a:off x="6034516" y="56967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너무 많은 정보는 피로감 증가로 이어진다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필요한 정보만 제공하자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57502378-EC10-B440-9D38-55FB70261D23}"/>
              </a:ext>
            </a:extLst>
          </p:cNvPr>
          <p:cNvSpPr/>
          <p:nvPr/>
        </p:nvSpPr>
        <p:spPr>
          <a:xfrm>
            <a:off x="6182229" y="6069656"/>
            <a:ext cx="5497834" cy="46227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너무 많은 정보는 피로감 증가로 이어진다</a:t>
            </a:r>
            <a:r>
              <a:rPr lang="en-US" altLang="ko-KR" sz="1200" b="1" dirty="0">
                <a:solidFill>
                  <a:prstClr val="white"/>
                </a:solidFill>
              </a:rPr>
              <a:t>. </a:t>
            </a:r>
            <a:r>
              <a:rPr lang="ko-KR" altLang="en-US" sz="1200" b="1" dirty="0">
                <a:solidFill>
                  <a:prstClr val="white"/>
                </a:solidFill>
              </a:rPr>
              <a:t>필요한 정보만 제공하자</a:t>
            </a:r>
            <a:r>
              <a:rPr lang="en-US" altLang="ko-KR" sz="1200" b="1" dirty="0">
                <a:solidFill>
                  <a:prstClr val="white"/>
                </a:solidFill>
              </a:rPr>
              <a:t>.</a:t>
            </a:r>
          </a:p>
          <a:p>
            <a:pPr algn="ctr"/>
            <a:endParaRPr lang="en-US" altLang="ko-KR" sz="15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71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470FC8-0215-624D-9C8E-5F76B148CD91}"/>
              </a:ext>
            </a:extLst>
          </p:cNvPr>
          <p:cNvSpPr/>
          <p:nvPr/>
        </p:nvSpPr>
        <p:spPr>
          <a:xfrm>
            <a:off x="0" y="3293882"/>
            <a:ext cx="12192000" cy="10252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4" name="구부러진 연결선 9">
            <a:extLst>
              <a:ext uri="{FF2B5EF4-FFF2-40B4-BE49-F238E27FC236}">
                <a16:creationId xmlns:a16="http://schemas.microsoft.com/office/drawing/2014/main" id="{A22E6918-C143-A24A-AEFC-24A0F5040A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78002" y="4123720"/>
            <a:ext cx="1156908" cy="115243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EF85E9A9-17E9-3E49-846C-96C9A464DA94}"/>
              </a:ext>
            </a:extLst>
          </p:cNvPr>
          <p:cNvSpPr/>
          <p:nvPr/>
        </p:nvSpPr>
        <p:spPr>
          <a:xfrm>
            <a:off x="8786327" y="2820234"/>
            <a:ext cx="1677980" cy="16779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594589B-F3E1-724B-9382-F0C2C85405A0}"/>
              </a:ext>
            </a:extLst>
          </p:cNvPr>
          <p:cNvSpPr/>
          <p:nvPr/>
        </p:nvSpPr>
        <p:spPr>
          <a:xfrm>
            <a:off x="5306056" y="2820234"/>
            <a:ext cx="1677980" cy="16779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482DC2D-D7F6-674D-AB36-C6530C6ECACC}"/>
              </a:ext>
            </a:extLst>
          </p:cNvPr>
          <p:cNvSpPr/>
          <p:nvPr/>
        </p:nvSpPr>
        <p:spPr>
          <a:xfrm>
            <a:off x="1706747" y="2829348"/>
            <a:ext cx="1677980" cy="172276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CA2DF9-7B6F-424A-9C66-3316C0D9998B}"/>
              </a:ext>
            </a:extLst>
          </p:cNvPr>
          <p:cNvSpPr/>
          <p:nvPr/>
        </p:nvSpPr>
        <p:spPr>
          <a:xfrm>
            <a:off x="1487147" y="4895104"/>
            <a:ext cx="2444727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다정한 말투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사용자의 예민하고 초조한 마음을 헤아리고 유대감 형성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E817EC-8E2B-C342-B597-D5116FACAA87}"/>
              </a:ext>
            </a:extLst>
          </p:cNvPr>
          <p:cNvSpPr/>
          <p:nvPr/>
        </p:nvSpPr>
        <p:spPr>
          <a:xfrm>
            <a:off x="5707629" y="5415772"/>
            <a:ext cx="2444727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재치와 센스로 위기 극복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오류 발생으로 시간 지체 시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사용자의 다음 발화 유도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BEE8E9-FE37-4C48-A572-023B880EA70A}"/>
              </a:ext>
            </a:extLst>
          </p:cNvPr>
          <p:cNvSpPr/>
          <p:nvPr/>
        </p:nvSpPr>
        <p:spPr>
          <a:xfrm>
            <a:off x="7110296" y="1103710"/>
            <a:ext cx="2774440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3.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자신감 있는 말투로 신뢰감 형성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당신이 어떤 메뉴를 말하든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그것은 우리의 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</a:rPr>
              <a:t>DB</a:t>
            </a: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에 있을 것이다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D2B26A-EE0C-9148-A08A-FB3ADC071136}"/>
              </a:ext>
            </a:extLst>
          </p:cNvPr>
          <p:cNvSpPr/>
          <p:nvPr/>
        </p:nvSpPr>
        <p:spPr>
          <a:xfrm>
            <a:off x="402825" y="1431703"/>
            <a:ext cx="6265163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밥 시간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=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하루의 행복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But!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우리는 메뉴 앞에서 어느때보다 신중하고 예민해진다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사용자와의 많은 대화는 필요하지 않다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설명충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out!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38AB5F-E54D-9C4B-839E-813F15D24856}"/>
              </a:ext>
            </a:extLst>
          </p:cNvPr>
          <p:cNvSpPr/>
          <p:nvPr/>
        </p:nvSpPr>
        <p:spPr>
          <a:xfrm>
            <a:off x="1649583" y="3465175"/>
            <a:ext cx="1795684" cy="524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/>
              <a:t>“</a:t>
            </a:r>
            <a:r>
              <a:rPr lang="ko-KR" altLang="en-US" sz="1000" b="1" dirty="0"/>
              <a:t>드디어 점심시간이 왔어요</a:t>
            </a:r>
            <a:r>
              <a:rPr lang="en-US" altLang="ko-KR" sz="1000" b="1" dirty="0"/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생각한 메뉴가 있으신가요</a:t>
            </a:r>
            <a:r>
              <a:rPr lang="en-US" altLang="ko-KR" sz="1000" b="1" dirty="0"/>
              <a:t>?”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02A9D2-5B97-3D41-86A5-E90EC37EF119}"/>
              </a:ext>
            </a:extLst>
          </p:cNvPr>
          <p:cNvSpPr/>
          <p:nvPr/>
        </p:nvSpPr>
        <p:spPr>
          <a:xfrm>
            <a:off x="4879402" y="3308664"/>
            <a:ext cx="2141933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/>
              <a:t>“</a:t>
            </a:r>
            <a:r>
              <a:rPr lang="ko-KR" altLang="en-US" sz="1000" b="1" dirty="0"/>
              <a:t>유사 키워드를 제시해 드릴게요</a:t>
            </a:r>
            <a:r>
              <a:rPr lang="en-US" altLang="ko-KR" sz="1000" b="1" dirty="0"/>
              <a:t>.”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429711-AA04-E04B-BA89-84A1FD231082}"/>
              </a:ext>
            </a:extLst>
          </p:cNvPr>
          <p:cNvSpPr/>
          <p:nvPr/>
        </p:nvSpPr>
        <p:spPr>
          <a:xfrm>
            <a:off x="5707629" y="3780224"/>
            <a:ext cx="1920719" cy="524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/>
              <a:t>“</a:t>
            </a:r>
            <a:r>
              <a:rPr lang="ko-KR" altLang="en-US" sz="1000" b="1" dirty="0"/>
              <a:t>원하는 선택지가 없으신가요</a:t>
            </a:r>
            <a:r>
              <a:rPr lang="en-US" altLang="ko-KR" sz="1000" b="1" dirty="0"/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다시 말씀해주세요</a:t>
            </a:r>
            <a:r>
              <a:rPr lang="en-US" altLang="ko-KR" sz="1000" b="1" dirty="0"/>
              <a:t>.”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C578FA-7A96-4541-8721-699C3E5BE1C7}"/>
              </a:ext>
            </a:extLst>
          </p:cNvPr>
          <p:cNvSpPr/>
          <p:nvPr/>
        </p:nvSpPr>
        <p:spPr>
          <a:xfrm>
            <a:off x="8150420" y="3318468"/>
            <a:ext cx="2672526" cy="755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/>
              <a:t>“</a:t>
            </a:r>
            <a:r>
              <a:rPr lang="ko-KR" altLang="en-US" sz="1000" b="1" dirty="0"/>
              <a:t>어떤 </a:t>
            </a:r>
            <a:r>
              <a:rPr lang="ko-KR" altLang="en-US" sz="1000" b="1" dirty="0" err="1"/>
              <a:t>메뉴든지</a:t>
            </a:r>
            <a:r>
              <a:rPr lang="ko-KR" altLang="en-US" sz="1000" b="1" dirty="0"/>
              <a:t> 말씀만 해주세요</a:t>
            </a:r>
            <a:r>
              <a:rPr lang="en-US" altLang="ko-KR" sz="10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1" dirty="0" err="1"/>
              <a:t>오메와</a:t>
            </a:r>
            <a:r>
              <a:rPr lang="ko-KR" altLang="en-US" sz="1000" b="1" dirty="0"/>
              <a:t> 함께하면</a:t>
            </a:r>
            <a:endParaRPr lang="en-US" altLang="ko-KR" sz="1000" b="1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당신의 점심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저녁은 실패하지 않을 거예요</a:t>
            </a:r>
            <a:r>
              <a:rPr lang="en-US" altLang="ko-KR" sz="1000" dirty="0"/>
              <a:t>.”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93E0B1F-B800-2B43-9559-81FEAE481E52}"/>
              </a:ext>
            </a:extLst>
          </p:cNvPr>
          <p:cNvSpPr/>
          <p:nvPr/>
        </p:nvSpPr>
        <p:spPr>
          <a:xfrm>
            <a:off x="323231" y="602020"/>
            <a:ext cx="2729552" cy="48669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Dialog</a:t>
            </a:r>
          </a:p>
        </p:txBody>
      </p:sp>
      <p:cxnSp>
        <p:nvCxnSpPr>
          <p:cNvPr id="32" name="구부러진 연결선 9">
            <a:extLst>
              <a:ext uri="{FF2B5EF4-FFF2-40B4-BE49-F238E27FC236}">
                <a16:creationId xmlns:a16="http://schemas.microsoft.com/office/drawing/2014/main" id="{B997E370-75A9-C14E-ABA1-7D4FCBD4E47D}"/>
              </a:ext>
            </a:extLst>
          </p:cNvPr>
          <p:cNvCxnSpPr/>
          <p:nvPr/>
        </p:nvCxnSpPr>
        <p:spPr>
          <a:xfrm rot="10800000" flipH="1" flipV="1">
            <a:off x="1782285" y="4121482"/>
            <a:ext cx="232113" cy="948328"/>
          </a:xfrm>
          <a:prstGeom prst="curvedConnector4">
            <a:avLst>
              <a:gd name="adj1" fmla="val -98487"/>
              <a:gd name="adj2" fmla="val 7739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 9">
            <a:extLst>
              <a:ext uri="{FF2B5EF4-FFF2-40B4-BE49-F238E27FC236}">
                <a16:creationId xmlns:a16="http://schemas.microsoft.com/office/drawing/2014/main" id="{AB68D348-5A25-1441-830A-994F92E01E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84140" y="2160664"/>
            <a:ext cx="1201191" cy="10406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31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1FB5F645-2346-824C-925D-5A20FF7A07AA}"/>
              </a:ext>
            </a:extLst>
          </p:cNvPr>
          <p:cNvSpPr/>
          <p:nvPr/>
        </p:nvSpPr>
        <p:spPr>
          <a:xfrm>
            <a:off x="3913905" y="1972450"/>
            <a:ext cx="3202944" cy="32029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2E238AA-698A-EE44-AB23-34B507660EB4}"/>
              </a:ext>
            </a:extLst>
          </p:cNvPr>
          <p:cNvSpPr/>
          <p:nvPr/>
        </p:nvSpPr>
        <p:spPr>
          <a:xfrm>
            <a:off x="4201690" y="2240391"/>
            <a:ext cx="2627375" cy="26273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9E1A7F4-5970-1145-BFD5-82C10283D9C2}"/>
              </a:ext>
            </a:extLst>
          </p:cNvPr>
          <p:cNvSpPr/>
          <p:nvPr/>
        </p:nvSpPr>
        <p:spPr>
          <a:xfrm>
            <a:off x="323231" y="602020"/>
            <a:ext cx="2729552" cy="48669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Service Value</a:t>
            </a:r>
          </a:p>
        </p:txBody>
      </p:sp>
      <p:pic>
        <p:nvPicPr>
          <p:cNvPr id="27" name="그래픽 26">
            <a:extLst>
              <a:ext uri="{FF2B5EF4-FFF2-40B4-BE49-F238E27FC236}">
                <a16:creationId xmlns:a16="http://schemas.microsoft.com/office/drawing/2014/main" id="{7270EBD2-C004-F042-B540-5F69DDCAC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9535" y="2781162"/>
            <a:ext cx="1585521" cy="1585521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47071D14-C7D8-B94E-A0DD-1AD75304815A}"/>
              </a:ext>
            </a:extLst>
          </p:cNvPr>
          <p:cNvGrpSpPr/>
          <p:nvPr/>
        </p:nvGrpSpPr>
        <p:grpSpPr>
          <a:xfrm>
            <a:off x="703287" y="4331869"/>
            <a:ext cx="1829687" cy="444256"/>
            <a:chOff x="1807292" y="2995204"/>
            <a:chExt cx="1829687" cy="44425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1" name="이등변 삼각형 34">
              <a:extLst>
                <a:ext uri="{FF2B5EF4-FFF2-40B4-BE49-F238E27FC236}">
                  <a16:creationId xmlns:a16="http://schemas.microsoft.com/office/drawing/2014/main" id="{EC51081D-8594-EF49-B10E-E296C02EFE30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1BB292CE-8950-0C4B-B0E4-5EAB6565BAB4}"/>
                </a:ext>
              </a:extLst>
            </p:cNvPr>
            <p:cNvSpPr/>
            <p:nvPr/>
          </p:nvSpPr>
          <p:spPr>
            <a:xfrm>
              <a:off x="1807292" y="2995204"/>
              <a:ext cx="182968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확대된 접근성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93FED78-041C-0B4A-A86A-9DAADE927598}"/>
              </a:ext>
            </a:extLst>
          </p:cNvPr>
          <p:cNvGrpSpPr/>
          <p:nvPr/>
        </p:nvGrpSpPr>
        <p:grpSpPr>
          <a:xfrm>
            <a:off x="7580578" y="1473829"/>
            <a:ext cx="1829687" cy="444256"/>
            <a:chOff x="1807292" y="2995204"/>
            <a:chExt cx="1829687" cy="44425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7B21AB00-52F9-5F40-8E42-A211A213EA33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233456DA-6100-364A-9939-C9CB54380AF6}"/>
                </a:ext>
              </a:extLst>
            </p:cNvPr>
            <p:cNvSpPr/>
            <p:nvPr/>
          </p:nvSpPr>
          <p:spPr>
            <a:xfrm>
              <a:off x="1807292" y="2995204"/>
              <a:ext cx="182968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주문 과정의 간소화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7E2FBC7-6704-0C46-9099-F645F128C90A}"/>
              </a:ext>
            </a:extLst>
          </p:cNvPr>
          <p:cNvSpPr/>
          <p:nvPr/>
        </p:nvSpPr>
        <p:spPr>
          <a:xfrm>
            <a:off x="7580578" y="2049414"/>
            <a:ext cx="6265163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말 한마디로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OK! 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음성 인식 </a:t>
            </a:r>
            <a:r>
              <a:rPr lang="ko-KR" altLang="en-US" sz="1600" dirty="0" err="1">
                <a:solidFill>
                  <a:prstClr val="white">
                    <a:lumMod val="50000"/>
                  </a:prstClr>
                </a:solidFill>
              </a:rPr>
              <a:t>챗봇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기존의 주문 방식이었던 전화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어플의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터치 방식의 과정을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벗어나 음성인식을 통한 주문 과정의 간소화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76F1F2-0FEB-244A-8252-BCD2B1515463}"/>
              </a:ext>
            </a:extLst>
          </p:cNvPr>
          <p:cNvSpPr/>
          <p:nvPr/>
        </p:nvSpPr>
        <p:spPr>
          <a:xfrm>
            <a:off x="703287" y="5092152"/>
            <a:ext cx="6265163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전 연령층 공략 가능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어플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사용에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익숙치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않은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중장년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층 이상의 고객 확보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간편하고 효율적인 시스템을 선호하는 젊은 층에 대한 어필 포인트 구축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377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99A9A01B-A889-B640-BA8E-8CC07286AC99}"/>
              </a:ext>
            </a:extLst>
          </p:cNvPr>
          <p:cNvSpPr/>
          <p:nvPr/>
        </p:nvSpPr>
        <p:spPr>
          <a:xfrm>
            <a:off x="323231" y="602020"/>
            <a:ext cx="2729552" cy="48669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Layout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9382BB0-CC90-EC42-9486-AD52F9E03473}"/>
              </a:ext>
            </a:extLst>
          </p:cNvPr>
          <p:cNvSpPr/>
          <p:nvPr/>
        </p:nvSpPr>
        <p:spPr>
          <a:xfrm>
            <a:off x="4262240" y="2167830"/>
            <a:ext cx="1226814" cy="122681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2527AEC-DA55-4F4D-A3FA-01EA07677ABB}"/>
              </a:ext>
            </a:extLst>
          </p:cNvPr>
          <p:cNvSpPr/>
          <p:nvPr/>
        </p:nvSpPr>
        <p:spPr>
          <a:xfrm>
            <a:off x="4313739" y="2524042"/>
            <a:ext cx="1093868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err="1">
                <a:solidFill>
                  <a:srgbClr val="3A3A3A"/>
                </a:solidFill>
              </a:rPr>
              <a:t>이미로부터</a:t>
            </a:r>
            <a:endParaRPr lang="en-US" altLang="ko-KR" sz="1000" b="1" dirty="0">
              <a:solidFill>
                <a:srgbClr val="3A3A3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rgbClr val="3A3A3A"/>
                </a:solidFill>
              </a:rPr>
              <a:t>텍스트 추출</a:t>
            </a:r>
            <a:endParaRPr lang="en-US" altLang="ko-KR" sz="1000" b="1" dirty="0">
              <a:solidFill>
                <a:srgbClr val="3A3A3A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CA9A1F2-37A2-D847-9FB4-27299AF3CE50}"/>
              </a:ext>
            </a:extLst>
          </p:cNvPr>
          <p:cNvSpPr/>
          <p:nvPr/>
        </p:nvSpPr>
        <p:spPr>
          <a:xfrm>
            <a:off x="2345730" y="2203674"/>
            <a:ext cx="1226814" cy="12268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AE6398A-F482-A642-906B-7D74B32F7A0A}"/>
              </a:ext>
            </a:extLst>
          </p:cNvPr>
          <p:cNvSpPr/>
          <p:nvPr/>
        </p:nvSpPr>
        <p:spPr>
          <a:xfrm>
            <a:off x="5813147" y="4654846"/>
            <a:ext cx="1502939" cy="1502941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0753BE5-9ADF-934D-978F-D6BE83C52359}"/>
              </a:ext>
            </a:extLst>
          </p:cNvPr>
          <p:cNvGrpSpPr/>
          <p:nvPr/>
        </p:nvGrpSpPr>
        <p:grpSpPr>
          <a:xfrm>
            <a:off x="5733642" y="2629366"/>
            <a:ext cx="191547" cy="253211"/>
            <a:chOff x="4371840" y="2318353"/>
            <a:chExt cx="252000" cy="333127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1D04B0C-8550-BB4F-8A8B-2B2B6C71659C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B94BA97-9619-024A-AA65-7EEADAE19D81}"/>
                </a:ext>
              </a:extLst>
            </p:cNvPr>
            <p:cNvSpPr/>
            <p:nvPr/>
          </p:nvSpPr>
          <p:spPr>
            <a:xfrm>
              <a:off x="4405043" y="2318353"/>
              <a:ext cx="199552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EA79101-2012-2249-876A-987D93CA39E1}"/>
              </a:ext>
            </a:extLst>
          </p:cNvPr>
          <p:cNvGrpSpPr/>
          <p:nvPr/>
        </p:nvGrpSpPr>
        <p:grpSpPr>
          <a:xfrm>
            <a:off x="3874081" y="2647612"/>
            <a:ext cx="191547" cy="253211"/>
            <a:chOff x="4371840" y="2318352"/>
            <a:chExt cx="252000" cy="333127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EA0BBE9-BED2-5B47-B0C8-CECA13609A2C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8F238BB-C7B0-2840-B709-658D0BE047FB}"/>
                </a:ext>
              </a:extLst>
            </p:cNvPr>
            <p:cNvSpPr/>
            <p:nvPr/>
          </p:nvSpPr>
          <p:spPr>
            <a:xfrm>
              <a:off x="4405043" y="2318352"/>
              <a:ext cx="199552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382CC44-C435-B14C-83DD-6CB1223482FC}"/>
              </a:ext>
            </a:extLst>
          </p:cNvPr>
          <p:cNvGrpSpPr/>
          <p:nvPr/>
        </p:nvGrpSpPr>
        <p:grpSpPr>
          <a:xfrm rot="21086410">
            <a:off x="7832184" y="2242570"/>
            <a:ext cx="191547" cy="253211"/>
            <a:chOff x="4371840" y="2318350"/>
            <a:chExt cx="252000" cy="33312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3E9B5BC-C3FE-AC4E-9931-7491E84DF183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21CD163-10B5-814E-BE00-1BBA5A5CDE09}"/>
                </a:ext>
              </a:extLst>
            </p:cNvPr>
            <p:cNvSpPr/>
            <p:nvPr/>
          </p:nvSpPr>
          <p:spPr>
            <a:xfrm>
              <a:off x="4405032" y="2318350"/>
              <a:ext cx="199552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57D8DD2-FE29-F241-894B-49E23315C7EE}"/>
              </a:ext>
            </a:extLst>
          </p:cNvPr>
          <p:cNvGrpSpPr/>
          <p:nvPr/>
        </p:nvGrpSpPr>
        <p:grpSpPr>
          <a:xfrm>
            <a:off x="5228529" y="4149671"/>
            <a:ext cx="1328455" cy="454674"/>
            <a:chOff x="1979575" y="2984786"/>
            <a:chExt cx="1485118" cy="454674"/>
          </a:xfrm>
          <a:solidFill>
            <a:srgbClr val="FFC000"/>
          </a:solidFill>
        </p:grpSpPr>
        <p:sp>
          <p:nvSpPr>
            <p:cNvPr id="65" name="이등변 삼각형 95">
              <a:extLst>
                <a:ext uri="{FF2B5EF4-FFF2-40B4-BE49-F238E27FC236}">
                  <a16:creationId xmlns:a16="http://schemas.microsoft.com/office/drawing/2014/main" id="{E63D8BF0-21E3-0F43-B11A-2C76364A8F79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7F6DC765-FCA8-8A43-AAC2-966F89DFA94A}"/>
                </a:ext>
              </a:extLst>
            </p:cNvPr>
            <p:cNvSpPr/>
            <p:nvPr/>
          </p:nvSpPr>
          <p:spPr>
            <a:xfrm>
              <a:off x="1979575" y="2984786"/>
              <a:ext cx="1485118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Chatbot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DDF793B-781F-4141-BBBD-A243819C98E7}"/>
              </a:ext>
            </a:extLst>
          </p:cNvPr>
          <p:cNvSpPr/>
          <p:nvPr/>
        </p:nvSpPr>
        <p:spPr>
          <a:xfrm>
            <a:off x="5925440" y="5061459"/>
            <a:ext cx="1249864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8" name="원호 99">
            <a:extLst>
              <a:ext uri="{FF2B5EF4-FFF2-40B4-BE49-F238E27FC236}">
                <a16:creationId xmlns:a16="http://schemas.microsoft.com/office/drawing/2014/main" id="{69B729FF-F511-BC40-A66B-177665D8D907}"/>
              </a:ext>
            </a:extLst>
          </p:cNvPr>
          <p:cNvSpPr/>
          <p:nvPr/>
        </p:nvSpPr>
        <p:spPr>
          <a:xfrm>
            <a:off x="5886145" y="4751301"/>
            <a:ext cx="1328454" cy="1328454"/>
          </a:xfrm>
          <a:prstGeom prst="arc">
            <a:avLst>
              <a:gd name="adj1" fmla="val 16200000"/>
              <a:gd name="adj2" fmla="val 10498530"/>
            </a:avLst>
          </a:prstGeom>
          <a:noFill/>
          <a:ln w="25400" cap="rnd">
            <a:solidFill>
              <a:srgbClr val="FFC000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DFF1DFE-3E2C-AF42-9969-9E6234329CE6}"/>
              </a:ext>
            </a:extLst>
          </p:cNvPr>
          <p:cNvGrpSpPr/>
          <p:nvPr/>
        </p:nvGrpSpPr>
        <p:grpSpPr>
          <a:xfrm>
            <a:off x="1173871" y="4451159"/>
            <a:ext cx="1310967" cy="450831"/>
            <a:chOff x="2063603" y="2988629"/>
            <a:chExt cx="1310967" cy="45083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0" name="이등변 삼각형 105">
              <a:extLst>
                <a:ext uri="{FF2B5EF4-FFF2-40B4-BE49-F238E27FC236}">
                  <a16:creationId xmlns:a16="http://schemas.microsoft.com/office/drawing/2014/main" id="{94B0BC23-5F1C-8B4C-A5F7-AFBDD3DD3E79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69CD8DEE-ABD2-FF46-999D-DE2D25F1D52A}"/>
                </a:ext>
              </a:extLst>
            </p:cNvPr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음성인식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72" name="그림 71">
            <a:extLst>
              <a:ext uri="{FF2B5EF4-FFF2-40B4-BE49-F238E27FC236}">
                <a16:creationId xmlns:a16="http://schemas.microsoft.com/office/drawing/2014/main" id="{7B522E03-23A9-0447-A144-54EBBD9F3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98" y="2673378"/>
            <a:ext cx="533484" cy="53348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253BF6-8BBE-534C-B009-08C804886275}"/>
              </a:ext>
            </a:extLst>
          </p:cNvPr>
          <p:cNvSpPr/>
          <p:nvPr/>
        </p:nvSpPr>
        <p:spPr>
          <a:xfrm>
            <a:off x="2439481" y="2261545"/>
            <a:ext cx="1093868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err="1">
                <a:solidFill>
                  <a:srgbClr val="3A3A3A"/>
                </a:solidFill>
              </a:rPr>
              <a:t>메뉴판</a:t>
            </a:r>
            <a:r>
              <a:rPr lang="ko-KR" altLang="en-US" sz="1000" b="1" dirty="0">
                <a:solidFill>
                  <a:srgbClr val="3A3A3A"/>
                </a:solidFill>
              </a:rPr>
              <a:t> 이미지</a:t>
            </a:r>
            <a:endParaRPr lang="en-US" altLang="ko-KR" sz="1000" b="1" dirty="0">
              <a:solidFill>
                <a:srgbClr val="3A3A3A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EE69CB9-7502-A44A-83FD-87DBDCBB85D2}"/>
              </a:ext>
            </a:extLst>
          </p:cNvPr>
          <p:cNvSpPr/>
          <p:nvPr/>
        </p:nvSpPr>
        <p:spPr>
          <a:xfrm>
            <a:off x="6213779" y="2167830"/>
            <a:ext cx="1226814" cy="12268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rgbClr val="3A3A3A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D1DB9F6-0345-E545-9C61-FEBB6AE3ADC4}"/>
              </a:ext>
            </a:extLst>
          </p:cNvPr>
          <p:cNvSpPr/>
          <p:nvPr/>
        </p:nvSpPr>
        <p:spPr>
          <a:xfrm>
            <a:off x="6315411" y="2636159"/>
            <a:ext cx="1093868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err="1">
                <a:solidFill>
                  <a:srgbClr val="3A3A3A"/>
                </a:solidFill>
              </a:rPr>
              <a:t>자연어처리</a:t>
            </a:r>
            <a:endParaRPr lang="en-US" altLang="ko-KR" sz="1000" b="1" dirty="0">
              <a:solidFill>
                <a:srgbClr val="3A3A3A"/>
              </a:solidFill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C1B1478-C2D1-4143-B73E-364F8B579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09" y="5139382"/>
            <a:ext cx="783389" cy="783389"/>
          </a:xfrm>
          <a:prstGeom prst="rect">
            <a:avLst/>
          </a:prstGeom>
        </p:spPr>
      </p:pic>
      <p:cxnSp>
        <p:nvCxnSpPr>
          <p:cNvPr id="79" name="구부러진 연결선 9">
            <a:extLst>
              <a:ext uri="{FF2B5EF4-FFF2-40B4-BE49-F238E27FC236}">
                <a16:creationId xmlns:a16="http://schemas.microsoft.com/office/drawing/2014/main" id="{9B15B861-1025-1347-B5E7-F3C0EA395461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2484838" y="3120500"/>
            <a:ext cx="3921871" cy="1516794"/>
          </a:xfrm>
          <a:prstGeom prst="curvedConnector3">
            <a:avLst>
              <a:gd name="adj1" fmla="val 5678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 9">
            <a:extLst>
              <a:ext uri="{FF2B5EF4-FFF2-40B4-BE49-F238E27FC236}">
                <a16:creationId xmlns:a16="http://schemas.microsoft.com/office/drawing/2014/main" id="{161F29A1-4B15-AF44-BE0D-74F7F237486E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7440593" y="2781238"/>
            <a:ext cx="1015786" cy="59284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CA88E1AD-BEBE-3840-A604-B7165D6B1A12}"/>
              </a:ext>
            </a:extLst>
          </p:cNvPr>
          <p:cNvGrpSpPr/>
          <p:nvPr/>
        </p:nvGrpSpPr>
        <p:grpSpPr>
          <a:xfrm rot="7720198">
            <a:off x="7892379" y="3293884"/>
            <a:ext cx="191547" cy="253211"/>
            <a:chOff x="4371840" y="2318353"/>
            <a:chExt cx="252000" cy="333127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BB96250E-8C7F-164C-B93C-10F84FD47A4D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AF64EDB-4AE8-FA4F-B07B-EA1C46C09303}"/>
                </a:ext>
              </a:extLst>
            </p:cNvPr>
            <p:cNvSpPr/>
            <p:nvPr/>
          </p:nvSpPr>
          <p:spPr>
            <a:xfrm>
              <a:off x="4405046" y="2318353"/>
              <a:ext cx="199552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1B318BE8-1005-FA47-BB7B-2378CABD6FBB}"/>
              </a:ext>
            </a:extLst>
          </p:cNvPr>
          <p:cNvSpPr/>
          <p:nvPr/>
        </p:nvSpPr>
        <p:spPr>
          <a:xfrm>
            <a:off x="8548086" y="2149698"/>
            <a:ext cx="2291068" cy="377708"/>
          </a:xfrm>
          <a:prstGeom prst="round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72%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0C202A70-8475-3446-BC0A-D5FE84E64158}"/>
              </a:ext>
            </a:extLst>
          </p:cNvPr>
          <p:cNvSpPr/>
          <p:nvPr/>
        </p:nvSpPr>
        <p:spPr>
          <a:xfrm>
            <a:off x="8605854" y="2199095"/>
            <a:ext cx="1580671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Intent </a:t>
            </a:r>
            <a:r>
              <a:rPr lang="ko-KR" altLang="en-US" sz="1000" b="1" dirty="0">
                <a:solidFill>
                  <a:prstClr val="white"/>
                </a:solidFill>
              </a:rPr>
              <a:t>분석기</a:t>
            </a:r>
            <a:endParaRPr lang="en-US" altLang="ko-KR" sz="1000" b="1" dirty="0">
              <a:solidFill>
                <a:prstClr val="white"/>
              </a:solidFill>
            </a:endParaRP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B762D3C9-1DD5-D84A-94EE-BF1D5F661C1D}"/>
              </a:ext>
            </a:extLst>
          </p:cNvPr>
          <p:cNvSpPr/>
          <p:nvPr/>
        </p:nvSpPr>
        <p:spPr>
          <a:xfrm>
            <a:off x="8589938" y="3170917"/>
            <a:ext cx="2291068" cy="377708"/>
          </a:xfrm>
          <a:prstGeom prst="round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72%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C38ABCB1-76DF-F549-864E-71DCFF46C69A}"/>
              </a:ext>
            </a:extLst>
          </p:cNvPr>
          <p:cNvSpPr/>
          <p:nvPr/>
        </p:nvSpPr>
        <p:spPr>
          <a:xfrm>
            <a:off x="8647706" y="3220314"/>
            <a:ext cx="1580671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prstClr val="white"/>
                </a:solidFill>
              </a:rPr>
              <a:t>메뉴판</a:t>
            </a:r>
            <a:r>
              <a:rPr lang="ko-KR" altLang="en-US" sz="1000" b="1" dirty="0">
                <a:solidFill>
                  <a:prstClr val="white"/>
                </a:solidFill>
              </a:rPr>
              <a:t> </a:t>
            </a:r>
            <a:r>
              <a:rPr lang="en-US" altLang="ko-KR" sz="1000" b="1" dirty="0">
                <a:solidFill>
                  <a:prstClr val="white"/>
                </a:solidFill>
              </a:rPr>
              <a:t>DB</a:t>
            </a:r>
            <a:r>
              <a:rPr lang="ko-KR" altLang="en-US" sz="1000" b="1" dirty="0">
                <a:solidFill>
                  <a:prstClr val="white"/>
                </a:solidFill>
              </a:rPr>
              <a:t> 생성</a:t>
            </a:r>
            <a:endParaRPr lang="en-US" altLang="ko-KR" sz="1000" b="1" dirty="0">
              <a:solidFill>
                <a:prstClr val="white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BB99A99-8F57-DF43-AF7F-CFBD331B77C9}"/>
              </a:ext>
            </a:extLst>
          </p:cNvPr>
          <p:cNvSpPr/>
          <p:nvPr/>
        </p:nvSpPr>
        <p:spPr>
          <a:xfrm>
            <a:off x="2850666" y="2031811"/>
            <a:ext cx="248347" cy="248347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3E9746EA-DE0C-D94F-8672-DD96F135AE65}"/>
              </a:ext>
            </a:extLst>
          </p:cNvPr>
          <p:cNvSpPr/>
          <p:nvPr/>
        </p:nvSpPr>
        <p:spPr>
          <a:xfrm>
            <a:off x="4769431" y="2031811"/>
            <a:ext cx="248347" cy="248347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00EAEA8E-B975-EE48-820D-6A6F7BA80055}"/>
              </a:ext>
            </a:extLst>
          </p:cNvPr>
          <p:cNvSpPr/>
          <p:nvPr/>
        </p:nvSpPr>
        <p:spPr>
          <a:xfrm>
            <a:off x="6722184" y="2025524"/>
            <a:ext cx="248347" cy="248347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A2EBDF58-9F2A-BA40-B3C1-0D3C41F2C6AE}"/>
              </a:ext>
            </a:extLst>
          </p:cNvPr>
          <p:cNvSpPr/>
          <p:nvPr/>
        </p:nvSpPr>
        <p:spPr>
          <a:xfrm>
            <a:off x="8467278" y="2000826"/>
            <a:ext cx="248347" cy="248347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4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F08CB04A-8847-B94A-8311-ED8A837AA3CF}"/>
              </a:ext>
            </a:extLst>
          </p:cNvPr>
          <p:cNvSpPr/>
          <p:nvPr/>
        </p:nvSpPr>
        <p:spPr>
          <a:xfrm>
            <a:off x="8523532" y="3037966"/>
            <a:ext cx="248347" cy="248347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4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00C43B-F1D7-A741-AF43-86C9E67F5204}"/>
              </a:ext>
            </a:extLst>
          </p:cNvPr>
          <p:cNvSpPr/>
          <p:nvPr/>
        </p:nvSpPr>
        <p:spPr>
          <a:xfrm>
            <a:off x="3746500" y="2226342"/>
            <a:ext cx="1134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" altLang="ko-KR" sz="1200" b="1" dirty="0"/>
              <a:t>Tesseract </a:t>
            </a:r>
            <a:r>
              <a:rPr lang="en" altLang="ko-KR" sz="1200" b="1" dirty="0" err="1"/>
              <a:t>ocr</a:t>
            </a:r>
            <a:endParaRPr lang="en" altLang="ko-KR" sz="1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9531D9-3186-914C-B207-94D8A690B95B}"/>
              </a:ext>
            </a:extLst>
          </p:cNvPr>
          <p:cNvSpPr/>
          <p:nvPr/>
        </p:nvSpPr>
        <p:spPr>
          <a:xfrm>
            <a:off x="5777644" y="2201680"/>
            <a:ext cx="689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err="1"/>
              <a:t>Konlpy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76E210-FBE9-A745-AC26-3BBD46C683FF}"/>
              </a:ext>
            </a:extLst>
          </p:cNvPr>
          <p:cNvSpPr/>
          <p:nvPr/>
        </p:nvSpPr>
        <p:spPr>
          <a:xfrm>
            <a:off x="1585840" y="4095599"/>
            <a:ext cx="1378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Google &amp;  ETKI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11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직선 연결선 35">
            <a:extLst>
              <a:ext uri="{FF2B5EF4-FFF2-40B4-BE49-F238E27FC236}">
                <a16:creationId xmlns:a16="http://schemas.microsoft.com/office/drawing/2014/main" id="{EE169A18-AFA5-BB4D-AC53-7323422E717B}"/>
              </a:ext>
            </a:extLst>
          </p:cNvPr>
          <p:cNvCxnSpPr>
            <a:cxnSpLocks/>
            <a:endCxn id="98" idx="1"/>
          </p:cNvCxnSpPr>
          <p:nvPr/>
        </p:nvCxnSpPr>
        <p:spPr>
          <a:xfrm flipV="1">
            <a:off x="6494675" y="3846390"/>
            <a:ext cx="1742867" cy="44442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35">
            <a:extLst>
              <a:ext uri="{FF2B5EF4-FFF2-40B4-BE49-F238E27FC236}">
                <a16:creationId xmlns:a16="http://schemas.microsoft.com/office/drawing/2014/main" id="{BF81CE6B-E070-3746-A808-8C9C45569223}"/>
              </a:ext>
            </a:extLst>
          </p:cNvPr>
          <p:cNvCxnSpPr>
            <a:cxnSpLocks/>
          </p:cNvCxnSpPr>
          <p:nvPr/>
        </p:nvCxnSpPr>
        <p:spPr>
          <a:xfrm flipH="1">
            <a:off x="6349381" y="3038837"/>
            <a:ext cx="935629" cy="1355254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35">
            <a:extLst>
              <a:ext uri="{FF2B5EF4-FFF2-40B4-BE49-F238E27FC236}">
                <a16:creationId xmlns:a16="http://schemas.microsoft.com/office/drawing/2014/main" id="{31D0A1D6-CF6A-994D-9FFC-200E49F239CA}"/>
              </a:ext>
            </a:extLst>
          </p:cNvPr>
          <p:cNvCxnSpPr>
            <a:cxnSpLocks/>
          </p:cNvCxnSpPr>
          <p:nvPr/>
        </p:nvCxnSpPr>
        <p:spPr>
          <a:xfrm>
            <a:off x="6528070" y="1268549"/>
            <a:ext cx="1597358" cy="702867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35">
            <a:extLst>
              <a:ext uri="{FF2B5EF4-FFF2-40B4-BE49-F238E27FC236}">
                <a16:creationId xmlns:a16="http://schemas.microsoft.com/office/drawing/2014/main" id="{E13B6B7C-84CA-1641-A922-9810975D1D08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3873234" y="1351583"/>
            <a:ext cx="1338180" cy="63537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35">
            <a:extLst>
              <a:ext uri="{FF2B5EF4-FFF2-40B4-BE49-F238E27FC236}">
                <a16:creationId xmlns:a16="http://schemas.microsoft.com/office/drawing/2014/main" id="{F6847B2E-14BD-5141-AFE2-23408CC97DAC}"/>
              </a:ext>
            </a:extLst>
          </p:cNvPr>
          <p:cNvCxnSpPr>
            <a:cxnSpLocks/>
          </p:cNvCxnSpPr>
          <p:nvPr/>
        </p:nvCxnSpPr>
        <p:spPr>
          <a:xfrm>
            <a:off x="5889058" y="1494644"/>
            <a:ext cx="0" cy="3717858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35">
            <a:extLst>
              <a:ext uri="{FF2B5EF4-FFF2-40B4-BE49-F238E27FC236}">
                <a16:creationId xmlns:a16="http://schemas.microsoft.com/office/drawing/2014/main" id="{180F0778-250B-1848-89C3-1A0C4F0E0182}"/>
              </a:ext>
            </a:extLst>
          </p:cNvPr>
          <p:cNvCxnSpPr>
            <a:cxnSpLocks/>
          </p:cNvCxnSpPr>
          <p:nvPr/>
        </p:nvCxnSpPr>
        <p:spPr>
          <a:xfrm>
            <a:off x="5656450" y="4242519"/>
            <a:ext cx="0" cy="554753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35">
            <a:extLst>
              <a:ext uri="{FF2B5EF4-FFF2-40B4-BE49-F238E27FC236}">
                <a16:creationId xmlns:a16="http://schemas.microsoft.com/office/drawing/2014/main" id="{8BE8BB3F-8F7E-5347-A853-1D29E6CE6155}"/>
              </a:ext>
            </a:extLst>
          </p:cNvPr>
          <p:cNvCxnSpPr>
            <a:cxnSpLocks/>
          </p:cNvCxnSpPr>
          <p:nvPr/>
        </p:nvCxnSpPr>
        <p:spPr>
          <a:xfrm>
            <a:off x="4766626" y="3126668"/>
            <a:ext cx="546154" cy="111585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35">
            <a:extLst>
              <a:ext uri="{FF2B5EF4-FFF2-40B4-BE49-F238E27FC236}">
                <a16:creationId xmlns:a16="http://schemas.microsoft.com/office/drawing/2014/main" id="{F115D20E-C240-1D41-9044-09510CD96F15}"/>
              </a:ext>
            </a:extLst>
          </p:cNvPr>
          <p:cNvCxnSpPr>
            <a:cxnSpLocks/>
          </p:cNvCxnSpPr>
          <p:nvPr/>
        </p:nvCxnSpPr>
        <p:spPr>
          <a:xfrm>
            <a:off x="3873233" y="4280861"/>
            <a:ext cx="1786787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2CF45E1D-D168-BE4B-B0FF-CE64FAAA28C3}"/>
              </a:ext>
            </a:extLst>
          </p:cNvPr>
          <p:cNvSpPr/>
          <p:nvPr/>
        </p:nvSpPr>
        <p:spPr>
          <a:xfrm>
            <a:off x="323231" y="602020"/>
            <a:ext cx="2729552" cy="48669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Conversation Tree</a:t>
            </a: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34B65F87-1951-C24F-817A-585799603928}"/>
              </a:ext>
            </a:extLst>
          </p:cNvPr>
          <p:cNvSpPr/>
          <p:nvPr/>
        </p:nvSpPr>
        <p:spPr>
          <a:xfrm>
            <a:off x="5211414" y="1135433"/>
            <a:ext cx="1355290" cy="4323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인사</a:t>
            </a:r>
            <a:r>
              <a:rPr lang="en-US" altLang="ko-KR" sz="1200" b="1" dirty="0">
                <a:solidFill>
                  <a:prstClr val="white"/>
                </a:solidFill>
              </a:rPr>
              <a:t>,</a:t>
            </a:r>
            <a:r>
              <a:rPr lang="ko-KR" altLang="en-US" sz="1200" b="1" dirty="0">
                <a:solidFill>
                  <a:prstClr val="white"/>
                </a:solidFill>
              </a:rPr>
              <a:t> 소개</a:t>
            </a: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7E7E85A0-9B51-374F-A09B-726989360B45}"/>
              </a:ext>
            </a:extLst>
          </p:cNvPr>
          <p:cNvSpPr/>
          <p:nvPr/>
        </p:nvSpPr>
        <p:spPr>
          <a:xfrm>
            <a:off x="5211414" y="4136861"/>
            <a:ext cx="1355290" cy="4323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메뉴판</a:t>
            </a:r>
            <a:r>
              <a:rPr lang="ko-KR" altLang="en-US" sz="1200" b="1" dirty="0">
                <a:solidFill>
                  <a:prstClr val="white"/>
                </a:solidFill>
              </a:rPr>
              <a:t> 제공</a:t>
            </a: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E387BB56-0774-9D4C-92D0-83E0492D683E}"/>
              </a:ext>
            </a:extLst>
          </p:cNvPr>
          <p:cNvSpPr/>
          <p:nvPr/>
        </p:nvSpPr>
        <p:spPr>
          <a:xfrm>
            <a:off x="2405253" y="1827416"/>
            <a:ext cx="1580671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무슨 메뉴가 있어</a:t>
            </a:r>
            <a:r>
              <a:rPr lang="en-US" altLang="ko-KR" sz="10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CFE93634-B916-AD46-9A71-48D8FEA65764}"/>
              </a:ext>
            </a:extLst>
          </p:cNvPr>
          <p:cNvSpPr/>
          <p:nvPr/>
        </p:nvSpPr>
        <p:spPr>
          <a:xfrm>
            <a:off x="5098723" y="1827416"/>
            <a:ext cx="1580671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‘</a:t>
            </a:r>
            <a:r>
              <a:rPr lang="ko-KR" altLang="en-US" sz="1000" b="1" dirty="0">
                <a:solidFill>
                  <a:schemeClr val="tx1"/>
                </a:solidFill>
              </a:rPr>
              <a:t>김밥</a:t>
            </a:r>
            <a:r>
              <a:rPr lang="en-US" altLang="ko-KR" sz="1000" b="1" dirty="0">
                <a:solidFill>
                  <a:schemeClr val="tx1"/>
                </a:solidFill>
              </a:rPr>
              <a:t>’</a:t>
            </a:r>
            <a:r>
              <a:rPr lang="ko-KR" altLang="en-US" sz="1000" b="1" dirty="0">
                <a:solidFill>
                  <a:schemeClr val="tx1"/>
                </a:solidFill>
              </a:rPr>
              <a:t>이 먹고 싶어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399AB03E-42A2-3948-BD07-55DAC82626D1}"/>
              </a:ext>
            </a:extLst>
          </p:cNvPr>
          <p:cNvSpPr/>
          <p:nvPr/>
        </p:nvSpPr>
        <p:spPr>
          <a:xfrm>
            <a:off x="7175482" y="1827416"/>
            <a:ext cx="1580671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쌀국수 음식점 없어</a:t>
            </a:r>
            <a:r>
              <a:rPr lang="en-US" altLang="ko-KR" sz="10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77BF01F2-576D-8F4F-8FBB-18C3E3630B0B}"/>
              </a:ext>
            </a:extLst>
          </p:cNvPr>
          <p:cNvSpPr/>
          <p:nvPr/>
        </p:nvSpPr>
        <p:spPr>
          <a:xfrm>
            <a:off x="2405253" y="2206950"/>
            <a:ext cx="1580671" cy="56147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일식</a:t>
            </a:r>
            <a:r>
              <a:rPr lang="en-US" altLang="ko-KR" sz="1000" b="1" dirty="0">
                <a:solidFill>
                  <a:prstClr val="white"/>
                </a:solidFill>
              </a:rPr>
              <a:t>,</a:t>
            </a:r>
            <a:r>
              <a:rPr lang="ko-KR" altLang="en-US" sz="1000" b="1" dirty="0">
                <a:solidFill>
                  <a:prstClr val="white"/>
                </a:solidFill>
              </a:rPr>
              <a:t> 중식</a:t>
            </a:r>
            <a:r>
              <a:rPr lang="en-US" altLang="ko-KR" sz="1000" b="1" dirty="0">
                <a:solidFill>
                  <a:prstClr val="white"/>
                </a:solidFill>
              </a:rPr>
              <a:t>,</a:t>
            </a:r>
            <a:r>
              <a:rPr lang="ko-KR" altLang="en-US" sz="1000" b="1" dirty="0">
                <a:solidFill>
                  <a:prstClr val="white"/>
                </a:solidFill>
              </a:rPr>
              <a:t> 한식</a:t>
            </a:r>
            <a:r>
              <a:rPr lang="en-US" altLang="ko-KR" sz="1000" b="1" dirty="0">
                <a:solidFill>
                  <a:prstClr val="white"/>
                </a:solidFill>
              </a:rPr>
              <a:t>,</a:t>
            </a:r>
            <a:r>
              <a:rPr lang="ko-KR" altLang="en-US" sz="1000" b="1" dirty="0">
                <a:solidFill>
                  <a:prstClr val="white"/>
                </a:solidFill>
              </a:rPr>
              <a:t> 분식</a:t>
            </a:r>
            <a:r>
              <a:rPr lang="en-US" altLang="ko-KR" sz="1000" b="1" dirty="0">
                <a:solidFill>
                  <a:prstClr val="white"/>
                </a:solidFill>
              </a:rPr>
              <a:t>,</a:t>
            </a:r>
            <a:r>
              <a:rPr lang="ko-KR" altLang="en-US" sz="1000" b="1" dirty="0">
                <a:solidFill>
                  <a:prstClr val="white"/>
                </a:solidFill>
              </a:rPr>
              <a:t> 디저트 카테고리가 있습니다</a:t>
            </a:r>
            <a:r>
              <a:rPr lang="en-US" altLang="ko-KR" sz="1000" b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47720150-20D5-0C4A-9F40-3D3AA9C865EE}"/>
              </a:ext>
            </a:extLst>
          </p:cNvPr>
          <p:cNvSpPr/>
          <p:nvPr/>
        </p:nvSpPr>
        <p:spPr>
          <a:xfrm>
            <a:off x="1583454" y="2838668"/>
            <a:ext cx="1580671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한식 중에는 뭐가 있어</a:t>
            </a:r>
            <a:r>
              <a:rPr lang="en-US" altLang="ko-KR" sz="10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BC8F0CC0-FC45-A54F-A501-0B6943FA7D56}"/>
              </a:ext>
            </a:extLst>
          </p:cNvPr>
          <p:cNvSpPr/>
          <p:nvPr/>
        </p:nvSpPr>
        <p:spPr>
          <a:xfrm>
            <a:off x="3226408" y="2859264"/>
            <a:ext cx="1580671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돈가스가</a:t>
            </a:r>
            <a:r>
              <a:rPr lang="ko-KR" altLang="en-US" sz="1000" b="1" dirty="0">
                <a:solidFill>
                  <a:schemeClr val="tx1"/>
                </a:solidFill>
              </a:rPr>
              <a:t> 먹고 싶어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B8A16F90-EC11-7E44-88E7-73D925DB4A0E}"/>
              </a:ext>
            </a:extLst>
          </p:cNvPr>
          <p:cNvSpPr/>
          <p:nvPr/>
        </p:nvSpPr>
        <p:spPr>
          <a:xfrm>
            <a:off x="1583453" y="3266948"/>
            <a:ext cx="1580671" cy="7234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사용자의 위치에 기반한 한식 음식점은 </a:t>
            </a:r>
            <a:r>
              <a:rPr lang="en-US" altLang="ko-KR" sz="1000" b="1" dirty="0">
                <a:solidFill>
                  <a:prstClr val="white"/>
                </a:solidFill>
              </a:rPr>
              <a:t>00</a:t>
            </a:r>
            <a:r>
              <a:rPr lang="ko-KR" altLang="en-US" sz="1000" b="1" dirty="0">
                <a:solidFill>
                  <a:prstClr val="white"/>
                </a:solidFill>
              </a:rPr>
              <a:t>개</a:t>
            </a:r>
            <a:r>
              <a:rPr lang="en-US" altLang="ko-KR" sz="1000" b="1" dirty="0">
                <a:solidFill>
                  <a:prstClr val="white"/>
                </a:solidFill>
              </a:rPr>
              <a:t>.</a:t>
            </a:r>
          </a:p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다음과 같은 리스트가 있습니다</a:t>
            </a:r>
            <a:r>
              <a:rPr lang="en-US" altLang="ko-KR" sz="1000" b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D66C37D6-138E-A54E-BB0E-47101F539089}"/>
              </a:ext>
            </a:extLst>
          </p:cNvPr>
          <p:cNvSpPr/>
          <p:nvPr/>
        </p:nvSpPr>
        <p:spPr>
          <a:xfrm>
            <a:off x="1018498" y="4098519"/>
            <a:ext cx="1355290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중식은 뭐가 있어</a:t>
            </a:r>
            <a:r>
              <a:rPr lang="en-US" altLang="ko-KR" sz="10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8DD87766-1E5D-1842-8428-5A058CCF965C}"/>
              </a:ext>
            </a:extLst>
          </p:cNvPr>
          <p:cNvSpPr/>
          <p:nvPr/>
        </p:nvSpPr>
        <p:spPr>
          <a:xfrm>
            <a:off x="2517943" y="4136861"/>
            <a:ext cx="1355290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00</a:t>
            </a:r>
            <a:r>
              <a:rPr lang="ko-KR" altLang="en-US" sz="1000" b="1" dirty="0">
                <a:solidFill>
                  <a:schemeClr val="tx1"/>
                </a:solidFill>
              </a:rPr>
              <a:t> 음식점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8BD4D13B-AFAE-714F-9770-3D77E93D5040}"/>
              </a:ext>
            </a:extLst>
          </p:cNvPr>
          <p:cNvSpPr/>
          <p:nvPr/>
        </p:nvSpPr>
        <p:spPr>
          <a:xfrm>
            <a:off x="824582" y="4489060"/>
            <a:ext cx="1580671" cy="7234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사용자의 위치에 기반한 한식 음식점은 </a:t>
            </a:r>
            <a:r>
              <a:rPr lang="en-US" altLang="ko-KR" sz="1000" b="1" dirty="0">
                <a:solidFill>
                  <a:prstClr val="white"/>
                </a:solidFill>
              </a:rPr>
              <a:t>00</a:t>
            </a:r>
            <a:r>
              <a:rPr lang="ko-KR" altLang="en-US" sz="1000" b="1" dirty="0">
                <a:solidFill>
                  <a:prstClr val="white"/>
                </a:solidFill>
              </a:rPr>
              <a:t>개</a:t>
            </a:r>
            <a:r>
              <a:rPr lang="en-US" altLang="ko-KR" sz="1000" b="1" dirty="0">
                <a:solidFill>
                  <a:prstClr val="white"/>
                </a:solidFill>
              </a:rPr>
              <a:t>.</a:t>
            </a:r>
          </a:p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다음과 같은 리스트가 있습니다</a:t>
            </a:r>
            <a:r>
              <a:rPr lang="en-US" altLang="ko-KR" sz="1000" b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D2960BC5-F502-8048-91A2-916FEEB1B61B}"/>
              </a:ext>
            </a:extLst>
          </p:cNvPr>
          <p:cNvSpPr/>
          <p:nvPr/>
        </p:nvSpPr>
        <p:spPr>
          <a:xfrm>
            <a:off x="7175482" y="2343688"/>
            <a:ext cx="1679151" cy="78298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쌀국수 </a:t>
            </a:r>
            <a:r>
              <a:rPr lang="ko-KR" altLang="en-US" sz="1000" b="1" dirty="0" err="1">
                <a:solidFill>
                  <a:prstClr val="white"/>
                </a:solidFill>
              </a:rPr>
              <a:t>메뉴판을</a:t>
            </a:r>
            <a:r>
              <a:rPr lang="ko-KR" altLang="en-US" sz="1000" b="1" dirty="0">
                <a:solidFill>
                  <a:prstClr val="white"/>
                </a:solidFill>
              </a:rPr>
              <a:t> 제공하는 음식점은 다음과 같은 리스트가 있습니다</a:t>
            </a:r>
            <a:r>
              <a:rPr lang="en-US" altLang="ko-KR" sz="1000" b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006F0225-7DF8-B047-812A-F2B4AF8B0305}"/>
              </a:ext>
            </a:extLst>
          </p:cNvPr>
          <p:cNvSpPr/>
          <p:nvPr/>
        </p:nvSpPr>
        <p:spPr>
          <a:xfrm>
            <a:off x="8237542" y="3258129"/>
            <a:ext cx="1580671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쫄면을 파는 음식점은</a:t>
            </a:r>
            <a:r>
              <a:rPr lang="en-US" altLang="ko-KR" sz="1000" b="1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77" name="직선 연결선 35">
            <a:extLst>
              <a:ext uri="{FF2B5EF4-FFF2-40B4-BE49-F238E27FC236}">
                <a16:creationId xmlns:a16="http://schemas.microsoft.com/office/drawing/2014/main" id="{293C9A3C-5FA7-424F-A6D0-C7A2C09E938E}"/>
              </a:ext>
            </a:extLst>
          </p:cNvPr>
          <p:cNvCxnSpPr>
            <a:cxnSpLocks/>
          </p:cNvCxnSpPr>
          <p:nvPr/>
        </p:nvCxnSpPr>
        <p:spPr>
          <a:xfrm>
            <a:off x="2405253" y="4792075"/>
            <a:ext cx="3254767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D74A4A9B-C4D3-274B-8791-389684628381}"/>
              </a:ext>
            </a:extLst>
          </p:cNvPr>
          <p:cNvSpPr/>
          <p:nvPr/>
        </p:nvSpPr>
        <p:spPr>
          <a:xfrm>
            <a:off x="6465337" y="3266948"/>
            <a:ext cx="1580671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소고기 쌀국수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8B0E219D-6B6E-0A42-99B9-72F40BD7E842}"/>
              </a:ext>
            </a:extLst>
          </p:cNvPr>
          <p:cNvSpPr/>
          <p:nvPr/>
        </p:nvSpPr>
        <p:spPr>
          <a:xfrm>
            <a:off x="8237542" y="3702390"/>
            <a:ext cx="2110222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다음과 같은 음식점이 있습니다</a:t>
            </a:r>
            <a:r>
              <a:rPr lang="en-US" altLang="ko-KR" sz="1000" b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B3A79153-3ACB-0349-8C1E-DD974E673BBF}"/>
              </a:ext>
            </a:extLst>
          </p:cNvPr>
          <p:cNvSpPr/>
          <p:nvPr/>
        </p:nvSpPr>
        <p:spPr>
          <a:xfrm>
            <a:off x="8281462" y="4146651"/>
            <a:ext cx="1626467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콩나물 쫄면으로 할래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D7CB8719-25BF-3846-80C1-D57410FF00C2}"/>
              </a:ext>
            </a:extLst>
          </p:cNvPr>
          <p:cNvSpPr/>
          <p:nvPr/>
        </p:nvSpPr>
        <p:spPr>
          <a:xfrm>
            <a:off x="5229443" y="5206565"/>
            <a:ext cx="1355290" cy="4323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주문</a:t>
            </a:r>
          </a:p>
        </p:txBody>
      </p:sp>
      <p:sp>
        <p:nvSpPr>
          <p:cNvPr id="110" name="모서리가 둥근 직사각형 109">
            <a:extLst>
              <a:ext uri="{FF2B5EF4-FFF2-40B4-BE49-F238E27FC236}">
                <a16:creationId xmlns:a16="http://schemas.microsoft.com/office/drawing/2014/main" id="{035E11E7-3555-DC4A-A65F-1EA910CC0BEB}"/>
              </a:ext>
            </a:extLst>
          </p:cNvPr>
          <p:cNvSpPr/>
          <p:nvPr/>
        </p:nvSpPr>
        <p:spPr>
          <a:xfrm>
            <a:off x="9641712" y="799657"/>
            <a:ext cx="1679151" cy="39775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음식점</a:t>
            </a:r>
            <a:r>
              <a:rPr lang="en-US" altLang="ko-KR" sz="1200" dirty="0"/>
              <a:t>=</a:t>
            </a:r>
            <a:r>
              <a:rPr lang="ko-KR" altLang="en-US" sz="1200" dirty="0" err="1"/>
              <a:t>메뉴판</a:t>
            </a:r>
            <a:endParaRPr lang="en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5165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5">
            <a:extLst>
              <a:ext uri="{FF2B5EF4-FFF2-40B4-BE49-F238E27FC236}">
                <a16:creationId xmlns:a16="http://schemas.microsoft.com/office/drawing/2014/main" id="{6083B1CA-4C06-8A41-9624-D4151266EB07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692289" y="505210"/>
            <a:ext cx="19586" cy="5136308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FCE7DC24-BBD5-0A4D-B874-91FDCAB53A01}"/>
              </a:ext>
            </a:extLst>
          </p:cNvPr>
          <p:cNvSpPr/>
          <p:nvPr/>
        </p:nvSpPr>
        <p:spPr>
          <a:xfrm>
            <a:off x="323231" y="602020"/>
            <a:ext cx="2729552" cy="48669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Conversation Tree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6405C26-8397-3A40-94AF-6B475260168C}"/>
              </a:ext>
            </a:extLst>
          </p:cNvPr>
          <p:cNvSpPr/>
          <p:nvPr/>
        </p:nvSpPr>
        <p:spPr>
          <a:xfrm>
            <a:off x="4997949" y="437785"/>
            <a:ext cx="1355290" cy="4323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주문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580891E-C5EE-9946-9FF2-1AE6CA162FF1}"/>
              </a:ext>
            </a:extLst>
          </p:cNvPr>
          <p:cNvSpPr/>
          <p:nvPr/>
        </p:nvSpPr>
        <p:spPr>
          <a:xfrm>
            <a:off x="4620482" y="1026581"/>
            <a:ext cx="2110222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주문 단계로 넘어 갑니다</a:t>
            </a:r>
            <a:r>
              <a:rPr lang="en-US" altLang="ko-KR" sz="1000" b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AF301594-1110-624B-B7BF-03F1B96F9259}"/>
              </a:ext>
            </a:extLst>
          </p:cNvPr>
          <p:cNvSpPr/>
          <p:nvPr/>
        </p:nvSpPr>
        <p:spPr>
          <a:xfrm>
            <a:off x="4637177" y="1471077"/>
            <a:ext cx="2121797" cy="4426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주문 하시는 메뉴와 수량이 </a:t>
            </a:r>
            <a:endParaRPr lang="en-US" altLang="ko-KR" sz="10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쫄면</a:t>
            </a:r>
            <a:r>
              <a:rPr lang="en-US" altLang="ko-KR" sz="1000" b="1" dirty="0">
                <a:solidFill>
                  <a:prstClr val="white"/>
                </a:solidFill>
              </a:rPr>
              <a:t>,</a:t>
            </a:r>
            <a:r>
              <a:rPr lang="ko-KR" altLang="en-US" sz="1000" b="1" dirty="0">
                <a:solidFill>
                  <a:prstClr val="white"/>
                </a:solidFill>
              </a:rPr>
              <a:t> </a:t>
            </a:r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r>
              <a:rPr lang="ko-KR" altLang="en-US" sz="1000" b="1" dirty="0">
                <a:solidFill>
                  <a:prstClr val="white"/>
                </a:solidFill>
              </a:rPr>
              <a:t>개 가 맞습니까</a:t>
            </a:r>
            <a:r>
              <a:rPr lang="en-US" altLang="ko-KR" sz="1000" b="1" dirty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B3BD44E-7E28-B444-9349-4491FE76FCD9}"/>
              </a:ext>
            </a:extLst>
          </p:cNvPr>
          <p:cNvSpPr/>
          <p:nvPr/>
        </p:nvSpPr>
        <p:spPr>
          <a:xfrm>
            <a:off x="3846841" y="2070193"/>
            <a:ext cx="1580671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OK!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E6A6BAA-1F67-5D40-8502-FE6038036ED6}"/>
              </a:ext>
            </a:extLst>
          </p:cNvPr>
          <p:cNvSpPr/>
          <p:nvPr/>
        </p:nvSpPr>
        <p:spPr>
          <a:xfrm>
            <a:off x="5562903" y="2041786"/>
            <a:ext cx="1580671" cy="4426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쫄면 취소하고 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김밥으로 할래</a:t>
            </a:r>
            <a:r>
              <a:rPr lang="en-US" altLang="ko-KR" sz="1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CFC4BCBD-A758-3745-9C18-19283045E553}"/>
              </a:ext>
            </a:extLst>
          </p:cNvPr>
          <p:cNvSpPr/>
          <p:nvPr/>
        </p:nvSpPr>
        <p:spPr>
          <a:xfrm>
            <a:off x="6210874" y="3169012"/>
            <a:ext cx="2110222" cy="4426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주문 하시는 메뉴와 수량이 </a:t>
            </a:r>
            <a:endParaRPr lang="en-US" altLang="ko-KR" sz="10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00,</a:t>
            </a:r>
            <a:r>
              <a:rPr lang="ko-KR" altLang="en-US" sz="1000" b="1" dirty="0">
                <a:solidFill>
                  <a:prstClr val="white"/>
                </a:solidFill>
              </a:rPr>
              <a:t> </a:t>
            </a:r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r>
              <a:rPr lang="ko-KR" altLang="en-US" sz="1000" b="1" dirty="0">
                <a:solidFill>
                  <a:prstClr val="white"/>
                </a:solidFill>
              </a:rPr>
              <a:t>개 가 맞습니까</a:t>
            </a:r>
            <a:r>
              <a:rPr lang="en-US" altLang="ko-KR" sz="1000" b="1" dirty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2CC33517-33B0-B743-A239-977C4EACF691}"/>
              </a:ext>
            </a:extLst>
          </p:cNvPr>
          <p:cNvSpPr/>
          <p:nvPr/>
        </p:nvSpPr>
        <p:spPr>
          <a:xfrm>
            <a:off x="5577931" y="2601501"/>
            <a:ext cx="1580671" cy="4426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선택하신 쫄면이 </a:t>
            </a:r>
            <a:endParaRPr lang="en-US" altLang="ko-KR" sz="10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취소되었습니다</a:t>
            </a:r>
            <a:r>
              <a:rPr lang="en-US" altLang="ko-KR" sz="1000" b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08CD232-5E3B-A941-BE47-89D2F066BAA5}"/>
              </a:ext>
            </a:extLst>
          </p:cNvPr>
          <p:cNvSpPr/>
          <p:nvPr/>
        </p:nvSpPr>
        <p:spPr>
          <a:xfrm>
            <a:off x="7287988" y="2596274"/>
            <a:ext cx="1580671" cy="4426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prstClr val="white"/>
                </a:solidFill>
              </a:rPr>
              <a:t>깁밥이</a:t>
            </a:r>
            <a:r>
              <a:rPr lang="ko-KR" altLang="en-US" sz="1000" b="1" dirty="0">
                <a:solidFill>
                  <a:prstClr val="white"/>
                </a:solidFill>
              </a:rPr>
              <a:t> </a:t>
            </a:r>
            <a:r>
              <a:rPr lang="ko-KR" altLang="en-US" sz="1000" b="1" dirty="0" err="1">
                <a:solidFill>
                  <a:prstClr val="white"/>
                </a:solidFill>
              </a:rPr>
              <a:t>주문표에</a:t>
            </a:r>
            <a:r>
              <a:rPr lang="ko-KR" altLang="en-US" sz="1000" b="1" dirty="0">
                <a:solidFill>
                  <a:prstClr val="white"/>
                </a:solidFill>
              </a:rPr>
              <a:t> </a:t>
            </a:r>
            <a:endParaRPr lang="en-US" altLang="ko-KR" sz="10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추가되었습니다</a:t>
            </a:r>
            <a:r>
              <a:rPr lang="en-US" altLang="ko-KR" sz="1000" b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A9D5A2D-791E-9C44-921D-0607AE2444CA}"/>
              </a:ext>
            </a:extLst>
          </p:cNvPr>
          <p:cNvSpPr/>
          <p:nvPr/>
        </p:nvSpPr>
        <p:spPr>
          <a:xfrm>
            <a:off x="5562902" y="3707955"/>
            <a:ext cx="1580671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OK!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4260C795-2600-3443-B044-0C83F2B60570}"/>
              </a:ext>
            </a:extLst>
          </p:cNvPr>
          <p:cNvSpPr/>
          <p:nvPr/>
        </p:nvSpPr>
        <p:spPr>
          <a:xfrm>
            <a:off x="7197622" y="3692709"/>
            <a:ext cx="1861885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다른 메뉴로 변경하고 싶어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6562790-D652-9C4E-8C2D-E64EA7476985}"/>
              </a:ext>
            </a:extLst>
          </p:cNvPr>
          <p:cNvSpPr/>
          <p:nvPr/>
        </p:nvSpPr>
        <p:spPr>
          <a:xfrm>
            <a:off x="7196993" y="4074272"/>
            <a:ext cx="2503898" cy="4805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선택하신 </a:t>
            </a:r>
            <a:r>
              <a:rPr lang="ko-KR" altLang="en-US" sz="1000" b="1" dirty="0" err="1">
                <a:solidFill>
                  <a:prstClr val="white"/>
                </a:solidFill>
              </a:rPr>
              <a:t>메뉴판을</a:t>
            </a:r>
            <a:r>
              <a:rPr lang="ko-KR" altLang="en-US" sz="1000" b="1" dirty="0">
                <a:solidFill>
                  <a:prstClr val="white"/>
                </a:solidFill>
              </a:rPr>
              <a:t> 이용하시겠습니까</a:t>
            </a:r>
            <a:r>
              <a:rPr lang="en-US" altLang="ko-KR" sz="1000" b="1" dirty="0">
                <a:solidFill>
                  <a:prstClr val="white"/>
                </a:solidFill>
              </a:rPr>
              <a:t>?</a:t>
            </a:r>
          </a:p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첫 화면으로 돌아가시겠습니까</a:t>
            </a:r>
            <a:r>
              <a:rPr lang="en-US" altLang="ko-KR" sz="1000" b="1" dirty="0">
                <a:solidFill>
                  <a:prstClr val="white"/>
                </a:solidFill>
              </a:rPr>
              <a:t>?.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3C4AE41-6A83-894B-848F-7313C7E25E92}"/>
              </a:ext>
            </a:extLst>
          </p:cNvPr>
          <p:cNvSpPr/>
          <p:nvPr/>
        </p:nvSpPr>
        <p:spPr>
          <a:xfrm>
            <a:off x="8789997" y="4663373"/>
            <a:ext cx="1861885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메뉴판</a:t>
            </a:r>
            <a:r>
              <a:rPr lang="ko-KR" altLang="en-US" sz="1000" b="1" dirty="0">
                <a:solidFill>
                  <a:schemeClr val="tx1"/>
                </a:solidFill>
              </a:rPr>
              <a:t> 선택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E741B013-48E4-3D49-BB3C-36BDCB202FAF}"/>
              </a:ext>
            </a:extLst>
          </p:cNvPr>
          <p:cNvSpPr/>
          <p:nvPr/>
        </p:nvSpPr>
        <p:spPr>
          <a:xfrm>
            <a:off x="6776061" y="4663373"/>
            <a:ext cx="1861885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처음</a:t>
            </a:r>
            <a:r>
              <a:rPr lang="en-US" altLang="ko-KR" sz="1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7C7326F0-86BC-E14E-9673-D3635D1B93DD}"/>
              </a:ext>
            </a:extLst>
          </p:cNvPr>
          <p:cNvSpPr/>
          <p:nvPr/>
        </p:nvSpPr>
        <p:spPr>
          <a:xfrm>
            <a:off x="6808082" y="5079828"/>
            <a:ext cx="1840862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첫 페이지로 이동합니다</a:t>
            </a:r>
            <a:r>
              <a:rPr lang="en-US" altLang="ko-KR" sz="1000" b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C45B89D6-047F-554E-BDFA-45C466C5DF57}"/>
              </a:ext>
            </a:extLst>
          </p:cNvPr>
          <p:cNvSpPr/>
          <p:nvPr/>
        </p:nvSpPr>
        <p:spPr>
          <a:xfrm>
            <a:off x="8811020" y="5079828"/>
            <a:ext cx="1840862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(</a:t>
            </a:r>
            <a:r>
              <a:rPr lang="ko-KR" altLang="en-US" sz="1000" b="1" dirty="0" err="1">
                <a:solidFill>
                  <a:prstClr val="white"/>
                </a:solidFill>
              </a:rPr>
              <a:t>메뉴판</a:t>
            </a:r>
            <a:r>
              <a:rPr lang="ko-KR" altLang="en-US" sz="1000" b="1" dirty="0">
                <a:solidFill>
                  <a:prstClr val="white"/>
                </a:solidFill>
              </a:rPr>
              <a:t> 이미지 제시</a:t>
            </a:r>
            <a:r>
              <a:rPr lang="en-US" altLang="ko-KR" sz="1000" b="1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B9C94B08-9421-2249-ACCF-7C02C1CC4C49}"/>
              </a:ext>
            </a:extLst>
          </p:cNvPr>
          <p:cNvSpPr/>
          <p:nvPr/>
        </p:nvSpPr>
        <p:spPr>
          <a:xfrm>
            <a:off x="5034230" y="5641518"/>
            <a:ext cx="1355290" cy="4323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2116551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753</Words>
  <Application>Microsoft Macintosh PowerPoint</Application>
  <PresentationFormat>와이드스크린</PresentationFormat>
  <Paragraphs>243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so hye</cp:lastModifiedBy>
  <cp:revision>42</cp:revision>
  <dcterms:created xsi:type="dcterms:W3CDTF">2019-08-28T08:10:07Z</dcterms:created>
  <dcterms:modified xsi:type="dcterms:W3CDTF">2019-11-01T05:45:40Z</dcterms:modified>
</cp:coreProperties>
</file>