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d471d146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d471d14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8e724c0b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8e724c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8e724c0b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8e724c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8e724c0b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8e724c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8e724c0b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8e724c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8e724c0b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8e724c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8e724c0b_0_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08e724c0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08e724c0b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08e724c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08e724c0b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08e724c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8e724c0b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8e724c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8e724c0b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8e724c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e2a1ec53_0_4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e2a1ec5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8e724c0b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8e724c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8e724c0b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8e724c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08e724c0b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08e724c0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08e724c0b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08e724c0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08e724c0b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08e724c0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08e724c0b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08e724c0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08e724c0b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08e724c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08e724c0b_0_2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08e724c0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08e724c0b_0_2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08e724c0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08e724c0b_0_2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08e724c0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f4b56f5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f4b56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08e724c0b_0_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08e724c0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08e724c0b_0_2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08e724c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ff4b56f53_0_6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ff4b56f53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ff4e603f1_0_5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ff4e603f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ff4b56f53_0_6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ff4b56f53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fd8479817_1_10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fd8479817_1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f4e603f1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f4e603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f4b56f53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f4b56f5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8e724c0b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8e724c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8e724c0b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8e724c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8e724c0b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8e724c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8e724c0b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8e724c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U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7350" y="970067"/>
            <a:ext cx="1513625" cy="11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633325"/>
            <a:ext cx="6662100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b="1" sz="36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10133"/>
            <a:ext cx="8520600" cy="5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225433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225267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9144002" cy="892378"/>
            <a:chOff x="0" y="0"/>
            <a:chExt cx="9144002" cy="669300"/>
          </a:xfrm>
        </p:grpSpPr>
        <p:sp>
          <p:nvSpPr>
            <p:cNvPr id="44" name="Google Shape;44;p6"/>
            <p:cNvSpPr/>
            <p:nvPr/>
          </p:nvSpPr>
          <p:spPr>
            <a:xfrm>
              <a:off x="0" y="0"/>
              <a:ext cx="9144000" cy="66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" name="Google Shape;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4" y="61650"/>
              <a:ext cx="1629821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0" y="18300"/>
              <a:ext cx="786297" cy="461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567250"/>
              <a:ext cx="9144002" cy="10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 b="1" sz="3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cuadro verde resaltado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90250" y="1270633"/>
            <a:ext cx="7712100" cy="4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b="1" sz="48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63" name="Google Shape;63;p8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" name="Google Shape;6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70" name="Google Shape;70;p9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b="1" sz="4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65500" y="3737433"/>
            <a:ext cx="40452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81" name="Google Shape;81;p10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6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68967"/>
            <a:ext cx="8520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46.png"/><Relationship Id="rId5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3.png"/><Relationship Id="rId7" Type="http://schemas.openxmlformats.org/officeDocument/2006/relationships/image" Target="../media/image42.png"/><Relationship Id="rId8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Relationship Id="rId5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Relationship Id="rId4" Type="http://schemas.openxmlformats.org/officeDocument/2006/relationships/image" Target="../media/image60.png"/><Relationship Id="rId5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Relationship Id="rId6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1" Type="http://schemas.openxmlformats.org/officeDocument/2006/relationships/image" Target="../media/image10.png"/><Relationship Id="rId10" Type="http://schemas.openxmlformats.org/officeDocument/2006/relationships/image" Target="../media/image16.png"/><Relationship Id="rId9" Type="http://schemas.openxmlformats.org/officeDocument/2006/relationships/image" Target="../media/image9.png"/><Relationship Id="rId5" Type="http://schemas.openxmlformats.org/officeDocument/2006/relationships/image" Target="../media/image62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48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2.png"/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y Tipos</a:t>
            </a:r>
            <a:endParaRPr/>
          </a:p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372650" y="1137150"/>
            <a:ext cx="8450700" cy="179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tipo sirve para saber qué dato poner en un argumento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Entonces, los parámetros deben indicar cuál es ese tipo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parte del contrato de los procedimientos, en la parte de los parámetros</a:t>
            </a:r>
            <a:endParaRPr sz="2400"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00" y="3088950"/>
            <a:ext cx="7680209" cy="36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2267425" y="4488950"/>
            <a:ext cx="723000" cy="39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2267425" y="5177650"/>
            <a:ext cx="887700" cy="39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0"/>
          <p:cNvCxnSpPr>
            <a:endCxn id="171" idx="7"/>
          </p:cNvCxnSpPr>
          <p:nvPr/>
        </p:nvCxnSpPr>
        <p:spPr>
          <a:xfrm flipH="1">
            <a:off x="2884544" y="3919175"/>
            <a:ext cx="1431900" cy="62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>
            <a:endCxn id="172" idx="5"/>
          </p:cNvCxnSpPr>
          <p:nvPr/>
        </p:nvCxnSpPr>
        <p:spPr>
          <a:xfrm rot="10800000">
            <a:off x="3025124" y="5516425"/>
            <a:ext cx="1598100" cy="46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372650" y="1137150"/>
            <a:ext cx="8450700" cy="101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parámetros son datos del tipo indicado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¡Debe respetarse el tipo al poner el argumento!</a:t>
            </a:r>
            <a:endParaRPr sz="24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50" y="2412300"/>
            <a:ext cx="5026174" cy="18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925" y="4360843"/>
            <a:ext cx="5319025" cy="2001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5854075" y="3091075"/>
            <a:ext cx="2584800" cy="5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Ok, concuerdan</a:t>
            </a:r>
            <a:endParaRPr sz="2400"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4821431" y="2309523"/>
            <a:ext cx="577390" cy="698921"/>
            <a:chOff x="5566375" y="2711401"/>
            <a:chExt cx="800707" cy="1014399"/>
          </a:xfrm>
        </p:grpSpPr>
        <p:cxnSp>
          <p:nvCxnSpPr>
            <p:cNvPr id="185" name="Google Shape;185;p21"/>
            <p:cNvCxnSpPr/>
            <p:nvPr/>
          </p:nvCxnSpPr>
          <p:spPr>
            <a:xfrm flipH="1" rot="10800000">
              <a:off x="5857382" y="2711401"/>
              <a:ext cx="509700" cy="977700"/>
            </a:xfrm>
            <a:prstGeom prst="straightConnector1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21"/>
            <p:cNvCxnSpPr/>
            <p:nvPr/>
          </p:nvCxnSpPr>
          <p:spPr>
            <a:xfrm>
              <a:off x="5566375" y="3170200"/>
              <a:ext cx="292200" cy="555600"/>
            </a:xfrm>
            <a:prstGeom prst="straightConnector1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" name="Google Shape;187;p21"/>
          <p:cNvSpPr txBox="1"/>
          <p:nvPr/>
        </p:nvSpPr>
        <p:spPr>
          <a:xfrm>
            <a:off x="372650" y="5226000"/>
            <a:ext cx="3043800" cy="591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Mal, no concuerdan</a:t>
            </a:r>
            <a:endParaRPr sz="2400"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7061300" y="5169000"/>
            <a:ext cx="748800" cy="705000"/>
            <a:chOff x="3618925" y="5169000"/>
            <a:chExt cx="748800" cy="705000"/>
          </a:xfrm>
        </p:grpSpPr>
        <p:cxnSp>
          <p:nvCxnSpPr>
            <p:cNvPr id="189" name="Google Shape;189;p21"/>
            <p:cNvCxnSpPr/>
            <p:nvPr/>
          </p:nvCxnSpPr>
          <p:spPr>
            <a:xfrm>
              <a:off x="3618925" y="5169000"/>
              <a:ext cx="748800" cy="705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1"/>
            <p:cNvCxnSpPr/>
            <p:nvPr/>
          </p:nvCxnSpPr>
          <p:spPr>
            <a:xfrm flipH="1">
              <a:off x="3618925" y="5169000"/>
              <a:ext cx="748800" cy="705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Tipos de Datos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413" y="2422313"/>
            <a:ext cx="4372571" cy="27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12" y="3963550"/>
            <a:ext cx="4105495" cy="27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372650" y="1137150"/>
            <a:ext cx="8450700" cy="101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parámetros son datos del tipo indicado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Y también debe respetarse donde se utiliza</a:t>
            </a:r>
            <a:endParaRPr sz="2400"/>
          </a:p>
        </p:txBody>
      </p:sp>
      <p:sp>
        <p:nvSpPr>
          <p:cNvPr id="199" name="Google Shape;199;p22"/>
          <p:cNvSpPr txBox="1"/>
          <p:nvPr/>
        </p:nvSpPr>
        <p:spPr>
          <a:xfrm>
            <a:off x="552700" y="3311375"/>
            <a:ext cx="2584800" cy="591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Ok, concuerdan</a:t>
            </a:r>
            <a:endParaRPr sz="2400"/>
          </a:p>
        </p:txBody>
      </p:sp>
      <p:grpSp>
        <p:nvGrpSpPr>
          <p:cNvPr id="200" name="Google Shape;200;p22"/>
          <p:cNvGrpSpPr/>
          <p:nvPr/>
        </p:nvGrpSpPr>
        <p:grpSpPr>
          <a:xfrm>
            <a:off x="3772231" y="5745873"/>
            <a:ext cx="577390" cy="698921"/>
            <a:chOff x="5566375" y="2711401"/>
            <a:chExt cx="800707" cy="1014399"/>
          </a:xfrm>
        </p:grpSpPr>
        <p:cxnSp>
          <p:nvCxnSpPr>
            <p:cNvPr id="201" name="Google Shape;201;p22"/>
            <p:cNvCxnSpPr/>
            <p:nvPr/>
          </p:nvCxnSpPr>
          <p:spPr>
            <a:xfrm flipH="1" rot="10800000">
              <a:off x="5857382" y="2711401"/>
              <a:ext cx="509700" cy="977700"/>
            </a:xfrm>
            <a:prstGeom prst="straightConnector1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2"/>
            <p:cNvCxnSpPr/>
            <p:nvPr/>
          </p:nvCxnSpPr>
          <p:spPr>
            <a:xfrm>
              <a:off x="5566375" y="3170200"/>
              <a:ext cx="292200" cy="555600"/>
            </a:xfrm>
            <a:prstGeom prst="straightConnector1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" name="Google Shape;203;p22"/>
          <p:cNvSpPr txBox="1"/>
          <p:nvPr/>
        </p:nvSpPr>
        <p:spPr>
          <a:xfrm>
            <a:off x="5631300" y="5154875"/>
            <a:ext cx="3043800" cy="591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Mal, no concuerdan</a:t>
            </a:r>
            <a:endParaRPr sz="2400"/>
          </a:p>
        </p:txBody>
      </p:sp>
      <p:grpSp>
        <p:nvGrpSpPr>
          <p:cNvPr id="204" name="Google Shape;204;p22"/>
          <p:cNvGrpSpPr/>
          <p:nvPr/>
        </p:nvGrpSpPr>
        <p:grpSpPr>
          <a:xfrm>
            <a:off x="7369675" y="3788600"/>
            <a:ext cx="748800" cy="705000"/>
            <a:chOff x="3618925" y="5169000"/>
            <a:chExt cx="748800" cy="705000"/>
          </a:xfrm>
        </p:grpSpPr>
        <p:cxnSp>
          <p:nvCxnSpPr>
            <p:cNvPr id="205" name="Google Shape;205;p22"/>
            <p:cNvCxnSpPr/>
            <p:nvPr/>
          </p:nvCxnSpPr>
          <p:spPr>
            <a:xfrm>
              <a:off x="3618925" y="5169000"/>
              <a:ext cx="748800" cy="705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2"/>
            <p:cNvCxnSpPr/>
            <p:nvPr/>
          </p:nvCxnSpPr>
          <p:spPr>
            <a:xfrm flipH="1">
              <a:off x="3618925" y="5169000"/>
              <a:ext cx="748800" cy="705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Tipos de Datos</a:t>
            </a:r>
            <a:endParaRPr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255200" y="2575350"/>
            <a:ext cx="4274718" cy="3963150"/>
            <a:chOff x="255200" y="2651550"/>
            <a:chExt cx="4274718" cy="3963150"/>
          </a:xfrm>
        </p:grpSpPr>
        <p:pic>
          <p:nvPicPr>
            <p:cNvPr id="213" name="Google Shape;21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200" y="2651550"/>
              <a:ext cx="4274718" cy="396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3"/>
            <p:cNvSpPr/>
            <p:nvPr/>
          </p:nvSpPr>
          <p:spPr>
            <a:xfrm>
              <a:off x="3090825" y="5485400"/>
              <a:ext cx="683100" cy="2364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1136075" y="6071300"/>
              <a:ext cx="723000" cy="2184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179325" y="5796625"/>
              <a:ext cx="664800" cy="2184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" name="Google Shape;217;p23"/>
          <p:cNvCxnSpPr>
            <a:stCxn id="218" idx="1"/>
            <a:endCxn id="214" idx="6"/>
          </p:cNvCxnSpPr>
          <p:nvPr/>
        </p:nvCxnSpPr>
        <p:spPr>
          <a:xfrm rot="10800000">
            <a:off x="3773925" y="5527525"/>
            <a:ext cx="939600" cy="86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>
            <a:stCxn id="218" idx="1"/>
            <a:endCxn id="215" idx="6"/>
          </p:cNvCxnSpPr>
          <p:nvPr/>
        </p:nvCxnSpPr>
        <p:spPr>
          <a:xfrm rot="10800000">
            <a:off x="1859025" y="6104425"/>
            <a:ext cx="2854500" cy="28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3"/>
          <p:cNvCxnSpPr>
            <a:stCxn id="218" idx="1"/>
            <a:endCxn id="216" idx="6"/>
          </p:cNvCxnSpPr>
          <p:nvPr/>
        </p:nvCxnSpPr>
        <p:spPr>
          <a:xfrm rot="10800000">
            <a:off x="3844125" y="5829625"/>
            <a:ext cx="869400" cy="55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1" name="Google Shape;2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625" y="2765800"/>
            <a:ext cx="2759989" cy="28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4713525" y="5991175"/>
            <a:ext cx="4274700" cy="79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Este sería el resultado si las operaciones incorrectas no fallasen</a:t>
            </a:r>
            <a:endParaRPr sz="2000"/>
          </a:p>
        </p:txBody>
      </p:sp>
      <p:sp>
        <p:nvSpPr>
          <p:cNvPr id="222" name="Google Shape;222;p23"/>
          <p:cNvSpPr txBox="1"/>
          <p:nvPr/>
        </p:nvSpPr>
        <p:spPr>
          <a:xfrm>
            <a:off x="372650" y="1137150"/>
            <a:ext cx="8450700" cy="1452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¿Podría ser que los comandos primitivos no fallasen cuando reciben un argumento de tipo incorrecto?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¿Ayudaría o sería más complicado?</a:t>
            </a:r>
            <a:endParaRPr sz="2400"/>
          </a:p>
        </p:txBody>
      </p:sp>
      <p:cxnSp>
        <p:nvCxnSpPr>
          <p:cNvPr id="223" name="Google Shape;223;p23"/>
          <p:cNvCxnSpPr/>
          <p:nvPr/>
        </p:nvCxnSpPr>
        <p:spPr>
          <a:xfrm flipH="1" rot="10800000">
            <a:off x="5481025" y="4291925"/>
            <a:ext cx="958800" cy="17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Tipos de Datos</a:t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10950" y="2590050"/>
            <a:ext cx="4274718" cy="3963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/>
          <p:nvPr/>
        </p:nvSpPr>
        <p:spPr>
          <a:xfrm>
            <a:off x="1283575" y="5991175"/>
            <a:ext cx="723000" cy="218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4"/>
          <p:cNvCxnSpPr>
            <a:stCxn id="232" idx="1"/>
            <a:endCxn id="230" idx="6"/>
          </p:cNvCxnSpPr>
          <p:nvPr/>
        </p:nvCxnSpPr>
        <p:spPr>
          <a:xfrm rot="10800000">
            <a:off x="2006700" y="6100375"/>
            <a:ext cx="3002400" cy="28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0" l="951" r="951" t="0"/>
          <a:stretch/>
        </p:blipFill>
        <p:spPr>
          <a:xfrm>
            <a:off x="5544625" y="2765800"/>
            <a:ext cx="2759989" cy="28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5009100" y="6100225"/>
            <a:ext cx="3814200" cy="56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¡Si falla, avisa en qué lugar!</a:t>
            </a:r>
            <a:endParaRPr sz="2000"/>
          </a:p>
        </p:txBody>
      </p:sp>
      <p:sp>
        <p:nvSpPr>
          <p:cNvPr id="234" name="Google Shape;234;p24"/>
          <p:cNvSpPr txBox="1"/>
          <p:nvPr/>
        </p:nvSpPr>
        <p:spPr>
          <a:xfrm>
            <a:off x="372650" y="1137150"/>
            <a:ext cx="8450700" cy="1452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¿Podría ser que los comandos primitivos no fallasen cuando reciben un argumento de tipo incorrecto?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¿Ayudaría o sería más complicado?</a:t>
            </a:r>
            <a:endParaRPr sz="2400"/>
          </a:p>
        </p:txBody>
      </p:sp>
      <p:cxnSp>
        <p:nvCxnSpPr>
          <p:cNvPr id="235" name="Google Shape;235;p24"/>
          <p:cNvCxnSpPr>
            <a:stCxn id="232" idx="0"/>
          </p:cNvCxnSpPr>
          <p:nvPr/>
        </p:nvCxnSpPr>
        <p:spPr>
          <a:xfrm rot="10800000">
            <a:off x="6572400" y="5486425"/>
            <a:ext cx="343800" cy="61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4"/>
          <p:cNvCxnSpPr>
            <a:stCxn id="232" idx="1"/>
          </p:cNvCxnSpPr>
          <p:nvPr/>
        </p:nvCxnSpPr>
        <p:spPr>
          <a:xfrm rot="10800000">
            <a:off x="2384400" y="5734375"/>
            <a:ext cx="2624700" cy="65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primitivas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Expresiones primitivas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372650" y="1137150"/>
            <a:ext cx="8450700" cy="184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saber cuántas bolitas de cierto color hay en la celda actual? Se necesita una herramienta del lenguaje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Las </a:t>
            </a:r>
            <a:r>
              <a:rPr b="1" i="1" lang="es" sz="2400"/>
              <a:t>expresiones primitivas</a:t>
            </a:r>
            <a:r>
              <a:rPr lang="es" sz="2400"/>
              <a:t> sirven para sensar el tablero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ejemplo: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nroBolitas(</a:t>
            </a:r>
            <a:r>
              <a:rPr i="1" lang="es" sz="2300"/>
              <a:t>&lt;color&gt;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4973250"/>
            <a:ext cx="3896797" cy="8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00" y="3541800"/>
            <a:ext cx="4030775" cy="8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4758375" y="3819825"/>
            <a:ext cx="3923100" cy="2383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 expresión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nroBolitas(</a:t>
            </a:r>
            <a:r>
              <a:rPr i="1" lang="es" sz="2300"/>
              <a:t>&lt;color&gt;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/>
              <a:t> de tipo número, describe el número de bolitas de ese color en la celda actual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Expresiones primitivas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372650" y="1137150"/>
            <a:ext cx="8450700" cy="143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Dado que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nroBolitas(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&lt;color&gt;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/>
              <a:t> describe un número puede usarse en cualquier lugar en el que es necesario un número</a:t>
            </a:r>
            <a:endParaRPr sz="2400"/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5" y="2887775"/>
            <a:ext cx="5239249" cy="20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/>
        </p:nvSpPr>
        <p:spPr>
          <a:xfrm>
            <a:off x="2099375" y="5321225"/>
            <a:ext cx="3923100" cy="1271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¿Cuántas bolitas rojas se van a poner si se ejecuta en este tablero?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601" y="3156232"/>
            <a:ext cx="2283751" cy="347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Expresiones primitivas</a:t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2099375" y="5321225"/>
            <a:ext cx="3722100" cy="90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¡La misma cantidad que haya de bolitas azules!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601" y="3156232"/>
            <a:ext cx="2283751" cy="347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/>
        </p:nvSpPr>
        <p:spPr>
          <a:xfrm>
            <a:off x="372650" y="1137150"/>
            <a:ext cx="8450700" cy="143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Dado que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nroBolitas(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&lt;color&gt;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2400"/>
              <a:t> describe un número puede usarse en cualquier lugar en el que es necesario un número</a:t>
            </a:r>
            <a:endParaRPr sz="2400"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75" y="2887775"/>
            <a:ext cx="5239249" cy="20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Operadores Numéricos</a:t>
            </a: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3390350" y="2832150"/>
            <a:ext cx="5307900" cy="1193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Aunque en el programa no dice el número resultante, ¡los números se suman para dar el resultado!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372650" y="1137150"/>
            <a:ext cx="8450700" cy="143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¿Y si necesitamos sumar varios números de bolitas?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Los </a:t>
            </a:r>
            <a:r>
              <a:rPr b="1" i="1" lang="es" sz="2400"/>
              <a:t>operadores numéricos</a:t>
            </a:r>
            <a:r>
              <a:rPr lang="es" sz="2400"/>
              <a:t> sirven para hacer cuentas con cualquier número (literal o tomado del tablero)</a:t>
            </a:r>
            <a:endParaRPr sz="2400"/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700" y="4284457"/>
            <a:ext cx="5239250" cy="247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99" y="3079850"/>
            <a:ext cx="2361851" cy="27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Operadores Numéricos</a:t>
            </a:r>
            <a:endParaRPr/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175" y="2812450"/>
            <a:ext cx="5814501" cy="21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/>
        </p:nvSpPr>
        <p:spPr>
          <a:xfrm>
            <a:off x="372650" y="1137150"/>
            <a:ext cx="8450700" cy="143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operador de suma espera </a:t>
            </a:r>
            <a:r>
              <a:rPr b="1" lang="es" sz="2400"/>
              <a:t>dos argumentos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Decimos que es un </a:t>
            </a:r>
            <a:r>
              <a:rPr b="1" i="1" lang="es" sz="2400"/>
              <a:t>operador binario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Esos argumentos deben ser de tipo número</a:t>
            </a:r>
            <a:endParaRPr sz="2400"/>
          </a:p>
        </p:txBody>
      </p:sp>
      <p:sp>
        <p:nvSpPr>
          <p:cNvPr id="285" name="Google Shape;285;p30"/>
          <p:cNvSpPr txBox="1"/>
          <p:nvPr/>
        </p:nvSpPr>
        <p:spPr>
          <a:xfrm>
            <a:off x="6554550" y="3397563"/>
            <a:ext cx="1892100" cy="963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Argumentos numéricos</a:t>
            </a:r>
            <a:endParaRPr/>
          </a:p>
        </p:txBody>
      </p:sp>
      <p:cxnSp>
        <p:nvCxnSpPr>
          <p:cNvPr id="286" name="Google Shape;286;p30"/>
          <p:cNvCxnSpPr>
            <a:stCxn id="285" idx="1"/>
          </p:cNvCxnSpPr>
          <p:nvPr/>
        </p:nvCxnSpPr>
        <p:spPr>
          <a:xfrm rot="10800000">
            <a:off x="1695150" y="3207663"/>
            <a:ext cx="4859400" cy="67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85" idx="1"/>
          </p:cNvCxnSpPr>
          <p:nvPr/>
        </p:nvCxnSpPr>
        <p:spPr>
          <a:xfrm flipH="1">
            <a:off x="1666050" y="3879063"/>
            <a:ext cx="4888500" cy="45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Operadores Numéricos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75" y="2812450"/>
            <a:ext cx="18192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75" y="2812450"/>
            <a:ext cx="5814501" cy="21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 txBox="1"/>
          <p:nvPr/>
        </p:nvSpPr>
        <p:spPr>
          <a:xfrm>
            <a:off x="372650" y="1137150"/>
            <a:ext cx="8450700" cy="143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operador de suma espera </a:t>
            </a:r>
            <a:r>
              <a:rPr b="1" lang="es" sz="2400"/>
              <a:t>dos argumentos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Decimos que es un </a:t>
            </a:r>
            <a:r>
              <a:rPr b="1" i="1" lang="es" sz="2400"/>
              <a:t>operador binario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Esos argumentos deben ser de tipo número</a:t>
            </a:r>
            <a:endParaRPr sz="2400"/>
          </a:p>
        </p:txBody>
      </p:sp>
      <p:pic>
        <p:nvPicPr>
          <p:cNvPr id="296" name="Google Shape;2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350" y="5161625"/>
            <a:ext cx="6642087" cy="6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1"/>
          <p:cNvSpPr txBox="1"/>
          <p:nvPr/>
        </p:nvSpPr>
        <p:spPr>
          <a:xfrm>
            <a:off x="372675" y="5971650"/>
            <a:ext cx="8450700" cy="532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En texto se escribe en forma infija como es usual en matemáticas</a:t>
            </a:r>
            <a:endParaRPr sz="2200"/>
          </a:p>
        </p:txBody>
      </p:sp>
      <p:sp>
        <p:nvSpPr>
          <p:cNvPr id="298" name="Google Shape;298;p31"/>
          <p:cNvSpPr txBox="1"/>
          <p:nvPr/>
        </p:nvSpPr>
        <p:spPr>
          <a:xfrm>
            <a:off x="6554550" y="3397563"/>
            <a:ext cx="1892100" cy="963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Argumentos numéricos</a:t>
            </a:r>
            <a:endParaRPr/>
          </a:p>
        </p:txBody>
      </p:sp>
      <p:cxnSp>
        <p:nvCxnSpPr>
          <p:cNvPr id="299" name="Google Shape;299;p31"/>
          <p:cNvCxnSpPr>
            <a:stCxn id="298" idx="1"/>
          </p:cNvCxnSpPr>
          <p:nvPr/>
        </p:nvCxnSpPr>
        <p:spPr>
          <a:xfrm rot="10800000">
            <a:off x="5976750" y="3401163"/>
            <a:ext cx="577800" cy="47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1"/>
          <p:cNvCxnSpPr>
            <a:stCxn id="298" idx="1"/>
          </p:cNvCxnSpPr>
          <p:nvPr/>
        </p:nvCxnSpPr>
        <p:spPr>
          <a:xfrm flipH="1">
            <a:off x="6180150" y="3879063"/>
            <a:ext cx="374400" cy="49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Operadores Numéricos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372650" y="1137150"/>
            <a:ext cx="8450700" cy="143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Además del operador de suma hay más </a:t>
            </a:r>
            <a:r>
              <a:rPr b="1" lang="es" sz="2400"/>
              <a:t>operadores numéricos binarios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Resta, multiplicación, potencia, división entera y resto </a:t>
            </a:r>
            <a:endParaRPr sz="2400"/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63" y="2851850"/>
            <a:ext cx="2116575" cy="28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695" y="2844375"/>
            <a:ext cx="1425353" cy="1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624" y="4943625"/>
            <a:ext cx="1478775" cy="15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2774" y="5010725"/>
            <a:ext cx="1591289" cy="14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6475" y="2725950"/>
            <a:ext cx="1705517" cy="20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7425" y="2844387"/>
            <a:ext cx="1478775" cy="182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Operadores Numéricos</a:t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372650" y="1137150"/>
            <a:ext cx="8450700" cy="220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texto, todos se escriben infijos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Las cuentas son las que conocemos de matemáticas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Los operadores de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" sz="2000"/>
              <a:t>y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s" sz="2000"/>
              <a:t> son la división sin coma decimal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Usando parámetros o expresiones primitivas se pueden obtener muchas cuentas conocidas</a:t>
            </a:r>
            <a:endParaRPr sz="2400"/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125" y="3822000"/>
            <a:ext cx="3102250" cy="6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0" y="3787150"/>
            <a:ext cx="4027700" cy="6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512" y="5212475"/>
            <a:ext cx="1929625" cy="50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33"/>
          <p:cNvGrpSpPr/>
          <p:nvPr/>
        </p:nvGrpSpPr>
        <p:grpSpPr>
          <a:xfrm>
            <a:off x="6386974" y="5212478"/>
            <a:ext cx="2436369" cy="1202080"/>
            <a:chOff x="4153025" y="4603725"/>
            <a:chExt cx="4047125" cy="1998138"/>
          </a:xfrm>
        </p:grpSpPr>
        <p:grpSp>
          <p:nvGrpSpPr>
            <p:cNvPr id="323" name="Google Shape;323;p33"/>
            <p:cNvGrpSpPr/>
            <p:nvPr/>
          </p:nvGrpSpPr>
          <p:grpSpPr>
            <a:xfrm>
              <a:off x="4153025" y="4603725"/>
              <a:ext cx="4047125" cy="1327750"/>
              <a:chOff x="2254450" y="5117125"/>
              <a:chExt cx="4047125" cy="1327750"/>
            </a:xfrm>
          </p:grpSpPr>
          <p:pic>
            <p:nvPicPr>
              <p:cNvPr id="324" name="Google Shape;324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222000" y="5545175"/>
                <a:ext cx="1783026" cy="655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325;p3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254450" y="5489701"/>
                <a:ext cx="1783025" cy="7662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" name="Google Shape;326;p33"/>
              <p:cNvPicPr preferRelativeResize="0"/>
              <p:nvPr/>
            </p:nvPicPr>
            <p:blipFill rotWithShape="1">
              <a:blip r:embed="rId7">
                <a:alphaModFix/>
              </a:blip>
              <a:srcRect b="26688" l="0" r="63704" t="14746"/>
              <a:stretch/>
            </p:blipFill>
            <p:spPr>
              <a:xfrm>
                <a:off x="3279588" y="5117125"/>
                <a:ext cx="647150" cy="448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7" name="Google Shape;327;p33"/>
              <p:cNvPicPr preferRelativeResize="0"/>
              <p:nvPr/>
            </p:nvPicPr>
            <p:blipFill rotWithShape="1">
              <a:blip r:embed="rId6">
                <a:alphaModFix/>
              </a:blip>
              <a:srcRect b="23251" l="70375" r="5177" t="8259"/>
              <a:stretch/>
            </p:blipFill>
            <p:spPr>
              <a:xfrm>
                <a:off x="4257625" y="5117125"/>
                <a:ext cx="435900" cy="4487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28" name="Google Shape;328;p33"/>
              <p:cNvGrpSpPr/>
              <p:nvPr/>
            </p:nvGrpSpPr>
            <p:grpSpPr>
              <a:xfrm>
                <a:off x="4189875" y="5168725"/>
                <a:ext cx="2111700" cy="397175"/>
                <a:chOff x="4136225" y="5086700"/>
                <a:chExt cx="2111700" cy="397175"/>
              </a:xfrm>
            </p:grpSpPr>
            <p:cxnSp>
              <p:nvCxnSpPr>
                <p:cNvPr id="329" name="Google Shape;329;p33"/>
                <p:cNvCxnSpPr/>
                <p:nvPr/>
              </p:nvCxnSpPr>
              <p:spPr>
                <a:xfrm>
                  <a:off x="4136225" y="5086700"/>
                  <a:ext cx="0" cy="368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0" name="Google Shape;330;p33"/>
                <p:cNvCxnSpPr/>
                <p:nvPr/>
              </p:nvCxnSpPr>
              <p:spPr>
                <a:xfrm>
                  <a:off x="4136225" y="5454775"/>
                  <a:ext cx="2111700" cy="29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434343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31" name="Google Shape;331;p33"/>
              <p:cNvSpPr/>
              <p:nvPr/>
            </p:nvSpPr>
            <p:spPr>
              <a:xfrm>
                <a:off x="2897700" y="6082150"/>
                <a:ext cx="483100" cy="362725"/>
              </a:xfrm>
              <a:custGeom>
                <a:rect b="b" l="l" r="r" t="t"/>
                <a:pathLst>
                  <a:path extrusionOk="0" h="14509" w="19324">
                    <a:moveTo>
                      <a:pt x="0" y="0"/>
                    </a:moveTo>
                    <a:cubicBezTo>
                      <a:pt x="2422" y="2171"/>
                      <a:pt x="13757" y="10900"/>
                      <a:pt x="14529" y="13028"/>
                    </a:cubicBezTo>
                    <a:cubicBezTo>
                      <a:pt x="15302" y="15156"/>
                      <a:pt x="3836" y="14922"/>
                      <a:pt x="4635" y="12767"/>
                    </a:cubicBezTo>
                    <a:cubicBezTo>
                      <a:pt x="5434" y="10612"/>
                      <a:pt x="16876" y="2209"/>
                      <a:pt x="19324" y="97"/>
                    </a:cubicBezTo>
                  </a:path>
                </a:pathLst>
              </a:custGeom>
              <a:noFill/>
              <a:ln cap="flat" cmpd="sng" w="3810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332" name="Google Shape;332;p33"/>
            <p:cNvSpPr txBox="1"/>
            <p:nvPr/>
          </p:nvSpPr>
          <p:spPr>
            <a:xfrm>
              <a:off x="6382099" y="5981463"/>
              <a:ext cx="647100" cy="6204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6</a:t>
              </a:r>
              <a:endParaRPr/>
            </a:p>
          </p:txBody>
        </p:sp>
        <p:sp>
          <p:nvSpPr>
            <p:cNvPr id="333" name="Google Shape;333;p33"/>
            <p:cNvSpPr txBox="1"/>
            <p:nvPr/>
          </p:nvSpPr>
          <p:spPr>
            <a:xfrm>
              <a:off x="5536789" y="5981450"/>
              <a:ext cx="578100" cy="6204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2</a:t>
              </a:r>
              <a:endParaRPr/>
            </a:p>
          </p:txBody>
        </p:sp>
        <p:cxnSp>
          <p:nvCxnSpPr>
            <p:cNvPr id="334" name="Google Shape;334;p33"/>
            <p:cNvCxnSpPr>
              <a:stCxn id="333" idx="0"/>
            </p:cNvCxnSpPr>
            <p:nvPr/>
          </p:nvCxnSpPr>
          <p:spPr>
            <a:xfrm rot="10800000">
              <a:off x="5335339" y="5474750"/>
              <a:ext cx="490500" cy="5067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5" name="Google Shape;335;p33"/>
            <p:cNvCxnSpPr>
              <a:stCxn id="332" idx="0"/>
            </p:cNvCxnSpPr>
            <p:nvPr/>
          </p:nvCxnSpPr>
          <p:spPr>
            <a:xfrm flipH="1" rot="10800000">
              <a:off x="6705649" y="5474763"/>
              <a:ext cx="272700" cy="5067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336" name="Google Shape;33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4363" y="4747326"/>
            <a:ext cx="1783025" cy="766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3013" y="5818438"/>
            <a:ext cx="1783026" cy="6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Numéricos</a:t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372650" y="1137150"/>
            <a:ext cx="8450700" cy="175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Los </a:t>
            </a:r>
            <a:r>
              <a:rPr b="1" lang="es" sz="2400"/>
              <a:t>operadores numéricos</a:t>
            </a:r>
            <a:r>
              <a:rPr lang="es" sz="2400"/>
              <a:t> con argumentos…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...describen un número (el resultado de la cuenta)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¡Por lo tanto, se pueden usar en otras cuentas!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Decimos que los operadores están </a:t>
            </a:r>
            <a:r>
              <a:rPr b="1" i="1" lang="es" sz="2400"/>
              <a:t>anidados</a:t>
            </a:r>
            <a:endParaRPr b="1" i="1" sz="2400"/>
          </a:p>
        </p:txBody>
      </p:sp>
      <p:pic>
        <p:nvPicPr>
          <p:cNvPr id="344" name="Google Shape;3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900" y="3678450"/>
            <a:ext cx="3730400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750" y="3184450"/>
            <a:ext cx="2568976" cy="20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 txBox="1"/>
          <p:nvPr/>
        </p:nvSpPr>
        <p:spPr>
          <a:xfrm>
            <a:off x="3700275" y="5501150"/>
            <a:ext cx="4403700" cy="78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En texto hacen falta paréntesis para que haga bien la cuenta</a:t>
            </a:r>
            <a:endParaRPr sz="2000"/>
          </a:p>
        </p:txBody>
      </p:sp>
      <p:cxnSp>
        <p:nvCxnSpPr>
          <p:cNvPr id="347" name="Google Shape;347;p34"/>
          <p:cNvCxnSpPr>
            <a:stCxn id="346" idx="0"/>
          </p:cNvCxnSpPr>
          <p:nvPr/>
        </p:nvCxnSpPr>
        <p:spPr>
          <a:xfrm rot="10800000">
            <a:off x="5802225" y="4164350"/>
            <a:ext cx="99900" cy="133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primitivas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primitivas</a:t>
            </a:r>
            <a:endParaRPr/>
          </a:p>
        </p:txBody>
      </p:sp>
      <p:sp>
        <p:nvSpPr>
          <p:cNvPr id="358" name="Google Shape;358;p36"/>
          <p:cNvSpPr txBox="1"/>
          <p:nvPr/>
        </p:nvSpPr>
        <p:spPr>
          <a:xfrm>
            <a:off x="372650" y="1137150"/>
            <a:ext cx="8450700" cy="183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Si en el tablero representamos elementos que no son bolitas, ¿cómo obtenemos información de ellos?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Las </a:t>
            </a:r>
            <a:r>
              <a:rPr b="1" i="1" lang="es" sz="2400"/>
              <a:t>expresiones primitivas</a:t>
            </a:r>
            <a:r>
              <a:rPr lang="es" sz="2400"/>
              <a:t> solo hablan de bolitas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Precisamos otra </a:t>
            </a:r>
            <a:r>
              <a:rPr b="1" lang="es" sz="2400"/>
              <a:t>herramienta del lenguaje</a:t>
            </a:r>
            <a:endParaRPr b="1" sz="2400"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675" y="3122250"/>
            <a:ext cx="3334211" cy="35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5268600" y="3686575"/>
            <a:ext cx="3070500" cy="150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¿Cómo saber en qué dirección apunta la flecha?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(¡Recordar que el tablero inicial puede ser otro!)</a:t>
            </a:r>
            <a:endParaRPr/>
          </a:p>
        </p:txBody>
      </p:sp>
      <p:cxnSp>
        <p:nvCxnSpPr>
          <p:cNvPr id="361" name="Google Shape;361;p36"/>
          <p:cNvCxnSpPr>
            <a:stCxn id="360" idx="1"/>
          </p:cNvCxnSpPr>
          <p:nvPr/>
        </p:nvCxnSpPr>
        <p:spPr>
          <a:xfrm flipH="1">
            <a:off x="3098700" y="4437325"/>
            <a:ext cx="2169900" cy="49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primitivas</a:t>
            </a:r>
            <a:endParaRPr/>
          </a:p>
        </p:txBody>
      </p: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550" y="3696993"/>
            <a:ext cx="5404024" cy="134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570" y="2821975"/>
            <a:ext cx="3334199" cy="7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372650" y="1137150"/>
            <a:ext cx="8450700" cy="150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</a:t>
            </a:r>
            <a:r>
              <a:rPr b="1" i="1" lang="es" sz="2400"/>
              <a:t>funciones primitivas</a:t>
            </a:r>
            <a:r>
              <a:rPr lang="es" sz="2400"/>
              <a:t>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son similares a las </a:t>
            </a:r>
            <a:r>
              <a:rPr b="1" lang="es" sz="2400"/>
              <a:t>expresiones primitivas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las construye el que diseña la actividad</a:t>
            </a:r>
            <a:endParaRPr sz="2400"/>
          </a:p>
        </p:txBody>
      </p:sp>
      <p:pic>
        <p:nvPicPr>
          <p:cNvPr id="370" name="Google Shape;3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50" y="2928875"/>
            <a:ext cx="1823046" cy="195927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 txBox="1"/>
          <p:nvPr/>
        </p:nvSpPr>
        <p:spPr>
          <a:xfrm>
            <a:off x="6204625" y="5221575"/>
            <a:ext cx="2151000" cy="1099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¡Es una expresión de tipo dirección!</a:t>
            </a:r>
            <a:endParaRPr/>
          </a:p>
        </p:txBody>
      </p:sp>
      <p:cxnSp>
        <p:nvCxnSpPr>
          <p:cNvPr id="372" name="Google Shape;372;p37"/>
          <p:cNvCxnSpPr>
            <a:stCxn id="371" idx="0"/>
          </p:cNvCxnSpPr>
          <p:nvPr/>
        </p:nvCxnSpPr>
        <p:spPr>
          <a:xfrm flipH="1" rot="10800000">
            <a:off x="7280125" y="3425175"/>
            <a:ext cx="373200" cy="179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7"/>
          <p:cNvCxnSpPr/>
          <p:nvPr/>
        </p:nvCxnSpPr>
        <p:spPr>
          <a:xfrm rot="10800000">
            <a:off x="6753325" y="4703775"/>
            <a:ext cx="526800" cy="4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7"/>
          <p:cNvSpPr txBox="1"/>
          <p:nvPr/>
        </p:nvSpPr>
        <p:spPr>
          <a:xfrm>
            <a:off x="1222300" y="5439825"/>
            <a:ext cx="4157400" cy="849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Más adelante aprenderemos a definir nuestras propias funciones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de enumeración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Operadores de enumeración</a:t>
            </a:r>
            <a:endParaRPr/>
          </a:p>
        </p:txBody>
      </p:sp>
      <p:sp>
        <p:nvSpPr>
          <p:cNvPr id="385" name="Google Shape;385;p39"/>
          <p:cNvSpPr txBox="1"/>
          <p:nvPr/>
        </p:nvSpPr>
        <p:spPr>
          <a:xfrm>
            <a:off x="372650" y="1137150"/>
            <a:ext cx="8450700" cy="183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¿Y si la flecha apunta para cualquier lado? ¿Cómo corregimos la dirección que nos informa?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Hay que modificar la dirección que obtuvimos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Precisamos otra </a:t>
            </a:r>
            <a:r>
              <a:rPr b="1" lang="es" sz="2400"/>
              <a:t>herramienta del lenguaje </a:t>
            </a:r>
            <a:endParaRPr b="1" sz="2400"/>
          </a:p>
        </p:txBody>
      </p:sp>
      <p:pic>
        <p:nvPicPr>
          <p:cNvPr id="386" name="Google Shape;386;p39"/>
          <p:cNvPicPr preferRelativeResize="0"/>
          <p:nvPr/>
        </p:nvPicPr>
        <p:blipFill rotWithShape="1">
          <a:blip r:embed="rId3">
            <a:alphaModFix/>
          </a:blip>
          <a:srcRect b="1105" l="0" r="0" t="1105"/>
          <a:stretch/>
        </p:blipFill>
        <p:spPr>
          <a:xfrm>
            <a:off x="5034375" y="3131925"/>
            <a:ext cx="3334211" cy="3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9"/>
          <p:cNvSpPr txBox="1"/>
          <p:nvPr/>
        </p:nvSpPr>
        <p:spPr>
          <a:xfrm>
            <a:off x="522250" y="4656125"/>
            <a:ext cx="3070500" cy="1122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¡La dirección para salir es la </a:t>
            </a:r>
            <a:r>
              <a:rPr b="1" i="1" lang="es" sz="2000"/>
              <a:t>opuesta </a:t>
            </a:r>
            <a:r>
              <a:rPr lang="es" sz="2000"/>
              <a:t>de para donde indica la flecha!</a:t>
            </a:r>
            <a:endParaRPr/>
          </a:p>
        </p:txBody>
      </p:sp>
      <p:cxnSp>
        <p:nvCxnSpPr>
          <p:cNvPr id="388" name="Google Shape;388;p39"/>
          <p:cNvCxnSpPr>
            <a:stCxn id="387" idx="3"/>
          </p:cNvCxnSpPr>
          <p:nvPr/>
        </p:nvCxnSpPr>
        <p:spPr>
          <a:xfrm flipH="1" rot="10800000">
            <a:off x="3592750" y="4897325"/>
            <a:ext cx="2227200" cy="32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366550" y="1441950"/>
            <a:ext cx="8454600" cy="496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Programar </a:t>
            </a:r>
            <a:r>
              <a:rPr lang="es" sz="2400"/>
              <a:t>es </a:t>
            </a:r>
            <a:r>
              <a:rPr b="1" lang="es" sz="2400"/>
              <a:t>comunicar </a:t>
            </a:r>
            <a:r>
              <a:rPr lang="es" sz="2400"/>
              <a:t>(con máquinas y personas)</a:t>
            </a:r>
            <a:endParaRPr sz="20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Programas </a:t>
            </a:r>
            <a:r>
              <a:rPr lang="es" sz="2400"/>
              <a:t>(texto con diversos elementos)</a:t>
            </a:r>
            <a:endParaRPr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Comandos</a:t>
            </a:r>
            <a:r>
              <a:rPr lang="es" sz="2000"/>
              <a:t>: describen acciones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Expresiones</a:t>
            </a:r>
            <a:r>
              <a:rPr lang="es" sz="2000"/>
              <a:t>: describen información</a:t>
            </a:r>
            <a:endParaRPr sz="20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1" lang="es" sz="2000"/>
              <a:t>Propósito, parámetros y precondiciones</a:t>
            </a:r>
            <a:endParaRPr b="1"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400"/>
              <a:t>Procedimientos</a:t>
            </a:r>
            <a:endParaRPr b="1"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Para definir nuevos comandos</a:t>
            </a:r>
            <a:endParaRPr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Permiten expresar </a:t>
            </a:r>
            <a:r>
              <a:rPr b="1" lang="es" sz="2000"/>
              <a:t>estrategia </a:t>
            </a:r>
            <a:r>
              <a:rPr lang="es" sz="2000"/>
              <a:t>y </a:t>
            </a:r>
            <a:r>
              <a:rPr b="1" lang="es" sz="2000"/>
              <a:t>representación de información</a:t>
            </a:r>
            <a:endParaRPr b="1" sz="20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Aportan legibilidad, reutilización, modificabilidad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Operadores de enumeración</a:t>
            </a:r>
            <a:endParaRPr/>
          </a:p>
        </p:txBody>
      </p:sp>
      <p:pic>
        <p:nvPicPr>
          <p:cNvPr id="394" name="Google Shape;3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00" y="4897325"/>
            <a:ext cx="6996726" cy="1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0"/>
          <p:cNvSpPr txBox="1"/>
          <p:nvPr/>
        </p:nvSpPr>
        <p:spPr>
          <a:xfrm>
            <a:off x="372650" y="1137150"/>
            <a:ext cx="8450700" cy="144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</a:t>
            </a:r>
            <a:r>
              <a:rPr b="1" i="1" lang="es" sz="2400"/>
              <a:t>operadores de enumeración</a:t>
            </a:r>
            <a:r>
              <a:rPr lang="es" sz="2400"/>
              <a:t> permiten modificar una dirección (y otros elementos también)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Son 3: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siguiente</a:t>
            </a:r>
            <a:r>
              <a:rPr lang="es" sz="2400"/>
              <a:t>,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previo</a:t>
            </a:r>
            <a:r>
              <a:rPr lang="es" sz="2400"/>
              <a:t> y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opuesto</a:t>
            </a:r>
            <a:endParaRPr sz="2400"/>
          </a:p>
        </p:txBody>
      </p:sp>
      <p:pic>
        <p:nvPicPr>
          <p:cNvPr id="396" name="Google Shape;396;p40"/>
          <p:cNvPicPr preferRelativeResize="0"/>
          <p:nvPr/>
        </p:nvPicPr>
        <p:blipFill rotWithShape="1">
          <a:blip r:embed="rId4">
            <a:alphaModFix/>
          </a:blip>
          <a:srcRect b="1105" l="0" r="0" t="1105"/>
          <a:stretch/>
        </p:blipFill>
        <p:spPr>
          <a:xfrm>
            <a:off x="6499778" y="2744450"/>
            <a:ext cx="2227200" cy="239362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0"/>
          <p:cNvSpPr txBox="1"/>
          <p:nvPr/>
        </p:nvSpPr>
        <p:spPr>
          <a:xfrm>
            <a:off x="3132150" y="4006225"/>
            <a:ext cx="2776800" cy="707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Si la dirección es Este, el opuesto es Oeste</a:t>
            </a:r>
            <a:endParaRPr sz="1800"/>
          </a:p>
        </p:txBody>
      </p:sp>
      <p:cxnSp>
        <p:nvCxnSpPr>
          <p:cNvPr id="398" name="Google Shape;398;p40"/>
          <p:cNvCxnSpPr>
            <a:stCxn id="397" idx="2"/>
          </p:cNvCxnSpPr>
          <p:nvPr/>
        </p:nvCxnSpPr>
        <p:spPr>
          <a:xfrm flipH="1">
            <a:off x="4174950" y="4713325"/>
            <a:ext cx="345600" cy="95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9" name="Google Shape;39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345" y="2918900"/>
            <a:ext cx="2004088" cy="8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0"/>
          <p:cNvSpPr txBox="1"/>
          <p:nvPr/>
        </p:nvSpPr>
        <p:spPr>
          <a:xfrm>
            <a:off x="3192275" y="2747013"/>
            <a:ext cx="3070500" cy="813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Espera un argumento de tipo dirección</a:t>
            </a:r>
            <a:endParaRPr/>
          </a:p>
        </p:txBody>
      </p:sp>
      <p:cxnSp>
        <p:nvCxnSpPr>
          <p:cNvPr id="401" name="Google Shape;401;p40"/>
          <p:cNvCxnSpPr>
            <a:stCxn id="400" idx="1"/>
          </p:cNvCxnSpPr>
          <p:nvPr/>
        </p:nvCxnSpPr>
        <p:spPr>
          <a:xfrm flipH="1">
            <a:off x="2421575" y="3153813"/>
            <a:ext cx="770700" cy="21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de enumeración</a:t>
            </a:r>
            <a:endParaRPr/>
          </a:p>
        </p:txBody>
      </p:sp>
      <p:grpSp>
        <p:nvGrpSpPr>
          <p:cNvPr id="407" name="Google Shape;407;p41"/>
          <p:cNvGrpSpPr/>
          <p:nvPr/>
        </p:nvGrpSpPr>
        <p:grpSpPr>
          <a:xfrm>
            <a:off x="3734025" y="3241650"/>
            <a:ext cx="4173600" cy="3780025"/>
            <a:chOff x="2286225" y="2708250"/>
            <a:chExt cx="4173600" cy="3780025"/>
          </a:xfrm>
        </p:grpSpPr>
        <p:grpSp>
          <p:nvGrpSpPr>
            <p:cNvPr id="408" name="Google Shape;408;p41"/>
            <p:cNvGrpSpPr/>
            <p:nvPr/>
          </p:nvGrpSpPr>
          <p:grpSpPr>
            <a:xfrm>
              <a:off x="2286225" y="2708250"/>
              <a:ext cx="4173600" cy="3780025"/>
              <a:chOff x="2286225" y="2708250"/>
              <a:chExt cx="4173600" cy="3780025"/>
            </a:xfrm>
          </p:grpSpPr>
          <p:sp>
            <p:nvSpPr>
              <p:cNvPr id="409" name="Google Shape;409;p41"/>
              <p:cNvSpPr/>
              <p:nvPr/>
            </p:nvSpPr>
            <p:spPr>
              <a:xfrm>
                <a:off x="2537637" y="2981725"/>
                <a:ext cx="3698100" cy="3404100"/>
              </a:xfrm>
              <a:prstGeom prst="ellipse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0" name="Google Shape;410;p41"/>
              <p:cNvCxnSpPr/>
              <p:nvPr/>
            </p:nvCxnSpPr>
            <p:spPr>
              <a:xfrm>
                <a:off x="6216075" y="4437975"/>
                <a:ext cx="19500" cy="245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11" name="Google Shape;411;p41"/>
              <p:cNvSpPr txBox="1"/>
              <p:nvPr/>
            </p:nvSpPr>
            <p:spPr>
              <a:xfrm>
                <a:off x="3994438" y="2708250"/>
                <a:ext cx="784500" cy="2627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1"/>
              <p:cNvSpPr txBox="1"/>
              <p:nvPr/>
            </p:nvSpPr>
            <p:spPr>
              <a:xfrm>
                <a:off x="2286225" y="4683775"/>
                <a:ext cx="4173600" cy="1804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3" name="Google Shape;413;p41"/>
            <p:cNvCxnSpPr/>
            <p:nvPr/>
          </p:nvCxnSpPr>
          <p:spPr>
            <a:xfrm flipH="1">
              <a:off x="2536300" y="4441425"/>
              <a:ext cx="21000" cy="238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414" name="Google Shape;4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200" y="3886500"/>
            <a:ext cx="2908575" cy="26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1"/>
          <p:cNvSpPr txBox="1"/>
          <p:nvPr/>
        </p:nvSpPr>
        <p:spPr>
          <a:xfrm>
            <a:off x="372650" y="1137150"/>
            <a:ext cx="8450700" cy="1660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siguiente </a:t>
            </a:r>
            <a:r>
              <a:rPr lang="es" sz="2400"/>
              <a:t>avanza en el sentido de las agujas del reloj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siguiente(Norte)</a:t>
            </a:r>
            <a:r>
              <a:rPr lang="es" sz="2000"/>
              <a:t> es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Este</a:t>
            </a:r>
            <a:r>
              <a:rPr lang="es" sz="2000"/>
              <a:t>, etc.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previo </a:t>
            </a:r>
            <a:r>
              <a:rPr lang="es" sz="2400"/>
              <a:t>avanza en el sentido contrario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previo(Norte)</a:t>
            </a:r>
            <a:r>
              <a:rPr lang="es" sz="2000"/>
              <a:t> es </a:t>
            </a: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Oeste</a:t>
            </a:r>
            <a:r>
              <a:rPr lang="es" sz="2000"/>
              <a:t>, etc.</a:t>
            </a:r>
            <a:endParaRPr sz="2000"/>
          </a:p>
        </p:txBody>
      </p:sp>
      <p:pic>
        <p:nvPicPr>
          <p:cNvPr id="416" name="Google Shape;41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175" y="3241659"/>
            <a:ext cx="1240475" cy="4447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41"/>
          <p:cNvGrpSpPr/>
          <p:nvPr/>
        </p:nvGrpSpPr>
        <p:grpSpPr>
          <a:xfrm>
            <a:off x="777700" y="3360288"/>
            <a:ext cx="2217900" cy="2217900"/>
            <a:chOff x="1043050" y="3717900"/>
            <a:chExt cx="2217900" cy="2217900"/>
          </a:xfrm>
        </p:grpSpPr>
        <p:cxnSp>
          <p:nvCxnSpPr>
            <p:cNvPr id="418" name="Google Shape;418;p41"/>
            <p:cNvCxnSpPr/>
            <p:nvPr/>
          </p:nvCxnSpPr>
          <p:spPr>
            <a:xfrm>
              <a:off x="2147200" y="3717900"/>
              <a:ext cx="9600" cy="2217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419" name="Google Shape;419;p41"/>
            <p:cNvCxnSpPr/>
            <p:nvPr/>
          </p:nvCxnSpPr>
          <p:spPr>
            <a:xfrm rot="5400000">
              <a:off x="2147200" y="3717900"/>
              <a:ext cx="9600" cy="2217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pic>
        <p:nvPicPr>
          <p:cNvPr id="420" name="Google Shape;42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900" y="3207788"/>
            <a:ext cx="1103000" cy="5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167" y="3711604"/>
            <a:ext cx="1240475" cy="50359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1"/>
          <p:cNvSpPr txBox="1"/>
          <p:nvPr/>
        </p:nvSpPr>
        <p:spPr>
          <a:xfrm>
            <a:off x="1111125" y="5650850"/>
            <a:ext cx="2622900" cy="682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Hablamos de </a:t>
            </a:r>
            <a:r>
              <a:rPr b="1" i="1" lang="es" sz="1800"/>
              <a:t>operadores unarios</a:t>
            </a:r>
            <a:endParaRPr b="1" i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434" name="Google Shape;434;p43"/>
          <p:cNvSpPr txBox="1"/>
          <p:nvPr/>
        </p:nvSpPr>
        <p:spPr>
          <a:xfrm>
            <a:off x="517500" y="1670550"/>
            <a:ext cx="8174100" cy="4689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Tipos de datos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formas de clasificar las expresiones según la forma en que pueden utilizarse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 comandos primitivos, los procedimientos parametrizados y los operadores trabajan solo con cierto tipo de argumentos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si se proveen argumentos de tipo incorrecto, se produce un error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cada construcción con argumentos debe establecer los tipos de los mismos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440" name="Google Shape;440;p44"/>
          <p:cNvSpPr txBox="1"/>
          <p:nvPr/>
        </p:nvSpPr>
        <p:spPr>
          <a:xfrm>
            <a:off x="517500" y="1670550"/>
            <a:ext cx="8174100" cy="4825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Expresiones primitivas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sensar el tablero y obtener información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describen un dato que depende de la celda actual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Operadores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 operadores numéricos permiten hacer cuentas con números (y describen un número, el resultado)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 operadores de enumeración permiten calcular nuevos valores en base a uno dado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Funciones primitivas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son parecidas a las expresiones primitivas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las construye el que diseña la actividad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446" name="Google Shape;446;p45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y Tipos</a:t>
            </a:r>
            <a:endParaRPr/>
          </a:p>
        </p:txBody>
      </p:sp>
      <p:sp>
        <p:nvSpPr>
          <p:cNvPr id="447" name="Google Shape;447;p45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17500" y="1670550"/>
            <a:ext cx="8174100" cy="401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Repetición simple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herramienta para evitar la repetición de código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repite un número fijo de veces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deben considerarse condiciones de borde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Parámetros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son agujeros en un procedimiento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por cada uno hay que poner un argumento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llevan un nombre y tienen un alcance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proveen generalidad y abstracción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675" y="2429450"/>
            <a:ext cx="4149200" cy="41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372650" y="1137150"/>
            <a:ext cx="8450700" cy="1511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comandos primitivos no aceptan cualquier argumento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Poner </a:t>
            </a:r>
            <a:r>
              <a:rPr lang="es" sz="2400"/>
              <a:t>espera un color,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Mover</a:t>
            </a:r>
            <a:r>
              <a:rPr lang="es" sz="2400"/>
              <a:t> una dirección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¿Qué pasa si les damos otra cosa?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50" y="3054505"/>
            <a:ext cx="6751349" cy="28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72650" y="1137150"/>
            <a:ext cx="8450700" cy="197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¿Cómo saber si un comando va a hacer esto?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Todas las expresiones tienen la misma forma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¡pero no sirven para lo mismo!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¡Hace falta clasificar las expresiones!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600" y="4558877"/>
            <a:ext cx="1656787" cy="96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229" y="4531935"/>
            <a:ext cx="2271304" cy="96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928" y="3456600"/>
            <a:ext cx="2532715" cy="91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8979" y="5519500"/>
            <a:ext cx="2415896" cy="95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3888" y="3673200"/>
            <a:ext cx="2346065" cy="95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599" y="5728437"/>
            <a:ext cx="2415897" cy="91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650" y="4489801"/>
            <a:ext cx="2161837" cy="91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31550" y="5658434"/>
            <a:ext cx="1569421" cy="105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19850" y="3302812"/>
            <a:ext cx="1482071" cy="99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72650" y="1137150"/>
            <a:ext cx="8450700" cy="1467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¿Cuál criterio de clasificación utilizar?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Según el uso que le podemos dar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Eso da lugar a los </a:t>
            </a:r>
            <a:r>
              <a:rPr b="1" i="1" lang="es" sz="2400"/>
              <a:t>tipos de datos</a:t>
            </a:r>
            <a:endParaRPr b="1" i="1" sz="2400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5" y="4226025"/>
            <a:ext cx="3584950" cy="23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775" y="310165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9075" y="2955178"/>
            <a:ext cx="3334975" cy="20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372650" y="1137150"/>
            <a:ext cx="8450700" cy="179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Hasta ahora hemos encontrado 3 tipos de datos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Colores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Direcciones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Números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91" y="4816735"/>
            <a:ext cx="2271304" cy="96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78" y="3825600"/>
            <a:ext cx="2532715" cy="91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579" y="5706625"/>
            <a:ext cx="2415896" cy="95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651" y="3880138"/>
            <a:ext cx="2346065" cy="95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0924" y="5782525"/>
            <a:ext cx="2415897" cy="91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8762" y="4893476"/>
            <a:ext cx="2161837" cy="91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69175" y="4713197"/>
            <a:ext cx="1569421" cy="105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6525" y="3796650"/>
            <a:ext cx="1482071" cy="99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73275" y="5651512"/>
            <a:ext cx="1656775" cy="101816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885750" y="3108550"/>
            <a:ext cx="1656900" cy="64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Colores</a:t>
            </a:r>
            <a:endParaRPr sz="3000"/>
          </a:p>
        </p:txBody>
      </p:sp>
      <p:sp>
        <p:nvSpPr>
          <p:cNvPr id="162" name="Google Shape;162;p19"/>
          <p:cNvSpPr txBox="1"/>
          <p:nvPr/>
        </p:nvSpPr>
        <p:spPr>
          <a:xfrm>
            <a:off x="3553800" y="3108825"/>
            <a:ext cx="2271300" cy="64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Direcciones</a:t>
            </a:r>
            <a:endParaRPr sz="3000"/>
          </a:p>
        </p:txBody>
      </p:sp>
      <p:sp>
        <p:nvSpPr>
          <p:cNvPr id="163" name="Google Shape;163;p19"/>
          <p:cNvSpPr txBox="1"/>
          <p:nvPr/>
        </p:nvSpPr>
        <p:spPr>
          <a:xfrm>
            <a:off x="6531475" y="3087950"/>
            <a:ext cx="2063400" cy="640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Números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