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fd471d146_2_59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fd471d146_2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4fd8479817_1_223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4fd8479817_1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4fd8479817_1_228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4fd8479817_1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4fd8479817_1_233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4fd8479817_1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4fd8479817_1_238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4fd8479817_1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4fd8479817_1_243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4fd8479817_1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4fd8479817_1_291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4fd8479817_1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4fd8479817_1_321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4fd8479817_1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4fd8479817_1_337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4fd8479817_1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506b8ff3e8_0_7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506b8ff3e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 idea acá es ingresar a Gobstones y dejar que hagan la parte exploratoria. Los ejercicios 1 y 2 son solo para mostrar la herramienta y la idea de lo que vamos a aprender. El resto ya son ejercicios que deben resolver por su cuenta, y solo los guiamos si los vemos perdidos o requieren ayuda.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4fd8479817_1_296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4fd8479817_1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fd8479817_1_84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fd8479817_1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 idea acá es ingresar a Gobstones y dejar que hagan la parte exploratoria. Los ejercicios 1 y 2 son solo para mostrar la herramienta y la idea de lo que vamos a aprender. El resto ya son ejercicios que deben resolver por su cuenta, y solo los guiamos si los vemos perdidos o requieren ayuda.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4fd8479817_1_301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4fd8479817_1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4fd8479817_1_306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4fd8479817_1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4fd8479817_1_936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4fd8479817_1_9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4fd8479817_1_944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4fd8479817_1_9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4fd8479817_1_95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4fd8479817_1_9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4fd8479817_1_992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4fd8479817_1_9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4fd8479817_1_955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4fd8479817_1_9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4fd8479817_1_967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4fd8479817_1_9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4fd8479817_1_972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4fd8479817_1_9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4fd8479817_1_977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4fd8479817_1_9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fd8479817_1_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fd847981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 idea de acá en más es formalizar los conceptos que ya trabajaron en Gobstones-Jr.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4fd8479817_1_982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4fd8479817_1_9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4fd8479817_1_987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4fd8479817_1_9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4fd8479817_1_1022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4fd8479817_1_1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4fd8479817_1_1027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4fd8479817_1_10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4fd8479817_1_16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4fd8479817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fd8479817_1_94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fd8479817_1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4fd8479817_1_108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4fd8479817_1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Acá hay que hacer un especial énfasis en el hecho de que no nos interesa solamente que sea la compu la que entienda.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4fd8479817_1_121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4fd8479817_1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fd8479817_1_139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4fd8479817_1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Aclarar que para programar la segunda alternativa, todavía nos falta un poco, pero que ya viene, y que a eso apuntamos.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4fd8479817_1_153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4fd8479817_1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IU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0" y="3335901"/>
            <a:ext cx="8520600" cy="1925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5261233"/>
            <a:ext cx="8520600" cy="66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3" name="Google Shape;1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267350" y="970067"/>
            <a:ext cx="1513625" cy="110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175" y="633325"/>
            <a:ext cx="6662100" cy="167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600"/>
              <a:buNone/>
              <a:defRPr b="1" sz="3600">
                <a:solidFill>
                  <a:srgbClr val="1C4587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grpSp>
        <p:nvGrpSpPr>
          <p:cNvPr id="18" name="Google Shape;18;p3"/>
          <p:cNvGrpSpPr/>
          <p:nvPr/>
        </p:nvGrpSpPr>
        <p:grpSpPr>
          <a:xfrm>
            <a:off x="0" y="0"/>
            <a:ext cx="9144002" cy="740100"/>
            <a:chOff x="0" y="0"/>
            <a:chExt cx="9144002" cy="740100"/>
          </a:xfrm>
        </p:grpSpPr>
        <p:sp>
          <p:nvSpPr>
            <p:cNvPr id="19" name="Google Shape;19;p3"/>
            <p:cNvSpPr/>
            <p:nvPr/>
          </p:nvSpPr>
          <p:spPr>
            <a:xfrm>
              <a:off x="0" y="0"/>
              <a:ext cx="9144000" cy="740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0" name="Google Shape;20;p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586900" y="73636"/>
              <a:ext cx="1629825" cy="4470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" name="Google Shape;21;p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311051" y="24400"/>
              <a:ext cx="786299" cy="524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" name="Google Shape;22;p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0" y="603914"/>
              <a:ext cx="9144002" cy="13606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4"/>
          <p:cNvGrpSpPr/>
          <p:nvPr/>
        </p:nvGrpSpPr>
        <p:grpSpPr>
          <a:xfrm>
            <a:off x="0" y="0"/>
            <a:ext cx="9144002" cy="740100"/>
            <a:chOff x="0" y="0"/>
            <a:chExt cx="9144002" cy="740100"/>
          </a:xfrm>
        </p:grpSpPr>
        <p:sp>
          <p:nvSpPr>
            <p:cNvPr id="25" name="Google Shape;25;p4"/>
            <p:cNvSpPr/>
            <p:nvPr/>
          </p:nvSpPr>
          <p:spPr>
            <a:xfrm>
              <a:off x="0" y="0"/>
              <a:ext cx="9144000" cy="740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6" name="Google Shape;26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586900" y="73636"/>
              <a:ext cx="1629825" cy="4470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" name="Google Shape;27;p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311051" y="24400"/>
              <a:ext cx="786299" cy="5247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" name="Google Shape;28;p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0" y="603914"/>
              <a:ext cx="9144002" cy="13606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311700" y="1210133"/>
            <a:ext cx="8520600" cy="5415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1" name="Google Shape;31;p4"/>
          <p:cNvSpPr txBox="1"/>
          <p:nvPr>
            <p:ph type="title"/>
          </p:nvPr>
        </p:nvSpPr>
        <p:spPr>
          <a:xfrm>
            <a:off x="62100" y="-37200"/>
            <a:ext cx="6699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33;p5"/>
          <p:cNvGrpSpPr/>
          <p:nvPr/>
        </p:nvGrpSpPr>
        <p:grpSpPr>
          <a:xfrm>
            <a:off x="0" y="0"/>
            <a:ext cx="9144002" cy="740100"/>
            <a:chOff x="0" y="0"/>
            <a:chExt cx="9144002" cy="740100"/>
          </a:xfrm>
        </p:grpSpPr>
        <p:sp>
          <p:nvSpPr>
            <p:cNvPr id="34" name="Google Shape;34;p5"/>
            <p:cNvSpPr/>
            <p:nvPr/>
          </p:nvSpPr>
          <p:spPr>
            <a:xfrm>
              <a:off x="0" y="0"/>
              <a:ext cx="9144000" cy="740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5" name="Google Shape;35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586900" y="73636"/>
              <a:ext cx="1629825" cy="4470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" name="Google Shape;36;p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311051" y="24400"/>
              <a:ext cx="786299" cy="5247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" name="Google Shape;37;p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0" y="603914"/>
              <a:ext cx="9144002" cy="13606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8" name="Google Shape;38;p5"/>
          <p:cNvSpPr txBox="1"/>
          <p:nvPr>
            <p:ph idx="1" type="body"/>
          </p:nvPr>
        </p:nvSpPr>
        <p:spPr>
          <a:xfrm>
            <a:off x="311700" y="1225433"/>
            <a:ext cx="3999900" cy="5324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9" name="Google Shape;39;p5"/>
          <p:cNvSpPr txBox="1"/>
          <p:nvPr>
            <p:ph idx="2" type="body"/>
          </p:nvPr>
        </p:nvSpPr>
        <p:spPr>
          <a:xfrm>
            <a:off x="4832400" y="1225267"/>
            <a:ext cx="3999900" cy="5324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41" name="Google Shape;41;p5"/>
          <p:cNvSpPr txBox="1"/>
          <p:nvPr>
            <p:ph type="title"/>
          </p:nvPr>
        </p:nvSpPr>
        <p:spPr>
          <a:xfrm>
            <a:off x="62100" y="-37200"/>
            <a:ext cx="6699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6"/>
          <p:cNvGrpSpPr/>
          <p:nvPr/>
        </p:nvGrpSpPr>
        <p:grpSpPr>
          <a:xfrm>
            <a:off x="0" y="0"/>
            <a:ext cx="9144002" cy="892378"/>
            <a:chOff x="0" y="0"/>
            <a:chExt cx="9144002" cy="669300"/>
          </a:xfrm>
        </p:grpSpPr>
        <p:sp>
          <p:nvSpPr>
            <p:cNvPr id="44" name="Google Shape;44;p6"/>
            <p:cNvSpPr/>
            <p:nvPr/>
          </p:nvSpPr>
          <p:spPr>
            <a:xfrm>
              <a:off x="0" y="0"/>
              <a:ext cx="9144000" cy="669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45" name="Google Shape;45;p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586904" y="61650"/>
              <a:ext cx="1629821" cy="393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" name="Google Shape;46;p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311050" y="18300"/>
              <a:ext cx="786297" cy="4619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" name="Google Shape;47;p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0" y="567250"/>
              <a:ext cx="9144002" cy="102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49" name="Google Shape;49;p6"/>
          <p:cNvSpPr txBox="1"/>
          <p:nvPr>
            <p:ph type="title"/>
          </p:nvPr>
        </p:nvSpPr>
        <p:spPr>
          <a:xfrm>
            <a:off x="0" y="0"/>
            <a:ext cx="68070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2"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3600"/>
              <a:buNone/>
              <a:defRPr b="1" sz="3600">
                <a:solidFill>
                  <a:srgbClr val="07376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Recuadro verde resaltado">
  <p:cSld name="ONE_COLUMN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oogle Shape;52;p7"/>
          <p:cNvGrpSpPr/>
          <p:nvPr/>
        </p:nvGrpSpPr>
        <p:grpSpPr>
          <a:xfrm>
            <a:off x="0" y="0"/>
            <a:ext cx="9144002" cy="740100"/>
            <a:chOff x="0" y="0"/>
            <a:chExt cx="9144002" cy="740100"/>
          </a:xfrm>
        </p:grpSpPr>
        <p:sp>
          <p:nvSpPr>
            <p:cNvPr id="53" name="Google Shape;53;p7"/>
            <p:cNvSpPr/>
            <p:nvPr/>
          </p:nvSpPr>
          <p:spPr>
            <a:xfrm>
              <a:off x="0" y="0"/>
              <a:ext cx="9144000" cy="740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54" name="Google Shape;54;p7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586900" y="73636"/>
              <a:ext cx="1629825" cy="4470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5" name="Google Shape;55;p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311051" y="24400"/>
              <a:ext cx="786299" cy="5247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" name="Google Shape;56;p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0" y="603914"/>
              <a:ext cx="9144002" cy="13606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7" name="Google Shape;57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58" name="Google Shape;58;p7"/>
          <p:cNvSpPr txBox="1"/>
          <p:nvPr>
            <p:ph type="title"/>
          </p:nvPr>
        </p:nvSpPr>
        <p:spPr>
          <a:xfrm>
            <a:off x="84800" y="51700"/>
            <a:ext cx="6778800" cy="67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9" name="Google Shape;59;p7"/>
          <p:cNvSpPr/>
          <p:nvPr/>
        </p:nvSpPr>
        <p:spPr>
          <a:xfrm>
            <a:off x="601275" y="1104233"/>
            <a:ext cx="7986900" cy="25260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 txBox="1"/>
          <p:nvPr>
            <p:ph type="title"/>
          </p:nvPr>
        </p:nvSpPr>
        <p:spPr>
          <a:xfrm>
            <a:off x="490250" y="1270633"/>
            <a:ext cx="7712100" cy="47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None/>
              <a:defRPr b="1" sz="4800">
                <a:solidFill>
                  <a:srgbClr val="07376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2" name="Google Shape;62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grpSp>
        <p:nvGrpSpPr>
          <p:cNvPr id="63" name="Google Shape;63;p8"/>
          <p:cNvGrpSpPr/>
          <p:nvPr/>
        </p:nvGrpSpPr>
        <p:grpSpPr>
          <a:xfrm>
            <a:off x="0" y="0"/>
            <a:ext cx="9144002" cy="740100"/>
            <a:chOff x="0" y="0"/>
            <a:chExt cx="9144002" cy="740100"/>
          </a:xfrm>
        </p:grpSpPr>
        <p:sp>
          <p:nvSpPr>
            <p:cNvPr id="64" name="Google Shape;64;p8"/>
            <p:cNvSpPr/>
            <p:nvPr/>
          </p:nvSpPr>
          <p:spPr>
            <a:xfrm>
              <a:off x="0" y="0"/>
              <a:ext cx="9144000" cy="740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65" name="Google Shape;65;p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586900" y="73636"/>
              <a:ext cx="1629825" cy="4470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6" name="Google Shape;66;p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311051" y="24400"/>
              <a:ext cx="786299" cy="5247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7" name="Google Shape;67;p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0" y="603914"/>
              <a:ext cx="9144002" cy="13606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0" name="Google Shape;70;p9"/>
          <p:cNvGrpSpPr/>
          <p:nvPr/>
        </p:nvGrpSpPr>
        <p:grpSpPr>
          <a:xfrm>
            <a:off x="0" y="0"/>
            <a:ext cx="9144002" cy="740100"/>
            <a:chOff x="0" y="0"/>
            <a:chExt cx="9144002" cy="740100"/>
          </a:xfrm>
        </p:grpSpPr>
        <p:sp>
          <p:nvSpPr>
            <p:cNvPr id="71" name="Google Shape;71;p9"/>
            <p:cNvSpPr/>
            <p:nvPr/>
          </p:nvSpPr>
          <p:spPr>
            <a:xfrm>
              <a:off x="0" y="0"/>
              <a:ext cx="9144000" cy="740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72" name="Google Shape;72;p9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586900" y="73636"/>
              <a:ext cx="1629825" cy="4470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" name="Google Shape;73;p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311051" y="24400"/>
              <a:ext cx="786299" cy="5247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4" name="Google Shape;74;p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0" y="603914"/>
              <a:ext cx="9144002" cy="13606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5" name="Google Shape;75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200"/>
              <a:buNone/>
              <a:defRPr b="1" sz="4200">
                <a:solidFill>
                  <a:srgbClr val="07376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6" name="Google Shape;76;p9"/>
          <p:cNvSpPr txBox="1"/>
          <p:nvPr>
            <p:ph idx="1" type="subTitle"/>
          </p:nvPr>
        </p:nvSpPr>
        <p:spPr>
          <a:xfrm>
            <a:off x="265500" y="3737433"/>
            <a:ext cx="4045200" cy="2419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7" name="Google Shape;77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8" name="Google Shape;78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grpSp>
        <p:nvGrpSpPr>
          <p:cNvPr id="81" name="Google Shape;81;p10"/>
          <p:cNvGrpSpPr/>
          <p:nvPr/>
        </p:nvGrpSpPr>
        <p:grpSpPr>
          <a:xfrm>
            <a:off x="0" y="0"/>
            <a:ext cx="9144002" cy="740100"/>
            <a:chOff x="0" y="0"/>
            <a:chExt cx="9144002" cy="740100"/>
          </a:xfrm>
        </p:grpSpPr>
        <p:sp>
          <p:nvSpPr>
            <p:cNvPr id="82" name="Google Shape;82;p10"/>
            <p:cNvSpPr/>
            <p:nvPr/>
          </p:nvSpPr>
          <p:spPr>
            <a:xfrm>
              <a:off x="0" y="0"/>
              <a:ext cx="9144000" cy="740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83" name="Google Shape;83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586900" y="73636"/>
              <a:ext cx="1629825" cy="4470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4" name="Google Shape;84;p1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311051" y="24400"/>
              <a:ext cx="786299" cy="5247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5" name="Google Shape;85;p1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0" y="603914"/>
              <a:ext cx="9144002" cy="13606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14061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2268967"/>
            <a:ext cx="8520600" cy="43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2.png"/><Relationship Id="rId4" Type="http://schemas.openxmlformats.org/officeDocument/2006/relationships/image" Target="../media/image29.png"/><Relationship Id="rId5" Type="http://schemas.openxmlformats.org/officeDocument/2006/relationships/image" Target="../media/image23.png"/><Relationship Id="rId6" Type="http://schemas.openxmlformats.org/officeDocument/2006/relationships/image" Target="../media/image19.png"/><Relationship Id="rId7" Type="http://schemas.openxmlformats.org/officeDocument/2006/relationships/image" Target="../media/image21.png"/><Relationship Id="rId8" Type="http://schemas.openxmlformats.org/officeDocument/2006/relationships/image" Target="../media/image2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2.png"/><Relationship Id="rId4" Type="http://schemas.openxmlformats.org/officeDocument/2006/relationships/image" Target="../media/image30.png"/><Relationship Id="rId5" Type="http://schemas.openxmlformats.org/officeDocument/2006/relationships/image" Target="../media/image3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5.png"/><Relationship Id="rId4" Type="http://schemas.openxmlformats.org/officeDocument/2006/relationships/image" Target="../media/image2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8.png"/><Relationship Id="rId4" Type="http://schemas.openxmlformats.org/officeDocument/2006/relationships/image" Target="../media/image31.png"/><Relationship Id="rId5" Type="http://schemas.openxmlformats.org/officeDocument/2006/relationships/image" Target="../media/image4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Relationship Id="rId4" Type="http://schemas.openxmlformats.org/officeDocument/2006/relationships/image" Target="../media/image3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12.png"/><Relationship Id="rId5" Type="http://schemas.openxmlformats.org/officeDocument/2006/relationships/image" Target="../media/image14.png"/><Relationship Id="rId6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jpg"/><Relationship Id="rId4" Type="http://schemas.openxmlformats.org/officeDocument/2006/relationships/image" Target="../media/image9.png"/><Relationship Id="rId5" Type="http://schemas.openxmlformats.org/officeDocument/2006/relationships/image" Target="../media/image1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4.png"/><Relationship Id="rId4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17.png"/><Relationship Id="rId5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1"/>
          <p:cNvSpPr txBox="1"/>
          <p:nvPr>
            <p:ph type="ctrTitle"/>
          </p:nvPr>
        </p:nvSpPr>
        <p:spPr>
          <a:xfrm>
            <a:off x="311700" y="3335901"/>
            <a:ext cx="8520600" cy="192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 a la Programación</a:t>
            </a:r>
            <a:endParaRPr/>
          </a:p>
        </p:txBody>
      </p:sp>
      <p:sp>
        <p:nvSpPr>
          <p:cNvPr id="91" name="Google Shape;91;p11"/>
          <p:cNvSpPr txBox="1"/>
          <p:nvPr>
            <p:ph idx="1" type="subTitle"/>
          </p:nvPr>
        </p:nvSpPr>
        <p:spPr>
          <a:xfrm>
            <a:off x="311700" y="5261233"/>
            <a:ext cx="8520600" cy="6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 a Gobstones</a:t>
            </a:r>
            <a:endParaRPr/>
          </a:p>
        </p:txBody>
      </p:sp>
      <p:sp>
        <p:nvSpPr>
          <p:cNvPr id="92" name="Google Shape;92;p11"/>
          <p:cNvSpPr txBox="1"/>
          <p:nvPr>
            <p:ph idx="1" type="subTitle"/>
          </p:nvPr>
        </p:nvSpPr>
        <p:spPr>
          <a:xfrm>
            <a:off x="487500" y="6187800"/>
            <a:ext cx="8520600" cy="6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999999"/>
                </a:solidFill>
              </a:rPr>
              <a:t>Prof. Alan Rodas Bonjour</a:t>
            </a:r>
            <a:endParaRPr sz="1000">
              <a:solidFill>
                <a:srgbClr val="999999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999999"/>
                </a:solidFill>
              </a:rPr>
              <a:t>parte del material tomado de Introducción a la Programación - UNQ - Pablo E. “Fidel” Martínez López</a:t>
            </a:r>
            <a:endParaRPr sz="100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0"/>
          <p:cNvSpPr txBox="1"/>
          <p:nvPr>
            <p:ph idx="4294967295" type="title"/>
          </p:nvPr>
        </p:nvSpPr>
        <p:spPr>
          <a:xfrm>
            <a:off x="104650" y="0"/>
            <a:ext cx="66168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Programar como transformar estados</a:t>
            </a:r>
            <a:endParaRPr/>
          </a:p>
        </p:txBody>
      </p:sp>
      <p:sp>
        <p:nvSpPr>
          <p:cNvPr id="206" name="Google Shape;206;p20"/>
          <p:cNvSpPr txBox="1"/>
          <p:nvPr/>
        </p:nvSpPr>
        <p:spPr>
          <a:xfrm>
            <a:off x="664750" y="1011200"/>
            <a:ext cx="7802400" cy="25920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s" sz="2000">
                <a:solidFill>
                  <a:schemeClr val="dk1"/>
                </a:solidFill>
              </a:rPr>
              <a:t>En distintas ejecuciones el tablero inicial puede 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s" sz="2000">
                <a:solidFill>
                  <a:schemeClr val="dk1"/>
                </a:solidFill>
              </a:rPr>
              <a:t>ser uno de varios posibles (quizás solo uno)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s" sz="2000">
                <a:solidFill>
                  <a:schemeClr val="dk1"/>
                </a:solidFill>
              </a:rPr>
              <a:t>ser cualquiera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s" sz="2000">
                <a:solidFill>
                  <a:schemeClr val="dk1"/>
                </a:solidFill>
              </a:rPr>
              <a:t>El </a:t>
            </a:r>
            <a:r>
              <a:rPr b="1" lang="es" sz="2000">
                <a:solidFill>
                  <a:schemeClr val="dk1"/>
                </a:solidFill>
              </a:rPr>
              <a:t>mismo programa </a:t>
            </a:r>
            <a:r>
              <a:rPr lang="es" sz="2000">
                <a:solidFill>
                  <a:schemeClr val="dk1"/>
                </a:solidFill>
              </a:rPr>
              <a:t>debe funcionar en </a:t>
            </a:r>
            <a:r>
              <a:rPr b="1" lang="es" sz="2000">
                <a:solidFill>
                  <a:schemeClr val="dk1"/>
                </a:solidFill>
              </a:rPr>
              <a:t>todos </a:t>
            </a:r>
            <a:r>
              <a:rPr lang="es" sz="2000">
                <a:solidFill>
                  <a:schemeClr val="dk1"/>
                </a:solidFill>
              </a:rPr>
              <a:t>los tableros iniciales dados como posibles</a:t>
            </a:r>
            <a:endParaRPr b="1" i="1" sz="2000">
              <a:solidFill>
                <a:schemeClr val="dk1"/>
              </a:solidFill>
            </a:endParaRPr>
          </a:p>
        </p:txBody>
      </p:sp>
      <p:pic>
        <p:nvPicPr>
          <p:cNvPr id="207" name="Google Shape;2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0647" y="3764190"/>
            <a:ext cx="1369905" cy="157135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08" name="Google Shape;20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834" y="4012436"/>
            <a:ext cx="1316183" cy="1651941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09" name="Google Shape;209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39163" y="3728376"/>
            <a:ext cx="1343044" cy="1564643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10" name="Google Shape;210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42604" y="4097495"/>
            <a:ext cx="1443772" cy="158478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11" name="Google Shape;211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08356" y="4448225"/>
            <a:ext cx="1275892" cy="161836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12" name="Google Shape;212;p20"/>
          <p:cNvSpPr txBox="1"/>
          <p:nvPr/>
        </p:nvSpPr>
        <p:spPr>
          <a:xfrm>
            <a:off x="1497300" y="3713567"/>
            <a:ext cx="1369800" cy="892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Siempre el mismo</a:t>
            </a:r>
            <a:endParaRPr sz="1600"/>
          </a:p>
        </p:txBody>
      </p:sp>
      <p:pic>
        <p:nvPicPr>
          <p:cNvPr id="213" name="Google Shape;213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087603" y="4740463"/>
            <a:ext cx="1484064" cy="1557928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14" name="Google Shape;214;p20"/>
          <p:cNvSpPr txBox="1"/>
          <p:nvPr/>
        </p:nvSpPr>
        <p:spPr>
          <a:xfrm>
            <a:off x="6139175" y="5814567"/>
            <a:ext cx="1316100" cy="892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Diferentes posibles</a:t>
            </a: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1"/>
          <p:cNvSpPr txBox="1"/>
          <p:nvPr>
            <p:ph idx="4294967295" type="title"/>
          </p:nvPr>
        </p:nvSpPr>
        <p:spPr>
          <a:xfrm>
            <a:off x="104650" y="0"/>
            <a:ext cx="66168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Programar como transformar estados</a:t>
            </a:r>
            <a:endParaRPr/>
          </a:p>
        </p:txBody>
      </p:sp>
      <p:sp>
        <p:nvSpPr>
          <p:cNvPr id="220" name="Google Shape;220;p21"/>
          <p:cNvSpPr txBox="1"/>
          <p:nvPr/>
        </p:nvSpPr>
        <p:spPr>
          <a:xfrm>
            <a:off x="664750" y="1011200"/>
            <a:ext cx="7802400" cy="30279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s" sz="2000">
                <a:solidFill>
                  <a:schemeClr val="dk1"/>
                </a:solidFill>
              </a:rPr>
              <a:t>¿Cómo indicar cuáles tableros son los posibles?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s" sz="2000">
                <a:solidFill>
                  <a:schemeClr val="dk1"/>
                </a:solidFill>
              </a:rPr>
              <a:t>informar el </a:t>
            </a:r>
            <a:r>
              <a:rPr b="1" i="1" lang="es" sz="2000">
                <a:solidFill>
                  <a:schemeClr val="dk1"/>
                </a:solidFill>
              </a:rPr>
              <a:t>estado </a:t>
            </a:r>
            <a:r>
              <a:rPr lang="es" sz="2000">
                <a:solidFill>
                  <a:schemeClr val="dk1"/>
                </a:solidFill>
              </a:rPr>
              <a:t>de cada tablero posible</a:t>
            </a:r>
            <a:endParaRPr b="1" i="1"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s" sz="2000">
                <a:solidFill>
                  <a:schemeClr val="dk1"/>
                </a:solidFill>
              </a:rPr>
              <a:t>Estado del tablero inicial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s" sz="2000">
                <a:solidFill>
                  <a:schemeClr val="dk1"/>
                </a:solidFill>
              </a:rPr>
              <a:t>tamaño del tablero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s" sz="2000">
                <a:solidFill>
                  <a:schemeClr val="dk1"/>
                </a:solidFill>
              </a:rPr>
              <a:t>cantidad y posición de las bolitas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s" sz="2000">
                <a:solidFill>
                  <a:schemeClr val="dk1"/>
                </a:solidFill>
              </a:rPr>
              <a:t>posición del cabezal (</a:t>
            </a:r>
            <a:r>
              <a:rPr b="1" i="1" lang="es" sz="2000">
                <a:solidFill>
                  <a:schemeClr val="dk1"/>
                </a:solidFill>
              </a:rPr>
              <a:t>celda actual</a:t>
            </a:r>
            <a:r>
              <a:rPr lang="es" sz="2000">
                <a:solidFill>
                  <a:schemeClr val="dk1"/>
                </a:solidFill>
              </a:rPr>
              <a:t>)</a:t>
            </a:r>
            <a:endParaRPr b="1" i="1" sz="2000">
              <a:solidFill>
                <a:schemeClr val="dk1"/>
              </a:solidFill>
            </a:endParaRPr>
          </a:p>
        </p:txBody>
      </p:sp>
      <p:sp>
        <p:nvSpPr>
          <p:cNvPr id="221" name="Google Shape;221;p21"/>
          <p:cNvSpPr txBox="1"/>
          <p:nvPr/>
        </p:nvSpPr>
        <p:spPr>
          <a:xfrm>
            <a:off x="4142800" y="4766866"/>
            <a:ext cx="4466100" cy="15972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Ejemplo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" sz="1600"/>
              <a:t>Tablero de 6x6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" sz="1600"/>
              <a:t>Hay 1 bolita roja en 3 celdas fijas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" sz="1600"/>
              <a:t>Cabezal en la esquina SurOeste</a:t>
            </a:r>
            <a:endParaRPr sz="1600"/>
          </a:p>
        </p:txBody>
      </p:sp>
      <p:pic>
        <p:nvPicPr>
          <p:cNvPr id="222" name="Google Shape;2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2099" y="4140933"/>
            <a:ext cx="1878375" cy="193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2"/>
          <p:cNvSpPr txBox="1"/>
          <p:nvPr>
            <p:ph idx="4294967295" type="title"/>
          </p:nvPr>
        </p:nvSpPr>
        <p:spPr>
          <a:xfrm>
            <a:off x="104650" y="0"/>
            <a:ext cx="66168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Programar como transformar estados</a:t>
            </a:r>
            <a:endParaRPr/>
          </a:p>
        </p:txBody>
      </p:sp>
      <p:sp>
        <p:nvSpPr>
          <p:cNvPr id="228" name="Google Shape;228;p22"/>
          <p:cNvSpPr txBox="1"/>
          <p:nvPr/>
        </p:nvSpPr>
        <p:spPr>
          <a:xfrm>
            <a:off x="664750" y="1011200"/>
            <a:ext cx="7802400" cy="30135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s" sz="2000">
                <a:solidFill>
                  <a:schemeClr val="dk1"/>
                </a:solidFill>
              </a:rPr>
              <a:t>En los proyectos predefinidos, los tableros iniciales vienen dados, y usualmente no podemos cambiarlos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s" sz="2000">
                <a:solidFill>
                  <a:schemeClr val="dk1"/>
                </a:solidFill>
              </a:rPr>
              <a:t>Pero para ejercicios sueltos o para probar nuestras ideas, debemos</a:t>
            </a:r>
            <a:r>
              <a:rPr b="1" lang="es" sz="2000">
                <a:solidFill>
                  <a:schemeClr val="dk1"/>
                </a:solidFill>
              </a:rPr>
              <a:t> construir nuestros propios tableros</a:t>
            </a:r>
            <a:endParaRPr b="1"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s" sz="2000">
                <a:solidFill>
                  <a:schemeClr val="dk1"/>
                </a:solidFill>
              </a:rPr>
              <a:t>En un </a:t>
            </a:r>
            <a:r>
              <a:rPr b="1" lang="es" sz="2000">
                <a:solidFill>
                  <a:schemeClr val="dk1"/>
                </a:solidFill>
              </a:rPr>
              <a:t>proyecto nuevo</a:t>
            </a:r>
            <a:r>
              <a:rPr lang="es" sz="2000">
                <a:solidFill>
                  <a:schemeClr val="dk1"/>
                </a:solidFill>
              </a:rPr>
              <a:t>, se puede editar el tablero y guardarlo para usos futuros</a:t>
            </a:r>
            <a:endParaRPr b="1" i="1" sz="2000">
              <a:solidFill>
                <a:schemeClr val="dk1"/>
              </a:solidFill>
            </a:endParaRPr>
          </a:p>
        </p:txBody>
      </p:sp>
      <p:grpSp>
        <p:nvGrpSpPr>
          <p:cNvPr id="229" name="Google Shape;229;p22"/>
          <p:cNvGrpSpPr/>
          <p:nvPr/>
        </p:nvGrpSpPr>
        <p:grpSpPr>
          <a:xfrm>
            <a:off x="1699956" y="4389522"/>
            <a:ext cx="2944171" cy="1996937"/>
            <a:chOff x="517500" y="3447675"/>
            <a:chExt cx="5739125" cy="2799575"/>
          </a:xfrm>
        </p:grpSpPr>
        <p:pic>
          <p:nvPicPr>
            <p:cNvPr id="230" name="Google Shape;230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17500" y="3447675"/>
              <a:ext cx="5739125" cy="2799575"/>
            </a:xfrm>
            <a:prstGeom prst="rect">
              <a:avLst/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231" name="Google Shape;231;p22"/>
            <p:cNvSpPr/>
            <p:nvPr/>
          </p:nvSpPr>
          <p:spPr>
            <a:xfrm>
              <a:off x="517500" y="4418000"/>
              <a:ext cx="2096400" cy="707400"/>
            </a:xfrm>
            <a:prstGeom prst="ellipse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2" name="Google Shape;232;p22"/>
          <p:cNvGrpSpPr/>
          <p:nvPr/>
        </p:nvGrpSpPr>
        <p:grpSpPr>
          <a:xfrm>
            <a:off x="4197618" y="4122232"/>
            <a:ext cx="2905503" cy="2648109"/>
            <a:chOff x="4455725" y="4036250"/>
            <a:chExt cx="4245329" cy="2626050"/>
          </a:xfrm>
        </p:grpSpPr>
        <p:pic>
          <p:nvPicPr>
            <p:cNvPr id="233" name="Google Shape;233;p2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455725" y="4036250"/>
              <a:ext cx="4170785" cy="2626050"/>
            </a:xfrm>
            <a:prstGeom prst="rect">
              <a:avLst/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</p:pic>
        <p:pic>
          <p:nvPicPr>
            <p:cNvPr id="234" name="Google Shape;234;p2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676144" y="5120775"/>
              <a:ext cx="2916500" cy="457000"/>
            </a:xfrm>
            <a:prstGeom prst="rect">
              <a:avLst/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</p:pic>
        <p:cxnSp>
          <p:nvCxnSpPr>
            <p:cNvPr id="235" name="Google Shape;235;p22"/>
            <p:cNvCxnSpPr/>
            <p:nvPr/>
          </p:nvCxnSpPr>
          <p:spPr>
            <a:xfrm>
              <a:off x="8525575" y="4667050"/>
              <a:ext cx="89400" cy="4782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36" name="Google Shape;236;p22"/>
            <p:cNvCxnSpPr/>
            <p:nvPr/>
          </p:nvCxnSpPr>
          <p:spPr>
            <a:xfrm flipH="1" rot="10800000">
              <a:off x="5694799" y="4641507"/>
              <a:ext cx="2704200" cy="4845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sp>
          <p:nvSpPr>
            <p:cNvPr id="237" name="Google Shape;237;p22"/>
            <p:cNvSpPr/>
            <p:nvPr/>
          </p:nvSpPr>
          <p:spPr>
            <a:xfrm>
              <a:off x="4501054" y="4306253"/>
              <a:ext cx="4200000" cy="617100"/>
            </a:xfrm>
            <a:prstGeom prst="ellipse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3"/>
          <p:cNvSpPr txBox="1"/>
          <p:nvPr>
            <p:ph idx="4294967295" type="title"/>
          </p:nvPr>
        </p:nvSpPr>
        <p:spPr>
          <a:xfrm>
            <a:off x="104650" y="0"/>
            <a:ext cx="66168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Programar como transformar estados</a:t>
            </a:r>
            <a:endParaRPr/>
          </a:p>
        </p:txBody>
      </p:sp>
      <p:sp>
        <p:nvSpPr>
          <p:cNvPr id="243" name="Google Shape;243;p23"/>
          <p:cNvSpPr txBox="1"/>
          <p:nvPr/>
        </p:nvSpPr>
        <p:spPr>
          <a:xfrm>
            <a:off x="664750" y="1011200"/>
            <a:ext cx="7802400" cy="30213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s" sz="2000">
                <a:solidFill>
                  <a:schemeClr val="dk1"/>
                </a:solidFill>
              </a:rPr>
              <a:t>En general solo importa la transformación completa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s" sz="2000">
                <a:solidFill>
                  <a:schemeClr val="dk1"/>
                </a:solidFill>
              </a:rPr>
              <a:t>Qué problema resuelve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s" sz="2000">
                <a:solidFill>
                  <a:schemeClr val="dk1"/>
                </a:solidFill>
              </a:rPr>
              <a:t>Los estados intermedios no son relevantes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s" sz="2000">
                <a:solidFill>
                  <a:schemeClr val="dk1"/>
                </a:solidFill>
              </a:rPr>
              <a:t>Cómo se resuelve es menos importante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s" sz="2000">
                <a:solidFill>
                  <a:schemeClr val="dk1"/>
                </a:solidFill>
              </a:rPr>
              <a:t>Programas distintos pueden resolver el mismo problema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b="1" i="1" lang="es" sz="2000">
                <a:solidFill>
                  <a:schemeClr val="dk1"/>
                </a:solidFill>
              </a:rPr>
              <a:t>Programas equivalentes</a:t>
            </a:r>
            <a:endParaRPr b="1" i="1" sz="2000">
              <a:solidFill>
                <a:schemeClr val="dk1"/>
              </a:solidFill>
            </a:endParaRPr>
          </a:p>
        </p:txBody>
      </p:sp>
      <p:pic>
        <p:nvPicPr>
          <p:cNvPr id="244" name="Google Shape;24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0725" y="4100267"/>
            <a:ext cx="1469028" cy="1963675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23"/>
          <p:cNvSpPr txBox="1"/>
          <p:nvPr/>
        </p:nvSpPr>
        <p:spPr>
          <a:xfrm>
            <a:off x="3611850" y="4630933"/>
            <a:ext cx="2267100" cy="1631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Son distintos programas</a:t>
            </a:r>
            <a:endParaRPr sz="1600"/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Pero resuelven el mismo problema</a:t>
            </a:r>
            <a:endParaRPr sz="1600"/>
          </a:p>
        </p:txBody>
      </p:sp>
      <p:pic>
        <p:nvPicPr>
          <p:cNvPr id="246" name="Google Shape;246;p23"/>
          <p:cNvPicPr preferRelativeResize="0"/>
          <p:nvPr/>
        </p:nvPicPr>
        <p:blipFill rotWithShape="1">
          <a:blip r:embed="rId4">
            <a:alphaModFix/>
          </a:blip>
          <a:srcRect b="1276" l="0" r="0" t="1276"/>
          <a:stretch/>
        </p:blipFill>
        <p:spPr>
          <a:xfrm>
            <a:off x="6311272" y="4100267"/>
            <a:ext cx="1469028" cy="26182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4"/>
          <p:cNvSpPr txBox="1"/>
          <p:nvPr>
            <p:ph idx="4294967295" type="title"/>
          </p:nvPr>
        </p:nvSpPr>
        <p:spPr>
          <a:xfrm>
            <a:off x="104650" y="0"/>
            <a:ext cx="66168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Aprender a programar</a:t>
            </a:r>
            <a:r>
              <a:rPr lang="es"/>
              <a:t> es un viaje personal</a:t>
            </a:r>
            <a:endParaRPr/>
          </a:p>
        </p:txBody>
      </p:sp>
      <p:sp>
        <p:nvSpPr>
          <p:cNvPr id="252" name="Google Shape;252;p24"/>
          <p:cNvSpPr txBox="1"/>
          <p:nvPr/>
        </p:nvSpPr>
        <p:spPr>
          <a:xfrm>
            <a:off x="664750" y="1011200"/>
            <a:ext cx="7802400" cy="3158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s" sz="2000">
                <a:solidFill>
                  <a:schemeClr val="dk1"/>
                </a:solidFill>
              </a:rPr>
              <a:t>Usualmente existen </a:t>
            </a:r>
            <a:r>
              <a:rPr b="1" lang="es" sz="2000">
                <a:solidFill>
                  <a:schemeClr val="dk1"/>
                </a:solidFill>
              </a:rPr>
              <a:t>INFINITOS programas equivalentes </a:t>
            </a:r>
            <a:r>
              <a:rPr lang="es" sz="2000">
                <a:solidFill>
                  <a:schemeClr val="dk1"/>
                </a:solidFill>
              </a:rPr>
              <a:t>para resolver un mismo problema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s" sz="2000">
                <a:solidFill>
                  <a:schemeClr val="dk1"/>
                </a:solidFill>
              </a:rPr>
              <a:t>Por eso es importante NO COMPARTIR código al </a:t>
            </a:r>
            <a:r>
              <a:rPr i="1" lang="es" sz="2000">
                <a:solidFill>
                  <a:schemeClr val="dk1"/>
                </a:solidFill>
              </a:rPr>
              <a:t>empezar a</a:t>
            </a:r>
            <a:r>
              <a:rPr lang="es" sz="2000">
                <a:solidFill>
                  <a:schemeClr val="dk1"/>
                </a:solidFill>
              </a:rPr>
              <a:t> aprender a programar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s" sz="2000">
                <a:solidFill>
                  <a:schemeClr val="dk1"/>
                </a:solidFill>
              </a:rPr>
              <a:t>Cada uno debe buscar expresar SUS ideas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s" sz="2000">
                <a:solidFill>
                  <a:schemeClr val="dk1"/>
                </a:solidFill>
              </a:rPr>
              <a:t>(Cuando ya sabés programar, podés compartir)</a:t>
            </a:r>
            <a:endParaRPr b="1" i="1" sz="2000">
              <a:solidFill>
                <a:schemeClr val="dk1"/>
              </a:solidFill>
            </a:endParaRPr>
          </a:p>
        </p:txBody>
      </p:sp>
      <p:pic>
        <p:nvPicPr>
          <p:cNvPr id="253" name="Google Shape;25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3425" y="4417600"/>
            <a:ext cx="1554550" cy="162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5"/>
          <p:cNvSpPr txBox="1"/>
          <p:nvPr>
            <p:ph idx="4294967295" type="title"/>
          </p:nvPr>
        </p:nvSpPr>
        <p:spPr>
          <a:xfrm>
            <a:off x="104650" y="0"/>
            <a:ext cx="66168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Puede fallar</a:t>
            </a:r>
            <a:endParaRPr/>
          </a:p>
        </p:txBody>
      </p:sp>
      <p:sp>
        <p:nvSpPr>
          <p:cNvPr id="259" name="Google Shape;259;p25"/>
          <p:cNvSpPr txBox="1"/>
          <p:nvPr/>
        </p:nvSpPr>
        <p:spPr>
          <a:xfrm>
            <a:off x="664750" y="1011200"/>
            <a:ext cx="7802400" cy="25920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s" sz="2000">
                <a:solidFill>
                  <a:schemeClr val="dk1"/>
                </a:solidFill>
              </a:rPr>
              <a:t>No todos los programas funcionan siempre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s" sz="2000">
                <a:solidFill>
                  <a:schemeClr val="dk1"/>
                </a:solidFill>
              </a:rPr>
              <a:t>Hay programas que funcionan solo en tableros que cumplen ciertas condiciones.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s" sz="2000">
                <a:solidFill>
                  <a:schemeClr val="dk1"/>
                </a:solidFill>
              </a:rPr>
              <a:t>Si falla, el programa hace BOOM</a:t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000">
              <a:solidFill>
                <a:schemeClr val="dk1"/>
              </a:solidFill>
            </a:endParaRPr>
          </a:p>
        </p:txBody>
      </p:sp>
      <p:pic>
        <p:nvPicPr>
          <p:cNvPr id="260" name="Google Shape;260;p25"/>
          <p:cNvPicPr preferRelativeResize="0"/>
          <p:nvPr/>
        </p:nvPicPr>
        <p:blipFill rotWithShape="1">
          <a:blip r:embed="rId3">
            <a:alphaModFix/>
          </a:blip>
          <a:srcRect b="855" l="0" r="0" t="864"/>
          <a:stretch/>
        </p:blipFill>
        <p:spPr>
          <a:xfrm>
            <a:off x="1558300" y="4007510"/>
            <a:ext cx="1308706" cy="14302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45117" y="3909076"/>
            <a:ext cx="1308706" cy="13599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2" name="Google Shape;262;p25"/>
          <p:cNvCxnSpPr>
            <a:stCxn id="260" idx="3"/>
          </p:cNvCxnSpPr>
          <p:nvPr/>
        </p:nvCxnSpPr>
        <p:spPr>
          <a:xfrm>
            <a:off x="2867006" y="4722629"/>
            <a:ext cx="6651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3" name="Google Shape;263;p25"/>
          <p:cNvCxnSpPr/>
          <p:nvPr/>
        </p:nvCxnSpPr>
        <p:spPr>
          <a:xfrm flipH="1">
            <a:off x="5229100" y="4432435"/>
            <a:ext cx="834600" cy="523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64" name="Google Shape;264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32125" y="4367367"/>
            <a:ext cx="1747875" cy="80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6"/>
          <p:cNvSpPr txBox="1"/>
          <p:nvPr>
            <p:ph idx="4294967295" type="title"/>
          </p:nvPr>
        </p:nvSpPr>
        <p:spPr>
          <a:xfrm>
            <a:off x="104650" y="0"/>
            <a:ext cx="66168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Puede fallar</a:t>
            </a:r>
            <a:endParaRPr/>
          </a:p>
        </p:txBody>
      </p:sp>
      <p:sp>
        <p:nvSpPr>
          <p:cNvPr id="270" name="Google Shape;270;p26"/>
          <p:cNvSpPr txBox="1"/>
          <p:nvPr/>
        </p:nvSpPr>
        <p:spPr>
          <a:xfrm>
            <a:off x="664750" y="1011200"/>
            <a:ext cx="7802400" cy="40740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es" sz="2000">
                <a:solidFill>
                  <a:schemeClr val="dk1"/>
                </a:solidFill>
              </a:rPr>
              <a:t>COMANDOS TOTALES</a:t>
            </a:r>
            <a:endParaRPr b="1" sz="2000">
              <a:solidFill>
                <a:schemeClr val="dk1"/>
              </a:solidFill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s" sz="2000">
                <a:solidFill>
                  <a:schemeClr val="dk1"/>
                </a:solidFill>
              </a:rPr>
              <a:t>Nunca fallan. </a:t>
            </a:r>
            <a:r>
              <a:rPr b="1" lang="es" sz="2000">
                <a:solidFill>
                  <a:schemeClr val="dk1"/>
                </a:solidFill>
              </a:rPr>
              <a:t>Poner</a:t>
            </a:r>
            <a:r>
              <a:rPr lang="es" sz="2000">
                <a:solidFill>
                  <a:schemeClr val="dk1"/>
                </a:solidFill>
              </a:rPr>
              <a:t>, </a:t>
            </a:r>
            <a:r>
              <a:rPr b="1" lang="es" sz="2000">
                <a:solidFill>
                  <a:schemeClr val="dk1"/>
                </a:solidFill>
              </a:rPr>
              <a:t>IrAlBorde</a:t>
            </a:r>
            <a:endParaRPr b="1"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es" sz="2000">
                <a:solidFill>
                  <a:schemeClr val="dk1"/>
                </a:solidFill>
              </a:rPr>
              <a:t>COMANDOS PARCIALES</a:t>
            </a:r>
            <a:endParaRPr b="1" sz="2000">
              <a:solidFill>
                <a:schemeClr val="dk1"/>
              </a:solidFill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s" sz="2000">
                <a:solidFill>
                  <a:schemeClr val="dk1"/>
                </a:solidFill>
              </a:rPr>
              <a:t>Pueden fallar en determinadas circunstancias</a:t>
            </a:r>
            <a:r>
              <a:rPr b="1" lang="es" sz="2000">
                <a:solidFill>
                  <a:schemeClr val="dk1"/>
                </a:solidFill>
              </a:rPr>
              <a:t>. Mover, Sacar.</a:t>
            </a:r>
            <a:endParaRPr b="1"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dk1"/>
                </a:solidFill>
              </a:rPr>
              <a:t>Luego charlaremos más sobre este tema. Pero hay que tenerlo en cuenta para que nuestros programas no fallen.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7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Programar en texto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8"/>
          <p:cNvSpPr txBox="1"/>
          <p:nvPr>
            <p:ph type="title"/>
          </p:nvPr>
        </p:nvSpPr>
        <p:spPr>
          <a:xfrm>
            <a:off x="311700" y="4751200"/>
            <a:ext cx="8520600" cy="191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http://gobstones.github.io/gobstones-sr/?course=gobstones/curso-InPr-UNQ</a:t>
            </a:r>
            <a:endParaRPr sz="3000"/>
          </a:p>
        </p:txBody>
      </p:sp>
      <p:sp>
        <p:nvSpPr>
          <p:cNvPr id="281" name="Google Shape;281;p28"/>
          <p:cNvSpPr txBox="1"/>
          <p:nvPr>
            <p:ph type="title"/>
          </p:nvPr>
        </p:nvSpPr>
        <p:spPr>
          <a:xfrm>
            <a:off x="464100" y="1429167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http://cor.to/gbs-sr-UNQ</a:t>
            </a:r>
            <a:endParaRPr/>
          </a:p>
        </p:txBody>
      </p:sp>
      <p:sp>
        <p:nvSpPr>
          <p:cNvPr id="282" name="Google Shape;282;p28"/>
          <p:cNvSpPr txBox="1"/>
          <p:nvPr/>
        </p:nvSpPr>
        <p:spPr>
          <a:xfrm>
            <a:off x="1433550" y="3705067"/>
            <a:ext cx="62769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 sino anda el link a:</a:t>
            </a:r>
            <a:endParaRPr/>
          </a:p>
        </p:txBody>
      </p:sp>
      <p:sp>
        <p:nvSpPr>
          <p:cNvPr id="283" name="Google Shape;283;p28"/>
          <p:cNvSpPr txBox="1"/>
          <p:nvPr/>
        </p:nvSpPr>
        <p:spPr>
          <a:xfrm>
            <a:off x="1498775" y="1045933"/>
            <a:ext cx="62769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Ingresar con Google Chrome a: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9"/>
          <p:cNvSpPr txBox="1"/>
          <p:nvPr>
            <p:ph idx="4294967295" type="title"/>
          </p:nvPr>
        </p:nvSpPr>
        <p:spPr>
          <a:xfrm>
            <a:off x="104650" y="0"/>
            <a:ext cx="66168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Bloques vs. Texto</a:t>
            </a:r>
            <a:endParaRPr/>
          </a:p>
        </p:txBody>
      </p:sp>
      <p:sp>
        <p:nvSpPr>
          <p:cNvPr id="289" name="Google Shape;289;p29"/>
          <p:cNvSpPr txBox="1"/>
          <p:nvPr/>
        </p:nvSpPr>
        <p:spPr>
          <a:xfrm>
            <a:off x="664750" y="1011200"/>
            <a:ext cx="7802400" cy="1691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s" sz="2000">
                <a:solidFill>
                  <a:schemeClr val="dk1"/>
                </a:solidFill>
              </a:rPr>
              <a:t>Los bloques son una facilidad para comenzar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s" sz="2000">
                <a:solidFill>
                  <a:schemeClr val="dk1"/>
                </a:solidFill>
              </a:rPr>
              <a:t>Pero para programar profesionalmente debe usarse </a:t>
            </a:r>
            <a:r>
              <a:rPr b="1" i="1" lang="es" sz="2000">
                <a:solidFill>
                  <a:schemeClr val="dk1"/>
                </a:solidFill>
              </a:rPr>
              <a:t>texto</a:t>
            </a:r>
            <a:endParaRPr b="1" i="1"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s" sz="2000">
                <a:solidFill>
                  <a:schemeClr val="dk1"/>
                </a:solidFill>
              </a:rPr>
              <a:t>El texto debe seguir </a:t>
            </a:r>
            <a:r>
              <a:rPr b="1" i="1" lang="es" sz="2000">
                <a:solidFill>
                  <a:schemeClr val="dk1"/>
                </a:solidFill>
              </a:rPr>
              <a:t>reglas precisas (sintaxis)</a:t>
            </a:r>
            <a:endParaRPr b="1" i="1" sz="2000">
              <a:solidFill>
                <a:schemeClr val="dk1"/>
              </a:solidFill>
            </a:endParaRPr>
          </a:p>
        </p:txBody>
      </p:sp>
      <p:pic>
        <p:nvPicPr>
          <p:cNvPr id="290" name="Google Shape;29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7206" y="3821650"/>
            <a:ext cx="2027951" cy="27634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05919" y="3927080"/>
            <a:ext cx="2278399" cy="1914478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92" name="Google Shape;292;p29"/>
          <p:cNvSpPr txBox="1"/>
          <p:nvPr/>
        </p:nvSpPr>
        <p:spPr>
          <a:xfrm>
            <a:off x="1508549" y="3065767"/>
            <a:ext cx="2145000" cy="5916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Con bloques</a:t>
            </a:r>
            <a:endParaRPr sz="1800"/>
          </a:p>
        </p:txBody>
      </p:sp>
      <p:sp>
        <p:nvSpPr>
          <p:cNvPr id="293" name="Google Shape;293;p29"/>
          <p:cNvSpPr txBox="1"/>
          <p:nvPr/>
        </p:nvSpPr>
        <p:spPr>
          <a:xfrm>
            <a:off x="5672485" y="3065781"/>
            <a:ext cx="2145000" cy="5916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Con texto</a:t>
            </a:r>
            <a:endParaRPr sz="1800"/>
          </a:p>
        </p:txBody>
      </p:sp>
      <p:sp>
        <p:nvSpPr>
          <p:cNvPr id="294" name="Google Shape;294;p29"/>
          <p:cNvSpPr txBox="1"/>
          <p:nvPr/>
        </p:nvSpPr>
        <p:spPr>
          <a:xfrm>
            <a:off x="3994850" y="4979036"/>
            <a:ext cx="1411200" cy="5916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comparar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2"/>
          <p:cNvSpPr txBox="1"/>
          <p:nvPr>
            <p:ph type="title"/>
          </p:nvPr>
        </p:nvSpPr>
        <p:spPr>
          <a:xfrm>
            <a:off x="311700" y="4751200"/>
            <a:ext cx="8520600" cy="191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000"/>
              <a:t>http://gobstones.github.io/gobstones-jr/?course=gobstones/curso-InPr-UNQ</a:t>
            </a:r>
            <a:endParaRPr sz="3000"/>
          </a:p>
        </p:txBody>
      </p:sp>
      <p:sp>
        <p:nvSpPr>
          <p:cNvPr id="98" name="Google Shape;98;p12"/>
          <p:cNvSpPr txBox="1"/>
          <p:nvPr>
            <p:ph type="title"/>
          </p:nvPr>
        </p:nvSpPr>
        <p:spPr>
          <a:xfrm>
            <a:off x="464100" y="1429167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http://cor.to/gbs-jr-UNQ</a:t>
            </a:r>
            <a:endParaRPr/>
          </a:p>
        </p:txBody>
      </p:sp>
      <p:sp>
        <p:nvSpPr>
          <p:cNvPr id="99" name="Google Shape;99;p12"/>
          <p:cNvSpPr txBox="1"/>
          <p:nvPr/>
        </p:nvSpPr>
        <p:spPr>
          <a:xfrm>
            <a:off x="1433550" y="3705067"/>
            <a:ext cx="62769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 sino anda el link a:</a:t>
            </a:r>
            <a:endParaRPr/>
          </a:p>
        </p:txBody>
      </p:sp>
      <p:sp>
        <p:nvSpPr>
          <p:cNvPr id="100" name="Google Shape;100;p12"/>
          <p:cNvSpPr txBox="1"/>
          <p:nvPr/>
        </p:nvSpPr>
        <p:spPr>
          <a:xfrm>
            <a:off x="1498775" y="1045933"/>
            <a:ext cx="62769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Ingresar con Google Chrome a: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0"/>
          <p:cNvSpPr txBox="1"/>
          <p:nvPr>
            <p:ph idx="4294967295" type="title"/>
          </p:nvPr>
        </p:nvSpPr>
        <p:spPr>
          <a:xfrm>
            <a:off x="104650" y="0"/>
            <a:ext cx="66168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Reglas de Sintaxis</a:t>
            </a:r>
            <a:endParaRPr/>
          </a:p>
        </p:txBody>
      </p:sp>
      <p:sp>
        <p:nvSpPr>
          <p:cNvPr id="300" name="Google Shape;300;p30"/>
          <p:cNvSpPr txBox="1"/>
          <p:nvPr/>
        </p:nvSpPr>
        <p:spPr>
          <a:xfrm>
            <a:off x="664750" y="1011200"/>
            <a:ext cx="7802400" cy="1706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s" sz="2000">
                <a:solidFill>
                  <a:schemeClr val="dk1"/>
                </a:solidFill>
              </a:rPr>
              <a:t>Se puede obtener automáticamente el texto a partir de los bloques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s" sz="2000">
                <a:solidFill>
                  <a:schemeClr val="dk1"/>
                </a:solidFill>
              </a:rPr>
              <a:t>Por ahora el camino inverso no está disponible…</a:t>
            </a:r>
            <a:endParaRPr b="1" i="1" sz="2000">
              <a:solidFill>
                <a:schemeClr val="dk1"/>
              </a:solidFill>
            </a:endParaRPr>
          </a:p>
        </p:txBody>
      </p:sp>
      <p:pic>
        <p:nvPicPr>
          <p:cNvPr id="301" name="Google Shape;30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6042" y="2855020"/>
            <a:ext cx="4943157" cy="2924511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30"/>
          <p:cNvSpPr txBox="1"/>
          <p:nvPr/>
        </p:nvSpPr>
        <p:spPr>
          <a:xfrm>
            <a:off x="865050" y="4537839"/>
            <a:ext cx="2108100" cy="9399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Generar programa en texto</a:t>
            </a:r>
            <a:endParaRPr sz="1800"/>
          </a:p>
        </p:txBody>
      </p:sp>
      <p:cxnSp>
        <p:nvCxnSpPr>
          <p:cNvPr id="303" name="Google Shape;303;p30"/>
          <p:cNvCxnSpPr>
            <a:stCxn id="302" idx="2"/>
          </p:cNvCxnSpPr>
          <p:nvPr/>
        </p:nvCxnSpPr>
        <p:spPr>
          <a:xfrm>
            <a:off x="1919100" y="5477739"/>
            <a:ext cx="1401600" cy="567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1"/>
          <p:cNvSpPr txBox="1"/>
          <p:nvPr>
            <p:ph idx="4294967295" type="title"/>
          </p:nvPr>
        </p:nvSpPr>
        <p:spPr>
          <a:xfrm>
            <a:off x="104650" y="0"/>
            <a:ext cx="66168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Reglas de Sintaxis</a:t>
            </a:r>
            <a:endParaRPr/>
          </a:p>
        </p:txBody>
      </p:sp>
      <p:sp>
        <p:nvSpPr>
          <p:cNvPr id="309" name="Google Shape;309;p31"/>
          <p:cNvSpPr txBox="1"/>
          <p:nvPr/>
        </p:nvSpPr>
        <p:spPr>
          <a:xfrm>
            <a:off x="664750" y="1011200"/>
            <a:ext cx="7802400" cy="30573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s" sz="2000">
                <a:solidFill>
                  <a:schemeClr val="dk1"/>
                </a:solidFill>
              </a:rPr>
              <a:t>El programa comienza con la </a:t>
            </a:r>
            <a:r>
              <a:rPr b="1" i="1" lang="es" sz="2000">
                <a:solidFill>
                  <a:schemeClr val="dk1"/>
                </a:solidFill>
              </a:rPr>
              <a:t>palabra clave </a:t>
            </a:r>
            <a:r>
              <a:rPr b="1" lang="e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program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000">
                <a:solidFill>
                  <a:schemeClr val="dk1"/>
                </a:solidFill>
              </a:rPr>
              <a:t>y sus comandos van entre llaves </a:t>
            </a:r>
            <a:r>
              <a:rPr b="1" lang="e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 … }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s" sz="2000">
                <a:solidFill>
                  <a:schemeClr val="dk1"/>
                </a:solidFill>
              </a:rPr>
              <a:t>Los comandos comienzan con </a:t>
            </a:r>
            <a:r>
              <a:rPr b="1" lang="es" sz="2000">
                <a:solidFill>
                  <a:schemeClr val="dk1"/>
                </a:solidFill>
              </a:rPr>
              <a:t>mayúscula</a:t>
            </a:r>
            <a:endParaRPr b="1" sz="20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s" sz="2000">
                <a:solidFill>
                  <a:schemeClr val="dk1"/>
                </a:solidFill>
              </a:rPr>
              <a:t>Ej. </a:t>
            </a:r>
            <a:r>
              <a:rPr b="1" lang="e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Poner</a:t>
            </a:r>
            <a:r>
              <a:rPr lang="es" sz="2000">
                <a:solidFill>
                  <a:schemeClr val="dk1"/>
                </a:solidFill>
              </a:rPr>
              <a:t>, </a:t>
            </a:r>
            <a:r>
              <a:rPr b="1" lang="e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Mover</a:t>
            </a:r>
            <a:r>
              <a:rPr lang="es" sz="2000">
                <a:solidFill>
                  <a:schemeClr val="dk1"/>
                </a:solidFill>
              </a:rPr>
              <a:t>, </a:t>
            </a:r>
            <a:r>
              <a:rPr b="1" lang="e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Sacar</a:t>
            </a:r>
            <a:r>
              <a:rPr lang="es" sz="2000">
                <a:solidFill>
                  <a:schemeClr val="dk1"/>
                </a:solidFill>
              </a:rPr>
              <a:t>, </a:t>
            </a:r>
            <a:r>
              <a:rPr b="1" lang="e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IrAlBorde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s" sz="2000">
                <a:solidFill>
                  <a:schemeClr val="dk1"/>
                </a:solidFill>
              </a:rPr>
              <a:t>Los valores literales también empiezan con </a:t>
            </a:r>
            <a:r>
              <a:rPr b="1" lang="es" sz="2000">
                <a:solidFill>
                  <a:schemeClr val="dk1"/>
                </a:solidFill>
              </a:rPr>
              <a:t>mayúscula</a:t>
            </a:r>
            <a:endParaRPr b="1" sz="20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s" sz="2000">
                <a:solidFill>
                  <a:schemeClr val="dk1"/>
                </a:solidFill>
              </a:rPr>
              <a:t>Ej. </a:t>
            </a:r>
            <a:r>
              <a:rPr b="1" lang="e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Rojo</a:t>
            </a:r>
            <a:r>
              <a:rPr lang="es" sz="2000">
                <a:solidFill>
                  <a:schemeClr val="dk1"/>
                </a:solidFill>
              </a:rPr>
              <a:t>, </a:t>
            </a:r>
            <a:r>
              <a:rPr b="1" lang="e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Verde</a:t>
            </a:r>
            <a:r>
              <a:rPr lang="es" sz="2000">
                <a:solidFill>
                  <a:schemeClr val="dk1"/>
                </a:solidFill>
              </a:rPr>
              <a:t>, </a:t>
            </a:r>
            <a:r>
              <a:rPr b="1" lang="e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Norte</a:t>
            </a:r>
            <a:r>
              <a:rPr lang="es" sz="2000">
                <a:solidFill>
                  <a:schemeClr val="dk1"/>
                </a:solidFill>
              </a:rPr>
              <a:t>, </a:t>
            </a:r>
            <a:r>
              <a:rPr b="1" lang="e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Este</a:t>
            </a:r>
            <a:endParaRPr b="1" i="1" sz="2000">
              <a:solidFill>
                <a:schemeClr val="dk1"/>
              </a:solidFill>
            </a:endParaRPr>
          </a:p>
        </p:txBody>
      </p:sp>
      <p:pic>
        <p:nvPicPr>
          <p:cNvPr id="310" name="Google Shape;31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8649" y="4175390"/>
            <a:ext cx="2290679" cy="1924782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2"/>
          <p:cNvSpPr txBox="1"/>
          <p:nvPr>
            <p:ph idx="4294967295" type="title"/>
          </p:nvPr>
        </p:nvSpPr>
        <p:spPr>
          <a:xfrm>
            <a:off x="104650" y="0"/>
            <a:ext cx="66168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Reglas de Sintaxis</a:t>
            </a:r>
            <a:endParaRPr/>
          </a:p>
        </p:txBody>
      </p:sp>
      <p:sp>
        <p:nvSpPr>
          <p:cNvPr id="316" name="Google Shape;316;p32"/>
          <p:cNvSpPr txBox="1"/>
          <p:nvPr/>
        </p:nvSpPr>
        <p:spPr>
          <a:xfrm>
            <a:off x="664750" y="1011200"/>
            <a:ext cx="7802400" cy="30573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s" sz="2000">
                <a:solidFill>
                  <a:schemeClr val="dk1"/>
                </a:solidFill>
              </a:rPr>
              <a:t>Gobstones requiere que se use la palabra exacta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s" sz="2000">
                <a:solidFill>
                  <a:schemeClr val="dk1"/>
                </a:solidFill>
              </a:rPr>
              <a:t>No sirve </a:t>
            </a:r>
            <a:r>
              <a:rPr b="1" lang="e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Program</a:t>
            </a:r>
            <a:r>
              <a:rPr lang="es" sz="2000">
                <a:solidFill>
                  <a:schemeClr val="dk1"/>
                </a:solidFill>
              </a:rPr>
              <a:t>, ni </a:t>
            </a:r>
            <a:r>
              <a:rPr b="1" lang="e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programa</a:t>
            </a:r>
            <a:r>
              <a:rPr lang="es" sz="2000">
                <a:solidFill>
                  <a:schemeClr val="dk1"/>
                </a:solidFill>
              </a:rPr>
              <a:t>, ni </a:t>
            </a:r>
            <a:r>
              <a:rPr b="1" lang="e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PROGRAMA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s" sz="2000">
                <a:solidFill>
                  <a:schemeClr val="dk1"/>
                </a:solidFill>
              </a:rPr>
              <a:t>Tampoco sirve </a:t>
            </a:r>
            <a:r>
              <a:rPr b="1" lang="e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azul</a:t>
            </a:r>
            <a:r>
              <a:rPr lang="es" sz="2000">
                <a:solidFill>
                  <a:schemeClr val="dk1"/>
                </a:solidFill>
              </a:rPr>
              <a:t> ni </a:t>
            </a:r>
            <a:r>
              <a:rPr b="1" lang="e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AZUL</a:t>
            </a:r>
            <a:r>
              <a:rPr lang="es" sz="2000">
                <a:solidFill>
                  <a:schemeClr val="dk1"/>
                </a:solidFill>
              </a:rPr>
              <a:t>, ni otras variantes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s" sz="2000">
                <a:solidFill>
                  <a:schemeClr val="dk1"/>
                </a:solidFill>
              </a:rPr>
              <a:t>Si no se respetan las reglas, se produce un error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s" sz="2000">
                <a:solidFill>
                  <a:schemeClr val="dk1"/>
                </a:solidFill>
              </a:rPr>
              <a:t>Los mensajes de error usualmente son raros y poco claros, especialmente al comienzo</a:t>
            </a:r>
            <a:endParaRPr b="1" i="1" sz="2000">
              <a:solidFill>
                <a:schemeClr val="dk1"/>
              </a:solidFill>
            </a:endParaRPr>
          </a:p>
        </p:txBody>
      </p:sp>
      <p:pic>
        <p:nvPicPr>
          <p:cNvPr id="317" name="Google Shape;31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5047" y="4170033"/>
            <a:ext cx="4399200" cy="19613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3"/>
          <p:cNvSpPr txBox="1"/>
          <p:nvPr>
            <p:ph idx="4294967295" type="title"/>
          </p:nvPr>
        </p:nvSpPr>
        <p:spPr>
          <a:xfrm>
            <a:off x="104650" y="0"/>
            <a:ext cx="66168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Reglas de Sintaxis</a:t>
            </a:r>
            <a:endParaRPr/>
          </a:p>
        </p:txBody>
      </p:sp>
      <p:sp>
        <p:nvSpPr>
          <p:cNvPr id="323" name="Google Shape;323;p33"/>
          <p:cNvSpPr txBox="1"/>
          <p:nvPr/>
        </p:nvSpPr>
        <p:spPr>
          <a:xfrm>
            <a:off x="664750" y="1011200"/>
            <a:ext cx="7802400" cy="2534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s" sz="2000">
                <a:solidFill>
                  <a:schemeClr val="dk1"/>
                </a:solidFill>
              </a:rPr>
              <a:t>Cuando da un error, observar el punto donde se produjo el error, o un poco antes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s" sz="2000">
                <a:solidFill>
                  <a:schemeClr val="dk1"/>
                </a:solidFill>
              </a:rPr>
              <a:t>Buscar qué palabra no sigue las reglas de sintaxis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s" sz="2000">
                <a:solidFill>
                  <a:schemeClr val="dk1"/>
                </a:solidFill>
              </a:rPr>
              <a:t>o qué símbolo falta (por ejemplo, una llave })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s" sz="2000">
                <a:solidFill>
                  <a:schemeClr val="dk1"/>
                </a:solidFill>
              </a:rPr>
              <a:t>Arreglarlo y volver a probar</a:t>
            </a:r>
            <a:endParaRPr b="1" i="1" sz="2000">
              <a:solidFill>
                <a:schemeClr val="dk1"/>
              </a:solidFill>
            </a:endParaRPr>
          </a:p>
        </p:txBody>
      </p:sp>
      <p:pic>
        <p:nvPicPr>
          <p:cNvPr id="324" name="Google Shape;32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9409" y="3691200"/>
            <a:ext cx="4027517" cy="22883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4"/>
          <p:cNvSpPr txBox="1"/>
          <p:nvPr>
            <p:ph idx="4294967295" type="title"/>
          </p:nvPr>
        </p:nvSpPr>
        <p:spPr>
          <a:xfrm>
            <a:off x="104650" y="0"/>
            <a:ext cx="66168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Reglas de Sintaxis</a:t>
            </a:r>
            <a:endParaRPr/>
          </a:p>
        </p:txBody>
      </p:sp>
      <p:sp>
        <p:nvSpPr>
          <p:cNvPr id="330" name="Google Shape;330;p34"/>
          <p:cNvSpPr txBox="1"/>
          <p:nvPr/>
        </p:nvSpPr>
        <p:spPr>
          <a:xfrm>
            <a:off x="664750" y="1011200"/>
            <a:ext cx="7802400" cy="25485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s" sz="2000">
                <a:solidFill>
                  <a:schemeClr val="dk1"/>
                </a:solidFill>
              </a:rPr>
              <a:t>Los comandos primitivos llevan un </a:t>
            </a:r>
            <a:r>
              <a:rPr b="1" i="1" lang="es" sz="2000">
                <a:solidFill>
                  <a:schemeClr val="dk1"/>
                </a:solidFill>
              </a:rPr>
              <a:t>argumento</a:t>
            </a:r>
            <a:endParaRPr b="1" i="1" sz="20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s" sz="2000">
                <a:solidFill>
                  <a:schemeClr val="dk1"/>
                </a:solidFill>
              </a:rPr>
              <a:t>Ej. </a:t>
            </a:r>
            <a:r>
              <a:rPr b="1" lang="e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Poner(Rojo)</a:t>
            </a:r>
            <a:r>
              <a:rPr lang="es" sz="2000">
                <a:solidFill>
                  <a:schemeClr val="dk1"/>
                </a:solidFill>
              </a:rPr>
              <a:t>, </a:t>
            </a:r>
            <a:r>
              <a:rPr b="1" lang="e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Mover(Norte)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s" sz="2000">
                <a:solidFill>
                  <a:schemeClr val="dk1"/>
                </a:solidFill>
              </a:rPr>
              <a:t>El argumento 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s" sz="2000">
                <a:solidFill>
                  <a:schemeClr val="dk1"/>
                </a:solidFill>
              </a:rPr>
              <a:t>es un valor que le da información al comando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s" sz="2000">
                <a:solidFill>
                  <a:schemeClr val="dk1"/>
                </a:solidFill>
              </a:rPr>
              <a:t>se pone entre paréntesis después del comando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000">
              <a:solidFill>
                <a:schemeClr val="dk1"/>
              </a:solidFill>
            </a:endParaRPr>
          </a:p>
        </p:txBody>
      </p:sp>
      <p:pic>
        <p:nvPicPr>
          <p:cNvPr id="331" name="Google Shape;33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6000" y="3676367"/>
            <a:ext cx="2660908" cy="22358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32" name="Google Shape;332;p34"/>
          <p:cNvSpPr/>
          <p:nvPr/>
        </p:nvSpPr>
        <p:spPr>
          <a:xfrm>
            <a:off x="3487777" y="4124428"/>
            <a:ext cx="1034100" cy="18441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34"/>
          <p:cNvSpPr txBox="1"/>
          <p:nvPr/>
        </p:nvSpPr>
        <p:spPr>
          <a:xfrm>
            <a:off x="6046975" y="5037767"/>
            <a:ext cx="1744800" cy="6432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Argumentos</a:t>
            </a:r>
            <a:endParaRPr sz="2000"/>
          </a:p>
        </p:txBody>
      </p:sp>
      <p:cxnSp>
        <p:nvCxnSpPr>
          <p:cNvPr id="334" name="Google Shape;334;p34"/>
          <p:cNvCxnSpPr>
            <a:stCxn id="333" idx="1"/>
            <a:endCxn id="332" idx="6"/>
          </p:cNvCxnSpPr>
          <p:nvPr/>
        </p:nvCxnSpPr>
        <p:spPr>
          <a:xfrm rot="10800000">
            <a:off x="4521775" y="5046467"/>
            <a:ext cx="1525200" cy="312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5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Reglas de buen estilo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6"/>
          <p:cNvSpPr txBox="1"/>
          <p:nvPr>
            <p:ph idx="4294967295" type="title"/>
          </p:nvPr>
        </p:nvSpPr>
        <p:spPr>
          <a:xfrm>
            <a:off x="104650" y="0"/>
            <a:ext cx="66168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Reglas de buen estilo: Indentación</a:t>
            </a:r>
            <a:endParaRPr/>
          </a:p>
        </p:txBody>
      </p:sp>
      <p:sp>
        <p:nvSpPr>
          <p:cNvPr id="345" name="Google Shape;345;p36"/>
          <p:cNvSpPr txBox="1"/>
          <p:nvPr/>
        </p:nvSpPr>
        <p:spPr>
          <a:xfrm>
            <a:off x="664750" y="1011200"/>
            <a:ext cx="7802400" cy="25620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s" sz="2000">
                <a:solidFill>
                  <a:schemeClr val="dk1"/>
                </a:solidFill>
              </a:rPr>
              <a:t>Los programas en texto pueden contener cualquier cantidad de espacios y líneas en blanco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s" sz="2000">
                <a:solidFill>
                  <a:schemeClr val="dk1"/>
                </a:solidFill>
              </a:rPr>
              <a:t>Sin embargo, deben seguirse ciertas reglas de estilo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s" sz="2000">
                <a:solidFill>
                  <a:schemeClr val="dk1"/>
                </a:solidFill>
              </a:rPr>
              <a:t>El programa no falla si no se siguen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s" sz="2000">
                <a:solidFill>
                  <a:schemeClr val="dk1"/>
                </a:solidFill>
              </a:rPr>
              <a:t>¡pero puede ser muy difícil de leer!</a:t>
            </a:r>
            <a:endParaRPr b="1" i="1" sz="2000">
              <a:solidFill>
                <a:schemeClr val="dk1"/>
              </a:solidFill>
            </a:endParaRPr>
          </a:p>
        </p:txBody>
      </p:sp>
      <p:pic>
        <p:nvPicPr>
          <p:cNvPr id="346" name="Google Shape;34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0175" y="3820794"/>
            <a:ext cx="5833749" cy="1921484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36"/>
          <p:cNvSpPr txBox="1"/>
          <p:nvPr/>
        </p:nvSpPr>
        <p:spPr>
          <a:xfrm>
            <a:off x="5776900" y="5657970"/>
            <a:ext cx="1805700" cy="10548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Programa difícil de leer</a:t>
            </a:r>
            <a:endParaRPr sz="2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7"/>
          <p:cNvSpPr txBox="1"/>
          <p:nvPr>
            <p:ph idx="4294967295" type="title"/>
          </p:nvPr>
        </p:nvSpPr>
        <p:spPr>
          <a:xfrm>
            <a:off x="104650" y="0"/>
            <a:ext cx="66168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Reglas de buen estilo: Indentación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37"/>
          <p:cNvSpPr txBox="1"/>
          <p:nvPr/>
        </p:nvSpPr>
        <p:spPr>
          <a:xfrm>
            <a:off x="664750" y="1011200"/>
            <a:ext cx="7802400" cy="2141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s" sz="2000">
                <a:solidFill>
                  <a:schemeClr val="dk1"/>
                </a:solidFill>
              </a:rPr>
              <a:t>Un error típico es poner todo en la misma columna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s" sz="2000">
                <a:solidFill>
                  <a:schemeClr val="dk1"/>
                </a:solidFill>
              </a:rPr>
              <a:t>No aceptamos programas así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s" sz="2000">
                <a:solidFill>
                  <a:schemeClr val="dk1"/>
                </a:solidFill>
              </a:rPr>
              <a:t>Debe verse claro qué </a:t>
            </a:r>
            <a:r>
              <a:rPr lang="es" sz="2000">
                <a:solidFill>
                  <a:schemeClr val="dk1"/>
                </a:solidFill>
              </a:rPr>
              <a:t>cosa</a:t>
            </a:r>
            <a:r>
              <a:rPr lang="es" sz="2000">
                <a:solidFill>
                  <a:schemeClr val="dk1"/>
                </a:solidFill>
              </a:rPr>
              <a:t> es parte de qué otra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s" sz="2000">
                <a:solidFill>
                  <a:schemeClr val="dk1"/>
                </a:solidFill>
              </a:rPr>
              <a:t>Ej: Los comandos son parte del programa</a:t>
            </a:r>
            <a:endParaRPr b="1" i="1" sz="2000">
              <a:solidFill>
                <a:schemeClr val="dk1"/>
              </a:solidFill>
            </a:endParaRPr>
          </a:p>
        </p:txBody>
      </p:sp>
      <p:pic>
        <p:nvPicPr>
          <p:cNvPr id="354" name="Google Shape;354;p37"/>
          <p:cNvPicPr preferRelativeResize="0"/>
          <p:nvPr/>
        </p:nvPicPr>
        <p:blipFill rotWithShape="1">
          <a:blip r:embed="rId3">
            <a:alphaModFix/>
          </a:blip>
          <a:srcRect b="19093" l="0" r="0" t="0"/>
          <a:stretch/>
        </p:blipFill>
        <p:spPr>
          <a:xfrm>
            <a:off x="4733717" y="3400416"/>
            <a:ext cx="2846358" cy="2847784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37"/>
          <p:cNvSpPr txBox="1"/>
          <p:nvPr/>
        </p:nvSpPr>
        <p:spPr>
          <a:xfrm>
            <a:off x="958950" y="5156300"/>
            <a:ext cx="3225600" cy="13965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No queda totalmente claro que los comandos son parte del programa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cxnSp>
        <p:nvCxnSpPr>
          <p:cNvPr id="356" name="Google Shape;356;p37"/>
          <p:cNvCxnSpPr>
            <a:stCxn id="355" idx="0"/>
          </p:cNvCxnSpPr>
          <p:nvPr/>
        </p:nvCxnSpPr>
        <p:spPr>
          <a:xfrm flipH="1" rot="10800000">
            <a:off x="2571750" y="4325000"/>
            <a:ext cx="2243400" cy="8313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8"/>
          <p:cNvSpPr txBox="1"/>
          <p:nvPr>
            <p:ph idx="4294967295" type="title"/>
          </p:nvPr>
        </p:nvSpPr>
        <p:spPr>
          <a:xfrm>
            <a:off x="104650" y="0"/>
            <a:ext cx="66168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Reglas de buen estilo: indentación</a:t>
            </a:r>
            <a:endParaRPr/>
          </a:p>
        </p:txBody>
      </p:sp>
      <p:sp>
        <p:nvSpPr>
          <p:cNvPr id="362" name="Google Shape;362;p38"/>
          <p:cNvSpPr txBox="1"/>
          <p:nvPr/>
        </p:nvSpPr>
        <p:spPr>
          <a:xfrm>
            <a:off x="664750" y="1011200"/>
            <a:ext cx="7802400" cy="2141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s" sz="2000">
                <a:solidFill>
                  <a:schemeClr val="dk1"/>
                </a:solidFill>
              </a:rPr>
              <a:t>Usar los espacios con un buen estilo se conoce con el nombre de </a:t>
            </a:r>
            <a:r>
              <a:rPr b="1" i="1" lang="es" sz="2000">
                <a:solidFill>
                  <a:schemeClr val="dk1"/>
                </a:solidFill>
              </a:rPr>
              <a:t>indentación </a:t>
            </a:r>
            <a:r>
              <a:rPr lang="es" sz="2000">
                <a:solidFill>
                  <a:schemeClr val="dk1"/>
                </a:solidFill>
              </a:rPr>
              <a:t>adecuada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s" sz="2000">
                <a:solidFill>
                  <a:schemeClr val="dk1"/>
                </a:solidFill>
              </a:rPr>
              <a:t>Las reglas de indentación no son fijas, pero conviene seguir algunas reglas preestablecidas</a:t>
            </a:r>
            <a:endParaRPr b="1"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000">
              <a:solidFill>
                <a:schemeClr val="dk1"/>
              </a:solidFill>
            </a:endParaRPr>
          </a:p>
        </p:txBody>
      </p:sp>
      <p:pic>
        <p:nvPicPr>
          <p:cNvPr id="363" name="Google Shape;363;p38"/>
          <p:cNvPicPr preferRelativeResize="0"/>
          <p:nvPr/>
        </p:nvPicPr>
        <p:blipFill rotWithShape="1">
          <a:blip r:embed="rId3">
            <a:alphaModFix/>
          </a:blip>
          <a:srcRect b="7112" l="0" r="23318" t="21330"/>
          <a:stretch/>
        </p:blipFill>
        <p:spPr>
          <a:xfrm>
            <a:off x="664750" y="3259667"/>
            <a:ext cx="2352952" cy="2428717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64" name="Google Shape;364;p38"/>
          <p:cNvSpPr txBox="1"/>
          <p:nvPr/>
        </p:nvSpPr>
        <p:spPr>
          <a:xfrm>
            <a:off x="3149300" y="3259667"/>
            <a:ext cx="5317800" cy="24288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Los comandos empiezan todos en la misma columna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Van más adentro que la palabra </a:t>
            </a:r>
            <a:r>
              <a:rPr b="1" lang="es" sz="1600">
                <a:latin typeface="Courier New"/>
                <a:ea typeface="Courier New"/>
                <a:cs typeface="Courier New"/>
                <a:sym typeface="Courier New"/>
              </a:rPr>
              <a:t>program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La llave que abre, justo después que </a:t>
            </a:r>
            <a:r>
              <a:rPr b="1" lang="es" sz="1600">
                <a:latin typeface="Courier New"/>
                <a:ea typeface="Courier New"/>
                <a:cs typeface="Courier New"/>
                <a:sym typeface="Courier New"/>
              </a:rPr>
              <a:t>program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La llave de cierre en la misma columna que </a:t>
            </a:r>
            <a:r>
              <a:rPr b="1" lang="es" sz="1600">
                <a:latin typeface="Courier New"/>
                <a:ea typeface="Courier New"/>
                <a:cs typeface="Courier New"/>
                <a:sym typeface="Courier New"/>
              </a:rPr>
              <a:t>program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365" name="Google Shape;365;p38"/>
          <p:cNvSpPr txBox="1"/>
          <p:nvPr/>
        </p:nvSpPr>
        <p:spPr>
          <a:xfrm>
            <a:off x="670800" y="5795333"/>
            <a:ext cx="7802400" cy="1040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000">
                <a:solidFill>
                  <a:schemeClr val="dk1"/>
                </a:solidFill>
              </a:rPr>
              <a:t>A medida que aprendamos nuevas herramientas, iremos agregando algunas reglas de indentación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9"/>
          <p:cNvSpPr txBox="1"/>
          <p:nvPr>
            <p:ph idx="4294967295" type="title"/>
          </p:nvPr>
        </p:nvSpPr>
        <p:spPr>
          <a:xfrm>
            <a:off x="104650" y="0"/>
            <a:ext cx="66168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Reglas de buen estilo: comentarios</a:t>
            </a:r>
            <a:endParaRPr/>
          </a:p>
        </p:txBody>
      </p:sp>
      <p:sp>
        <p:nvSpPr>
          <p:cNvPr id="371" name="Google Shape;371;p39"/>
          <p:cNvSpPr txBox="1"/>
          <p:nvPr/>
        </p:nvSpPr>
        <p:spPr>
          <a:xfrm>
            <a:off x="664750" y="1011200"/>
            <a:ext cx="7802400" cy="1691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s" sz="2000">
                <a:solidFill>
                  <a:schemeClr val="dk1"/>
                </a:solidFill>
              </a:rPr>
              <a:t>Los programas en texto pueden contener texto que sea </a:t>
            </a:r>
            <a:r>
              <a:rPr i="1" lang="es" sz="2000">
                <a:solidFill>
                  <a:schemeClr val="dk1"/>
                </a:solidFill>
              </a:rPr>
              <a:t>ignorado </a:t>
            </a:r>
            <a:r>
              <a:rPr lang="es" sz="2000">
                <a:solidFill>
                  <a:schemeClr val="dk1"/>
                </a:solidFill>
              </a:rPr>
              <a:t>por la computadora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s" sz="2000">
                <a:solidFill>
                  <a:schemeClr val="dk1"/>
                </a:solidFill>
              </a:rPr>
              <a:t>Este texto a ignorar se utiliza para varios fines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000">
              <a:solidFill>
                <a:schemeClr val="dk1"/>
              </a:solidFill>
            </a:endParaRPr>
          </a:p>
        </p:txBody>
      </p:sp>
      <p:pic>
        <p:nvPicPr>
          <p:cNvPr id="372" name="Google Shape;37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875" y="2829000"/>
            <a:ext cx="7773275" cy="29644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73" name="Google Shape;373;p39"/>
          <p:cNvSpPr txBox="1"/>
          <p:nvPr/>
        </p:nvSpPr>
        <p:spPr>
          <a:xfrm>
            <a:off x="5203725" y="4804167"/>
            <a:ext cx="3067200" cy="18939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Usos típicos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" sz="1800"/>
              <a:t>dejar comentarios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" sz="1800"/>
              <a:t>documentar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" sz="1800"/>
              <a:t>anular un comando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3"/>
          <p:cNvSpPr txBox="1"/>
          <p:nvPr>
            <p:ph type="title"/>
          </p:nvPr>
        </p:nvSpPr>
        <p:spPr>
          <a:xfrm>
            <a:off x="62100" y="-37200"/>
            <a:ext cx="6699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Elementos de Gobstones</a:t>
            </a:r>
            <a:endParaRPr/>
          </a:p>
        </p:txBody>
      </p:sp>
      <p:sp>
        <p:nvSpPr>
          <p:cNvPr id="106" name="Google Shape;106;p13"/>
          <p:cNvSpPr txBox="1"/>
          <p:nvPr/>
        </p:nvSpPr>
        <p:spPr>
          <a:xfrm>
            <a:off x="6367725" y="3429000"/>
            <a:ext cx="1121100" cy="646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Tablero</a:t>
            </a:r>
            <a:endParaRPr sz="2000"/>
          </a:p>
        </p:txBody>
      </p:sp>
      <p:sp>
        <p:nvSpPr>
          <p:cNvPr id="107" name="Google Shape;107;p13"/>
          <p:cNvSpPr txBox="1"/>
          <p:nvPr/>
        </p:nvSpPr>
        <p:spPr>
          <a:xfrm>
            <a:off x="1124650" y="1090500"/>
            <a:ext cx="6480600" cy="1523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Máquina (</a:t>
            </a:r>
            <a:r>
              <a:rPr b="1" i="1" lang="es" sz="2000"/>
              <a:t>cabezal</a:t>
            </a:r>
            <a:r>
              <a:rPr lang="es" sz="2000"/>
              <a:t>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Manipula </a:t>
            </a:r>
            <a:r>
              <a:rPr b="1" i="1" lang="es" sz="2000"/>
              <a:t>bolitas</a:t>
            </a:r>
            <a:r>
              <a:rPr b="1" lang="es" sz="2000"/>
              <a:t> </a:t>
            </a:r>
            <a:r>
              <a:rPr lang="es" sz="2000"/>
              <a:t>sobre un </a:t>
            </a:r>
            <a:r>
              <a:rPr b="1" i="1" lang="es" sz="2000"/>
              <a:t>tablero</a:t>
            </a:r>
            <a:endParaRPr b="1" i="1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Solo puede acceder a una </a:t>
            </a:r>
            <a:r>
              <a:rPr b="1" i="1" lang="es" sz="2000"/>
              <a:t>celda </a:t>
            </a:r>
            <a:r>
              <a:rPr lang="es" sz="2000"/>
              <a:t>por vez</a:t>
            </a:r>
            <a:endParaRPr i="1" sz="2000"/>
          </a:p>
        </p:txBody>
      </p:sp>
      <p:pic>
        <p:nvPicPr>
          <p:cNvPr id="108" name="Google Shape;10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6052" y="3429000"/>
            <a:ext cx="3184958" cy="3015667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3"/>
          <p:cNvSpPr txBox="1"/>
          <p:nvPr/>
        </p:nvSpPr>
        <p:spPr>
          <a:xfrm>
            <a:off x="6151125" y="5253700"/>
            <a:ext cx="1121100" cy="646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Bolitas</a:t>
            </a:r>
            <a:endParaRPr sz="2000"/>
          </a:p>
        </p:txBody>
      </p:sp>
      <p:sp>
        <p:nvSpPr>
          <p:cNvPr id="110" name="Google Shape;110;p13"/>
          <p:cNvSpPr txBox="1"/>
          <p:nvPr/>
        </p:nvSpPr>
        <p:spPr>
          <a:xfrm>
            <a:off x="833725" y="3304905"/>
            <a:ext cx="1547400" cy="1053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Posición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del cabezal</a:t>
            </a:r>
            <a:endParaRPr sz="2000"/>
          </a:p>
        </p:txBody>
      </p:sp>
      <p:cxnSp>
        <p:nvCxnSpPr>
          <p:cNvPr id="111" name="Google Shape;111;p13"/>
          <p:cNvCxnSpPr>
            <a:stCxn id="110" idx="3"/>
          </p:cNvCxnSpPr>
          <p:nvPr/>
        </p:nvCxnSpPr>
        <p:spPr>
          <a:xfrm>
            <a:off x="2381125" y="3831855"/>
            <a:ext cx="828300" cy="11469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" name="Google Shape;112;p13"/>
          <p:cNvCxnSpPr>
            <a:stCxn id="106" idx="1"/>
          </p:cNvCxnSpPr>
          <p:nvPr/>
        </p:nvCxnSpPr>
        <p:spPr>
          <a:xfrm flipH="1">
            <a:off x="5861325" y="3752400"/>
            <a:ext cx="506400" cy="278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" name="Google Shape;113;p13"/>
          <p:cNvCxnSpPr>
            <a:stCxn id="109" idx="1"/>
          </p:cNvCxnSpPr>
          <p:nvPr/>
        </p:nvCxnSpPr>
        <p:spPr>
          <a:xfrm rot="10800000">
            <a:off x="4906425" y="4930300"/>
            <a:ext cx="1244700" cy="6468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" name="Google Shape;114;p13"/>
          <p:cNvCxnSpPr>
            <a:stCxn id="109" idx="1"/>
          </p:cNvCxnSpPr>
          <p:nvPr/>
        </p:nvCxnSpPr>
        <p:spPr>
          <a:xfrm flipH="1">
            <a:off x="4952625" y="5577100"/>
            <a:ext cx="1198500" cy="296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5" name="Google Shape;115;p13"/>
          <p:cNvSpPr txBox="1"/>
          <p:nvPr/>
        </p:nvSpPr>
        <p:spPr>
          <a:xfrm>
            <a:off x="1378575" y="5050100"/>
            <a:ext cx="1121100" cy="1053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 sz="2000"/>
              <a:t>Celda actual</a:t>
            </a:r>
            <a:endParaRPr b="1" i="1" sz="2000"/>
          </a:p>
        </p:txBody>
      </p:sp>
      <p:cxnSp>
        <p:nvCxnSpPr>
          <p:cNvPr id="116" name="Google Shape;116;p13"/>
          <p:cNvCxnSpPr>
            <a:stCxn id="115" idx="3"/>
          </p:cNvCxnSpPr>
          <p:nvPr/>
        </p:nvCxnSpPr>
        <p:spPr>
          <a:xfrm flipH="1" rot="10800000">
            <a:off x="2499675" y="5260250"/>
            <a:ext cx="708600" cy="3168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0"/>
          <p:cNvSpPr txBox="1"/>
          <p:nvPr>
            <p:ph idx="4294967295" type="title"/>
          </p:nvPr>
        </p:nvSpPr>
        <p:spPr>
          <a:xfrm>
            <a:off x="104650" y="0"/>
            <a:ext cx="66168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Reglas de buen estilo: Comentarios</a:t>
            </a:r>
            <a:endParaRPr/>
          </a:p>
        </p:txBody>
      </p:sp>
      <p:sp>
        <p:nvSpPr>
          <p:cNvPr id="379" name="Google Shape;379;p40"/>
          <p:cNvSpPr txBox="1"/>
          <p:nvPr/>
        </p:nvSpPr>
        <p:spPr>
          <a:xfrm>
            <a:off x="664750" y="1011200"/>
            <a:ext cx="7802400" cy="16623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s" sz="2000">
                <a:solidFill>
                  <a:schemeClr val="dk1"/>
                </a:solidFill>
              </a:rPr>
              <a:t>Al texto ignorado se lo llama </a:t>
            </a:r>
            <a:r>
              <a:rPr b="1" i="1" lang="es" sz="2000">
                <a:solidFill>
                  <a:schemeClr val="dk1"/>
                </a:solidFill>
              </a:rPr>
              <a:t>comentario 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s" sz="2000">
                <a:solidFill>
                  <a:schemeClr val="dk1"/>
                </a:solidFill>
              </a:rPr>
              <a:t>Se indica con símbolos especiales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s" sz="2000">
                <a:solidFill>
                  <a:schemeClr val="dk1"/>
                </a:solidFill>
              </a:rPr>
              <a:t>Hay de dos tipos: de línea y de párrafo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000">
              <a:solidFill>
                <a:schemeClr val="dk1"/>
              </a:solidFill>
            </a:endParaRPr>
          </a:p>
        </p:txBody>
      </p:sp>
      <p:pic>
        <p:nvPicPr>
          <p:cNvPr id="380" name="Google Shape;38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2350" y="2791700"/>
            <a:ext cx="3944800" cy="3637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81" name="Google Shape;381;p40"/>
          <p:cNvSpPr txBox="1"/>
          <p:nvPr/>
        </p:nvSpPr>
        <p:spPr>
          <a:xfrm>
            <a:off x="664750" y="3096500"/>
            <a:ext cx="3683100" cy="27297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De párrafo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" sz="1800"/>
              <a:t>Comienza con /*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" sz="1800"/>
              <a:t>Termina con */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De línea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" sz="1800"/>
              <a:t>Comienza con //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" sz="1800"/>
              <a:t>Va hasta el fin de línea</a:t>
            </a:r>
            <a:endParaRPr sz="18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1"/>
          <p:cNvSpPr txBox="1"/>
          <p:nvPr>
            <p:ph idx="4294967295" type="title"/>
          </p:nvPr>
        </p:nvSpPr>
        <p:spPr>
          <a:xfrm>
            <a:off x="104650" y="0"/>
            <a:ext cx="66168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Programar es comunicar</a:t>
            </a:r>
            <a:endParaRPr/>
          </a:p>
        </p:txBody>
      </p:sp>
      <p:sp>
        <p:nvSpPr>
          <p:cNvPr id="387" name="Google Shape;387;p41"/>
          <p:cNvSpPr txBox="1"/>
          <p:nvPr/>
        </p:nvSpPr>
        <p:spPr>
          <a:xfrm>
            <a:off x="664750" y="1011200"/>
            <a:ext cx="7802400" cy="1706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s" sz="2000">
                <a:solidFill>
                  <a:schemeClr val="dk1"/>
                </a:solidFill>
              </a:rPr>
              <a:t>En bloques se pueden poner máximo un comentario por cada bloque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s" sz="2000">
                <a:solidFill>
                  <a:schemeClr val="dk1"/>
                </a:solidFill>
              </a:rPr>
              <a:t>Para anular un comando hay que desactivar el bloque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000">
              <a:solidFill>
                <a:schemeClr val="dk1"/>
              </a:solidFill>
            </a:endParaRPr>
          </a:p>
        </p:txBody>
      </p:sp>
      <p:pic>
        <p:nvPicPr>
          <p:cNvPr id="388" name="Google Shape;38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1825" y="2785933"/>
            <a:ext cx="5475975" cy="2971775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41"/>
          <p:cNvSpPr/>
          <p:nvPr/>
        </p:nvSpPr>
        <p:spPr>
          <a:xfrm>
            <a:off x="5292118" y="4937498"/>
            <a:ext cx="1574400" cy="3351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41"/>
          <p:cNvSpPr/>
          <p:nvPr/>
        </p:nvSpPr>
        <p:spPr>
          <a:xfrm>
            <a:off x="5292118" y="5570711"/>
            <a:ext cx="1574400" cy="3351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41"/>
          <p:cNvSpPr txBox="1"/>
          <p:nvPr/>
        </p:nvSpPr>
        <p:spPr>
          <a:xfrm>
            <a:off x="1964675" y="5151801"/>
            <a:ext cx="2447400" cy="5865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Comentar el bloque</a:t>
            </a:r>
            <a:endParaRPr sz="1800"/>
          </a:p>
        </p:txBody>
      </p:sp>
      <p:sp>
        <p:nvSpPr>
          <p:cNvPr id="392" name="Google Shape;392;p41"/>
          <p:cNvSpPr txBox="1"/>
          <p:nvPr/>
        </p:nvSpPr>
        <p:spPr>
          <a:xfrm>
            <a:off x="2105850" y="6089933"/>
            <a:ext cx="2165100" cy="5865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Desactivar bloque</a:t>
            </a:r>
            <a:endParaRPr sz="1800"/>
          </a:p>
        </p:txBody>
      </p:sp>
      <p:cxnSp>
        <p:nvCxnSpPr>
          <p:cNvPr id="393" name="Google Shape;393;p41"/>
          <p:cNvCxnSpPr>
            <a:stCxn id="392" idx="3"/>
            <a:endCxn id="390" idx="2"/>
          </p:cNvCxnSpPr>
          <p:nvPr/>
        </p:nvCxnSpPr>
        <p:spPr>
          <a:xfrm flipH="1" rot="10800000">
            <a:off x="4270950" y="5738183"/>
            <a:ext cx="1021200" cy="6450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4" name="Google Shape;394;p41"/>
          <p:cNvCxnSpPr>
            <a:stCxn id="391" idx="3"/>
            <a:endCxn id="389" idx="2"/>
          </p:cNvCxnSpPr>
          <p:nvPr/>
        </p:nvCxnSpPr>
        <p:spPr>
          <a:xfrm flipH="1" rot="10800000">
            <a:off x="4412075" y="5105151"/>
            <a:ext cx="879900" cy="339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2"/>
          <p:cNvSpPr txBox="1"/>
          <p:nvPr>
            <p:ph type="title"/>
          </p:nvPr>
        </p:nvSpPr>
        <p:spPr>
          <a:xfrm>
            <a:off x="62100" y="-37200"/>
            <a:ext cx="6699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38761D"/>
                </a:solidFill>
              </a:rPr>
              <a:t>PROGRAMAR ES COMUNICAR</a:t>
            </a:r>
            <a:endParaRPr b="1">
              <a:solidFill>
                <a:srgbClr val="38761D"/>
              </a:solidFill>
            </a:endParaRPr>
          </a:p>
        </p:txBody>
      </p:sp>
      <p:sp>
        <p:nvSpPr>
          <p:cNvPr id="400" name="Google Shape;400;p42"/>
          <p:cNvSpPr txBox="1"/>
          <p:nvPr>
            <p:ph idx="1" type="body"/>
          </p:nvPr>
        </p:nvSpPr>
        <p:spPr>
          <a:xfrm>
            <a:off x="311700" y="1210133"/>
            <a:ext cx="8520600" cy="54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Indentar y comentar ayudan a comunicar mejor, no a la máquina, pero si a las personas que lean el código.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No son optativos, son necesarios para aprender a programar correctamente.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Son obligatorios para aprobar la materia. No usarlos bajará puntaje en los exámenes.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3"/>
          <p:cNvSpPr txBox="1"/>
          <p:nvPr>
            <p:ph type="ctrTitle"/>
          </p:nvPr>
        </p:nvSpPr>
        <p:spPr>
          <a:xfrm>
            <a:off x="311700" y="3335901"/>
            <a:ext cx="8520600" cy="192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 a la Programación</a:t>
            </a:r>
            <a:endParaRPr/>
          </a:p>
        </p:txBody>
      </p:sp>
      <p:sp>
        <p:nvSpPr>
          <p:cNvPr id="406" name="Google Shape;406;p43"/>
          <p:cNvSpPr txBox="1"/>
          <p:nvPr>
            <p:ph idx="1" type="subTitle"/>
          </p:nvPr>
        </p:nvSpPr>
        <p:spPr>
          <a:xfrm>
            <a:off x="311700" y="5261233"/>
            <a:ext cx="8520600" cy="6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Presentación de la materia (y carrera)</a:t>
            </a:r>
            <a:endParaRPr/>
          </a:p>
        </p:txBody>
      </p:sp>
      <p:sp>
        <p:nvSpPr>
          <p:cNvPr id="407" name="Google Shape;407;p43"/>
          <p:cNvSpPr txBox="1"/>
          <p:nvPr>
            <p:ph idx="1" type="subTitle"/>
          </p:nvPr>
        </p:nvSpPr>
        <p:spPr>
          <a:xfrm>
            <a:off x="487500" y="6187800"/>
            <a:ext cx="8520600" cy="6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999999"/>
                </a:solidFill>
              </a:rPr>
              <a:t>Prof. Alan Rodas Bonjour</a:t>
            </a:r>
            <a:endParaRPr sz="1000">
              <a:solidFill>
                <a:srgbClr val="999999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999999"/>
                </a:solidFill>
              </a:rPr>
              <a:t>parte del material tomado de Introducción a la Programación - UNQ - Pablo E. “Fidel” Martínez López</a:t>
            </a:r>
            <a:endParaRPr sz="100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4"/>
          <p:cNvSpPr txBox="1"/>
          <p:nvPr>
            <p:ph type="title"/>
          </p:nvPr>
        </p:nvSpPr>
        <p:spPr>
          <a:xfrm>
            <a:off x="62100" y="-37200"/>
            <a:ext cx="6699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Elementos de Gobstones</a:t>
            </a:r>
            <a:endParaRPr/>
          </a:p>
        </p:txBody>
      </p:sp>
      <p:sp>
        <p:nvSpPr>
          <p:cNvPr id="122" name="Google Shape;122;p14"/>
          <p:cNvSpPr txBox="1"/>
          <p:nvPr/>
        </p:nvSpPr>
        <p:spPr>
          <a:xfrm>
            <a:off x="664750" y="1011200"/>
            <a:ext cx="7802400" cy="29985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s" sz="2000">
                <a:solidFill>
                  <a:schemeClr val="dk1"/>
                </a:solidFill>
              </a:rPr>
              <a:t>El </a:t>
            </a:r>
            <a:r>
              <a:rPr i="1" lang="es" sz="2000">
                <a:solidFill>
                  <a:schemeClr val="dk1"/>
                </a:solidFill>
              </a:rPr>
              <a:t>cabezal</a:t>
            </a:r>
            <a:r>
              <a:rPr lang="es" sz="2000">
                <a:solidFill>
                  <a:schemeClr val="dk1"/>
                </a:solidFill>
              </a:rPr>
              <a:t> 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s" sz="2000">
                <a:solidFill>
                  <a:schemeClr val="dk1"/>
                </a:solidFill>
              </a:rPr>
              <a:t>realiza </a:t>
            </a:r>
            <a:r>
              <a:rPr b="1" i="1" lang="es" sz="2000">
                <a:solidFill>
                  <a:schemeClr val="dk1"/>
                </a:solidFill>
              </a:rPr>
              <a:t>acciones </a:t>
            </a:r>
            <a:r>
              <a:rPr lang="es" sz="2000">
                <a:solidFill>
                  <a:schemeClr val="dk1"/>
                </a:solidFill>
              </a:rPr>
              <a:t>al recibir instrucciones 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s" sz="2000">
                <a:solidFill>
                  <a:schemeClr val="dk1"/>
                </a:solidFill>
              </a:rPr>
              <a:t>brinda </a:t>
            </a:r>
            <a:r>
              <a:rPr b="1" i="1" lang="es" sz="2000">
                <a:solidFill>
                  <a:schemeClr val="dk1"/>
                </a:solidFill>
              </a:rPr>
              <a:t>información</a:t>
            </a:r>
            <a:r>
              <a:rPr lang="es" sz="2000">
                <a:solidFill>
                  <a:schemeClr val="dk1"/>
                </a:solidFill>
              </a:rPr>
              <a:t> al responder preguntas 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s" sz="2000">
                <a:solidFill>
                  <a:schemeClr val="dk1"/>
                </a:solidFill>
              </a:rPr>
              <a:t>Se utilizan textos (o bloques) para manejar al cabezal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s" sz="2000">
                <a:solidFill>
                  <a:schemeClr val="dk1"/>
                </a:solidFill>
              </a:rPr>
              <a:t>Los </a:t>
            </a:r>
            <a:r>
              <a:rPr b="1" i="1" lang="es" sz="2000">
                <a:solidFill>
                  <a:schemeClr val="dk1"/>
                </a:solidFill>
              </a:rPr>
              <a:t>comandos </a:t>
            </a:r>
            <a:r>
              <a:rPr lang="es" sz="2000">
                <a:solidFill>
                  <a:schemeClr val="dk1"/>
                </a:solidFill>
              </a:rPr>
              <a:t>son descripciones de </a:t>
            </a:r>
            <a:r>
              <a:rPr i="1" lang="es" sz="2000">
                <a:solidFill>
                  <a:schemeClr val="dk1"/>
                </a:solidFill>
              </a:rPr>
              <a:t>acciones</a:t>
            </a:r>
            <a:endParaRPr i="1" sz="20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s" sz="2000">
                <a:solidFill>
                  <a:schemeClr val="dk1"/>
                </a:solidFill>
              </a:rPr>
              <a:t>Las </a:t>
            </a:r>
            <a:r>
              <a:rPr b="1" i="1" lang="es" sz="2000">
                <a:solidFill>
                  <a:schemeClr val="dk1"/>
                </a:solidFill>
              </a:rPr>
              <a:t>expresiones</a:t>
            </a:r>
            <a:r>
              <a:rPr lang="es" sz="2000">
                <a:solidFill>
                  <a:schemeClr val="dk1"/>
                </a:solidFill>
              </a:rPr>
              <a:t> son descripciones de </a:t>
            </a:r>
            <a:r>
              <a:rPr i="1" lang="es" sz="2000">
                <a:solidFill>
                  <a:schemeClr val="dk1"/>
                </a:solidFill>
              </a:rPr>
              <a:t>información</a:t>
            </a:r>
            <a:endParaRPr sz="2000"/>
          </a:p>
        </p:txBody>
      </p:sp>
      <p:pic>
        <p:nvPicPr>
          <p:cNvPr id="123" name="Google Shape;123;p14"/>
          <p:cNvPicPr preferRelativeResize="0"/>
          <p:nvPr/>
        </p:nvPicPr>
        <p:blipFill rotWithShape="1">
          <a:blip r:embed="rId3">
            <a:alphaModFix/>
          </a:blip>
          <a:srcRect b="119" l="0" r="0" t="119"/>
          <a:stretch/>
        </p:blipFill>
        <p:spPr>
          <a:xfrm>
            <a:off x="1437001" y="6099389"/>
            <a:ext cx="1956667" cy="568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4"/>
          <p:cNvPicPr preferRelativeResize="0"/>
          <p:nvPr/>
        </p:nvPicPr>
        <p:blipFill rotWithShape="1">
          <a:blip r:embed="rId4">
            <a:alphaModFix/>
          </a:blip>
          <a:srcRect b="396" l="0" r="0" t="406"/>
          <a:stretch/>
        </p:blipFill>
        <p:spPr>
          <a:xfrm>
            <a:off x="2779001" y="5125894"/>
            <a:ext cx="1927525" cy="5604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4"/>
          <p:cNvPicPr preferRelativeResize="0"/>
          <p:nvPr/>
        </p:nvPicPr>
        <p:blipFill rotWithShape="1">
          <a:blip r:embed="rId5">
            <a:alphaModFix/>
          </a:blip>
          <a:srcRect b="631" l="0" r="0" t="631"/>
          <a:stretch/>
        </p:blipFill>
        <p:spPr>
          <a:xfrm>
            <a:off x="6201617" y="4721884"/>
            <a:ext cx="1148350" cy="420521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4"/>
          <p:cNvSpPr txBox="1"/>
          <p:nvPr/>
        </p:nvSpPr>
        <p:spPr>
          <a:xfrm>
            <a:off x="1253175" y="4257200"/>
            <a:ext cx="1560300" cy="645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Comandos</a:t>
            </a:r>
            <a:endParaRPr sz="2000"/>
          </a:p>
        </p:txBody>
      </p:sp>
      <p:cxnSp>
        <p:nvCxnSpPr>
          <p:cNvPr id="127" name="Google Shape;127;p14"/>
          <p:cNvCxnSpPr>
            <a:stCxn id="126" idx="2"/>
            <a:endCxn id="123" idx="0"/>
          </p:cNvCxnSpPr>
          <p:nvPr/>
        </p:nvCxnSpPr>
        <p:spPr>
          <a:xfrm>
            <a:off x="2033325" y="4902500"/>
            <a:ext cx="381900" cy="1197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" name="Google Shape;128;p14"/>
          <p:cNvCxnSpPr>
            <a:stCxn id="126" idx="2"/>
            <a:endCxn id="124" idx="1"/>
          </p:cNvCxnSpPr>
          <p:nvPr/>
        </p:nvCxnSpPr>
        <p:spPr>
          <a:xfrm>
            <a:off x="2033325" y="4902500"/>
            <a:ext cx="745800" cy="503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29" name="Google Shape;129;p14"/>
          <p:cNvPicPr preferRelativeResize="0"/>
          <p:nvPr/>
        </p:nvPicPr>
        <p:blipFill rotWithShape="1">
          <a:blip r:embed="rId6">
            <a:alphaModFix/>
          </a:blip>
          <a:srcRect b="0" l="59" r="59" t="0"/>
          <a:stretch/>
        </p:blipFill>
        <p:spPr>
          <a:xfrm>
            <a:off x="4767127" y="4321779"/>
            <a:ext cx="1148349" cy="420521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4"/>
          <p:cNvSpPr txBox="1"/>
          <p:nvPr/>
        </p:nvSpPr>
        <p:spPr>
          <a:xfrm>
            <a:off x="5878725" y="6010967"/>
            <a:ext cx="1716600" cy="645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Expresiones</a:t>
            </a:r>
            <a:endParaRPr sz="2000"/>
          </a:p>
        </p:txBody>
      </p:sp>
      <p:cxnSp>
        <p:nvCxnSpPr>
          <p:cNvPr id="131" name="Google Shape;131;p14"/>
          <p:cNvCxnSpPr>
            <a:stCxn id="130" idx="0"/>
            <a:endCxn id="129" idx="2"/>
          </p:cNvCxnSpPr>
          <p:nvPr/>
        </p:nvCxnSpPr>
        <p:spPr>
          <a:xfrm rot="10800000">
            <a:off x="5341425" y="4742267"/>
            <a:ext cx="1395600" cy="1268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2" name="Google Shape;132;p14"/>
          <p:cNvCxnSpPr>
            <a:stCxn id="130" idx="0"/>
            <a:endCxn id="125" idx="2"/>
          </p:cNvCxnSpPr>
          <p:nvPr/>
        </p:nvCxnSpPr>
        <p:spPr>
          <a:xfrm flipH="1" rot="10800000">
            <a:off x="6737025" y="5142467"/>
            <a:ext cx="38700" cy="8685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5"/>
          <p:cNvSpPr txBox="1"/>
          <p:nvPr/>
        </p:nvSpPr>
        <p:spPr>
          <a:xfrm>
            <a:off x="3792800" y="3671650"/>
            <a:ext cx="1446600" cy="658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Programa</a:t>
            </a:r>
            <a:endParaRPr sz="2000"/>
          </a:p>
        </p:txBody>
      </p:sp>
      <p:sp>
        <p:nvSpPr>
          <p:cNvPr id="138" name="Google Shape;138;p15"/>
          <p:cNvSpPr txBox="1"/>
          <p:nvPr/>
        </p:nvSpPr>
        <p:spPr>
          <a:xfrm>
            <a:off x="3927625" y="4848500"/>
            <a:ext cx="1669800" cy="897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¿Qué solución describe? </a:t>
            </a:r>
            <a:endParaRPr sz="1600"/>
          </a:p>
        </p:txBody>
      </p:sp>
      <p:pic>
        <p:nvPicPr>
          <p:cNvPr id="139" name="Google Shape;13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1776" y="3913418"/>
            <a:ext cx="1737439" cy="187756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0" name="Google Shape;140;p15"/>
          <p:cNvCxnSpPr>
            <a:stCxn id="137" idx="1"/>
          </p:cNvCxnSpPr>
          <p:nvPr/>
        </p:nvCxnSpPr>
        <p:spPr>
          <a:xfrm flipH="1">
            <a:off x="2656100" y="4000900"/>
            <a:ext cx="1136700" cy="122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41" name="Google Shape;14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6933" y="3685467"/>
            <a:ext cx="1759343" cy="2175126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5"/>
          <p:cNvSpPr txBox="1"/>
          <p:nvPr/>
        </p:nvSpPr>
        <p:spPr>
          <a:xfrm>
            <a:off x="4356900" y="5850864"/>
            <a:ext cx="1238700" cy="658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Ejecutar</a:t>
            </a:r>
            <a:endParaRPr sz="2000"/>
          </a:p>
        </p:txBody>
      </p:sp>
      <p:cxnSp>
        <p:nvCxnSpPr>
          <p:cNvPr id="143" name="Google Shape;143;p15"/>
          <p:cNvCxnSpPr>
            <a:stCxn id="142" idx="3"/>
          </p:cNvCxnSpPr>
          <p:nvPr/>
        </p:nvCxnSpPr>
        <p:spPr>
          <a:xfrm>
            <a:off x="5595600" y="6180114"/>
            <a:ext cx="1769700" cy="140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4" name="Google Shape;144;p15"/>
          <p:cNvSpPr txBox="1"/>
          <p:nvPr/>
        </p:nvSpPr>
        <p:spPr>
          <a:xfrm>
            <a:off x="664750" y="1011200"/>
            <a:ext cx="7802400" cy="25485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s" sz="2000">
                <a:solidFill>
                  <a:schemeClr val="dk1"/>
                </a:solidFill>
              </a:rPr>
              <a:t>Un </a:t>
            </a:r>
            <a:r>
              <a:rPr b="1" i="1" lang="es" sz="2000">
                <a:solidFill>
                  <a:schemeClr val="dk1"/>
                </a:solidFill>
              </a:rPr>
              <a:t>programa</a:t>
            </a:r>
            <a:endParaRPr b="1" i="1" sz="20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s" sz="2000">
                <a:solidFill>
                  <a:schemeClr val="dk1"/>
                </a:solidFill>
              </a:rPr>
              <a:t>es un </a:t>
            </a:r>
            <a:r>
              <a:rPr b="1" i="1" lang="es" sz="2000">
                <a:solidFill>
                  <a:schemeClr val="dk1"/>
                </a:solidFill>
              </a:rPr>
              <a:t>texto</a:t>
            </a:r>
            <a:r>
              <a:rPr lang="es" sz="2000">
                <a:solidFill>
                  <a:schemeClr val="dk1"/>
                </a:solidFill>
              </a:rPr>
              <a:t> que combina comandos y expresiones 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b="1" i="1" lang="es" sz="2000">
                <a:solidFill>
                  <a:schemeClr val="dk1"/>
                </a:solidFill>
              </a:rPr>
              <a:t>describe</a:t>
            </a:r>
            <a:r>
              <a:rPr lang="es" sz="2000">
                <a:solidFill>
                  <a:schemeClr val="dk1"/>
                </a:solidFill>
              </a:rPr>
              <a:t> la solución a un problema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s" sz="2000">
                <a:solidFill>
                  <a:schemeClr val="dk1"/>
                </a:solidFill>
              </a:rPr>
              <a:t>puede ser </a:t>
            </a:r>
            <a:r>
              <a:rPr b="1" i="1" lang="es" sz="2000">
                <a:solidFill>
                  <a:schemeClr val="dk1"/>
                </a:solidFill>
              </a:rPr>
              <a:t>ejecutado </a:t>
            </a:r>
            <a:r>
              <a:rPr lang="es" sz="2000">
                <a:solidFill>
                  <a:schemeClr val="dk1"/>
                </a:solidFill>
              </a:rPr>
              <a:t>por la máquina </a:t>
            </a:r>
            <a:br>
              <a:rPr lang="es" sz="2000">
                <a:solidFill>
                  <a:schemeClr val="dk1"/>
                </a:solidFill>
              </a:rPr>
            </a:br>
            <a:r>
              <a:rPr lang="es" sz="2000">
                <a:solidFill>
                  <a:schemeClr val="dk1"/>
                </a:solidFill>
              </a:rPr>
              <a:t>para obtener la solución propuesta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45" name="Google Shape;145;p15"/>
          <p:cNvSpPr txBox="1"/>
          <p:nvPr>
            <p:ph idx="4294967295" type="title"/>
          </p:nvPr>
        </p:nvSpPr>
        <p:spPr>
          <a:xfrm>
            <a:off x="104650" y="0"/>
            <a:ext cx="66168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Programas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puter_programmer.jpg" id="150" name="Google Shape;150;p16"/>
          <p:cNvPicPr preferRelativeResize="0"/>
          <p:nvPr/>
        </p:nvPicPr>
        <p:blipFill rotWithShape="1">
          <a:blip r:embed="rId3">
            <a:alphaModFix/>
          </a:blip>
          <a:srcRect b="39844" l="57585" r="0" t="6944"/>
          <a:stretch/>
        </p:blipFill>
        <p:spPr>
          <a:xfrm>
            <a:off x="1498624" y="4203269"/>
            <a:ext cx="1384614" cy="1945147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6"/>
          <p:cNvSpPr txBox="1"/>
          <p:nvPr/>
        </p:nvSpPr>
        <p:spPr>
          <a:xfrm>
            <a:off x="5653350" y="5895168"/>
            <a:ext cx="1384500" cy="686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entiende</a:t>
            </a:r>
            <a:endParaRPr sz="2000"/>
          </a:p>
        </p:txBody>
      </p:sp>
      <p:pic>
        <p:nvPicPr>
          <p:cNvPr id="152" name="Google Shape;15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37935" y="3353961"/>
            <a:ext cx="2038913" cy="220336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3" name="Google Shape;153;p16"/>
          <p:cNvCxnSpPr>
            <a:stCxn id="154" idx="3"/>
            <a:endCxn id="152" idx="3"/>
          </p:cNvCxnSpPr>
          <p:nvPr/>
        </p:nvCxnSpPr>
        <p:spPr>
          <a:xfrm rot="10800000">
            <a:off x="5576960" y="4455647"/>
            <a:ext cx="745200" cy="66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5" name="Google Shape;155;p16"/>
          <p:cNvSpPr txBox="1"/>
          <p:nvPr/>
        </p:nvSpPr>
        <p:spPr>
          <a:xfrm>
            <a:off x="2009525" y="3557732"/>
            <a:ext cx="1384500" cy="686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ejecuta</a:t>
            </a:r>
            <a:endParaRPr sz="2000"/>
          </a:p>
        </p:txBody>
      </p:sp>
      <p:cxnSp>
        <p:nvCxnSpPr>
          <p:cNvPr id="156" name="Google Shape;156;p16"/>
          <p:cNvCxnSpPr>
            <a:stCxn id="150" idx="3"/>
            <a:endCxn id="152" idx="1"/>
          </p:cNvCxnSpPr>
          <p:nvPr/>
        </p:nvCxnSpPr>
        <p:spPr>
          <a:xfrm flipH="1" rot="10800000">
            <a:off x="2883238" y="4455542"/>
            <a:ext cx="654600" cy="720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descr="images" id="154" name="Google Shape;154;p16"/>
          <p:cNvPicPr preferRelativeResize="0"/>
          <p:nvPr/>
        </p:nvPicPr>
        <p:blipFill rotWithShape="1">
          <a:blip r:embed="rId5">
            <a:alphaModFix/>
          </a:blip>
          <a:srcRect b="11606" l="0" r="0" t="0"/>
          <a:stretch/>
        </p:blipFill>
        <p:spPr>
          <a:xfrm flipH="1">
            <a:off x="6322160" y="3298800"/>
            <a:ext cx="1469340" cy="2446293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6"/>
          <p:cNvSpPr txBox="1"/>
          <p:nvPr>
            <p:ph idx="4294967295" type="title"/>
          </p:nvPr>
        </p:nvSpPr>
        <p:spPr>
          <a:xfrm>
            <a:off x="104650" y="0"/>
            <a:ext cx="66168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Programar es comunicar</a:t>
            </a:r>
            <a:endParaRPr/>
          </a:p>
        </p:txBody>
      </p:sp>
      <p:sp>
        <p:nvSpPr>
          <p:cNvPr id="158" name="Google Shape;158;p16"/>
          <p:cNvSpPr txBox="1"/>
          <p:nvPr/>
        </p:nvSpPr>
        <p:spPr>
          <a:xfrm>
            <a:off x="664750" y="1011200"/>
            <a:ext cx="7802400" cy="20400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i="1" lang="es" sz="2000">
                <a:solidFill>
                  <a:schemeClr val="dk1"/>
                </a:solidFill>
              </a:rPr>
              <a:t>Programar </a:t>
            </a:r>
            <a:r>
              <a:rPr lang="es" sz="2000">
                <a:solidFill>
                  <a:schemeClr val="dk1"/>
                </a:solidFill>
              </a:rPr>
              <a:t>es </a:t>
            </a:r>
            <a:r>
              <a:rPr b="1" i="1" lang="es" sz="2000">
                <a:solidFill>
                  <a:schemeClr val="dk1"/>
                </a:solidFill>
              </a:rPr>
              <a:t>describir </a:t>
            </a:r>
            <a:r>
              <a:rPr lang="es" sz="2000">
                <a:solidFill>
                  <a:schemeClr val="dk1"/>
                </a:solidFill>
              </a:rPr>
              <a:t>la solución de un problema de forma </a:t>
            </a:r>
            <a:r>
              <a:rPr i="1" lang="es" sz="2000">
                <a:solidFill>
                  <a:schemeClr val="dk1"/>
                </a:solidFill>
              </a:rPr>
              <a:t>metódica </a:t>
            </a:r>
            <a:r>
              <a:rPr lang="es" sz="2000">
                <a:solidFill>
                  <a:schemeClr val="dk1"/>
                </a:solidFill>
              </a:rPr>
              <a:t>de manera que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s" sz="2000">
                <a:solidFill>
                  <a:schemeClr val="dk1"/>
                </a:solidFill>
              </a:rPr>
              <a:t>una máquina pueda </a:t>
            </a:r>
            <a:r>
              <a:rPr b="1" i="1" lang="es" sz="2000">
                <a:solidFill>
                  <a:schemeClr val="dk1"/>
                </a:solidFill>
              </a:rPr>
              <a:t>ejecutar </a:t>
            </a:r>
            <a:r>
              <a:rPr lang="es" sz="2000">
                <a:solidFill>
                  <a:schemeClr val="dk1"/>
                </a:solidFill>
              </a:rPr>
              <a:t>la solución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s" sz="2000">
                <a:solidFill>
                  <a:schemeClr val="dk1"/>
                </a:solidFill>
              </a:rPr>
              <a:t>las personas puedan </a:t>
            </a:r>
            <a:r>
              <a:rPr b="1" i="1" lang="es" sz="2000">
                <a:solidFill>
                  <a:schemeClr val="dk1"/>
                </a:solidFill>
              </a:rPr>
              <a:t>entender</a:t>
            </a:r>
            <a:r>
              <a:rPr lang="es" sz="2000">
                <a:solidFill>
                  <a:schemeClr val="dk1"/>
                </a:solidFill>
              </a:rPr>
              <a:t> la solución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/>
          <p:nvPr>
            <p:ph idx="4294967295" type="title"/>
          </p:nvPr>
        </p:nvSpPr>
        <p:spPr>
          <a:xfrm>
            <a:off x="104650" y="0"/>
            <a:ext cx="66168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Programar es comunicar</a:t>
            </a:r>
            <a:endParaRPr/>
          </a:p>
        </p:txBody>
      </p:sp>
      <p:sp>
        <p:nvSpPr>
          <p:cNvPr id="164" name="Google Shape;164;p17"/>
          <p:cNvSpPr txBox="1"/>
          <p:nvPr/>
        </p:nvSpPr>
        <p:spPr>
          <a:xfrm>
            <a:off x="664750" y="1011200"/>
            <a:ext cx="7802400" cy="25920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s" sz="2000">
                <a:solidFill>
                  <a:schemeClr val="dk1"/>
                </a:solidFill>
              </a:rPr>
              <a:t>Necesitamos </a:t>
            </a:r>
            <a:r>
              <a:rPr b="1" i="1" lang="es" sz="2000">
                <a:solidFill>
                  <a:schemeClr val="dk1"/>
                </a:solidFill>
              </a:rPr>
              <a:t>reglas </a:t>
            </a:r>
            <a:r>
              <a:rPr lang="es" sz="2000">
                <a:solidFill>
                  <a:schemeClr val="dk1"/>
                </a:solidFill>
              </a:rPr>
              <a:t>para construir programas  tal que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s" sz="2000">
                <a:solidFill>
                  <a:schemeClr val="dk1"/>
                </a:solidFill>
              </a:rPr>
              <a:t>la máquina pueda leerlos y ejecutarlos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s" sz="2000">
                <a:solidFill>
                  <a:schemeClr val="dk1"/>
                </a:solidFill>
              </a:rPr>
              <a:t>las personas puedan leerlos y entenderlos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i="1" lang="es" sz="2000">
                <a:solidFill>
                  <a:schemeClr val="dk1"/>
                </a:solidFill>
              </a:rPr>
              <a:t>Lenguaje de programación</a:t>
            </a:r>
            <a:endParaRPr b="1" i="1" sz="20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s" sz="2000">
                <a:solidFill>
                  <a:schemeClr val="dk1"/>
                </a:solidFill>
              </a:rPr>
              <a:t>Establece esas reglas para una máquina dada</a:t>
            </a:r>
            <a:endParaRPr b="1" i="1" sz="2000">
              <a:solidFill>
                <a:schemeClr val="dk1"/>
              </a:solidFill>
            </a:endParaRPr>
          </a:p>
        </p:txBody>
      </p:sp>
      <p:grpSp>
        <p:nvGrpSpPr>
          <p:cNvPr id="165" name="Google Shape;165;p17"/>
          <p:cNvGrpSpPr/>
          <p:nvPr/>
        </p:nvGrpSpPr>
        <p:grpSpPr>
          <a:xfrm>
            <a:off x="2124358" y="4116236"/>
            <a:ext cx="2473902" cy="1164646"/>
            <a:chOff x="2724153" y="4628125"/>
            <a:chExt cx="3695700" cy="1304925"/>
          </a:xfrm>
        </p:grpSpPr>
        <p:pic>
          <p:nvPicPr>
            <p:cNvPr id="166" name="Google Shape;166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724153" y="4628125"/>
              <a:ext cx="3695700" cy="130492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67" name="Google Shape;167;p17"/>
            <p:cNvCxnSpPr/>
            <p:nvPr/>
          </p:nvCxnSpPr>
          <p:spPr>
            <a:xfrm flipH="1">
              <a:off x="4172700" y="4769000"/>
              <a:ext cx="960600" cy="3417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168" name="Google Shape;168;p17"/>
            <p:cNvCxnSpPr/>
            <p:nvPr/>
          </p:nvCxnSpPr>
          <p:spPr>
            <a:xfrm flipH="1">
              <a:off x="4421025" y="5266950"/>
              <a:ext cx="1902300" cy="3516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pic>
        <p:nvPicPr>
          <p:cNvPr id="169" name="Google Shape;16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1946" y="4150881"/>
            <a:ext cx="1619504" cy="14013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8"/>
          <p:cNvSpPr txBox="1"/>
          <p:nvPr>
            <p:ph idx="4294967295" type="title"/>
          </p:nvPr>
        </p:nvSpPr>
        <p:spPr>
          <a:xfrm>
            <a:off x="104650" y="0"/>
            <a:ext cx="66168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Programar es comunicar</a:t>
            </a:r>
            <a:endParaRPr/>
          </a:p>
        </p:txBody>
      </p:sp>
      <p:sp>
        <p:nvSpPr>
          <p:cNvPr id="175" name="Google Shape;175;p18"/>
          <p:cNvSpPr txBox="1"/>
          <p:nvPr/>
        </p:nvSpPr>
        <p:spPr>
          <a:xfrm>
            <a:off x="664750" y="1011200"/>
            <a:ext cx="7802400" cy="25920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s" sz="2000">
                <a:solidFill>
                  <a:schemeClr val="dk1"/>
                </a:solidFill>
              </a:rPr>
              <a:t>Se puede programar bien o mal en cualquier lenguaje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b="1" lang="es" sz="2000">
                <a:solidFill>
                  <a:schemeClr val="dk1"/>
                </a:solidFill>
              </a:rPr>
              <a:t>Solucionar </a:t>
            </a:r>
            <a:r>
              <a:rPr lang="es" sz="2000">
                <a:solidFill>
                  <a:schemeClr val="dk1"/>
                </a:solidFill>
              </a:rPr>
              <a:t>el problema </a:t>
            </a:r>
            <a:r>
              <a:rPr b="1" lang="es" sz="2000">
                <a:solidFill>
                  <a:schemeClr val="dk1"/>
                </a:solidFill>
              </a:rPr>
              <a:t>NO ALCANZA</a:t>
            </a:r>
            <a:endParaRPr b="1" sz="20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s" sz="2000">
                <a:solidFill>
                  <a:schemeClr val="dk1"/>
                </a:solidFill>
              </a:rPr>
              <a:t>Además el programa debe </a:t>
            </a:r>
            <a:r>
              <a:rPr b="1" i="1" lang="es" sz="2000">
                <a:solidFill>
                  <a:schemeClr val="dk1"/>
                </a:solidFill>
              </a:rPr>
              <a:t>ENTENDERSE</a:t>
            </a:r>
            <a:endParaRPr b="1" i="1"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s" sz="2000">
                <a:solidFill>
                  <a:schemeClr val="dk1"/>
                </a:solidFill>
              </a:rPr>
              <a:t>Decir </a:t>
            </a:r>
            <a:r>
              <a:rPr i="1" lang="es" sz="2000">
                <a:solidFill>
                  <a:schemeClr val="dk1"/>
                </a:solidFill>
              </a:rPr>
              <a:t>“el programa funciona” </a:t>
            </a:r>
            <a:r>
              <a:rPr lang="es" sz="2000">
                <a:solidFill>
                  <a:schemeClr val="dk1"/>
                </a:solidFill>
              </a:rPr>
              <a:t>no es excusa para no hacerlo entendible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176" name="Google Shape;176;p18"/>
          <p:cNvPicPr preferRelativeResize="0"/>
          <p:nvPr/>
        </p:nvPicPr>
        <p:blipFill rotWithShape="1">
          <a:blip r:embed="rId3">
            <a:alphaModFix/>
          </a:blip>
          <a:srcRect b="37659" l="0" r="0" t="0"/>
          <a:stretch/>
        </p:blipFill>
        <p:spPr>
          <a:xfrm>
            <a:off x="1591022" y="3680467"/>
            <a:ext cx="2482082" cy="31775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1705" y="3680467"/>
            <a:ext cx="2289767" cy="1715111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18"/>
          <p:cNvSpPr txBox="1"/>
          <p:nvPr/>
        </p:nvSpPr>
        <p:spPr>
          <a:xfrm>
            <a:off x="4924175" y="5864400"/>
            <a:ext cx="3675600" cy="9936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Ambos programas describen la misma solución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9"/>
          <p:cNvSpPr txBox="1"/>
          <p:nvPr>
            <p:ph idx="4294967295" type="title"/>
          </p:nvPr>
        </p:nvSpPr>
        <p:spPr>
          <a:xfrm>
            <a:off x="104650" y="0"/>
            <a:ext cx="66168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Programar como transformar estados</a:t>
            </a:r>
            <a:endParaRPr/>
          </a:p>
        </p:txBody>
      </p:sp>
      <p:sp>
        <p:nvSpPr>
          <p:cNvPr id="184" name="Google Shape;184;p19"/>
          <p:cNvSpPr txBox="1"/>
          <p:nvPr/>
        </p:nvSpPr>
        <p:spPr>
          <a:xfrm>
            <a:off x="664750" y="1011200"/>
            <a:ext cx="7802400" cy="25920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s" sz="2000">
                <a:solidFill>
                  <a:schemeClr val="dk1"/>
                </a:solidFill>
              </a:rPr>
              <a:t>¿Qué tipo de problemas?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s" sz="2000">
                <a:solidFill>
                  <a:schemeClr val="dk1"/>
                </a:solidFill>
              </a:rPr>
              <a:t>transformaciones de </a:t>
            </a:r>
            <a:r>
              <a:rPr b="1" i="1" lang="es" sz="2000">
                <a:solidFill>
                  <a:schemeClr val="dk1"/>
                </a:solidFill>
              </a:rPr>
              <a:t>estado</a:t>
            </a:r>
            <a:endParaRPr b="1" i="1" sz="20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s" sz="2000">
                <a:solidFill>
                  <a:schemeClr val="dk1"/>
                </a:solidFill>
              </a:rPr>
              <a:t>transformaciones de </a:t>
            </a:r>
            <a:r>
              <a:rPr b="1" i="1" lang="es" sz="2000">
                <a:solidFill>
                  <a:schemeClr val="dk1"/>
                </a:solidFill>
              </a:rPr>
              <a:t>información</a:t>
            </a:r>
            <a:endParaRPr b="1" i="1"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s" sz="2000">
                <a:solidFill>
                  <a:schemeClr val="dk1"/>
                </a:solidFill>
              </a:rPr>
              <a:t>En Gobstones, se transforma </a:t>
            </a:r>
            <a:br>
              <a:rPr lang="es" sz="2000">
                <a:solidFill>
                  <a:schemeClr val="dk1"/>
                </a:solidFill>
              </a:rPr>
            </a:br>
            <a:r>
              <a:rPr lang="es" sz="2000">
                <a:solidFill>
                  <a:schemeClr val="dk1"/>
                </a:solidFill>
              </a:rPr>
              <a:t>un </a:t>
            </a:r>
            <a:r>
              <a:rPr b="1" i="1" lang="es" sz="2000">
                <a:solidFill>
                  <a:schemeClr val="dk1"/>
                </a:solidFill>
              </a:rPr>
              <a:t>tablero inicial </a:t>
            </a:r>
            <a:r>
              <a:rPr lang="es" sz="2000">
                <a:solidFill>
                  <a:schemeClr val="dk1"/>
                </a:solidFill>
              </a:rPr>
              <a:t>en un </a:t>
            </a:r>
            <a:r>
              <a:rPr b="1" i="1" lang="es" sz="2000">
                <a:solidFill>
                  <a:schemeClr val="dk1"/>
                </a:solidFill>
              </a:rPr>
              <a:t>tablero final</a:t>
            </a:r>
            <a:endParaRPr b="1" i="1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000">
              <a:solidFill>
                <a:schemeClr val="dk1"/>
              </a:solidFill>
            </a:endParaRPr>
          </a:p>
        </p:txBody>
      </p:sp>
      <p:grpSp>
        <p:nvGrpSpPr>
          <p:cNvPr id="185" name="Google Shape;185;p19"/>
          <p:cNvGrpSpPr/>
          <p:nvPr/>
        </p:nvGrpSpPr>
        <p:grpSpPr>
          <a:xfrm>
            <a:off x="1831971" y="4262141"/>
            <a:ext cx="5475723" cy="2440221"/>
            <a:chOff x="517499" y="3822499"/>
            <a:chExt cx="8051350" cy="2845076"/>
          </a:xfrm>
        </p:grpSpPr>
        <p:pic>
          <p:nvPicPr>
            <p:cNvPr id="186" name="Google Shape;186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884627" y="4511655"/>
              <a:ext cx="1357300" cy="146677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87" name="Google Shape;187;p19"/>
            <p:cNvCxnSpPr>
              <a:stCxn id="186" idx="3"/>
              <a:endCxn id="188" idx="1"/>
            </p:cNvCxnSpPr>
            <p:nvPr/>
          </p:nvCxnSpPr>
          <p:spPr>
            <a:xfrm>
              <a:off x="5241927" y="5245043"/>
              <a:ext cx="887400" cy="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pic>
          <p:nvPicPr>
            <p:cNvPr id="188" name="Google Shape;188;p1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129500" y="3822510"/>
              <a:ext cx="2439350" cy="284505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9" name="Google Shape;189;p1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17499" y="3822499"/>
              <a:ext cx="2439350" cy="2845076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90" name="Google Shape;190;p19"/>
            <p:cNvCxnSpPr>
              <a:stCxn id="189" idx="3"/>
              <a:endCxn id="186" idx="1"/>
            </p:cNvCxnSpPr>
            <p:nvPr/>
          </p:nvCxnSpPr>
          <p:spPr>
            <a:xfrm>
              <a:off x="2956849" y="5245037"/>
              <a:ext cx="927600" cy="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191" name="Google Shape;191;p19"/>
          <p:cNvSpPr txBox="1"/>
          <p:nvPr/>
        </p:nvSpPr>
        <p:spPr>
          <a:xfrm>
            <a:off x="1747725" y="3694666"/>
            <a:ext cx="1755000" cy="483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Tablero inicial</a:t>
            </a:r>
            <a:endParaRPr sz="1600"/>
          </a:p>
        </p:txBody>
      </p:sp>
      <p:sp>
        <p:nvSpPr>
          <p:cNvPr id="192" name="Google Shape;192;p19"/>
          <p:cNvSpPr txBox="1"/>
          <p:nvPr/>
        </p:nvSpPr>
        <p:spPr>
          <a:xfrm>
            <a:off x="5641224" y="3688154"/>
            <a:ext cx="1755000" cy="483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Tablero final</a:t>
            </a:r>
            <a:endParaRPr sz="1600"/>
          </a:p>
        </p:txBody>
      </p:sp>
      <p:grpSp>
        <p:nvGrpSpPr>
          <p:cNvPr id="193" name="Google Shape;193;p19"/>
          <p:cNvGrpSpPr/>
          <p:nvPr/>
        </p:nvGrpSpPr>
        <p:grpSpPr>
          <a:xfrm>
            <a:off x="1709591" y="3936616"/>
            <a:ext cx="656299" cy="626974"/>
            <a:chOff x="417252" y="3729639"/>
            <a:chExt cx="945948" cy="677736"/>
          </a:xfrm>
        </p:grpSpPr>
        <p:sp>
          <p:nvSpPr>
            <p:cNvPr id="194" name="Google Shape;194;p19"/>
            <p:cNvSpPr/>
            <p:nvPr/>
          </p:nvSpPr>
          <p:spPr>
            <a:xfrm>
              <a:off x="517500" y="4010475"/>
              <a:ext cx="845700" cy="396900"/>
            </a:xfrm>
            <a:prstGeom prst="ellipse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95" name="Google Shape;195;p19"/>
            <p:cNvCxnSpPr>
              <a:stCxn id="191" idx="1"/>
              <a:endCxn id="194" idx="2"/>
            </p:cNvCxnSpPr>
            <p:nvPr/>
          </p:nvCxnSpPr>
          <p:spPr>
            <a:xfrm>
              <a:off x="472215" y="3729639"/>
              <a:ext cx="45300" cy="479400"/>
            </a:xfrm>
            <a:prstGeom prst="curvedConnector3">
              <a:avLst>
                <a:gd fmla="val -757657" name="adj1"/>
              </a:avLst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96" name="Google Shape;196;p19"/>
            <p:cNvSpPr/>
            <p:nvPr/>
          </p:nvSpPr>
          <p:spPr>
            <a:xfrm rot="-1106097">
              <a:off x="427507" y="4153591"/>
              <a:ext cx="79689" cy="77507"/>
            </a:xfrm>
            <a:prstGeom prst="triangle">
              <a:avLst>
                <a:gd fmla="val 50000" name="adj"/>
              </a:avLst>
            </a:pr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7" name="Google Shape;197;p19"/>
          <p:cNvGrpSpPr/>
          <p:nvPr/>
        </p:nvGrpSpPr>
        <p:grpSpPr>
          <a:xfrm flipH="1">
            <a:off x="6769860" y="3930104"/>
            <a:ext cx="656299" cy="633474"/>
            <a:chOff x="417252" y="3722612"/>
            <a:chExt cx="945948" cy="684763"/>
          </a:xfrm>
        </p:grpSpPr>
        <p:sp>
          <p:nvSpPr>
            <p:cNvPr id="198" name="Google Shape;198;p19"/>
            <p:cNvSpPr/>
            <p:nvPr/>
          </p:nvSpPr>
          <p:spPr>
            <a:xfrm>
              <a:off x="517500" y="4010475"/>
              <a:ext cx="845700" cy="396900"/>
            </a:xfrm>
            <a:prstGeom prst="ellipse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99" name="Google Shape;199;p19"/>
            <p:cNvCxnSpPr>
              <a:stCxn id="192" idx="3"/>
              <a:endCxn id="198" idx="2"/>
            </p:cNvCxnSpPr>
            <p:nvPr/>
          </p:nvCxnSpPr>
          <p:spPr>
            <a:xfrm>
              <a:off x="460399" y="3722612"/>
              <a:ext cx="57000" cy="486300"/>
            </a:xfrm>
            <a:prstGeom prst="curvedConnector3">
              <a:avLst>
                <a:gd fmla="val -602138" name="adj1"/>
              </a:avLst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00" name="Google Shape;200;p19"/>
            <p:cNvSpPr/>
            <p:nvPr/>
          </p:nvSpPr>
          <p:spPr>
            <a:xfrm rot="-1106097">
              <a:off x="427507" y="4153591"/>
              <a:ext cx="79689" cy="77507"/>
            </a:xfrm>
            <a:prstGeom prst="triangle">
              <a:avLst>
                <a:gd fmla="val 50000" name="adj"/>
              </a:avLst>
            </a:pr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